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8" r:id="rId2"/>
    <p:sldId id="269" r:id="rId3"/>
    <p:sldId id="257" r:id="rId4"/>
    <p:sldId id="258" r:id="rId5"/>
    <p:sldId id="270" r:id="rId6"/>
    <p:sldId id="271" r:id="rId7"/>
    <p:sldId id="272" r:id="rId8"/>
    <p:sldId id="273" r:id="rId9"/>
    <p:sldId id="274" r:id="rId10"/>
    <p:sldId id="259" r:id="rId11"/>
    <p:sldId id="266" r:id="rId12"/>
    <p:sldId id="267" r:id="rId13"/>
    <p:sldId id="264" r:id="rId14"/>
    <p:sldId id="260" r:id="rId15"/>
    <p:sldId id="261" r:id="rId16"/>
    <p:sldId id="262" r:id="rId17"/>
    <p:sldId id="275"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C87E-0F9C-B6A6-2C8F-475EAC2A2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4EC6BD-209D-F93C-83F1-533E3B784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6AA962-696C-47C6-935E-17466B46577A}"/>
              </a:ext>
            </a:extLst>
          </p:cNvPr>
          <p:cNvSpPr>
            <a:spLocks noGrp="1"/>
          </p:cNvSpPr>
          <p:nvPr>
            <p:ph type="dt" sz="half" idx="10"/>
          </p:nvPr>
        </p:nvSpPr>
        <p:spPr/>
        <p:txBody>
          <a:bodyPr/>
          <a:lstStyle/>
          <a:p>
            <a:fld id="{87DE6118-2437-4B30-8E3C-4D2BE6020583}" type="datetimeFigureOut">
              <a:rPr lang="en-US" smtClean="0"/>
              <a:pPr/>
              <a:t>6/26/2023</a:t>
            </a:fld>
            <a:endParaRPr lang="en-US" dirty="0"/>
          </a:p>
        </p:txBody>
      </p:sp>
      <p:sp>
        <p:nvSpPr>
          <p:cNvPr id="5" name="Footer Placeholder 4">
            <a:extLst>
              <a:ext uri="{FF2B5EF4-FFF2-40B4-BE49-F238E27FC236}">
                <a16:creationId xmlns:a16="http://schemas.microsoft.com/office/drawing/2014/main" id="{7EB79EF2-10A0-4531-500D-C1AA4B9EB2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BFB21D-B303-FFAB-7898-77346E38CB28}"/>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4106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6113-D8F5-8566-7C1A-FD1544992E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06C97B-EB75-A423-FE0A-1BBB8CF6F0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C4151-7754-94C8-EB7E-B5A272751423}"/>
              </a:ext>
            </a:extLst>
          </p:cNvPr>
          <p:cNvSpPr>
            <a:spLocks noGrp="1"/>
          </p:cNvSpPr>
          <p:nvPr>
            <p:ph type="dt" sz="half" idx="10"/>
          </p:nvPr>
        </p:nvSpPr>
        <p:spPr/>
        <p:txBody>
          <a:bodyPr/>
          <a:lstStyle/>
          <a:p>
            <a:fld id="{87DE6118-2437-4B30-8E3C-4D2BE6020583}" type="datetimeFigureOut">
              <a:rPr lang="en-US" smtClean="0"/>
              <a:t>6/26/2023</a:t>
            </a:fld>
            <a:endParaRPr lang="en-US" dirty="0"/>
          </a:p>
        </p:txBody>
      </p:sp>
      <p:sp>
        <p:nvSpPr>
          <p:cNvPr id="5" name="Footer Placeholder 4">
            <a:extLst>
              <a:ext uri="{FF2B5EF4-FFF2-40B4-BE49-F238E27FC236}">
                <a16:creationId xmlns:a16="http://schemas.microsoft.com/office/drawing/2014/main" id="{0972F27F-0286-A7D4-5F32-39C10694F0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F4E519-F6CA-D37D-1FCF-E793A5BBFB51}"/>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2291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7E77A-4583-051A-1F48-6FD830E64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E8897-A6CF-29CD-93F5-B6E90D3365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F0BCE-2A12-18C8-483B-F939E396F6A6}"/>
              </a:ext>
            </a:extLst>
          </p:cNvPr>
          <p:cNvSpPr>
            <a:spLocks noGrp="1"/>
          </p:cNvSpPr>
          <p:nvPr>
            <p:ph type="dt" sz="half" idx="10"/>
          </p:nvPr>
        </p:nvSpPr>
        <p:spPr/>
        <p:txBody>
          <a:bodyPr/>
          <a:lstStyle/>
          <a:p>
            <a:fld id="{87DE6118-2437-4B30-8E3C-4D2BE6020583}" type="datetimeFigureOut">
              <a:rPr lang="en-US" smtClean="0"/>
              <a:t>6/26/2023</a:t>
            </a:fld>
            <a:endParaRPr lang="en-US" dirty="0"/>
          </a:p>
        </p:txBody>
      </p:sp>
      <p:sp>
        <p:nvSpPr>
          <p:cNvPr id="5" name="Footer Placeholder 4">
            <a:extLst>
              <a:ext uri="{FF2B5EF4-FFF2-40B4-BE49-F238E27FC236}">
                <a16:creationId xmlns:a16="http://schemas.microsoft.com/office/drawing/2014/main" id="{AD65761E-C791-1CCF-2873-4BFD31E90D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336902-CB49-E82B-0B6B-5DA6D222AE17}"/>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3609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4BC8-80B9-8915-A01A-6FDCCAB56A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0F191-92D5-2D37-6E40-9D5F2C0DD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A6E31-E771-244F-A291-E6C58FB49EF0}"/>
              </a:ext>
            </a:extLst>
          </p:cNvPr>
          <p:cNvSpPr>
            <a:spLocks noGrp="1"/>
          </p:cNvSpPr>
          <p:nvPr>
            <p:ph type="dt" sz="half" idx="10"/>
          </p:nvPr>
        </p:nvSpPr>
        <p:spPr/>
        <p:txBody>
          <a:bodyPr/>
          <a:lstStyle/>
          <a:p>
            <a:fld id="{87DE6118-2437-4B30-8E3C-4D2BE6020583}" type="datetimeFigureOut">
              <a:rPr lang="en-US" smtClean="0"/>
              <a:t>6/26/2023</a:t>
            </a:fld>
            <a:endParaRPr lang="en-US" dirty="0"/>
          </a:p>
        </p:txBody>
      </p:sp>
      <p:sp>
        <p:nvSpPr>
          <p:cNvPr id="5" name="Footer Placeholder 4">
            <a:extLst>
              <a:ext uri="{FF2B5EF4-FFF2-40B4-BE49-F238E27FC236}">
                <a16:creationId xmlns:a16="http://schemas.microsoft.com/office/drawing/2014/main" id="{FDBC7CF8-B351-7116-CE4B-BBDDBDAD3F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2C08C8-1EE8-BB4D-8D19-0A9D9A18C3A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099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36DE-BC1F-641F-8EAE-56EC2856D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828A51-9732-46E8-65DF-C03D5E6AD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25CCB-DAFF-502C-FBDE-B1AB090C164A}"/>
              </a:ext>
            </a:extLst>
          </p:cNvPr>
          <p:cNvSpPr>
            <a:spLocks noGrp="1"/>
          </p:cNvSpPr>
          <p:nvPr>
            <p:ph type="dt" sz="half" idx="10"/>
          </p:nvPr>
        </p:nvSpPr>
        <p:spPr/>
        <p:txBody>
          <a:bodyPr/>
          <a:lstStyle/>
          <a:p>
            <a:fld id="{87DE6118-2437-4B30-8E3C-4D2BE6020583}" type="datetimeFigureOut">
              <a:rPr lang="en-US" smtClean="0"/>
              <a:pPr/>
              <a:t>6/26/2023</a:t>
            </a:fld>
            <a:endParaRPr lang="en-US" dirty="0"/>
          </a:p>
        </p:txBody>
      </p:sp>
      <p:sp>
        <p:nvSpPr>
          <p:cNvPr id="5" name="Footer Placeholder 4">
            <a:extLst>
              <a:ext uri="{FF2B5EF4-FFF2-40B4-BE49-F238E27FC236}">
                <a16:creationId xmlns:a16="http://schemas.microsoft.com/office/drawing/2014/main" id="{D24CA13C-8625-B705-BE55-0878777BEB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2AEEB0-F5C4-BD5D-C605-E455ED80FE0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692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8E03-B4F9-39CD-52DD-84CD538D1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91EDF1-FD77-2D61-C7A2-9F88CE4A8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759271-269D-CBF1-B1F6-EE0325C7DF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5C3DBB-15C8-ABD3-BBC9-7632B28D13D4}"/>
              </a:ext>
            </a:extLst>
          </p:cNvPr>
          <p:cNvSpPr>
            <a:spLocks noGrp="1"/>
          </p:cNvSpPr>
          <p:nvPr>
            <p:ph type="dt" sz="half" idx="10"/>
          </p:nvPr>
        </p:nvSpPr>
        <p:spPr/>
        <p:txBody>
          <a:bodyPr/>
          <a:lstStyle/>
          <a:p>
            <a:fld id="{87DE6118-2437-4B30-8E3C-4D2BE6020583}" type="datetimeFigureOut">
              <a:rPr lang="en-US" smtClean="0"/>
              <a:t>6/26/2023</a:t>
            </a:fld>
            <a:endParaRPr lang="en-US" dirty="0"/>
          </a:p>
        </p:txBody>
      </p:sp>
      <p:sp>
        <p:nvSpPr>
          <p:cNvPr id="6" name="Footer Placeholder 5">
            <a:extLst>
              <a:ext uri="{FF2B5EF4-FFF2-40B4-BE49-F238E27FC236}">
                <a16:creationId xmlns:a16="http://schemas.microsoft.com/office/drawing/2014/main" id="{29A84C77-8814-AB12-6815-3C2D482E11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67E01A-ECF8-4B9E-B219-3458DA95054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0025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F5A6-E275-D670-575A-815200004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58C35-019C-46AC-7BDD-E19E57066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726349-35E1-6DE7-CF67-C1E27FA52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FFEAA-A07F-54D4-F780-024F4C498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E42E41-DFF4-BE8E-45CA-CA3D2324D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EC286D-1A25-B8C5-FB15-112DE2F02F33}"/>
              </a:ext>
            </a:extLst>
          </p:cNvPr>
          <p:cNvSpPr>
            <a:spLocks noGrp="1"/>
          </p:cNvSpPr>
          <p:nvPr>
            <p:ph type="dt" sz="half" idx="10"/>
          </p:nvPr>
        </p:nvSpPr>
        <p:spPr/>
        <p:txBody>
          <a:bodyPr/>
          <a:lstStyle/>
          <a:p>
            <a:fld id="{87DE6118-2437-4B30-8E3C-4D2BE6020583}" type="datetimeFigureOut">
              <a:rPr lang="en-US" smtClean="0"/>
              <a:t>6/26/2023</a:t>
            </a:fld>
            <a:endParaRPr lang="en-US" dirty="0"/>
          </a:p>
        </p:txBody>
      </p:sp>
      <p:sp>
        <p:nvSpPr>
          <p:cNvPr id="8" name="Footer Placeholder 7">
            <a:extLst>
              <a:ext uri="{FF2B5EF4-FFF2-40B4-BE49-F238E27FC236}">
                <a16:creationId xmlns:a16="http://schemas.microsoft.com/office/drawing/2014/main" id="{F13413CA-2E04-AD0C-5438-EDEE185DF3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445878B-2986-CB05-E46B-9A8CFF6A9608}"/>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5989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EEBA-7801-89FD-DAE0-A4683F51BA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912E01-287F-5A36-367C-7B007B125149}"/>
              </a:ext>
            </a:extLst>
          </p:cNvPr>
          <p:cNvSpPr>
            <a:spLocks noGrp="1"/>
          </p:cNvSpPr>
          <p:nvPr>
            <p:ph type="dt" sz="half" idx="10"/>
          </p:nvPr>
        </p:nvSpPr>
        <p:spPr/>
        <p:txBody>
          <a:bodyPr/>
          <a:lstStyle/>
          <a:p>
            <a:fld id="{87DE6118-2437-4B30-8E3C-4D2BE6020583}" type="datetimeFigureOut">
              <a:rPr lang="en-US" smtClean="0"/>
              <a:t>6/26/2023</a:t>
            </a:fld>
            <a:endParaRPr lang="en-US" dirty="0"/>
          </a:p>
        </p:txBody>
      </p:sp>
      <p:sp>
        <p:nvSpPr>
          <p:cNvPr id="4" name="Footer Placeholder 3">
            <a:extLst>
              <a:ext uri="{FF2B5EF4-FFF2-40B4-BE49-F238E27FC236}">
                <a16:creationId xmlns:a16="http://schemas.microsoft.com/office/drawing/2014/main" id="{FD885275-3B4A-D021-0CC2-7CFF7A628D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5321753-D05C-63C1-600E-E680D7D5B4C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6231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F02C9-07AD-B599-DBDB-D2F4F66D1A34}"/>
              </a:ext>
            </a:extLst>
          </p:cNvPr>
          <p:cNvSpPr>
            <a:spLocks noGrp="1"/>
          </p:cNvSpPr>
          <p:nvPr>
            <p:ph type="dt" sz="half" idx="10"/>
          </p:nvPr>
        </p:nvSpPr>
        <p:spPr/>
        <p:txBody>
          <a:bodyPr/>
          <a:lstStyle/>
          <a:p>
            <a:fld id="{87DE6118-2437-4B30-8E3C-4D2BE6020583}" type="datetimeFigureOut">
              <a:rPr lang="en-US" smtClean="0"/>
              <a:t>6/26/2023</a:t>
            </a:fld>
            <a:endParaRPr lang="en-US" dirty="0"/>
          </a:p>
        </p:txBody>
      </p:sp>
      <p:sp>
        <p:nvSpPr>
          <p:cNvPr id="3" name="Footer Placeholder 2">
            <a:extLst>
              <a:ext uri="{FF2B5EF4-FFF2-40B4-BE49-F238E27FC236}">
                <a16:creationId xmlns:a16="http://schemas.microsoft.com/office/drawing/2014/main" id="{99C03C09-9036-24A0-E51F-F7F2EFFDA85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0AEDFF3-FAAE-54AC-4CAC-D106DBFCB5D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6851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471D-718B-2CEB-3384-5307C8B9F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7BAC9E-A729-C7BB-1383-D04F49A8E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BBDD65-10B9-7430-32E7-2F9392BF9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CEDD3-E9E0-7C77-84AB-3B4C48751C2A}"/>
              </a:ext>
            </a:extLst>
          </p:cNvPr>
          <p:cNvSpPr>
            <a:spLocks noGrp="1"/>
          </p:cNvSpPr>
          <p:nvPr>
            <p:ph type="dt" sz="half" idx="10"/>
          </p:nvPr>
        </p:nvSpPr>
        <p:spPr/>
        <p:txBody>
          <a:bodyPr/>
          <a:lstStyle/>
          <a:p>
            <a:fld id="{87DE6118-2437-4B30-8E3C-4D2BE6020583}" type="datetimeFigureOut">
              <a:rPr lang="en-US" smtClean="0"/>
              <a:pPr/>
              <a:t>6/26/2023</a:t>
            </a:fld>
            <a:endParaRPr lang="en-US" dirty="0"/>
          </a:p>
        </p:txBody>
      </p:sp>
      <p:sp>
        <p:nvSpPr>
          <p:cNvPr id="6" name="Footer Placeholder 5">
            <a:extLst>
              <a:ext uri="{FF2B5EF4-FFF2-40B4-BE49-F238E27FC236}">
                <a16:creationId xmlns:a16="http://schemas.microsoft.com/office/drawing/2014/main" id="{C9ED4100-4491-219E-147C-7B17A04B8B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3FDBCB8-5204-92FE-656E-481946F671AE}"/>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5763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19EA-6BD7-3EB8-7E7F-0FDB099AA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04C0E7-EE58-9D81-37B9-0CC68422B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919561-89D0-DD18-4DB0-F6CCC382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A2484-154B-C7CD-1531-A414866AFCFC}"/>
              </a:ext>
            </a:extLst>
          </p:cNvPr>
          <p:cNvSpPr>
            <a:spLocks noGrp="1"/>
          </p:cNvSpPr>
          <p:nvPr>
            <p:ph type="dt" sz="half" idx="10"/>
          </p:nvPr>
        </p:nvSpPr>
        <p:spPr/>
        <p:txBody>
          <a:bodyPr/>
          <a:lstStyle/>
          <a:p>
            <a:fld id="{87DE6118-2437-4B30-8E3C-4D2BE6020583}" type="datetimeFigureOut">
              <a:rPr lang="en-US" smtClean="0"/>
              <a:pPr/>
              <a:t>6/26/2023</a:t>
            </a:fld>
            <a:endParaRPr lang="en-US" dirty="0"/>
          </a:p>
        </p:txBody>
      </p:sp>
      <p:sp>
        <p:nvSpPr>
          <p:cNvPr id="6" name="Footer Placeholder 5">
            <a:extLst>
              <a:ext uri="{FF2B5EF4-FFF2-40B4-BE49-F238E27FC236}">
                <a16:creationId xmlns:a16="http://schemas.microsoft.com/office/drawing/2014/main" id="{54CEA2BE-049E-DE93-4694-BCF265E5EF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C5DA8D-0F6F-D6C0-1C10-FECE95AAFCB6}"/>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8107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EA4897-9CD1-57DB-9094-7CF99AE9F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B76E93-535C-8BCD-84FC-3758C74E0D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21693-9945-D983-09E4-FBA901D50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6/26/2023</a:t>
            </a:fld>
            <a:endParaRPr lang="en-US" dirty="0"/>
          </a:p>
        </p:txBody>
      </p:sp>
      <p:sp>
        <p:nvSpPr>
          <p:cNvPr id="5" name="Footer Placeholder 4">
            <a:extLst>
              <a:ext uri="{FF2B5EF4-FFF2-40B4-BE49-F238E27FC236}">
                <a16:creationId xmlns:a16="http://schemas.microsoft.com/office/drawing/2014/main" id="{77E0C74E-8AE4-7D54-8A7A-38A325909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FF80E7-F628-1445-7E64-4DCB846E7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12330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IDDHU2016/reas/blob/main/code.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m.wikipedia.org/wiki/Diabetes_management" TargetMode="External"/><Relationship Id="rId2" Type="http://schemas.openxmlformats.org/officeDocument/2006/relationships/hyperlink" Target="https://www.ncbi.nlm.nih.gov/pmc/articles/PMC3123144/" TargetMode="External"/><Relationship Id="rId1" Type="http://schemas.openxmlformats.org/officeDocument/2006/relationships/slideLayout" Target="../slideLayouts/slideLayout2.xml"/><Relationship Id="rId4" Type="http://schemas.openxmlformats.org/officeDocument/2006/relationships/hyperlink" Target="https://www.studocu.com/in/document/bharathiar-university/bachelor-of-computer-application/diabetes-prediction-final-report/3015955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14819-C9F8-359D-6CA2-3E7FC027224F}"/>
              </a:ext>
            </a:extLst>
          </p:cNvPr>
          <p:cNvSpPr>
            <a:spLocks noGrp="1"/>
          </p:cNvSpPr>
          <p:nvPr>
            <p:ph idx="1"/>
          </p:nvPr>
        </p:nvSpPr>
        <p:spPr>
          <a:xfrm>
            <a:off x="235131" y="418011"/>
            <a:ext cx="11822398" cy="5758952"/>
          </a:xfrm>
        </p:spPr>
        <p:txBody>
          <a:bodyPr>
            <a:normAutofit/>
          </a:bodyPr>
          <a:lstStyle/>
          <a:p>
            <a:pPr marL="0" indent="0" algn="ctr">
              <a:buNone/>
            </a:pPr>
            <a:r>
              <a:rPr lang="en-US" sz="5400"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sz="3600" dirty="0">
                <a:solidFill>
                  <a:schemeClr val="accent1">
                    <a:lumMod val="75000"/>
                  </a:schemeClr>
                </a:solidFill>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ctr">
              <a:buNone/>
            </a:pPr>
            <a:r>
              <a:rPr lang="en-US" sz="5400" b="1" dirty="0">
                <a:solidFill>
                  <a:srgbClr val="C00000"/>
                </a:solidFill>
                <a:latin typeface="Times New Roman" panose="02020603050405020304" pitchFamily="18" charset="0"/>
                <a:cs typeface="Times New Roman" panose="02020603050405020304" pitchFamily="18" charset="0"/>
              </a:rPr>
              <a:t>PREDICTION OF DIABETES LEVEL</a:t>
            </a:r>
          </a:p>
          <a:p>
            <a:pPr marL="0" indent="0" algn="ctr">
              <a:buNone/>
            </a:pPr>
            <a:endParaRPr lang="en-IN" sz="5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365DF8C-EBCF-01EB-767A-97F93B400314}"/>
              </a:ext>
            </a:extLst>
          </p:cNvPr>
          <p:cNvPicPr>
            <a:picLocks noChangeAspect="1"/>
          </p:cNvPicPr>
          <p:nvPr/>
        </p:nvPicPr>
        <p:blipFill>
          <a:blip r:embed="rId2"/>
          <a:stretch>
            <a:fillRect/>
          </a:stretch>
        </p:blipFill>
        <p:spPr>
          <a:xfrm>
            <a:off x="3513871" y="3496235"/>
            <a:ext cx="5305808" cy="2943754"/>
          </a:xfrm>
          <a:prstGeom prst="rect">
            <a:avLst/>
          </a:prstGeom>
        </p:spPr>
      </p:pic>
    </p:spTree>
    <p:extLst>
      <p:ext uri="{BB962C8B-B14F-4D97-AF65-F5344CB8AC3E}">
        <p14:creationId xmlns:p14="http://schemas.microsoft.com/office/powerpoint/2010/main" val="36269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E059-AFAB-01D5-DD1E-4B65E184C83F}"/>
              </a:ext>
            </a:extLst>
          </p:cNvPr>
          <p:cNvSpPr>
            <a:spLocks noGrp="1"/>
          </p:cNvSpPr>
          <p:nvPr>
            <p:ph type="title"/>
          </p:nvPr>
        </p:nvSpPr>
        <p:spPr>
          <a:xfrm>
            <a:off x="838200" y="365125"/>
            <a:ext cx="10515600" cy="854075"/>
          </a:xfrm>
        </p:spPr>
        <p:txBody>
          <a:bodyPr/>
          <a:lstStyle/>
          <a:p>
            <a:r>
              <a:rPr lang="en-US" sz="3200" b="1" dirty="0">
                <a:latin typeface="Times New Roman" panose="02020603050405020304" pitchFamily="18" charset="0"/>
                <a:cs typeface="Times New Roman" panose="02020603050405020304" pitchFamily="18" charset="0"/>
              </a:rPr>
              <a:t>DATA SET INFORMATION :</a:t>
            </a:r>
            <a:endParaRPr lang="en-IN" u="sng" dirty="0"/>
          </a:p>
        </p:txBody>
      </p:sp>
      <p:sp>
        <p:nvSpPr>
          <p:cNvPr id="3" name="Content Placeholder 2">
            <a:extLst>
              <a:ext uri="{FF2B5EF4-FFF2-40B4-BE49-F238E27FC236}">
                <a16:creationId xmlns:a16="http://schemas.microsoft.com/office/drawing/2014/main" id="{3F9D29F7-4B67-A19A-28EC-C9B9FE05F691}"/>
              </a:ext>
            </a:extLst>
          </p:cNvPr>
          <p:cNvSpPr>
            <a:spLocks noGrp="1"/>
          </p:cNvSpPr>
          <p:nvPr>
            <p:ph idx="1"/>
          </p:nvPr>
        </p:nvSpPr>
        <p:spPr>
          <a:xfrm>
            <a:off x="1371600" y="1219201"/>
            <a:ext cx="9601200" cy="4648200"/>
          </a:xfrm>
        </p:spPr>
        <p:txBody>
          <a:bodyPr>
            <a:noAutofit/>
          </a:bodyPr>
          <a:lstStyle/>
          <a:p>
            <a:r>
              <a:rPr lang="en-US" sz="2400" dirty="0">
                <a:latin typeface="Times New Roman" panose="02020603050405020304" pitchFamily="18" charset="0"/>
                <a:cs typeface="Times New Roman" panose="02020603050405020304" pitchFamily="18" charset="0"/>
              </a:rPr>
              <a:t>This dataset is created by Kaggle based on data taken from different people.</a:t>
            </a:r>
          </a:p>
          <a:p>
            <a:r>
              <a:rPr lang="en-US" sz="2400" dirty="0">
                <a:latin typeface="Times New Roman" panose="02020603050405020304" pitchFamily="18" charset="0"/>
                <a:cs typeface="Times New Roman" panose="02020603050405020304" pitchFamily="18" charset="0"/>
              </a:rPr>
              <a:t>ATTRIBUTE INFORMATION:</a:t>
            </a:r>
          </a:p>
          <a:p>
            <a:r>
              <a:rPr lang="en-US" sz="2400" dirty="0">
                <a:latin typeface="Times New Roman" panose="02020603050405020304" pitchFamily="18" charset="0"/>
                <a:cs typeface="Times New Roman" panose="02020603050405020304" pitchFamily="18" charset="0"/>
              </a:rPr>
              <a:t> Number of Instances</a:t>
            </a:r>
            <a:r>
              <a:rPr lang="en-US" sz="2400">
                <a:latin typeface="Times New Roman" panose="02020603050405020304" pitchFamily="18" charset="0"/>
                <a:cs typeface="Times New Roman" panose="02020603050405020304" pitchFamily="18" charset="0"/>
              </a:rPr>
              <a:t>: 768</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Number of Attributes:24</a:t>
            </a:r>
          </a:p>
          <a:p>
            <a:r>
              <a:rPr lang="en-US" sz="2400" dirty="0">
                <a:latin typeface="Times New Roman" panose="02020603050405020304" pitchFamily="18" charset="0"/>
                <a:cs typeface="Times New Roman" panose="02020603050405020304" pitchFamily="18" charset="0"/>
              </a:rPr>
              <a:t>Diabetes_012</a:t>
            </a:r>
          </a:p>
          <a:p>
            <a:r>
              <a:rPr lang="en-US" sz="2400" dirty="0" err="1">
                <a:latin typeface="Times New Roman" panose="02020603050405020304" pitchFamily="18" charset="0"/>
                <a:cs typeface="Times New Roman" panose="02020603050405020304" pitchFamily="18" charset="0"/>
              </a:rPr>
              <a:t>HighBP:Diastolic</a:t>
            </a:r>
            <a:r>
              <a:rPr lang="en-US" sz="2400" dirty="0">
                <a:latin typeface="Times New Roman" panose="02020603050405020304" pitchFamily="18" charset="0"/>
                <a:cs typeface="Times New Roman" panose="02020603050405020304" pitchFamily="18" charset="0"/>
              </a:rPr>
              <a:t> blood pressure (mm Hg)</a:t>
            </a:r>
          </a:p>
          <a:p>
            <a:r>
              <a:rPr lang="en-US" sz="2400" dirty="0" err="1">
                <a:latin typeface="Times New Roman" panose="02020603050405020304" pitchFamily="18" charset="0"/>
                <a:cs typeface="Times New Roman" panose="02020603050405020304" pitchFamily="18" charset="0"/>
              </a:rPr>
              <a:t>HighChol</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CholCheck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BMI: Body mass index</a:t>
            </a:r>
          </a:p>
          <a:p>
            <a:r>
              <a:rPr lang="en-US" sz="2400" dirty="0">
                <a:latin typeface="Times New Roman" panose="02020603050405020304" pitchFamily="18" charset="0"/>
                <a:cs typeface="Times New Roman" panose="02020603050405020304" pitchFamily="18" charset="0"/>
              </a:rPr>
              <a:t>Glucose: Plasma glucose concentration a 2 hours in an oral glucose tolerance test</a:t>
            </a:r>
          </a:p>
          <a:p>
            <a:endParaRPr lang="en-US" sz="2400" dirty="0"/>
          </a:p>
          <a:p>
            <a:endParaRPr lang="en-US" sz="2400" dirty="0"/>
          </a:p>
          <a:p>
            <a:r>
              <a:rPr lang="en-US" sz="2400" dirty="0"/>
              <a:t>Glucose: Plasma glucose concentration a 2 hours in an oral glucose tolerance test</a:t>
            </a:r>
          </a:p>
          <a:p>
            <a:r>
              <a:rPr lang="en-US" sz="2400" dirty="0" err="1"/>
              <a:t>SkinThickness</a:t>
            </a:r>
            <a:r>
              <a:rPr lang="en-US" sz="2400" dirty="0"/>
              <a:t>: Triceps skin fold thickness (mm)</a:t>
            </a:r>
          </a:p>
        </p:txBody>
      </p:sp>
    </p:spTree>
    <p:extLst>
      <p:ext uri="{BB962C8B-B14F-4D97-AF65-F5344CB8AC3E}">
        <p14:creationId xmlns:p14="http://schemas.microsoft.com/office/powerpoint/2010/main" val="218574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5AA86-697C-44E1-886C-6564656E7965}"/>
              </a:ext>
            </a:extLst>
          </p:cNvPr>
          <p:cNvSpPr>
            <a:spLocks noGrp="1"/>
          </p:cNvSpPr>
          <p:nvPr>
            <p:ph idx="1"/>
          </p:nvPr>
        </p:nvSpPr>
        <p:spPr>
          <a:xfrm>
            <a:off x="860611" y="770964"/>
            <a:ext cx="11035553" cy="5638801"/>
          </a:xfrm>
        </p:spPr>
        <p:txBody>
          <a:bodyPr>
            <a:normAutofit/>
          </a:bodyPr>
          <a:lstStyle/>
          <a:p>
            <a:r>
              <a:rPr lang="en-US" sz="2400" dirty="0">
                <a:latin typeface="Times New Roman" panose="02020603050405020304" pitchFamily="18" charset="0"/>
                <a:cs typeface="Times New Roman" panose="02020603050405020304" pitchFamily="18" charset="0"/>
              </a:rPr>
              <a:t>Glucose: Plasma glucose concentration a 2 hours in an oral glucose tolerance test</a:t>
            </a:r>
          </a:p>
          <a:p>
            <a:r>
              <a:rPr lang="en-US" sz="2400" dirty="0">
                <a:latin typeface="Times New Roman" panose="02020603050405020304" pitchFamily="18" charset="0"/>
                <a:cs typeface="Times New Roman" panose="02020603050405020304" pitchFamily="18" charset="0"/>
              </a:rPr>
              <a:t>Insulin: 2-Hour serum insulin (mu U/ml)</a:t>
            </a:r>
          </a:p>
          <a:p>
            <a:r>
              <a:rPr lang="en-IN" sz="2400" dirty="0">
                <a:latin typeface="Times New Roman" panose="02020603050405020304" pitchFamily="18" charset="0"/>
                <a:cs typeface="Times New Roman" panose="02020603050405020304" pitchFamily="18" charset="0"/>
              </a:rPr>
              <a:t>Smoker</a:t>
            </a:r>
          </a:p>
          <a:p>
            <a:r>
              <a:rPr lang="en-IN" sz="2400" dirty="0">
                <a:latin typeface="Times New Roman" panose="02020603050405020304" pitchFamily="18" charset="0"/>
                <a:cs typeface="Times New Roman" panose="02020603050405020304" pitchFamily="18" charset="0"/>
              </a:rPr>
              <a:t>Stroke</a:t>
            </a:r>
          </a:p>
          <a:p>
            <a:r>
              <a:rPr lang="en-IN" sz="2400" dirty="0" err="1">
                <a:latin typeface="Times New Roman" panose="02020603050405020304" pitchFamily="18" charset="0"/>
                <a:cs typeface="Times New Roman" panose="02020603050405020304" pitchFamily="18" charset="0"/>
              </a:rPr>
              <a:t>HeartDiseaseorAttack</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PhyActivity</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Fruits</a:t>
            </a:r>
          </a:p>
          <a:p>
            <a:r>
              <a:rPr lang="en-IN" sz="2400" dirty="0">
                <a:latin typeface="Times New Roman" panose="02020603050405020304" pitchFamily="18" charset="0"/>
                <a:cs typeface="Times New Roman" panose="02020603050405020304" pitchFamily="18" charset="0"/>
              </a:rPr>
              <a:t>Veggies</a:t>
            </a:r>
          </a:p>
          <a:p>
            <a:r>
              <a:rPr lang="en-IN" sz="2400" dirty="0" err="1">
                <a:latin typeface="Times New Roman" panose="02020603050405020304" pitchFamily="18" charset="0"/>
                <a:cs typeface="Times New Roman" panose="02020603050405020304" pitchFamily="18" charset="0"/>
              </a:rPr>
              <a:t>HvyAlcoholConsump</a:t>
            </a:r>
            <a:endParaRPr lang="en-IN" sz="2400" dirty="0">
              <a:latin typeface="Times New Roman" panose="02020603050405020304" pitchFamily="18" charset="0"/>
              <a:cs typeface="Times New Roman" panose="02020603050405020304" pitchFamily="18" charset="0"/>
            </a:endParaRPr>
          </a:p>
          <a:p>
            <a:endParaRPr lang="en-IN" sz="3100" dirty="0"/>
          </a:p>
          <a:p>
            <a:endParaRPr lang="en-IN" dirty="0"/>
          </a:p>
          <a:p>
            <a:endParaRPr lang="en-IN" dirty="0"/>
          </a:p>
        </p:txBody>
      </p:sp>
      <p:pic>
        <p:nvPicPr>
          <p:cNvPr id="5" name="Picture 4">
            <a:extLst>
              <a:ext uri="{FF2B5EF4-FFF2-40B4-BE49-F238E27FC236}">
                <a16:creationId xmlns:a16="http://schemas.microsoft.com/office/drawing/2014/main" id="{67A09831-7A17-CEA7-F006-24DB8CAE6AF2}"/>
              </a:ext>
            </a:extLst>
          </p:cNvPr>
          <p:cNvPicPr>
            <a:picLocks noChangeAspect="1"/>
          </p:cNvPicPr>
          <p:nvPr/>
        </p:nvPicPr>
        <p:blipFill>
          <a:blip r:embed="rId2"/>
          <a:stretch>
            <a:fillRect/>
          </a:stretch>
        </p:blipFill>
        <p:spPr>
          <a:xfrm>
            <a:off x="6400801" y="2643822"/>
            <a:ext cx="4375616" cy="2911774"/>
          </a:xfrm>
          <a:prstGeom prst="rect">
            <a:avLst/>
          </a:prstGeom>
        </p:spPr>
      </p:pic>
    </p:spTree>
    <p:extLst>
      <p:ext uri="{BB962C8B-B14F-4D97-AF65-F5344CB8AC3E}">
        <p14:creationId xmlns:p14="http://schemas.microsoft.com/office/powerpoint/2010/main" val="215293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0B157-E27C-1B78-0F23-4607B5A83047}"/>
              </a:ext>
            </a:extLst>
          </p:cNvPr>
          <p:cNvSpPr>
            <a:spLocks noGrp="1"/>
          </p:cNvSpPr>
          <p:nvPr>
            <p:ph idx="1"/>
          </p:nvPr>
        </p:nvSpPr>
        <p:spPr>
          <a:xfrm>
            <a:off x="528918" y="618565"/>
            <a:ext cx="10901082" cy="5602941"/>
          </a:xfrm>
        </p:spPr>
        <p:txBody>
          <a:bodyPr>
            <a:normAutofit/>
          </a:bodyPr>
          <a:lstStyle/>
          <a:p>
            <a:endParaRPr lang="en-IN" dirty="0"/>
          </a:p>
          <a:p>
            <a:r>
              <a:rPr lang="en-IN" sz="2400" dirty="0" err="1">
                <a:latin typeface="Times New Roman" panose="02020603050405020304" pitchFamily="18" charset="0"/>
                <a:cs typeface="Times New Roman" panose="02020603050405020304" pitchFamily="18" charset="0"/>
              </a:rPr>
              <a:t>AnyHealthcare</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NoDocbcCost</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GenHlth</a:t>
            </a:r>
            <a:r>
              <a:rPr lang="en-IN" sz="2400" dirty="0">
                <a:latin typeface="Times New Roman" panose="02020603050405020304" pitchFamily="18" charset="0"/>
                <a:cs typeface="Times New Roman" panose="02020603050405020304" pitchFamily="18" charset="0"/>
              </a:rPr>
              <a:t>                                              </a:t>
            </a:r>
          </a:p>
          <a:p>
            <a:r>
              <a:rPr lang="en-IN" sz="2400" dirty="0" err="1">
                <a:latin typeface="Times New Roman" panose="02020603050405020304" pitchFamily="18" charset="0"/>
                <a:cs typeface="Times New Roman" panose="02020603050405020304" pitchFamily="18" charset="0"/>
              </a:rPr>
              <a:t>PhysHlth</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DiffWalk</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Sex: </a:t>
            </a:r>
            <a:r>
              <a:rPr lang="en-US" sz="2400" dirty="0" err="1">
                <a:latin typeface="Times New Roman" panose="02020603050405020304" pitchFamily="18" charset="0"/>
                <a:cs typeface="Times New Roman" panose="02020603050405020304" pitchFamily="18" charset="0"/>
              </a:rPr>
              <a:t>Categeory</a:t>
            </a:r>
            <a:r>
              <a:rPr lang="en-US" sz="2400" dirty="0">
                <a:latin typeface="Times New Roman" panose="02020603050405020304" pitchFamily="18" charset="0"/>
                <a:cs typeface="Times New Roman" panose="02020603050405020304" pitchFamily="18" charset="0"/>
              </a:rPr>
              <a:t> of person.</a:t>
            </a:r>
          </a:p>
          <a:p>
            <a:r>
              <a:rPr lang="en-US" sz="2400" dirty="0">
                <a:latin typeface="Times New Roman" panose="02020603050405020304" pitchFamily="18" charset="0"/>
                <a:cs typeface="Times New Roman" panose="02020603050405020304" pitchFamily="18" charset="0"/>
              </a:rPr>
              <a:t>Age: Age (years)</a:t>
            </a:r>
          </a:p>
          <a:p>
            <a:r>
              <a:rPr lang="en-US" sz="2400" dirty="0">
                <a:latin typeface="Times New Roman" panose="02020603050405020304" pitchFamily="18" charset="0"/>
                <a:cs typeface="Times New Roman" panose="02020603050405020304" pitchFamily="18" charset="0"/>
              </a:rPr>
              <a:t>Education</a:t>
            </a:r>
          </a:p>
          <a:p>
            <a:r>
              <a:rPr lang="en-US" sz="2400" dirty="0">
                <a:latin typeface="Times New Roman" panose="02020603050405020304" pitchFamily="18" charset="0"/>
                <a:cs typeface="Times New Roman" panose="02020603050405020304" pitchFamily="18" charset="0"/>
              </a:rPr>
              <a:t>Income</a:t>
            </a:r>
          </a:p>
          <a:p>
            <a:endParaRPr lang="en-IN" dirty="0"/>
          </a:p>
          <a:p>
            <a:endParaRPr lang="en-IN" dirty="0"/>
          </a:p>
        </p:txBody>
      </p:sp>
      <p:pic>
        <p:nvPicPr>
          <p:cNvPr id="5" name="Picture 4">
            <a:extLst>
              <a:ext uri="{FF2B5EF4-FFF2-40B4-BE49-F238E27FC236}">
                <a16:creationId xmlns:a16="http://schemas.microsoft.com/office/drawing/2014/main" id="{358FE8F7-B560-BF10-0F9E-0BD46B4866FC}"/>
              </a:ext>
            </a:extLst>
          </p:cNvPr>
          <p:cNvPicPr>
            <a:picLocks noChangeAspect="1"/>
          </p:cNvPicPr>
          <p:nvPr/>
        </p:nvPicPr>
        <p:blipFill>
          <a:blip r:embed="rId2"/>
          <a:stretch>
            <a:fillRect/>
          </a:stretch>
        </p:blipFill>
        <p:spPr>
          <a:xfrm>
            <a:off x="5297257" y="1147482"/>
            <a:ext cx="5602144" cy="4374776"/>
          </a:xfrm>
          <a:prstGeom prst="rect">
            <a:avLst/>
          </a:prstGeom>
        </p:spPr>
      </p:pic>
    </p:spTree>
    <p:extLst>
      <p:ext uri="{BB962C8B-B14F-4D97-AF65-F5344CB8AC3E}">
        <p14:creationId xmlns:p14="http://schemas.microsoft.com/office/powerpoint/2010/main" val="188882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00C61F-F924-999E-ADEB-C185014EA9AB}"/>
              </a:ext>
            </a:extLst>
          </p:cNvPr>
          <p:cNvPicPr>
            <a:picLocks noChangeAspect="1"/>
          </p:cNvPicPr>
          <p:nvPr/>
        </p:nvPicPr>
        <p:blipFill>
          <a:blip r:embed="rId2"/>
          <a:stretch>
            <a:fillRect/>
          </a:stretch>
        </p:blipFill>
        <p:spPr>
          <a:xfrm>
            <a:off x="797858" y="1114425"/>
            <a:ext cx="11331389" cy="4629150"/>
          </a:xfrm>
          <a:prstGeom prst="rect">
            <a:avLst/>
          </a:prstGeom>
        </p:spPr>
      </p:pic>
    </p:spTree>
    <p:extLst>
      <p:ext uri="{BB962C8B-B14F-4D97-AF65-F5344CB8AC3E}">
        <p14:creationId xmlns:p14="http://schemas.microsoft.com/office/powerpoint/2010/main" val="405599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4F3-2CA1-1B69-067B-18B2B7AC28E1}"/>
              </a:ext>
            </a:extLst>
          </p:cNvPr>
          <p:cNvSpPr>
            <a:spLocks noGrp="1"/>
          </p:cNvSpPr>
          <p:nvPr>
            <p:ph type="title"/>
          </p:nvPr>
        </p:nvSpPr>
        <p:spPr>
          <a:xfrm>
            <a:off x="838200" y="365126"/>
            <a:ext cx="10515600" cy="1024404"/>
          </a:xfrm>
        </p:spPr>
        <p:txBody>
          <a:bodyPr>
            <a:normAutofit/>
          </a:bodyPr>
          <a:lstStyle/>
          <a:p>
            <a:r>
              <a:rPr lang="en-US" sz="3200" b="1" dirty="0">
                <a:latin typeface="Times New Roman" panose="02020603050405020304" pitchFamily="18" charset="0"/>
                <a:cs typeface="Times New Roman" panose="02020603050405020304" pitchFamily="18" charset="0"/>
              </a:rPr>
              <a:t>APPROACH </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BE26CD-69B0-DD1B-D2E6-23794524D89C}"/>
              </a:ext>
            </a:extLst>
          </p:cNvPr>
          <p:cNvSpPr>
            <a:spLocks noGrp="1"/>
          </p:cNvSpPr>
          <p:nvPr>
            <p:ph idx="1"/>
          </p:nvPr>
        </p:nvSpPr>
        <p:spPr>
          <a:xfrm>
            <a:off x="838200" y="1255059"/>
            <a:ext cx="10515600" cy="4921904"/>
          </a:xfrm>
        </p:spPr>
        <p:txBody>
          <a:bodyPr/>
          <a:lstStyle/>
          <a:p>
            <a:r>
              <a:rPr lang="en-US" sz="2400" dirty="0">
                <a:latin typeface="Times New Roman" panose="02020603050405020304" pitchFamily="18" charset="0"/>
                <a:cs typeface="Times New Roman" panose="02020603050405020304" pitchFamily="18" charset="0"/>
              </a:rPr>
              <a:t>In order to predict the diabetes among people we can use </a:t>
            </a:r>
            <a:r>
              <a:rPr lang="en-US" sz="2400" u="sng" dirty="0">
                <a:latin typeface="Times New Roman" panose="02020603050405020304" pitchFamily="18" charset="0"/>
                <a:cs typeface="Times New Roman" panose="02020603050405020304" pitchFamily="18" charset="0"/>
              </a:rPr>
              <a:t>classification model </a:t>
            </a:r>
            <a:r>
              <a:rPr lang="en-US" sz="2400" dirty="0">
                <a:latin typeface="Times New Roman" panose="02020603050405020304" pitchFamily="18" charset="0"/>
                <a:cs typeface="Times New Roman" panose="02020603050405020304" pitchFamily="18" charset="0"/>
              </a:rPr>
              <a:t>to predict. </a:t>
            </a:r>
          </a:p>
          <a:p>
            <a:r>
              <a:rPr lang="en-US" sz="2400" dirty="0">
                <a:latin typeface="Times New Roman" panose="02020603050405020304" pitchFamily="18" charset="0"/>
                <a:cs typeface="Times New Roman" panose="02020603050405020304" pitchFamily="18" charset="0"/>
              </a:rPr>
              <a:t>Number of Attributes:24</a:t>
            </a:r>
          </a:p>
          <a:p>
            <a:endParaRPr lang="en-US" dirty="0"/>
          </a:p>
          <a:p>
            <a:endParaRPr lang="en-IN" dirty="0"/>
          </a:p>
        </p:txBody>
      </p:sp>
    </p:spTree>
    <p:extLst>
      <p:ext uri="{BB962C8B-B14F-4D97-AF65-F5344CB8AC3E}">
        <p14:creationId xmlns:p14="http://schemas.microsoft.com/office/powerpoint/2010/main" val="3843480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A72D-EF18-E904-26C4-3338707382E2}"/>
              </a:ext>
            </a:extLst>
          </p:cNvPr>
          <p:cNvSpPr>
            <a:spLocks noGrp="1"/>
          </p:cNvSpPr>
          <p:nvPr>
            <p:ph type="title"/>
          </p:nvPr>
        </p:nvSpPr>
        <p:spPr>
          <a:xfrm>
            <a:off x="838200" y="365126"/>
            <a:ext cx="10515600" cy="988546"/>
          </a:xfrm>
        </p:spPr>
        <p:txBody>
          <a:bodyPr/>
          <a:lstStyle/>
          <a:p>
            <a:r>
              <a:rPr lang="en-US" sz="3200" b="1" dirty="0">
                <a:latin typeface="Times New Roman" panose="02020603050405020304" pitchFamily="18" charset="0"/>
                <a:cs typeface="Times New Roman" panose="02020603050405020304" pitchFamily="18" charset="0"/>
              </a:rPr>
              <a:t>RESULT :</a:t>
            </a:r>
            <a:endParaRPr lang="en-IN" u="sng" dirty="0"/>
          </a:p>
        </p:txBody>
      </p:sp>
      <p:sp>
        <p:nvSpPr>
          <p:cNvPr id="3" name="Content Placeholder 2">
            <a:extLst>
              <a:ext uri="{FF2B5EF4-FFF2-40B4-BE49-F238E27FC236}">
                <a16:creationId xmlns:a16="http://schemas.microsoft.com/office/drawing/2014/main" id="{9C1E5B2E-9D4B-86D4-3926-930C59E91D48}"/>
              </a:ext>
            </a:extLst>
          </p:cNvPr>
          <p:cNvSpPr>
            <a:spLocks noGrp="1"/>
          </p:cNvSpPr>
          <p:nvPr>
            <p:ph idx="1"/>
          </p:nvPr>
        </p:nvSpPr>
        <p:spPr>
          <a:xfrm>
            <a:off x="838200" y="1353672"/>
            <a:ext cx="10515600" cy="4823291"/>
          </a:xfrm>
        </p:spPr>
        <p:txBody>
          <a:bodyPr/>
          <a:lstStyle/>
          <a:p>
            <a:r>
              <a:rPr lang="en-IN" dirty="0">
                <a:latin typeface="Times New Roman" panose="02020603050405020304" pitchFamily="18" charset="0"/>
                <a:cs typeface="Times New Roman" panose="02020603050405020304" pitchFamily="18" charset="0"/>
                <a:hlinkClick r:id="rId2"/>
              </a:rPr>
              <a:t>https://github.com/SIDDHU2016/reas/blob/main/code.ipynb</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700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7161-944C-128A-AFBF-8E275EB3D422}"/>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92A992-BA6C-1303-611A-9DCF029FCFC0}"/>
              </a:ext>
            </a:extLst>
          </p:cNvPr>
          <p:cNvSpPr>
            <a:spLocks noGrp="1"/>
          </p:cNvSpPr>
          <p:nvPr>
            <p:ph idx="1"/>
          </p:nvPr>
        </p:nvSpPr>
        <p:spPr>
          <a:xfrm>
            <a:off x="838200" y="1416424"/>
            <a:ext cx="10515600" cy="476053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By  exploring the data set we know what are the factors which cause diabetes . So that we can aware of the disease .And it helps us what diet we should follow and what habits we should stop.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159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98DFD-DBF6-85DD-A179-29B523B35A50}"/>
              </a:ext>
            </a:extLst>
          </p:cNvPr>
          <p:cNvSpPr>
            <a:spLocks noGrp="1"/>
          </p:cNvSpPr>
          <p:nvPr>
            <p:ph idx="1"/>
          </p:nvPr>
        </p:nvSpPr>
        <p:spPr>
          <a:xfrm>
            <a:off x="694765" y="462990"/>
            <a:ext cx="11228294" cy="6161928"/>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rPr>
              <a:t>References :</a:t>
            </a: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hlinkClick r:id="rId2"/>
              </a:rPr>
              <a:t>https://www.ncbi.nlm.nih.gov/pmc/articles/PMC3123144/</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hlinkClick r:id="rId3"/>
              </a:rPr>
              <a:t>https://en.m.wikipedia.org/wiki/Diabetes_management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hlinkClick r:id="rId4"/>
              </a:rPr>
              <a:t>https://www.studocu.com/in/document/bharathiar-university/bachelor-of-computer-application/diabetes-prediction-final-report/30159558</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53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F799D-FCFF-2141-5BB1-231EA686A716}"/>
              </a:ext>
            </a:extLst>
          </p:cNvPr>
          <p:cNvSpPr>
            <a:spLocks noGrp="1"/>
          </p:cNvSpPr>
          <p:nvPr>
            <p:ph idx="1"/>
          </p:nvPr>
        </p:nvSpPr>
        <p:spPr>
          <a:xfrm>
            <a:off x="838200" y="959224"/>
            <a:ext cx="10515600" cy="5217739"/>
          </a:xfrm>
        </p:spPr>
        <p:txBody>
          <a:bodyPr>
            <a:normAutofit/>
          </a:bodyPr>
          <a:lstStyle/>
          <a:p>
            <a:pPr marL="0" indent="0" algn="ctr">
              <a:buNone/>
            </a:pPr>
            <a:endParaRPr lang="en-IN" sz="9600" b="1" dirty="0">
              <a:latin typeface="Times New Roman" panose="02020603050405020304" pitchFamily="18" charset="0"/>
              <a:cs typeface="Times New Roman" panose="02020603050405020304" pitchFamily="18" charset="0"/>
            </a:endParaRPr>
          </a:p>
          <a:p>
            <a:pPr marL="0" indent="0" algn="ctr">
              <a:buNone/>
            </a:pP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a:p>
            <a:pPr marL="0" indent="0" algn="ctr">
              <a:buNone/>
            </a:pP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03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FDE92-2595-C23C-06BF-5CF2D105AA72}"/>
              </a:ext>
            </a:extLst>
          </p:cNvPr>
          <p:cNvSpPr>
            <a:spLocks noGrp="1"/>
          </p:cNvSpPr>
          <p:nvPr>
            <p:ph idx="1"/>
          </p:nvPr>
        </p:nvSpPr>
        <p:spPr>
          <a:xfrm>
            <a:off x="363070" y="579530"/>
            <a:ext cx="11452412" cy="5901952"/>
          </a:xfrm>
        </p:spPr>
        <p:txBody>
          <a:bodyPr>
            <a:normAutofit lnSpcReduction="10000"/>
          </a:bodyPr>
          <a:lstStyle/>
          <a:p>
            <a:pPr marL="0" indent="0" algn="just">
              <a:buNone/>
            </a:pPr>
            <a:r>
              <a:rPr lang="en-US" dirty="0"/>
              <a:t>                                                 </a:t>
            </a:r>
          </a:p>
          <a:p>
            <a:pPr marL="0" indent="0" algn="just">
              <a:buNone/>
            </a:pPr>
            <a:endParaRPr lang="en-US" dirty="0"/>
          </a:p>
          <a:p>
            <a:pPr marL="0" indent="0">
              <a:buNone/>
            </a:pPr>
            <a:r>
              <a:rPr lang="en-US" dirty="0">
                <a:solidFill>
                  <a:srgbClr val="00B0F0"/>
                </a:solidFill>
              </a:rPr>
              <a:t>                                               </a:t>
            </a:r>
            <a:r>
              <a:rPr lang="en-IN" sz="3500" b="1" dirty="0">
                <a:solidFill>
                  <a:srgbClr val="00B0F0"/>
                </a:solidFill>
                <a:latin typeface="Times New Roman" panose="02020603050405020304" pitchFamily="18" charset="0"/>
                <a:cs typeface="Times New Roman" panose="02020603050405020304" pitchFamily="18" charset="0"/>
              </a:rPr>
              <a:t>BATCH NO – 13</a:t>
            </a:r>
          </a:p>
          <a:p>
            <a:pPr marL="0" indent="0" algn="just">
              <a:buNone/>
            </a:pPr>
            <a:r>
              <a:rPr lang="en-IN" sz="1800" b="1" dirty="0">
                <a:latin typeface="Times New Roman" panose="02020603050405020304" pitchFamily="18" charset="0"/>
                <a:cs typeface="Times New Roman" panose="02020603050405020304" pitchFamily="18" charset="0"/>
              </a:rPr>
              <a:t>                                  </a:t>
            </a:r>
          </a:p>
          <a:p>
            <a:pPr marL="0" indent="0">
              <a:buNone/>
            </a:pPr>
            <a:r>
              <a:rPr lang="en-IN" sz="1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TEAM MEMBERS </a:t>
            </a:r>
            <a:r>
              <a:rPr lang="en-IN" b="1" dirty="0">
                <a:latin typeface="Times New Roman" panose="02020603050405020304" pitchFamily="18" charset="0"/>
                <a:cs typeface="Times New Roman" panose="02020603050405020304" pitchFamily="18" charset="0"/>
              </a:rPr>
              <a:t>:</a:t>
            </a:r>
          </a:p>
          <a:p>
            <a:pPr marL="0" indent="0" algn="ctr">
              <a:buNone/>
            </a:pPr>
            <a:endParaRPr lang="en-IN" sz="2400" dirty="0">
              <a:latin typeface="Times New Roman" panose="02020603050405020304" pitchFamily="18" charset="0"/>
              <a:cs typeface="Times New Roman" panose="02020603050405020304" pitchFamily="18" charset="0"/>
            </a:endParaRPr>
          </a:p>
          <a:p>
            <a:pPr marL="0" indent="0" algn="ctr">
              <a:buNone/>
            </a:pPr>
            <a:r>
              <a:rPr lang="en-IN" sz="2400" dirty="0">
                <a:latin typeface="Times New Roman" panose="02020603050405020304" pitchFamily="18" charset="0"/>
                <a:cs typeface="Times New Roman" panose="02020603050405020304" pitchFamily="18" charset="0"/>
              </a:rPr>
              <a:t>S. Gopi Krishna                      2003A52015</a:t>
            </a:r>
          </a:p>
          <a:p>
            <a:pPr marL="0" indent="0" algn="ctr">
              <a:buNone/>
            </a:pPr>
            <a:r>
              <a:rPr lang="en-IN" sz="2400" dirty="0">
                <a:latin typeface="Times New Roman" panose="02020603050405020304" pitchFamily="18" charset="0"/>
                <a:cs typeface="Times New Roman" panose="02020603050405020304" pitchFamily="18" charset="0"/>
              </a:rPr>
              <a:t>S. Siddhartha                          2003A52016</a:t>
            </a:r>
          </a:p>
          <a:p>
            <a:pPr marL="0" indent="0" algn="ctr">
              <a:buNone/>
            </a:pPr>
            <a:r>
              <a:rPr lang="en-IN" sz="2400">
                <a:latin typeface="Times New Roman" panose="02020603050405020304" pitchFamily="18" charset="0"/>
                <a:cs typeface="Times New Roman" panose="02020603050405020304" pitchFamily="18" charset="0"/>
              </a:rPr>
              <a:t>V</a:t>
            </a:r>
            <a:r>
              <a:rPr lang="en-IN" sz="2400" dirty="0">
                <a:latin typeface="Times New Roman" panose="02020603050405020304" pitchFamily="18" charset="0"/>
                <a:cs typeface="Times New Roman" panose="02020603050405020304" pitchFamily="18" charset="0"/>
              </a:rPr>
              <a:t>. Sairam                                2003A52020</a:t>
            </a:r>
            <a:endParaRPr lang="en-IN" sz="2600"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                               </a:t>
            </a:r>
          </a:p>
          <a:p>
            <a:pPr marL="0" indent="0" algn="just">
              <a:buNone/>
            </a:pPr>
            <a:r>
              <a:rPr lang="en-IN" b="1" dirty="0">
                <a:latin typeface="Times New Roman" panose="02020603050405020304" pitchFamily="18" charset="0"/>
                <a:cs typeface="Times New Roman" panose="02020603050405020304" pitchFamily="18" charset="0"/>
              </a:rPr>
              <a:t>                               </a:t>
            </a:r>
          </a:p>
          <a:p>
            <a:pPr marL="0" indent="0" algn="just">
              <a:buNone/>
            </a:pPr>
            <a:r>
              <a:rPr lang="en-IN" sz="2400" b="1" dirty="0">
                <a:latin typeface="Times New Roman" panose="02020603050405020304" pitchFamily="18" charset="0"/>
                <a:cs typeface="Times New Roman" panose="02020603050405020304" pitchFamily="18" charset="0"/>
              </a:rPr>
              <a:t> </a:t>
            </a:r>
          </a:p>
          <a:p>
            <a:pPr marL="0" indent="0" algn="just">
              <a:buNone/>
            </a:pPr>
            <a:r>
              <a:rPr lang="en-IN"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8835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47EC-3E0E-70A3-AC38-6CE55E59C6D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PROBLEM STATEMENT</a:t>
            </a:r>
            <a:r>
              <a:rPr lang="en-US" dirty="0"/>
              <a:t>:</a:t>
            </a:r>
            <a:endParaRPr lang="en-IN" dirty="0"/>
          </a:p>
        </p:txBody>
      </p:sp>
      <p:sp>
        <p:nvSpPr>
          <p:cNvPr id="3" name="Content Placeholder 2">
            <a:extLst>
              <a:ext uri="{FF2B5EF4-FFF2-40B4-BE49-F238E27FC236}">
                <a16:creationId xmlns:a16="http://schemas.microsoft.com/office/drawing/2014/main" id="{A388A2CC-A1AC-1464-F64D-06D613FCD793}"/>
              </a:ext>
            </a:extLst>
          </p:cNvPr>
          <p:cNvSpPr>
            <a:spLocks noGrp="1"/>
          </p:cNvSpPr>
          <p:nvPr>
            <p:ph idx="1"/>
          </p:nvPr>
        </p:nvSpPr>
        <p:spPr>
          <a:xfrm>
            <a:off x="838200" y="1497106"/>
            <a:ext cx="10515600" cy="4679857"/>
          </a:xfrm>
        </p:spPr>
        <p:txBody>
          <a:bodyPr>
            <a:normAutofit/>
          </a:bodyPr>
          <a:lstStyle/>
          <a:p>
            <a:pPr algn="just"/>
            <a:r>
              <a:rPr lang="en-US" sz="2400" dirty="0">
                <a:latin typeface="Times New Roman" panose="02020603050405020304" pitchFamily="18" charset="0"/>
                <a:cs typeface="Times New Roman" panose="02020603050405020304" pitchFamily="18" charset="0"/>
              </a:rPr>
              <a:t>The objective is to predict based on diagnostic measurements whether a patient has diabetes.</a:t>
            </a:r>
          </a:p>
          <a:p>
            <a:pPr algn="just"/>
            <a:r>
              <a:rPr lang="en-US" sz="2400" dirty="0">
                <a:latin typeface="Times New Roman" panose="02020603050405020304" pitchFamily="18" charset="0"/>
                <a:cs typeface="Times New Roman" panose="02020603050405020304" pitchFamily="18" charset="0"/>
              </a:rPr>
              <a:t>This dataset is originally from the National Institute of Diabetes and Digestive and Kidney Diseases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37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1400-4CC3-AE93-6DD5-0887650EA1C4}"/>
              </a:ext>
            </a:extLst>
          </p:cNvPr>
          <p:cNvSpPr>
            <a:spLocks noGrp="1"/>
          </p:cNvSpPr>
          <p:nvPr>
            <p:ph type="title"/>
          </p:nvPr>
        </p:nvSpPr>
        <p:spPr>
          <a:xfrm>
            <a:off x="1156446" y="762000"/>
            <a:ext cx="10197353" cy="645460"/>
          </a:xfrm>
        </p:spPr>
        <p:txBody>
          <a:bodyPr>
            <a:normAutofit/>
          </a:bodyPr>
          <a:lstStyle/>
          <a:p>
            <a:r>
              <a:rPr lang="en-US" sz="3200" b="1" dirty="0">
                <a:latin typeface="Times New Roman" panose="02020603050405020304" pitchFamily="18" charset="0"/>
                <a:cs typeface="Times New Roman" panose="02020603050405020304" pitchFamily="18" charset="0"/>
              </a:rPr>
              <a:t>INTRODUCTION :</a:t>
            </a:r>
            <a:endParaRPr lang="en-IN" sz="3200" b="1" u="sng" dirty="0"/>
          </a:p>
        </p:txBody>
      </p:sp>
      <p:sp>
        <p:nvSpPr>
          <p:cNvPr id="3" name="Content Placeholder 2">
            <a:extLst>
              <a:ext uri="{FF2B5EF4-FFF2-40B4-BE49-F238E27FC236}">
                <a16:creationId xmlns:a16="http://schemas.microsoft.com/office/drawing/2014/main" id="{78D03E18-B352-64EB-1BBE-CCAE02F370AB}"/>
              </a:ext>
            </a:extLst>
          </p:cNvPr>
          <p:cNvSpPr>
            <a:spLocks noGrp="1"/>
          </p:cNvSpPr>
          <p:nvPr>
            <p:ph idx="1"/>
          </p:nvPr>
        </p:nvSpPr>
        <p:spPr>
          <a:xfrm>
            <a:off x="1156446" y="1524000"/>
            <a:ext cx="9816354" cy="4648200"/>
          </a:xfrm>
        </p:spPr>
        <p:txBody>
          <a:bodyPr>
            <a:normAutofit/>
          </a:bodyPr>
          <a:lstStyle/>
          <a:p>
            <a:pPr algn="just"/>
            <a:r>
              <a:rPr lang="en-US" sz="2400" dirty="0">
                <a:latin typeface="Times New Roman" panose="02020603050405020304" pitchFamily="18" charset="0"/>
                <a:cs typeface="Times New Roman" panose="02020603050405020304" pitchFamily="18" charset="0"/>
              </a:rPr>
              <a:t>Diabetes is a chronic, metabolic disease characterized by elevated levels of blood glucose (or blood sugar), which leads over time to serious damage to the heart, blood vessels, eyes, kidneys and nerves</a:t>
            </a:r>
            <a:r>
              <a:rPr lang="en-US" sz="2400" dirty="0"/>
              <a:t>.</a:t>
            </a:r>
          </a:p>
          <a:p>
            <a:pPr algn="just"/>
            <a:r>
              <a:rPr lang="en-US" sz="2400" dirty="0">
                <a:latin typeface="Times New Roman" panose="02020603050405020304" pitchFamily="18" charset="0"/>
                <a:cs typeface="Times New Roman" panose="02020603050405020304" pitchFamily="18" charset="0"/>
              </a:rPr>
              <a:t>The categories are: type 1 diabetes—an autoimmune disease in which the body's own immune system attacks the pancreas, rendering it unable to produce insulin. type 2 diabetes—in which a resistance to the effects of insulin or a defect in insulin secretion may be seen; gestational diabetes; and “other types” .</a:t>
            </a:r>
          </a:p>
          <a:p>
            <a:pPr algn="just"/>
            <a:r>
              <a:rPr lang="en-US" sz="2400" dirty="0">
                <a:latin typeface="Times New Roman" panose="02020603050405020304" pitchFamily="18" charset="0"/>
                <a:cs typeface="Times New Roman" panose="02020603050405020304" pitchFamily="18" charset="0"/>
              </a:rPr>
              <a:t>Type3 Gestational ---Gestational diabetes develops in pregnant women who have never had diabetes</a:t>
            </a:r>
            <a:r>
              <a:rPr lang="en-US" sz="2400" dirty="0"/>
              <a:t>.</a:t>
            </a:r>
          </a:p>
          <a:p>
            <a:pPr marL="0" indent="0">
              <a:buNone/>
            </a:pPr>
            <a:endParaRPr lang="en-IN" dirty="0"/>
          </a:p>
        </p:txBody>
      </p:sp>
    </p:spTree>
    <p:extLst>
      <p:ext uri="{BB962C8B-B14F-4D97-AF65-F5344CB8AC3E}">
        <p14:creationId xmlns:p14="http://schemas.microsoft.com/office/powerpoint/2010/main" val="45780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5B95-1867-7AD3-3383-5AABE9B0BA1B}"/>
              </a:ext>
            </a:extLst>
          </p:cNvPr>
          <p:cNvSpPr>
            <a:spLocks noGrp="1"/>
          </p:cNvSpPr>
          <p:nvPr>
            <p:ph type="title"/>
          </p:nvPr>
        </p:nvSpPr>
        <p:spPr>
          <a:xfrm>
            <a:off x="838200" y="365126"/>
            <a:ext cx="10515600" cy="719604"/>
          </a:xfrm>
        </p:spPr>
        <p:txBody>
          <a:bodyPr>
            <a:normAutofit/>
          </a:bodyPr>
          <a:lstStyle/>
          <a:p>
            <a:r>
              <a:rPr lang="en-US" sz="3200" b="1" dirty="0">
                <a:latin typeface="Times New Roman" panose="02020603050405020304" pitchFamily="18" charset="0"/>
                <a:cs typeface="Times New Roman" panose="02020603050405020304" pitchFamily="18" charset="0"/>
              </a:rPr>
              <a:t>What is diabetes </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B4C246-0599-F52E-805C-41F90B57A131}"/>
              </a:ext>
            </a:extLst>
          </p:cNvPr>
          <p:cNvSpPr>
            <a:spLocks noGrp="1"/>
          </p:cNvSpPr>
          <p:nvPr>
            <p:ph idx="1"/>
          </p:nvPr>
        </p:nvSpPr>
        <p:spPr>
          <a:xfrm>
            <a:off x="932329" y="1255059"/>
            <a:ext cx="10421470" cy="492190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Diabetes, also known as diabetes mellitus, is a group of metabolic disorders characterized by a high blood sugar level (hyperglycemia) over a prolonged period of time. Symptoms often include frequent urination, increased thirst and increased appetite. If left untreated, diabetes can cause many health complications. Acute complications can include diabetic ketoacidosis, hyperosmolar hyperglycemic state, or death. Serious long-term complications include cardiovascular disease, stroke, chronic kidney disease, foot ulcers, damage to the nerves, damage to the eyes, and cognitive impairment</a:t>
            </a:r>
            <a:r>
              <a:rPr lang="en-US" sz="1600" dirty="0">
                <a:latin typeface="Times New Roman" panose="02020603050405020304" pitchFamily="18" charset="0"/>
                <a:cs typeface="Times New Roman" panose="02020603050405020304" pitchFamily="18" charset="0"/>
              </a:rPr>
              <a:t>.</a:t>
            </a:r>
          </a:p>
          <a:p>
            <a:pPr marL="0" indent="0" algn="just">
              <a:buNone/>
            </a:pP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2BA070-C033-F246-7862-3D7E87FA8693}"/>
              </a:ext>
            </a:extLst>
          </p:cNvPr>
          <p:cNvPicPr>
            <a:picLocks noChangeAspect="1"/>
          </p:cNvPicPr>
          <p:nvPr/>
        </p:nvPicPr>
        <p:blipFill>
          <a:blip r:embed="rId2"/>
          <a:stretch>
            <a:fillRect/>
          </a:stretch>
        </p:blipFill>
        <p:spPr>
          <a:xfrm>
            <a:off x="4258236" y="3716011"/>
            <a:ext cx="5056094" cy="2844053"/>
          </a:xfrm>
          <a:prstGeom prst="rect">
            <a:avLst/>
          </a:prstGeom>
        </p:spPr>
      </p:pic>
    </p:spTree>
    <p:extLst>
      <p:ext uri="{BB962C8B-B14F-4D97-AF65-F5344CB8AC3E}">
        <p14:creationId xmlns:p14="http://schemas.microsoft.com/office/powerpoint/2010/main" val="351643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6798-50EE-4A5E-63EF-2A4BDADE1A1E}"/>
              </a:ext>
            </a:extLst>
          </p:cNvPr>
          <p:cNvSpPr>
            <a:spLocks noGrp="1"/>
          </p:cNvSpPr>
          <p:nvPr>
            <p:ph type="title"/>
          </p:nvPr>
        </p:nvSpPr>
        <p:spPr>
          <a:xfrm>
            <a:off x="838200" y="365126"/>
            <a:ext cx="10515600" cy="683746"/>
          </a:xfrm>
        </p:spPr>
        <p:txBody>
          <a:bodyPr>
            <a:normAutofit/>
          </a:bodyPr>
          <a:lstStyle/>
          <a:p>
            <a:r>
              <a:rPr lang="en-US" sz="3200" b="1" dirty="0">
                <a:latin typeface="Times New Roman" panose="02020603050405020304" pitchFamily="18" charset="0"/>
                <a:cs typeface="Times New Roman" panose="02020603050405020304" pitchFamily="18" charset="0"/>
              </a:rPr>
              <a:t>Why we get diabetes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AB4508-393B-D2AB-CF04-E36AFD6F279A}"/>
              </a:ext>
            </a:extLst>
          </p:cNvPr>
          <p:cNvSpPr>
            <a:spLocks noGrp="1"/>
          </p:cNvSpPr>
          <p:nvPr>
            <p:ph idx="1"/>
          </p:nvPr>
        </p:nvSpPr>
        <p:spPr>
          <a:xfrm>
            <a:off x="838200" y="1156447"/>
            <a:ext cx="10515600" cy="5020516"/>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Diabetes is due to either the pancreas not producing enough insulin, or the cells of the body not responding properly to the insulin produced. Insulin is a hormone which is responsible for helping glucose from food get into cells to be used for energy. There are three main types of diabetes mellitus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3200" b="1" dirty="0">
                <a:latin typeface="Times New Roman" panose="02020603050405020304" pitchFamily="18" charset="0"/>
                <a:cs typeface="Times New Roman" panose="02020603050405020304" pitchFamily="18" charset="0"/>
              </a:rPr>
              <a:t>Food Habits that causes Diabetes :</a:t>
            </a:r>
          </a:p>
          <a:p>
            <a:pPr marL="0" indent="0" algn="just">
              <a:buNone/>
            </a:pPr>
            <a:r>
              <a:rPr lang="en-US" sz="2400" dirty="0">
                <a:latin typeface="Times New Roman" panose="02020603050405020304" pitchFamily="18" charset="0"/>
                <a:cs typeface="Times New Roman" panose="02020603050405020304" pitchFamily="18" charset="0"/>
              </a:rPr>
              <a:t>A diet high in fat, calories, and cholesterol increases your risk of diabetes. A poor diet can lead to obesity (another risk factor for diabetes) and other health problems. A healthy diet is high in fiber and low in fat, cholesterol, salt, and sugar. Also, remember to watch your portion size.</a:t>
            </a:r>
          </a:p>
        </p:txBody>
      </p:sp>
    </p:spTree>
    <p:extLst>
      <p:ext uri="{BB962C8B-B14F-4D97-AF65-F5344CB8AC3E}">
        <p14:creationId xmlns:p14="http://schemas.microsoft.com/office/powerpoint/2010/main" val="221226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B709-31B1-862D-A5D4-EAA2BD67915A}"/>
              </a:ext>
            </a:extLst>
          </p:cNvPr>
          <p:cNvSpPr>
            <a:spLocks noGrp="1"/>
          </p:cNvSpPr>
          <p:nvPr>
            <p:ph type="title"/>
          </p:nvPr>
        </p:nvSpPr>
        <p:spPr>
          <a:xfrm>
            <a:off x="838200" y="365126"/>
            <a:ext cx="10515600" cy="872004"/>
          </a:xfrm>
        </p:spPr>
        <p:txBody>
          <a:bodyPr>
            <a:normAutofit/>
          </a:bodyPr>
          <a:lstStyle/>
          <a:p>
            <a:r>
              <a:rPr lang="en-US" sz="3200" b="1" dirty="0">
                <a:latin typeface="Times New Roman" panose="02020603050405020304" pitchFamily="18" charset="0"/>
                <a:cs typeface="Times New Roman" panose="02020603050405020304" pitchFamily="18" charset="0"/>
              </a:rPr>
              <a:t>Precautions for Diabetes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AD0A72-A746-D976-30E7-08EE07A43961}"/>
              </a:ext>
            </a:extLst>
          </p:cNvPr>
          <p:cNvSpPr>
            <a:spLocks noGrp="1"/>
          </p:cNvSpPr>
          <p:nvPr>
            <p:ph idx="1"/>
          </p:nvPr>
        </p:nvSpPr>
        <p:spPr>
          <a:xfrm>
            <a:off x="1004046" y="1335741"/>
            <a:ext cx="10349753" cy="4841222"/>
          </a:xfrm>
        </p:spPr>
        <p:txBody>
          <a:bodyPr>
            <a:normAutofit/>
          </a:bodyPr>
          <a:lstStyle/>
          <a:p>
            <a:r>
              <a:rPr lang="en-US" sz="2400" dirty="0">
                <a:latin typeface="Times New Roman" panose="02020603050405020304" pitchFamily="18" charset="0"/>
                <a:cs typeface="Times New Roman" panose="02020603050405020304" pitchFamily="18" charset="0"/>
              </a:rPr>
              <a:t>Make a commitment to managing your diabetes. ...</a:t>
            </a:r>
          </a:p>
          <a:p>
            <a:r>
              <a:rPr lang="en-US" sz="2400" dirty="0">
                <a:latin typeface="Times New Roman" panose="02020603050405020304" pitchFamily="18" charset="0"/>
                <a:cs typeface="Times New Roman" panose="02020603050405020304" pitchFamily="18" charset="0"/>
              </a:rPr>
              <a:t>Don't smoke. ...</a:t>
            </a:r>
          </a:p>
          <a:p>
            <a:r>
              <a:rPr lang="en-US" sz="2400" dirty="0">
                <a:latin typeface="Times New Roman" panose="02020603050405020304" pitchFamily="18" charset="0"/>
                <a:cs typeface="Times New Roman" panose="02020603050405020304" pitchFamily="18" charset="0"/>
              </a:rPr>
              <a:t>Keep your blood pressure and cholesterol under control. ...</a:t>
            </a:r>
          </a:p>
          <a:p>
            <a:r>
              <a:rPr lang="en-US" sz="2400" dirty="0">
                <a:latin typeface="Times New Roman" panose="02020603050405020304" pitchFamily="18" charset="0"/>
                <a:cs typeface="Times New Roman" panose="02020603050405020304" pitchFamily="18" charset="0"/>
              </a:rPr>
              <a:t>Schedule regular physicals and eye exams. ...</a:t>
            </a:r>
          </a:p>
          <a:p>
            <a:r>
              <a:rPr lang="en-US" sz="2400" dirty="0">
                <a:latin typeface="Times New Roman" panose="02020603050405020304" pitchFamily="18" charset="0"/>
                <a:cs typeface="Times New Roman" panose="02020603050405020304" pitchFamily="18" charset="0"/>
              </a:rPr>
              <a:t>Keep your vaccines up to date. ...</a:t>
            </a:r>
          </a:p>
          <a:p>
            <a:r>
              <a:rPr lang="en-US" sz="2400" dirty="0">
                <a:latin typeface="Times New Roman" panose="02020603050405020304" pitchFamily="18" charset="0"/>
                <a:cs typeface="Times New Roman" panose="02020603050405020304" pitchFamily="18" charset="0"/>
              </a:rPr>
              <a:t>Take care of your teeth. ...</a:t>
            </a:r>
          </a:p>
          <a:p>
            <a:r>
              <a:rPr lang="en-US" sz="2400" dirty="0">
                <a:latin typeface="Times New Roman" panose="02020603050405020304" pitchFamily="18" charset="0"/>
                <a:cs typeface="Times New Roman" panose="02020603050405020304" pitchFamily="18" charset="0"/>
              </a:rPr>
              <a:t>Pay attention to your feet. ...</a:t>
            </a:r>
          </a:p>
          <a:p>
            <a:r>
              <a:rPr lang="en-US" sz="2400" dirty="0">
                <a:latin typeface="Times New Roman" panose="02020603050405020304" pitchFamily="18" charset="0"/>
                <a:cs typeface="Times New Roman" panose="02020603050405020304" pitchFamily="18" charset="0"/>
              </a:rPr>
              <a:t>Consider a daily aspirin.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4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F2EC9-63B9-08D6-0FCB-AC3081C09F7E}"/>
              </a:ext>
            </a:extLst>
          </p:cNvPr>
          <p:cNvSpPr>
            <a:spLocks noGrp="1"/>
          </p:cNvSpPr>
          <p:nvPr>
            <p:ph idx="1"/>
          </p:nvPr>
        </p:nvSpPr>
        <p:spPr>
          <a:xfrm>
            <a:off x="268941" y="367554"/>
            <a:ext cx="11573435" cy="6113928"/>
          </a:xfrm>
        </p:spPr>
        <p:txBody>
          <a:bodyPr>
            <a:normAutofit/>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DIABETES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dirty="0">
                <a:latin typeface="Times New Roman" panose="02020603050405020304" pitchFamily="18" charset="0"/>
                <a:cs typeface="Times New Roman" panose="02020603050405020304" pitchFamily="18" charset="0"/>
              </a:rPr>
              <a:t>126 or more (mg/DL)</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PRE –DIABETES </a:t>
            </a:r>
            <a:r>
              <a:rPr lang="en-IN" sz="2400" b="1" dirty="0">
                <a:latin typeface="Times New Roman" panose="02020603050405020304" pitchFamily="18" charset="0"/>
                <a:cs typeface="Times New Roman" panose="02020603050405020304" pitchFamily="18" charset="0"/>
                <a:sym typeface="Wingdings" panose="05000000000000000000" pitchFamily="2" charset="2"/>
              </a:rPr>
              <a:t></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100-125 (mg/DL)</a:t>
            </a:r>
          </a:p>
          <a:p>
            <a:pPr>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NORMAL</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a:t>
            </a:r>
            <a:r>
              <a:rPr lang="en-IN" sz="2400" dirty="0">
                <a:latin typeface="Times New Roman" panose="02020603050405020304" pitchFamily="18" charset="0"/>
                <a:cs typeface="Times New Roman" panose="02020603050405020304" pitchFamily="18" charset="0"/>
              </a:rPr>
              <a:t>   99 or less (mg/DL)</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Insulin : </a:t>
            </a:r>
            <a:r>
              <a:rPr lang="en-IN" sz="2400" dirty="0">
                <a:latin typeface="Times New Roman" panose="02020603050405020304" pitchFamily="18" charset="0"/>
                <a:cs typeface="Times New Roman" panose="02020603050405020304" pitchFamily="18" charset="0"/>
              </a:rPr>
              <a:t> A normal measurement of free insulin is less than </a:t>
            </a:r>
            <a:r>
              <a:rPr lang="en-IN" sz="2400" b="1" dirty="0">
                <a:latin typeface="Times New Roman" panose="02020603050405020304" pitchFamily="18" charset="0"/>
                <a:cs typeface="Times New Roman" panose="02020603050405020304" pitchFamily="18" charset="0"/>
              </a:rPr>
              <a:t>17 </a:t>
            </a:r>
            <a:r>
              <a:rPr lang="en-IN" sz="2400" b="1" dirty="0" err="1">
                <a:latin typeface="Times New Roman" panose="02020603050405020304" pitchFamily="18" charset="0"/>
                <a:cs typeface="Times New Roman" panose="02020603050405020304" pitchFamily="18" charset="0"/>
              </a:rPr>
              <a:t>mcU</a:t>
            </a:r>
            <a:r>
              <a:rPr lang="en-IN" sz="2400" b="1" dirty="0">
                <a:latin typeface="Times New Roman" panose="02020603050405020304" pitchFamily="18" charset="0"/>
                <a:cs typeface="Times New Roman" panose="02020603050405020304" pitchFamily="18" charset="0"/>
              </a:rPr>
              <a:t>/mL</a:t>
            </a:r>
            <a:r>
              <a:rPr lang="en-IN" sz="2400" dirty="0">
                <a:latin typeface="Times New Roman" panose="02020603050405020304" pitchFamily="18" charset="0"/>
                <a:cs typeface="Times New Roman" panose="02020603050405020304" pitchFamily="18" charset="0"/>
              </a:rPr>
              <a:t> .</a:t>
            </a:r>
          </a:p>
          <a:p>
            <a:pPr marL="0" indent="0" algn="just">
              <a:buNone/>
            </a:pPr>
            <a:r>
              <a:rPr lang="en-IN" sz="2400" b="1" dirty="0">
                <a:latin typeface="Times New Roman" panose="02020603050405020304" pitchFamily="18" charset="0"/>
                <a:cs typeface="Times New Roman" panose="02020603050405020304" pitchFamily="18" charset="0"/>
              </a:rPr>
              <a:t>Blood pressure : </a:t>
            </a:r>
            <a:r>
              <a:rPr lang="en-IN" sz="2400" dirty="0">
                <a:latin typeface="Times New Roman" panose="02020603050405020304" pitchFamily="18" charset="0"/>
                <a:cs typeface="Times New Roman" panose="02020603050405020304" pitchFamily="18" charset="0"/>
              </a:rPr>
              <a:t>About two-thirds of the adult with diabetes have blood pressure </a:t>
            </a:r>
            <a:r>
              <a:rPr lang="en-IN" sz="2400" b="1" dirty="0">
                <a:latin typeface="Times New Roman" panose="02020603050405020304" pitchFamily="18" charset="0"/>
                <a:cs typeface="Times New Roman" panose="02020603050405020304" pitchFamily="18" charset="0"/>
              </a:rPr>
              <a:t>greater  </a:t>
            </a:r>
          </a:p>
          <a:p>
            <a:pPr marL="0" indent="0" algn="just">
              <a:buNone/>
            </a:pPr>
            <a:r>
              <a:rPr lang="en-IN" sz="2400" b="1" dirty="0">
                <a:latin typeface="Times New Roman" panose="02020603050405020304" pitchFamily="18" charset="0"/>
                <a:cs typeface="Times New Roman" panose="02020603050405020304" pitchFamily="18" charset="0"/>
              </a:rPr>
              <a:t>                             than 130/80 mm Hg .</a:t>
            </a:r>
          </a:p>
          <a:p>
            <a:pPr marL="0" indent="0" algn="just">
              <a:buNone/>
            </a:pPr>
            <a:r>
              <a:rPr lang="en-IN" sz="2400" b="1" dirty="0">
                <a:latin typeface="Times New Roman" panose="02020603050405020304" pitchFamily="18" charset="0"/>
                <a:cs typeface="Times New Roman" panose="02020603050405020304" pitchFamily="18" charset="0"/>
              </a:rPr>
              <a:t>Cholesterol : </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 under 100 (mg/dL) is considered </a:t>
            </a:r>
            <a:r>
              <a:rPr lang="en-IN" sz="2400" b="1" dirty="0">
                <a:latin typeface="Times New Roman" panose="02020603050405020304" pitchFamily="18" charset="0"/>
                <a:cs typeface="Times New Roman" panose="02020603050405020304" pitchFamily="18" charset="0"/>
                <a:sym typeface="Wingdings" panose="05000000000000000000" pitchFamily="2" charset="2"/>
              </a:rPr>
              <a:t>ideal .</a:t>
            </a:r>
            <a:endParaRPr lang="en-IN" sz="24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IN" sz="2400" b="1" dirty="0">
                <a:latin typeface="Times New Roman" panose="02020603050405020304" pitchFamily="18" charset="0"/>
                <a:cs typeface="Times New Roman" panose="02020603050405020304" pitchFamily="18" charset="0"/>
                <a:sym typeface="Wingdings" panose="05000000000000000000" pitchFamily="2" charset="2"/>
              </a:rPr>
              <a:t>                          </a:t>
            </a:r>
            <a:r>
              <a:rPr lang="en-IN" sz="2400" dirty="0">
                <a:latin typeface="Times New Roman" panose="02020603050405020304" pitchFamily="18" charset="0"/>
                <a:cs typeface="Times New Roman" panose="02020603050405020304" pitchFamily="18" charset="0"/>
                <a:sym typeface="Wingdings" panose="05000000000000000000" pitchFamily="2" charset="2"/>
              </a:rPr>
              <a:t>100-129 mg/dL is </a:t>
            </a:r>
            <a:r>
              <a:rPr lang="en-IN" sz="2400" b="1" dirty="0">
                <a:latin typeface="Times New Roman" panose="02020603050405020304" pitchFamily="18" charset="0"/>
                <a:cs typeface="Times New Roman" panose="02020603050405020304" pitchFamily="18" charset="0"/>
                <a:sym typeface="Wingdings" panose="05000000000000000000" pitchFamily="2" charset="2"/>
              </a:rPr>
              <a:t>close</a:t>
            </a:r>
            <a:r>
              <a:rPr lang="en-IN" sz="2400" dirty="0">
                <a:latin typeface="Times New Roman" panose="02020603050405020304" pitchFamily="18" charset="0"/>
                <a:cs typeface="Times New Roman" panose="02020603050405020304" pitchFamily="18" charset="0"/>
                <a:sym typeface="Wingdings" panose="05000000000000000000" pitchFamily="2" charset="2"/>
              </a:rPr>
              <a:t> to </a:t>
            </a:r>
            <a:r>
              <a:rPr lang="en-IN" sz="2400" b="1" dirty="0">
                <a:latin typeface="Times New Roman" panose="02020603050405020304" pitchFamily="18" charset="0"/>
                <a:cs typeface="Times New Roman" panose="02020603050405020304" pitchFamily="18" charset="0"/>
                <a:sym typeface="Wingdings" panose="05000000000000000000" pitchFamily="2" charset="2"/>
              </a:rPr>
              <a:t>ideal.</a:t>
            </a:r>
          </a:p>
          <a:p>
            <a:pPr marL="0" indent="0" algn="just">
              <a:buNone/>
            </a:pP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 130-159 mg/dL is </a:t>
            </a:r>
            <a:r>
              <a:rPr lang="en-IN" sz="2400" b="1" dirty="0">
                <a:latin typeface="Times New Roman" panose="02020603050405020304" pitchFamily="18" charset="0"/>
                <a:cs typeface="Times New Roman" panose="02020603050405020304" pitchFamily="18" charset="0"/>
                <a:sym typeface="Wingdings" panose="05000000000000000000" pitchFamily="2" charset="2"/>
              </a:rPr>
              <a:t>borderline </a:t>
            </a:r>
            <a:r>
              <a:rPr lang="en-IN" sz="2400" dirty="0">
                <a:latin typeface="Times New Roman" panose="02020603050405020304" pitchFamily="18" charset="0"/>
                <a:cs typeface="Times New Roman" panose="02020603050405020304" pitchFamily="18" charset="0"/>
                <a:sym typeface="Wingdings" panose="05000000000000000000" pitchFamily="2" charset="2"/>
              </a:rPr>
              <a:t> elevated.</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buNone/>
            </a:pPr>
            <a:r>
              <a:rPr lang="en-IN" sz="2400" b="1" dirty="0">
                <a:latin typeface="Times New Roman" panose="02020603050405020304" pitchFamily="18" charset="0"/>
                <a:cs typeface="Times New Roman" panose="02020603050405020304" pitchFamily="18" charset="0"/>
                <a:sym typeface="Wingdings" panose="05000000000000000000" pitchFamily="2" charset="2"/>
              </a:rPr>
              <a:t>Glucose       : </a:t>
            </a:r>
            <a:r>
              <a:rPr lang="en-IN" sz="2400" dirty="0">
                <a:latin typeface="Times New Roman" panose="02020603050405020304" pitchFamily="18" charset="0"/>
                <a:cs typeface="Times New Roman" panose="02020603050405020304" pitchFamily="18" charset="0"/>
                <a:sym typeface="Wingdings" panose="05000000000000000000" pitchFamily="2" charset="2"/>
              </a:rPr>
              <a:t>above </a:t>
            </a:r>
            <a:r>
              <a:rPr lang="en-IN" sz="2400" b="1" dirty="0">
                <a:latin typeface="Times New Roman" panose="02020603050405020304" pitchFamily="18" charset="0"/>
                <a:cs typeface="Times New Roman" panose="02020603050405020304" pitchFamily="18" charset="0"/>
                <a:sym typeface="Wingdings" panose="05000000000000000000" pitchFamily="2" charset="2"/>
              </a:rPr>
              <a:t>240 mg/dL.</a:t>
            </a:r>
          </a:p>
          <a:p>
            <a:pPr marL="0" indent="0" algn="just">
              <a:buNone/>
            </a:pPr>
            <a:r>
              <a:rPr lang="en-IN" sz="2400" b="1" dirty="0">
                <a:latin typeface="Times New Roman" panose="02020603050405020304" pitchFamily="18" charset="0"/>
                <a:cs typeface="Times New Roman" panose="02020603050405020304" pitchFamily="18" charset="0"/>
              </a:rPr>
              <a:t>Alcohol        :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&lt;30 ml</a:t>
            </a:r>
            <a:r>
              <a:rPr lang="en-IN" sz="2400" dirty="0">
                <a:latin typeface="Times New Roman" panose="02020603050405020304" pitchFamily="18" charset="0"/>
                <a:cs typeface="Times New Roman" panose="02020603050405020304" pitchFamily="18" charset="0"/>
                <a:sym typeface="Wingdings" panose="05000000000000000000" pitchFamily="2" charset="2"/>
              </a:rPr>
              <a:t> per day for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women.</a:t>
            </a:r>
            <a:r>
              <a:rPr lang="en-IN" sz="2400" b="1" dirty="0">
                <a:latin typeface="Times New Roman" panose="02020603050405020304" pitchFamily="18" charset="0"/>
                <a:cs typeface="Times New Roman" panose="02020603050405020304" pitchFamily="18" charset="0"/>
              </a:rPr>
              <a:t> </a:t>
            </a:r>
          </a:p>
          <a:p>
            <a:pPr marL="0" indent="0" algn="just">
              <a:buNone/>
            </a:pPr>
            <a:r>
              <a:rPr lang="en-IN"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&lt;60 ml </a:t>
            </a:r>
            <a:r>
              <a:rPr lang="en-IN" sz="2400" dirty="0">
                <a:latin typeface="Times New Roman" panose="02020603050405020304" pitchFamily="18" charset="0"/>
                <a:cs typeface="Times New Roman" panose="02020603050405020304" pitchFamily="18" charset="0"/>
                <a:sym typeface="Wingdings" panose="05000000000000000000" pitchFamily="2" charset="2"/>
              </a:rPr>
              <a:t> per day for </a:t>
            </a:r>
            <a:r>
              <a:rPr lang="en-IN" sz="2400" b="1" dirty="0">
                <a:latin typeface="Times New Roman" panose="02020603050405020304" pitchFamily="18" charset="0"/>
                <a:cs typeface="Times New Roman" panose="02020603050405020304" pitchFamily="18" charset="0"/>
                <a:sym typeface="Wingdings" panose="05000000000000000000" pitchFamily="2" charset="2"/>
              </a:rPr>
              <a:t> men.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6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24C2A-974E-A03A-F5CB-5E3359B8D568}"/>
              </a:ext>
            </a:extLst>
          </p:cNvPr>
          <p:cNvSpPr>
            <a:spLocks noGrp="1"/>
          </p:cNvSpPr>
          <p:nvPr>
            <p:ph idx="1"/>
          </p:nvPr>
        </p:nvSpPr>
        <p:spPr>
          <a:xfrm>
            <a:off x="838200" y="564776"/>
            <a:ext cx="10515600" cy="5612187"/>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Smoking : </a:t>
            </a:r>
            <a:r>
              <a:rPr lang="en-IN" sz="2400" dirty="0">
                <a:latin typeface="Times New Roman" panose="02020603050405020304" pitchFamily="18" charset="0"/>
                <a:cs typeface="Times New Roman" panose="02020603050405020304" pitchFamily="18" charset="0"/>
              </a:rPr>
              <a:t>30% - 40% more likely to develop type 2 diabetes than people who don’t</a:t>
            </a:r>
          </a:p>
          <a:p>
            <a:pPr marL="0" indent="0" algn="just">
              <a:buNone/>
            </a:pPr>
            <a:r>
              <a:rPr lang="en-IN" sz="2400" dirty="0">
                <a:latin typeface="Times New Roman" panose="02020603050405020304" pitchFamily="18" charset="0"/>
                <a:cs typeface="Times New Roman" panose="02020603050405020304" pitchFamily="18" charset="0"/>
              </a:rPr>
              <a:t>                  smoke.</a:t>
            </a: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IN" sz="3200" b="1" dirty="0">
                <a:latin typeface="Times New Roman" panose="02020603050405020304" pitchFamily="18" charset="0"/>
                <a:cs typeface="Times New Roman" panose="02020603050405020304" pitchFamily="18" charset="0"/>
              </a:rPr>
              <a:t>Testing of Sugar :</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Blood Sugar testing  requires the use  </a:t>
            </a:r>
            <a:r>
              <a:rPr lang="en-IN" sz="2400" b="1" dirty="0">
                <a:latin typeface="Times New Roman" panose="02020603050405020304" pitchFamily="18" charset="0"/>
                <a:cs typeface="Times New Roman" panose="02020603050405020304" pitchFamily="18" charset="0"/>
              </a:rPr>
              <a:t>Blood Sugar Meter .</a:t>
            </a:r>
          </a:p>
          <a:p>
            <a:pPr marL="0" indent="0" algn="just">
              <a:buNone/>
            </a:pPr>
            <a:r>
              <a:rPr lang="en-IN" sz="24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32DA1B3-7570-247F-3D81-BD782A31F738}"/>
              </a:ext>
            </a:extLst>
          </p:cNvPr>
          <p:cNvPicPr>
            <a:picLocks noChangeAspect="1"/>
          </p:cNvPicPr>
          <p:nvPr/>
        </p:nvPicPr>
        <p:blipFill>
          <a:blip r:embed="rId2"/>
          <a:stretch>
            <a:fillRect/>
          </a:stretch>
        </p:blipFill>
        <p:spPr>
          <a:xfrm>
            <a:off x="6096000" y="3313744"/>
            <a:ext cx="5217459" cy="2979480"/>
          </a:xfrm>
          <a:prstGeom prst="rect">
            <a:avLst/>
          </a:prstGeom>
        </p:spPr>
      </p:pic>
      <p:pic>
        <p:nvPicPr>
          <p:cNvPr id="7" name="Picture 6">
            <a:extLst>
              <a:ext uri="{FF2B5EF4-FFF2-40B4-BE49-F238E27FC236}">
                <a16:creationId xmlns:a16="http://schemas.microsoft.com/office/drawing/2014/main" id="{F5921E15-FEE5-8856-8922-E51B6F9E8B71}"/>
              </a:ext>
            </a:extLst>
          </p:cNvPr>
          <p:cNvPicPr>
            <a:picLocks noChangeAspect="1"/>
          </p:cNvPicPr>
          <p:nvPr/>
        </p:nvPicPr>
        <p:blipFill>
          <a:blip r:embed="rId3"/>
          <a:stretch>
            <a:fillRect/>
          </a:stretch>
        </p:blipFill>
        <p:spPr>
          <a:xfrm>
            <a:off x="762000" y="3313744"/>
            <a:ext cx="4476214" cy="2979480"/>
          </a:xfrm>
          <a:prstGeom prst="rect">
            <a:avLst/>
          </a:prstGeom>
        </p:spPr>
      </p:pic>
    </p:spTree>
    <p:extLst>
      <p:ext uri="{BB962C8B-B14F-4D97-AF65-F5344CB8AC3E}">
        <p14:creationId xmlns:p14="http://schemas.microsoft.com/office/powerpoint/2010/main" val="328184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329</TotalTime>
  <Words>930</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PROBLEM STATEMENT:</vt:lpstr>
      <vt:lpstr>INTRODUCTION :</vt:lpstr>
      <vt:lpstr>What is diabetes :</vt:lpstr>
      <vt:lpstr>Why we get diabetes :</vt:lpstr>
      <vt:lpstr>Precautions for Diabetes :</vt:lpstr>
      <vt:lpstr>PowerPoint Presentation</vt:lpstr>
      <vt:lpstr>PowerPoint Presentation</vt:lpstr>
      <vt:lpstr>DATA SET INFORMATION :</vt:lpstr>
      <vt:lpstr>PowerPoint Presentation</vt:lpstr>
      <vt:lpstr>PowerPoint Presentation</vt:lpstr>
      <vt:lpstr>PowerPoint Presentation</vt:lpstr>
      <vt:lpstr>APPROACH :</vt:lpstr>
      <vt:lpstr>RESULT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dc:title>
  <dc:creator>vangara sairam</dc:creator>
  <cp:lastModifiedBy>saisiddhartha s</cp:lastModifiedBy>
  <cp:revision>33</cp:revision>
  <dcterms:created xsi:type="dcterms:W3CDTF">2022-09-29T15:59:44Z</dcterms:created>
  <dcterms:modified xsi:type="dcterms:W3CDTF">2023-06-26T04:10:27Z</dcterms:modified>
</cp:coreProperties>
</file>