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3"/>
  </p:notesMasterIdLst>
  <p:handoutMasterIdLst>
    <p:handoutMasterId r:id="rId14"/>
  </p:handoutMasterIdLst>
  <p:sldIdLst>
    <p:sldId id="256" r:id="rId5"/>
    <p:sldId id="263" r:id="rId6"/>
    <p:sldId id="264" r:id="rId7"/>
    <p:sldId id="265" r:id="rId8"/>
    <p:sldId id="266" r:id="rId9"/>
    <p:sldId id="267"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02-May-24</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02-May-24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02-May-24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02-May-24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02-May-24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02-May-24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02-May-24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02-May-24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02-May-24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02-May-24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02-May-24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02-May-24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02-May-24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02-May-24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02-May-24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02-May-24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02-May-24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02-May-24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02-May-24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02-May-24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2">
            <a:extLst>
              <a:ext uri="{FF2B5EF4-FFF2-40B4-BE49-F238E27FC236}">
                <a16:creationId xmlns:a16="http://schemas.microsoft.com/office/drawing/2014/main" id="{ECFF668F-2EA0-BABE-26BF-B7E8B7276BCA}"/>
              </a:ext>
            </a:extLst>
          </p:cNvPr>
          <p:cNvPicPr/>
          <p:nvPr/>
        </p:nvPicPr>
        <p:blipFill>
          <a:blip r:embed="rId2" cstate="print"/>
          <a:stretch>
            <a:fillRect/>
          </a:stretch>
        </p:blipFill>
        <p:spPr>
          <a:xfrm>
            <a:off x="2747010" y="470611"/>
            <a:ext cx="6697980" cy="1531620"/>
          </a:xfrm>
          <a:prstGeom prst="rect">
            <a:avLst/>
          </a:prstGeom>
        </p:spPr>
      </p:pic>
      <p:sp>
        <p:nvSpPr>
          <p:cNvPr id="5" name="TextBox 2">
            <a:extLst>
              <a:ext uri="{FF2B5EF4-FFF2-40B4-BE49-F238E27FC236}">
                <a16:creationId xmlns:a16="http://schemas.microsoft.com/office/drawing/2014/main" id="{643BB37E-F146-5423-CDFC-26AC034EB3C8}"/>
              </a:ext>
            </a:extLst>
          </p:cNvPr>
          <p:cNvSpPr txBox="1"/>
          <p:nvPr/>
        </p:nvSpPr>
        <p:spPr>
          <a:xfrm>
            <a:off x="1699098" y="3118662"/>
            <a:ext cx="9296400" cy="15696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Smart Attendance Management Using Face Recognition</a:t>
            </a:r>
            <a:endParaRPr lang="en-IN" sz="3200"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US" altLang="en-IN" sz="3200" b="1" dirty="0">
              <a:solidFill>
                <a:srgbClr val="FFFF00"/>
              </a:solidFill>
              <a:latin typeface="Times New Roman" panose="02020603050405020304" pitchFamily="18" charset="0"/>
              <a:cs typeface="Times New Roman" panose="02020603050405020304" pitchFamily="18" charset="0"/>
            </a:endParaRPr>
          </a:p>
        </p:txBody>
      </p:sp>
      <p:sp>
        <p:nvSpPr>
          <p:cNvPr id="6" name="Text Box 3">
            <a:extLst>
              <a:ext uri="{FF2B5EF4-FFF2-40B4-BE49-F238E27FC236}">
                <a16:creationId xmlns:a16="http://schemas.microsoft.com/office/drawing/2014/main" id="{D0D533BB-F9EC-285A-56FF-1FE60F7BC2B2}"/>
              </a:ext>
            </a:extLst>
          </p:cNvPr>
          <p:cNvSpPr txBox="1"/>
          <p:nvPr/>
        </p:nvSpPr>
        <p:spPr>
          <a:xfrm>
            <a:off x="4061299" y="2339437"/>
            <a:ext cx="4571999" cy="538480"/>
          </a:xfrm>
          <a:prstGeom prst="rect">
            <a:avLst/>
          </a:prstGeom>
          <a:noFill/>
        </p:spPr>
        <p:txBody>
          <a:bodyPr wrap="non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bg1"/>
                </a:solidFill>
                <a:latin typeface="Times New Roman" panose="02020603050405020304" pitchFamily="18" charset="0"/>
                <a:cs typeface="Times New Roman" panose="02020603050405020304" pitchFamily="18" charset="0"/>
              </a:rPr>
              <a:t>CAPSTONE  PROJECT</a:t>
            </a:r>
          </a:p>
        </p:txBody>
      </p:sp>
      <p:sp>
        <p:nvSpPr>
          <p:cNvPr id="7" name="Text Box 4">
            <a:extLst>
              <a:ext uri="{FF2B5EF4-FFF2-40B4-BE49-F238E27FC236}">
                <a16:creationId xmlns:a16="http://schemas.microsoft.com/office/drawing/2014/main" id="{AAE38100-DF2E-15A7-EFBD-E2A64EB7F529}"/>
              </a:ext>
            </a:extLst>
          </p:cNvPr>
          <p:cNvSpPr txBox="1"/>
          <p:nvPr/>
        </p:nvSpPr>
        <p:spPr>
          <a:xfrm>
            <a:off x="7086284" y="4054139"/>
            <a:ext cx="309880" cy="30670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1400" dirty="0">
              <a:solidFill>
                <a:schemeClr val="bg1"/>
              </a:solidFill>
              <a:latin typeface="Century" panose="02040604050505020304" pitchFamily="18" charset="0"/>
            </a:endParaRPr>
          </a:p>
        </p:txBody>
      </p:sp>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948809" y="141863"/>
            <a:ext cx="9905998" cy="1478570"/>
          </a:xfrm>
        </p:spPr>
        <p:txBody>
          <a:bodyPr>
            <a:normAutofit fontScale="90000"/>
          </a:bodyPr>
          <a:lstStyle/>
          <a:p>
            <a:br>
              <a:rPr lang="en-US" sz="2400" b="1" dirty="0">
                <a:solidFill>
                  <a:schemeClr val="bg1"/>
                </a:solidFill>
                <a:latin typeface="Georgia" panose="02040502050405020303" charset="0"/>
                <a:cs typeface="Georgia" panose="02040502050405020303" charset="0"/>
              </a:rPr>
            </a:br>
            <a:r>
              <a:rPr lang="en-US" sz="2400" b="1" dirty="0">
                <a:solidFill>
                  <a:schemeClr val="bg1"/>
                </a:solidFill>
                <a:latin typeface="Georgia" panose="02040502050405020303" charset="0"/>
                <a:cs typeface="Georgia" panose="02040502050405020303" charset="0"/>
              </a:rPr>
              <a:t>       </a:t>
            </a:r>
            <a:r>
              <a:rPr lang="en-US" altLang="en-IN" sz="2400" dirty="0">
                <a:solidFill>
                  <a:srgbClr val="FFFF00"/>
                </a:solidFill>
                <a:latin typeface="Sitka Heading Semibold" pitchFamily="2" charset="0"/>
                <a:sym typeface="+mn-ea"/>
              </a:rPr>
              <a:t> 		</a:t>
            </a:r>
            <a:r>
              <a:rPr lang="en-US" altLang="en-IN" sz="4000" b="1" dirty="0">
                <a:solidFill>
                  <a:srgbClr val="FFFF00"/>
                </a:solidFill>
                <a:latin typeface="Times New Roman" panose="02020603050405020304" pitchFamily="18" charset="0"/>
                <a:cs typeface="Times New Roman" panose="02020603050405020304" pitchFamily="18" charset="0"/>
                <a:sym typeface="+mn-ea"/>
              </a:rPr>
              <a:t>FINAL PROJECT</a:t>
            </a:r>
            <a:br>
              <a:rPr lang="en-IN" sz="4000" b="1" u="sng" dirty="0">
                <a:solidFill>
                  <a:srgbClr val="FFFF00"/>
                </a:solidFill>
                <a:latin typeface="Times New Roman" panose="02020603050405020304" pitchFamily="18" charset="0"/>
                <a:cs typeface="Times New Roman" panose="02020603050405020304" pitchFamily="18" charset="0"/>
              </a:rPr>
            </a:br>
            <a:br>
              <a:rPr lang="en-US" sz="2400" dirty="0"/>
            </a:b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77046" y="1138136"/>
            <a:ext cx="10359957" cy="5350213"/>
          </a:xfrm>
        </p:spPr>
        <p:txBody>
          <a:bodyPr vert="horz" lIns="91440" tIns="45720" rIns="91440" bIns="45720" rtlCol="0" anchor="t">
            <a:noAutofit/>
          </a:bodyPr>
          <a:lstStyle/>
          <a:p>
            <a:r>
              <a:rPr lang="en-US" altLang="en-IN" sz="2000" b="1" dirty="0">
                <a:solidFill>
                  <a:schemeClr val="bg1"/>
                </a:solidFill>
                <a:latin typeface="Times New Roman" panose="02020603050405020304" pitchFamily="18" charset="0"/>
                <a:cs typeface="Times New Roman" panose="02020603050405020304" pitchFamily="18" charset="0"/>
                <a:sym typeface="+mn-ea"/>
              </a:rPr>
              <a:t>TEAM -83</a:t>
            </a:r>
            <a:r>
              <a:rPr lang="en-IN" sz="2000" b="1" dirty="0">
                <a:solidFill>
                  <a:schemeClr val="bg1"/>
                </a:solidFill>
                <a:latin typeface="Times New Roman" panose="02020603050405020304" pitchFamily="18" charset="0"/>
                <a:cs typeface="Times New Roman" panose="02020603050405020304" pitchFamily="18" charset="0"/>
                <a:sym typeface="+mn-ea"/>
              </a:rPr>
              <a:t>:</a:t>
            </a:r>
            <a:r>
              <a:rPr lang="en-IN" sz="2000" b="1" dirty="0">
                <a:solidFill>
                  <a:schemeClr val="bg1"/>
                </a:solidFill>
                <a:effectLst/>
                <a:latin typeface="Times New Roman" panose="02020603050405020304" pitchFamily="18" charset="0"/>
                <a:cs typeface="Times New Roman" panose="02020603050405020304" pitchFamily="18" charset="0"/>
                <a:sym typeface="+mn-ea"/>
              </a:rPr>
              <a:t> </a:t>
            </a:r>
            <a:endParaRPr lang="en-IN" sz="2000" b="1"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914400" lvl="2" indent="457200"/>
            <a:r>
              <a:rPr lang="en-IN" sz="2000" b="1" dirty="0">
                <a:solidFill>
                  <a:schemeClr val="bg1"/>
                </a:solidFill>
                <a:latin typeface="Times New Roman" panose="02020603050405020304" pitchFamily="18" charset="0"/>
                <a:cs typeface="Times New Roman" panose="02020603050405020304" pitchFamily="18" charset="0"/>
              </a:rPr>
              <a:t>2003A52025		ETTADI NIKHILA	</a:t>
            </a:r>
          </a:p>
          <a:p>
            <a:pPr marL="914400" lvl="2" indent="457200"/>
            <a:r>
              <a:rPr lang="en-IN" sz="2000" b="1" dirty="0">
                <a:solidFill>
                  <a:schemeClr val="bg1"/>
                </a:solidFill>
                <a:latin typeface="Times New Roman" panose="02020603050405020304" pitchFamily="18" charset="0"/>
                <a:cs typeface="Times New Roman" panose="02020603050405020304" pitchFamily="18" charset="0"/>
              </a:rPr>
              <a:t>2003A52076		SURE VIVEK VARDHAN</a:t>
            </a:r>
          </a:p>
          <a:p>
            <a:pPr marL="914400" lvl="2" indent="457200"/>
            <a:r>
              <a:rPr lang="en-IN" sz="2000" b="1" dirty="0">
                <a:solidFill>
                  <a:schemeClr val="bg1"/>
                </a:solidFill>
                <a:latin typeface="Times New Roman" panose="02020603050405020304" pitchFamily="18" charset="0"/>
                <a:cs typeface="Times New Roman" panose="02020603050405020304" pitchFamily="18" charset="0"/>
              </a:rPr>
              <a:t>2003A52119 		NUKALA NARESH	</a:t>
            </a:r>
          </a:p>
          <a:p>
            <a:pPr marL="914400" lvl="2" indent="457200"/>
            <a:r>
              <a:rPr lang="en-IN" sz="2000" b="1" dirty="0">
                <a:solidFill>
                  <a:schemeClr val="bg1"/>
                </a:solidFill>
                <a:latin typeface="Times New Roman" panose="02020603050405020304" pitchFamily="18" charset="0"/>
                <a:cs typeface="Times New Roman" panose="02020603050405020304" pitchFamily="18" charset="0"/>
              </a:rPr>
              <a:t>2003A52015		SADU GOPI KRISHNA</a:t>
            </a:r>
          </a:p>
          <a:p>
            <a:pPr marL="914400" lvl="2" indent="457200"/>
            <a:r>
              <a:rPr lang="en-IN" sz="2000" b="1" dirty="0">
                <a:solidFill>
                  <a:schemeClr val="bg1"/>
                </a:solidFill>
                <a:latin typeface="Times New Roman" panose="02020603050405020304" pitchFamily="18" charset="0"/>
                <a:cs typeface="Times New Roman" panose="02020603050405020304" pitchFamily="18" charset="0"/>
              </a:rPr>
              <a:t>2003A52037		KOTHA GANESH</a:t>
            </a:r>
          </a:p>
          <a:p>
            <a:pPr algn="ctr"/>
            <a:endParaRPr lang="en-US" sz="2000" u="sng" dirty="0">
              <a:solidFill>
                <a:srgbClr val="FFFF00"/>
              </a:solidFill>
              <a:latin typeface="Times New Roman" panose="02020603050405020304" pitchFamily="18" charset="0"/>
              <a:cs typeface="Times New Roman" panose="02020603050405020304" pitchFamily="18" charset="0"/>
              <a:sym typeface="+mn-ea"/>
            </a:endParaRPr>
          </a:p>
          <a:p>
            <a:pPr algn="ctr"/>
            <a:r>
              <a:rPr lang="en-US" sz="2000" u="sng" dirty="0">
                <a:solidFill>
                  <a:srgbClr val="FFFF00"/>
                </a:solidFill>
                <a:latin typeface="Times New Roman" panose="02020603050405020304" pitchFamily="18" charset="0"/>
                <a:cs typeface="Times New Roman" panose="02020603050405020304" pitchFamily="18" charset="0"/>
                <a:sym typeface="+mn-ea"/>
              </a:rPr>
              <a:t>Under the Guidance of</a:t>
            </a:r>
            <a:endParaRPr lang="en-US" sz="2000" u="sng" dirty="0">
              <a:solidFill>
                <a:srgbClr val="FFFF00"/>
              </a:solidFill>
              <a:latin typeface="Times New Roman" panose="02020603050405020304" pitchFamily="18" charset="0"/>
              <a:cs typeface="Times New Roman" panose="02020603050405020304" pitchFamily="18" charset="0"/>
            </a:endParaRPr>
          </a:p>
          <a:p>
            <a:pPr algn="ctr"/>
            <a:r>
              <a:rPr lang="en-US" altLang="en-IN" sz="2000" b="1" dirty="0">
                <a:solidFill>
                  <a:schemeClr val="bg1"/>
                </a:solidFill>
                <a:effectLst/>
                <a:latin typeface="Times New Roman" panose="02020603050405020304" pitchFamily="18" charset="0"/>
                <a:cs typeface="Times New Roman" panose="02020603050405020304" pitchFamily="18" charset="0"/>
                <a:sym typeface="+mn-ea"/>
              </a:rPr>
              <a:t> Mr. </a:t>
            </a:r>
            <a:r>
              <a:rPr lang="en-US" altLang="en-IN" sz="2000" b="1" dirty="0">
                <a:solidFill>
                  <a:schemeClr val="bg1"/>
                </a:solidFill>
                <a:latin typeface="Times New Roman" panose="02020603050405020304" pitchFamily="18" charset="0"/>
                <a:cs typeface="Times New Roman" panose="02020603050405020304" pitchFamily="18" charset="0"/>
                <a:sym typeface="+mn-ea"/>
              </a:rPr>
              <a:t>G. Sunil Reddy,</a:t>
            </a:r>
          </a:p>
          <a:p>
            <a:pPr algn="ctr"/>
            <a:r>
              <a:rPr lang="en-US" sz="2000" b="1" dirty="0">
                <a:solidFill>
                  <a:schemeClr val="bg1"/>
                </a:solidFill>
                <a:effectLst/>
                <a:latin typeface="Times New Roman" panose="02020603050405020304" pitchFamily="18" charset="0"/>
                <a:cs typeface="Times New Roman" panose="02020603050405020304" pitchFamily="18" charset="0"/>
                <a:sym typeface="+mn-ea"/>
              </a:rPr>
              <a:t>Assistant Professor, School of CS &amp; AI,</a:t>
            </a:r>
          </a:p>
          <a:p>
            <a:pPr algn="ctr"/>
            <a:r>
              <a:rPr lang="en-US" sz="2000" b="1" dirty="0">
                <a:solidFill>
                  <a:schemeClr val="bg1"/>
                </a:solidFill>
                <a:latin typeface="Times New Roman" panose="02020603050405020304" pitchFamily="18" charset="0"/>
                <a:cs typeface="Times New Roman" panose="02020603050405020304" pitchFamily="18" charset="0"/>
                <a:sym typeface="+mn-ea"/>
              </a:rPr>
              <a:t>SR University</a:t>
            </a:r>
            <a:endParaRPr lang="en-IN" sz="2000" b="1" dirty="0">
              <a:solidFill>
                <a:schemeClr val="bg1"/>
              </a:solidFill>
              <a:effectLst/>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sym typeface="+mn-ea"/>
              </a:rPr>
              <a:t>                                         </a:t>
            </a:r>
            <a:endParaRPr lang="en-IN" sz="2000" b="1" dirty="0">
              <a:solidFill>
                <a:schemeClr val="bg1"/>
              </a:solidFill>
              <a:latin typeface="Times New Roman" panose="02020603050405020304" pitchFamily="18" charset="0"/>
              <a:cs typeface="Times New Roman" panose="02020603050405020304" pitchFamily="18" charset="0"/>
            </a:endParaRPr>
          </a:p>
          <a:p>
            <a:endParaRPr lang="en-IN" sz="2000" b="1" dirty="0">
              <a:solidFill>
                <a:schemeClr val="bg1"/>
              </a:solidFill>
              <a:latin typeface="Times New Roman" panose="02020603050405020304" pitchFamily="18" charset="0"/>
              <a:cs typeface="Times New Roman" panose="02020603050405020304" pitchFamily="18" charset="0"/>
            </a:endParaRPr>
          </a:p>
          <a:p>
            <a:endParaRPr lang="en-IN" sz="2000" b="1" dirty="0">
              <a:solidFill>
                <a:schemeClr val="bg1"/>
              </a:solidFill>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902613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0F4E2-CC95-BEEF-C222-6A697003A973}"/>
              </a:ext>
            </a:extLst>
          </p:cNvPr>
          <p:cNvSpPr>
            <a:spLocks noGrp="1"/>
          </p:cNvSpPr>
          <p:nvPr>
            <p:ph type="title"/>
          </p:nvPr>
        </p:nvSpPr>
        <p:spPr/>
        <p:txBody>
          <a:bodyPr>
            <a:normAutofit/>
          </a:bodyPr>
          <a:lstStyle/>
          <a:p>
            <a:r>
              <a:rPr lang="en-IN" sz="2400" b="1" kern="100" dirty="0">
                <a:solidFill>
                  <a:srgbClr val="FFFF00"/>
                </a:solidFill>
                <a:effectLst/>
                <a:latin typeface="Times New Roman" panose="02020603050405020304" pitchFamily="18" charset="0"/>
                <a:ea typeface="宋体" panose="02010600030101010101" pitchFamily="2" charset="-122"/>
              </a:rPr>
              <a:t>Abstract:</a:t>
            </a:r>
            <a:br>
              <a:rPr lang="en-IN" sz="2400" kern="100" dirty="0">
                <a:effectLst/>
                <a:latin typeface="Times New Roman" panose="02020603050405020304" pitchFamily="18" charset="0"/>
                <a:ea typeface="宋体" panose="02010600030101010101" pitchFamily="2" charset="-122"/>
              </a:rPr>
            </a:br>
            <a:endParaRPr lang="en-IN" sz="2400" dirty="0"/>
          </a:p>
        </p:txBody>
      </p:sp>
      <p:sp>
        <p:nvSpPr>
          <p:cNvPr id="3" name="Content Placeholder 2">
            <a:extLst>
              <a:ext uri="{FF2B5EF4-FFF2-40B4-BE49-F238E27FC236}">
                <a16:creationId xmlns:a16="http://schemas.microsoft.com/office/drawing/2014/main" id="{E575903C-CD28-0B50-20D6-276B30A26580}"/>
              </a:ext>
            </a:extLst>
          </p:cNvPr>
          <p:cNvSpPr>
            <a:spLocks noGrp="1"/>
          </p:cNvSpPr>
          <p:nvPr>
            <p:ph idx="1"/>
          </p:nvPr>
        </p:nvSpPr>
        <p:spPr>
          <a:xfrm>
            <a:off x="1141413" y="1609927"/>
            <a:ext cx="10145949" cy="3638146"/>
          </a:xfrm>
        </p:spPr>
        <p:txBody>
          <a:bodyPr>
            <a:noAutofit/>
          </a:bodyPr>
          <a:lstStyle/>
          <a:p>
            <a:r>
              <a:rPr lang="en-US" kern="100" dirty="0">
                <a:effectLst/>
                <a:latin typeface="Times New Roman" panose="02020603050405020304" pitchFamily="18" charset="0"/>
                <a:ea typeface="宋体" panose="02010600030101010101" pitchFamily="2" charset="-122"/>
              </a:rPr>
              <a:t>This project uses facial detection in an attendance recorder system to track student attendance. Student faces are pre-stored in class </a:t>
            </a:r>
            <a:r>
              <a:rPr lang="en-US" kern="100" dirty="0" err="1">
                <a:effectLst/>
                <a:latin typeface="Times New Roman" panose="02020603050405020304" pitchFamily="18" charset="0"/>
                <a:ea typeface="宋体" panose="02010600030101010101" pitchFamily="2" charset="-122"/>
              </a:rPr>
              <a:t>databases.The</a:t>
            </a:r>
            <a:r>
              <a:rPr lang="en-US" kern="100" dirty="0">
                <a:effectLst/>
                <a:latin typeface="Times New Roman" panose="02020603050405020304" pitchFamily="18" charset="0"/>
                <a:ea typeface="宋体" panose="02010600030101010101" pitchFamily="2" charset="-122"/>
              </a:rPr>
              <a:t> Raspberry Pi camera captures student faces and compares them to database images. If they match, student attendance is recorded throughout time. Absentees' faces will be forwarded to their permitted email </a:t>
            </a:r>
            <a:r>
              <a:rPr lang="en-US" kern="100" dirty="0" err="1">
                <a:effectLst/>
                <a:latin typeface="Times New Roman" panose="02020603050405020304" pitchFamily="18" charset="0"/>
                <a:ea typeface="宋体" panose="02010600030101010101" pitchFamily="2" charset="-122"/>
              </a:rPr>
              <a:t>address.The</a:t>
            </a:r>
            <a:r>
              <a:rPr lang="en-US" kern="100" dirty="0">
                <a:effectLst/>
                <a:latin typeface="Times New Roman" panose="02020603050405020304" pitchFamily="18" charset="0"/>
                <a:ea typeface="宋体" panose="02010600030101010101" pitchFamily="2" charset="-122"/>
              </a:rPr>
              <a:t> Raspberry Pi is a credit card-sized computer or SoC with an ARM1176JZF-S core. System on a Chip (SoC) integrates all computer circuits into a single chip for efficient operation. The Raspberry Pi requires an operating system to boot up. To save money, the Raspberry Pi does not have any non-volatile memory on board.</a:t>
            </a:r>
          </a:p>
          <a:p>
            <a:endParaRPr lang="en-IN" dirty="0"/>
          </a:p>
        </p:txBody>
      </p:sp>
    </p:spTree>
    <p:extLst>
      <p:ext uri="{BB962C8B-B14F-4D97-AF65-F5344CB8AC3E}">
        <p14:creationId xmlns:p14="http://schemas.microsoft.com/office/powerpoint/2010/main" val="809488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4226-57C7-C24E-FD0D-C7A0CB242BCF}"/>
              </a:ext>
            </a:extLst>
          </p:cNvPr>
          <p:cNvSpPr>
            <a:spLocks noGrp="1"/>
          </p:cNvSpPr>
          <p:nvPr>
            <p:ph type="title"/>
          </p:nvPr>
        </p:nvSpPr>
        <p:spPr/>
        <p:txBody>
          <a:bodyPr/>
          <a:lstStyle/>
          <a:p>
            <a:r>
              <a:rPr lang="en-IN" sz="2400" b="1" cap="small" dirty="0">
                <a:solidFill>
                  <a:srgbClr val="FFFF00"/>
                </a:solidFill>
                <a:effectLst/>
                <a:latin typeface="Times New Roman" panose="02020603050405020304" pitchFamily="18" charset="0"/>
                <a:ea typeface="SimSun" panose="02010600030101010101" pitchFamily="2" charset="-122"/>
              </a:rPr>
              <a:t>Introduction :</a:t>
            </a:r>
            <a:br>
              <a:rPr lang="en-IN" sz="1800" b="1" cap="small" dirty="0">
                <a:solidFill>
                  <a:srgbClr val="FFFF00"/>
                </a:solidFill>
                <a:effectLst/>
                <a:latin typeface="Times New Roman" panose="02020603050405020304" pitchFamily="18" charset="0"/>
                <a:ea typeface="SimSun" panose="02010600030101010101" pitchFamily="2" charset="-122"/>
              </a:rPr>
            </a:br>
            <a:endParaRPr lang="en-IN" dirty="0">
              <a:solidFill>
                <a:srgbClr val="FFFF00"/>
              </a:solidFill>
            </a:endParaRPr>
          </a:p>
        </p:txBody>
      </p:sp>
      <p:sp>
        <p:nvSpPr>
          <p:cNvPr id="3" name="Content Placeholder 2">
            <a:extLst>
              <a:ext uri="{FF2B5EF4-FFF2-40B4-BE49-F238E27FC236}">
                <a16:creationId xmlns:a16="http://schemas.microsoft.com/office/drawing/2014/main" id="{5117F80B-E4DB-2DFF-13A8-725826E4D2FF}"/>
              </a:ext>
            </a:extLst>
          </p:cNvPr>
          <p:cNvSpPr>
            <a:spLocks noGrp="1"/>
          </p:cNvSpPr>
          <p:nvPr>
            <p:ph idx="1"/>
          </p:nvPr>
        </p:nvSpPr>
        <p:spPr>
          <a:xfrm>
            <a:off x="836580" y="1459150"/>
            <a:ext cx="10729607" cy="4523361"/>
          </a:xfrm>
        </p:spPr>
        <p:txBody>
          <a:bodyPr/>
          <a:lstStyle/>
          <a:p>
            <a:r>
              <a:rPr lang="en-US" dirty="0"/>
              <a:t>Attendance tracking in institutions is crucial, typically done by teachers calling out names and students responding with their roll numbers, marking 'A' or 'P' in a log book. While this method is cost-effective and reliable, biometric options like RFID cards, fingerprints, or facial recognition are gaining traction. Biometric systems offer accuracy and efficiency but may be costly. An Automated Attendance Management System (AAMS) employing biometric tech simplifies tracking, enhancing accuracy and security. It automates marking, reduces manual work, and offers real-time insights. This paper explores AAMS's use cases, technical implementation, performance evaluation, and future enhancements, emphasizing its significance in modern attendance management.</a:t>
            </a:r>
            <a:endParaRPr lang="en-IN" dirty="0"/>
          </a:p>
        </p:txBody>
      </p:sp>
    </p:spTree>
    <p:extLst>
      <p:ext uri="{BB962C8B-B14F-4D97-AF65-F5344CB8AC3E}">
        <p14:creationId xmlns:p14="http://schemas.microsoft.com/office/powerpoint/2010/main" val="1988937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D1CA9-C443-45BE-8612-CA006B297097}"/>
              </a:ext>
            </a:extLst>
          </p:cNvPr>
          <p:cNvSpPr>
            <a:spLocks noGrp="1"/>
          </p:cNvSpPr>
          <p:nvPr>
            <p:ph type="title"/>
          </p:nvPr>
        </p:nvSpPr>
        <p:spPr/>
        <p:txBody>
          <a:bodyPr/>
          <a:lstStyle/>
          <a:p>
            <a:r>
              <a:rPr lang="en-IN" sz="2400" b="1" cap="small" dirty="0">
                <a:solidFill>
                  <a:srgbClr val="FFFF00"/>
                </a:solidFill>
                <a:effectLst/>
                <a:latin typeface="Times New Roman" panose="02020603050405020304" pitchFamily="18" charset="0"/>
                <a:ea typeface="SimSun" panose="02010600030101010101" pitchFamily="2" charset="-122"/>
              </a:rPr>
              <a:t>Methodology</a:t>
            </a:r>
            <a:br>
              <a:rPr lang="en-IN" sz="1800" b="1" cap="small" dirty="0">
                <a:effectLst/>
                <a:latin typeface="Times New Roman" panose="02020603050405020304" pitchFamily="18" charset="0"/>
                <a:ea typeface="SimSun" panose="02010600030101010101" pitchFamily="2" charset="-122"/>
              </a:rPr>
            </a:br>
            <a:endParaRPr lang="en-IN" dirty="0"/>
          </a:p>
        </p:txBody>
      </p:sp>
      <p:sp>
        <p:nvSpPr>
          <p:cNvPr id="3" name="Content Placeholder 2">
            <a:extLst>
              <a:ext uri="{FF2B5EF4-FFF2-40B4-BE49-F238E27FC236}">
                <a16:creationId xmlns:a16="http://schemas.microsoft.com/office/drawing/2014/main" id="{C077032D-BAAA-9D97-4A52-D3B0FA95E2A0}"/>
              </a:ext>
            </a:extLst>
          </p:cNvPr>
          <p:cNvSpPr>
            <a:spLocks noGrp="1"/>
          </p:cNvSpPr>
          <p:nvPr>
            <p:ph idx="1"/>
          </p:nvPr>
        </p:nvSpPr>
        <p:spPr>
          <a:xfrm>
            <a:off x="1141412" y="1575881"/>
            <a:ext cx="9905999" cy="4503906"/>
          </a:xfrm>
        </p:spPr>
        <p:txBody>
          <a:bodyPr>
            <a:normAutofit lnSpcReduction="10000"/>
          </a:bodyPr>
          <a:lstStyle/>
          <a:p>
            <a:pPr indent="182880" algn="just">
              <a:spcAft>
                <a:spcPts val="600"/>
              </a:spcAft>
            </a:pPr>
            <a:r>
              <a:rPr lang="en-US" spc="-5" dirty="0">
                <a:effectLst/>
                <a:latin typeface="Times New Roman" panose="02020603050405020304" pitchFamily="18" charset="0"/>
                <a:ea typeface="SimSun" panose="02010600030101010101" pitchFamily="2" charset="-122"/>
              </a:rPr>
              <a:t>The suggested system offers a comprehensive key for automating attendance management in diverse organizations, mitigating the shortcomings of traditional manual methods. It operates on a subject-specific attendance calculation model. An administrator manually inputs student and subject data, and when it's a duration to a specific subject, the system automatically starts taking photos. Using an oriented gradient histogram to recognize faces and utilizing advanced learning methods to assess and contrast distinct facial attributes across 128 dimensions, the system recognizes individuals based on an existing database. It records the attendance of accredited students in real time and creates and saves an Excel table automatically.</a:t>
            </a:r>
          </a:p>
          <a:p>
            <a:endParaRPr lang="en-IN" dirty="0"/>
          </a:p>
        </p:txBody>
      </p:sp>
    </p:spTree>
    <p:extLst>
      <p:ext uri="{BB962C8B-B14F-4D97-AF65-F5344CB8AC3E}">
        <p14:creationId xmlns:p14="http://schemas.microsoft.com/office/powerpoint/2010/main" val="283595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F8ADA-0B42-D093-D719-A7A5ADA61FB7}"/>
              </a:ext>
            </a:extLst>
          </p:cNvPr>
          <p:cNvSpPr>
            <a:spLocks noGrp="1"/>
          </p:cNvSpPr>
          <p:nvPr>
            <p:ph type="title"/>
          </p:nvPr>
        </p:nvSpPr>
        <p:spPr>
          <a:xfrm>
            <a:off x="1261321" y="404510"/>
            <a:ext cx="9905998" cy="1478570"/>
          </a:xfrm>
        </p:spPr>
        <p:txBody>
          <a:bodyPr/>
          <a:lstStyle/>
          <a:p>
            <a:r>
              <a:rPr lang="en-IN" sz="2400" b="1" cap="small" dirty="0">
                <a:solidFill>
                  <a:srgbClr val="FFFF00"/>
                </a:solidFill>
                <a:effectLst/>
                <a:latin typeface="Times New Roman" panose="02020603050405020304" pitchFamily="18" charset="0"/>
                <a:ea typeface="SimSun" panose="02010600030101010101" pitchFamily="2" charset="-122"/>
              </a:rPr>
              <a:t>Results</a:t>
            </a:r>
            <a:br>
              <a:rPr lang="en-IN" sz="1800" b="1" cap="small" dirty="0">
                <a:effectLst/>
                <a:latin typeface="Times New Roman" panose="02020603050405020304" pitchFamily="18" charset="0"/>
                <a:ea typeface="SimSun" panose="02010600030101010101" pitchFamily="2" charset="-122"/>
              </a:rPr>
            </a:br>
            <a:endParaRPr lang="en-IN" dirty="0"/>
          </a:p>
        </p:txBody>
      </p:sp>
      <p:sp>
        <p:nvSpPr>
          <p:cNvPr id="3" name="Content Placeholder 2">
            <a:extLst>
              <a:ext uri="{FF2B5EF4-FFF2-40B4-BE49-F238E27FC236}">
                <a16:creationId xmlns:a16="http://schemas.microsoft.com/office/drawing/2014/main" id="{2ED8692C-05F2-C059-DEEA-85DAB0814B08}"/>
              </a:ext>
            </a:extLst>
          </p:cNvPr>
          <p:cNvSpPr>
            <a:spLocks noGrp="1"/>
          </p:cNvSpPr>
          <p:nvPr>
            <p:ph idx="1"/>
          </p:nvPr>
        </p:nvSpPr>
        <p:spPr>
          <a:xfrm>
            <a:off x="1024680" y="1387390"/>
            <a:ext cx="10512324" cy="5066100"/>
          </a:xfrm>
        </p:spPr>
        <p:txBody>
          <a:bodyPr>
            <a:normAutofit fontScale="62500" lnSpcReduction="20000"/>
          </a:bodyPr>
          <a:lstStyle/>
          <a:p>
            <a:pPr marL="342900" lvl="0" indent="-342900" algn="ctr">
              <a:spcBef>
                <a:spcPts val="800"/>
              </a:spcBef>
              <a:spcAft>
                <a:spcPts val="400"/>
              </a:spcAft>
              <a:buFont typeface="Times New Roman" panose="02020603050405020304" pitchFamily="18" charset="0"/>
              <a:buAutoNum type="romanUcPeriod"/>
            </a:pPr>
            <a:r>
              <a:rPr lang="en-US" sz="2600" b="1" cap="small" dirty="0">
                <a:effectLst/>
                <a:latin typeface="Times New Roman" panose="02020603050405020304" pitchFamily="18" charset="0"/>
                <a:ea typeface="SimSun" panose="02010600030101010101" pitchFamily="2" charset="-122"/>
              </a:rPr>
              <a:t>Results</a:t>
            </a:r>
          </a:p>
          <a:p>
            <a:pPr marL="0" marR="0" algn="just">
              <a:spcBef>
                <a:spcPts val="0"/>
              </a:spcBef>
              <a:spcAft>
                <a:spcPts val="0"/>
              </a:spcAft>
            </a:pPr>
            <a:r>
              <a:rPr lang="en-US" sz="2600" dirty="0">
                <a:effectLst/>
                <a:latin typeface="Times New Roman" panose="02020603050405020304" pitchFamily="18" charset="0"/>
                <a:ea typeface="SimSun" panose="02010600030101010101" pitchFamily="2" charset="-122"/>
              </a:rPr>
              <a:t>The implementation and deployment of the Smart Attendance Management System (SAMS) using Raspberry Pi     yielded significant results across various aspects, including system performance, user experience, and data accuracy. </a:t>
            </a:r>
          </a:p>
          <a:p>
            <a:pPr marL="0" marR="0" algn="just">
              <a:spcBef>
                <a:spcPts val="0"/>
              </a:spcBef>
              <a:spcAft>
                <a:spcPts val="0"/>
              </a:spcAft>
            </a:pPr>
            <a:r>
              <a:rPr lang="en-US" sz="2600" dirty="0">
                <a:effectLst/>
                <a:latin typeface="Times New Roman" panose="02020603050405020304" pitchFamily="18" charset="0"/>
                <a:ea typeface="SimSun" panose="02010600030101010101" pitchFamily="2" charset="-122"/>
              </a:rPr>
              <a:t>The following sections outline the key results obtained from the SAMS implementation: </a:t>
            </a:r>
            <a:endParaRPr lang="en-US" sz="2600" dirty="0">
              <a:latin typeface="Times New Roman" panose="02020603050405020304" pitchFamily="18" charset="0"/>
              <a:ea typeface="SimSun" panose="02010600030101010101" pitchFamily="2" charset="-122"/>
            </a:endParaRPr>
          </a:p>
          <a:p>
            <a:pPr marL="0" marR="0" algn="just">
              <a:spcBef>
                <a:spcPts val="0"/>
              </a:spcBef>
              <a:spcAft>
                <a:spcPts val="0"/>
              </a:spcAft>
            </a:pPr>
            <a:endParaRPr lang="en-US" sz="2600" i="1" spc="-5" dirty="0">
              <a:effectLst/>
              <a:latin typeface="Times New Roman" panose="02020603050405020304" pitchFamily="18" charset="0"/>
              <a:ea typeface="SimSun" panose="02010600030101010101" pitchFamily="2" charset="-122"/>
            </a:endParaRPr>
          </a:p>
          <a:p>
            <a:pPr marL="0" marR="0" algn="just">
              <a:spcBef>
                <a:spcPts val="0"/>
              </a:spcBef>
              <a:spcAft>
                <a:spcPts val="0"/>
              </a:spcAft>
            </a:pPr>
            <a:r>
              <a:rPr lang="en-US" sz="2600" i="1" spc="-5" dirty="0">
                <a:effectLst/>
                <a:latin typeface="Times New Roman" panose="02020603050405020304" pitchFamily="18" charset="0"/>
                <a:ea typeface="SimSun" panose="02010600030101010101" pitchFamily="2" charset="-122"/>
              </a:rPr>
              <a:t>1) System Performance Evaluation:</a:t>
            </a:r>
            <a:r>
              <a:rPr lang="en-US" sz="2600" spc="-5" dirty="0">
                <a:effectLst/>
                <a:latin typeface="Times New Roman" panose="02020603050405020304" pitchFamily="18" charset="0"/>
                <a:ea typeface="SimSun" panose="02010600030101010101" pitchFamily="2" charset="-122"/>
              </a:rPr>
              <a:t> SAMS demonstrated real-time attendance marking capabilities, with minimal latency between facial recognition and attendance logging, ensuring timely and accurate data updates. The system exhibited scalability by efficiently handling a growing number of users and attendance records without compromising performance or response times.</a:t>
            </a:r>
          </a:p>
          <a:p>
            <a:pPr marL="0" marR="0" algn="just">
              <a:spcBef>
                <a:spcPts val="0"/>
              </a:spcBef>
              <a:spcAft>
                <a:spcPts val="0"/>
              </a:spcAft>
            </a:pPr>
            <a:endParaRPr lang="en-US" sz="2600" spc="-5" dirty="0">
              <a:effectLst/>
              <a:latin typeface="Times New Roman" panose="02020603050405020304" pitchFamily="18" charset="0"/>
              <a:ea typeface="SimSun" panose="02010600030101010101" pitchFamily="2" charset="-122"/>
            </a:endParaRPr>
          </a:p>
          <a:p>
            <a:pPr marL="0" marR="0" indent="182880" algn="just">
              <a:spcBef>
                <a:spcPts val="0"/>
              </a:spcBef>
              <a:spcAft>
                <a:spcPts val="0"/>
              </a:spcAft>
            </a:pPr>
            <a:r>
              <a:rPr lang="en-US" sz="2600" i="1" dirty="0">
                <a:effectLst/>
                <a:latin typeface="Times New Roman" panose="02020603050405020304" pitchFamily="18" charset="0"/>
                <a:ea typeface="SimSun" panose="02010600030101010101" pitchFamily="2" charset="-122"/>
              </a:rPr>
              <a:t>2) System Performance Evaluation:</a:t>
            </a:r>
            <a:r>
              <a:rPr lang="en-US" sz="2600" dirty="0">
                <a:effectLst/>
                <a:latin typeface="Times New Roman" panose="02020603050405020304" pitchFamily="18" charset="0"/>
                <a:ea typeface="SimSun" panose="02010600030101010101" pitchFamily="2" charset="-122"/>
              </a:rPr>
              <a:t> The user interface of SAMS was well-received, providing an intuitive and user-friendly experience for administrators, instructors, and end-users.</a:t>
            </a:r>
          </a:p>
          <a:p>
            <a:pPr marL="0" marR="0" indent="182880" algn="just">
              <a:spcBef>
                <a:spcPts val="0"/>
              </a:spcBef>
              <a:spcAft>
                <a:spcPts val="0"/>
              </a:spcAft>
            </a:pPr>
            <a:r>
              <a:rPr lang="en-US" sz="2600" dirty="0">
                <a:effectLst/>
                <a:latin typeface="Times New Roman" panose="02020603050405020304" pitchFamily="18" charset="0"/>
                <a:ea typeface="SimSun" panose="02010600030101010101" pitchFamily="2" charset="-122"/>
              </a:rPr>
              <a:t>Features such as search, filter, and export options enhanced user productivity and streamlined attendance management tasks.</a:t>
            </a:r>
          </a:p>
          <a:p>
            <a:pPr marL="0" marR="0" indent="0" algn="just">
              <a:spcBef>
                <a:spcPts val="0"/>
              </a:spcBef>
              <a:spcAft>
                <a:spcPts val="0"/>
              </a:spcAft>
              <a:buNone/>
            </a:pPr>
            <a:r>
              <a:rPr lang="en-US" sz="2600" dirty="0">
                <a:effectLst/>
                <a:latin typeface="Times New Roman" panose="02020603050405020304" pitchFamily="18" charset="0"/>
                <a:ea typeface="SimSun" panose="02010600030101010101" pitchFamily="2" charset="-122"/>
              </a:rPr>
              <a:t> </a:t>
            </a:r>
          </a:p>
          <a:p>
            <a:pPr marL="0" marR="0" indent="182880" algn="just">
              <a:spcBef>
                <a:spcPts val="0"/>
              </a:spcBef>
              <a:spcAft>
                <a:spcPts val="0"/>
              </a:spcAft>
            </a:pPr>
            <a:r>
              <a:rPr lang="en-US" sz="2600" i="1" dirty="0">
                <a:effectLst/>
                <a:latin typeface="Times New Roman" panose="02020603050405020304" pitchFamily="18" charset="0"/>
                <a:ea typeface="SimSun" panose="02010600030101010101" pitchFamily="2" charset="-122"/>
              </a:rPr>
              <a:t>3) Data Accuracy and Security: </a:t>
            </a:r>
            <a:r>
              <a:rPr lang="en-US" sz="2600" dirty="0">
                <a:effectLst/>
                <a:latin typeface="Times New Roman" panose="02020603050405020304" pitchFamily="18" charset="0"/>
                <a:ea typeface="SimSun" panose="02010600030101010101" pitchFamily="2" charset="-122"/>
              </a:rPr>
              <a:t>SAMS achieved high accuracy in facial recognition, accurately identifying individuals even in varying environmental conditions and facial expressions.</a:t>
            </a:r>
          </a:p>
          <a:p>
            <a:pPr marL="0" marR="0" indent="182880" algn="just">
              <a:spcBef>
                <a:spcPts val="0"/>
              </a:spcBef>
              <a:spcAft>
                <a:spcPts val="0"/>
              </a:spcAft>
            </a:pPr>
            <a:r>
              <a:rPr lang="en-US" sz="2600" dirty="0">
                <a:effectLst/>
                <a:latin typeface="Times New Roman" panose="02020603050405020304" pitchFamily="18" charset="0"/>
                <a:ea typeface="SimSun" panose="02010600030101010101" pitchFamily="2" charset="-122"/>
              </a:rPr>
              <a:t> Implementation of data encryption, access control, and privacy measures ensured the security and confidentiality of attendance data, complying with relevant regulations.</a:t>
            </a:r>
          </a:p>
          <a:p>
            <a:endParaRPr lang="en-IN" dirty="0"/>
          </a:p>
        </p:txBody>
      </p:sp>
    </p:spTree>
    <p:extLst>
      <p:ext uri="{BB962C8B-B14F-4D97-AF65-F5344CB8AC3E}">
        <p14:creationId xmlns:p14="http://schemas.microsoft.com/office/powerpoint/2010/main" val="367136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C1161AE-2A89-703D-5937-574CE9D96E07}"/>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01223" y="146743"/>
            <a:ext cx="4946223" cy="3150934"/>
          </a:xfrm>
          <a:prstGeom prst="rect">
            <a:avLst/>
          </a:prstGeom>
          <a:noFill/>
          <a:ln>
            <a:noFill/>
          </a:ln>
        </p:spPr>
      </p:pic>
      <p:pic>
        <p:nvPicPr>
          <p:cNvPr id="8" name="Picture 7">
            <a:extLst>
              <a:ext uri="{FF2B5EF4-FFF2-40B4-BE49-F238E27FC236}">
                <a16:creationId xmlns:a16="http://schemas.microsoft.com/office/drawing/2014/main" id="{D5BA2DF7-8415-9115-9D1E-6918AC24540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5698280" y="44954"/>
            <a:ext cx="5105508" cy="3252723"/>
          </a:xfrm>
          <a:prstGeom prst="rect">
            <a:avLst/>
          </a:prstGeom>
          <a:noFill/>
          <a:ln>
            <a:noFill/>
          </a:ln>
        </p:spPr>
      </p:pic>
      <p:pic>
        <p:nvPicPr>
          <p:cNvPr id="9" name="Picture 8">
            <a:extLst>
              <a:ext uri="{FF2B5EF4-FFF2-40B4-BE49-F238E27FC236}">
                <a16:creationId xmlns:a16="http://schemas.microsoft.com/office/drawing/2014/main" id="{B678AEF5-9364-5010-CD22-DD0428FD0A0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2811295" y="3560324"/>
            <a:ext cx="5544766" cy="3035029"/>
          </a:xfrm>
          <a:prstGeom prst="rect">
            <a:avLst/>
          </a:prstGeom>
          <a:noFill/>
          <a:ln>
            <a:noFill/>
          </a:ln>
        </p:spPr>
      </p:pic>
    </p:spTree>
    <p:extLst>
      <p:ext uri="{BB962C8B-B14F-4D97-AF65-F5344CB8AC3E}">
        <p14:creationId xmlns:p14="http://schemas.microsoft.com/office/powerpoint/2010/main" val="718897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C5FE4-F1CD-57E6-06BA-6B01097AB771}"/>
              </a:ext>
            </a:extLst>
          </p:cNvPr>
          <p:cNvSpPr>
            <a:spLocks noGrp="1"/>
          </p:cNvSpPr>
          <p:nvPr>
            <p:ph type="title"/>
          </p:nvPr>
        </p:nvSpPr>
        <p:spPr/>
        <p:txBody>
          <a:bodyPr/>
          <a:lstStyle/>
          <a:p>
            <a:r>
              <a:rPr lang="en-IN" sz="2400" b="1" cap="small" dirty="0">
                <a:solidFill>
                  <a:srgbClr val="FFFF00"/>
                </a:solidFill>
                <a:effectLst/>
                <a:latin typeface="Times New Roman" panose="02020603050405020304" pitchFamily="18" charset="0"/>
                <a:ea typeface="SimSun" panose="02010600030101010101" pitchFamily="2" charset="-122"/>
              </a:rPr>
              <a:t>Conclusion:</a:t>
            </a:r>
            <a:br>
              <a:rPr lang="en-IN" sz="1800" b="1" cap="small" dirty="0">
                <a:effectLst/>
                <a:latin typeface="Times New Roman" panose="02020603050405020304" pitchFamily="18" charset="0"/>
                <a:ea typeface="SimSun" panose="02010600030101010101" pitchFamily="2" charset="-122"/>
              </a:rPr>
            </a:br>
            <a:endParaRPr lang="en-IN" dirty="0"/>
          </a:p>
        </p:txBody>
      </p:sp>
      <p:sp>
        <p:nvSpPr>
          <p:cNvPr id="3" name="Content Placeholder 2">
            <a:extLst>
              <a:ext uri="{FF2B5EF4-FFF2-40B4-BE49-F238E27FC236}">
                <a16:creationId xmlns:a16="http://schemas.microsoft.com/office/drawing/2014/main" id="{2ECDC0A3-D7F6-57EE-2EBF-67C536893F31}"/>
              </a:ext>
            </a:extLst>
          </p:cNvPr>
          <p:cNvSpPr>
            <a:spLocks noGrp="1"/>
          </p:cNvSpPr>
          <p:nvPr>
            <p:ph idx="1"/>
          </p:nvPr>
        </p:nvSpPr>
        <p:spPr>
          <a:xfrm>
            <a:off x="1141413" y="1658143"/>
            <a:ext cx="9905999" cy="3541714"/>
          </a:xfrm>
        </p:spPr>
        <p:txBody>
          <a:bodyPr>
            <a:normAutofit fontScale="85000" lnSpcReduction="20000"/>
          </a:bodyPr>
          <a:lstStyle/>
          <a:p>
            <a:r>
              <a:rPr lang="en-US" spc="-5" dirty="0">
                <a:effectLst/>
                <a:latin typeface="Times New Roman" panose="02020603050405020304" pitchFamily="18" charset="0"/>
                <a:ea typeface="SimSun" panose="02010600030101010101" pitchFamily="2" charset="-122"/>
              </a:rPr>
              <a:t>The Smart Attendance Management System (SAMS) developed using Raspberry Pi has significantly improved the efficiency and accuracy of attendance tracking across various sectors. By automating attendance marking and leveraging biometric technology, SAMS has streamlined workflows, reduced manual errors, and provided real-time data insights. Its user-friendly interface and robust data security measures ensure a seamless user experience and data integrity. The project's impact extends to educational institutions for student attendance management and to businesses for employee tracking and compliance. Future enhancements could include advanced analytics integration, IoT expansion, cloud deployment for scalability, and continuous user feedback incorporation for further usability improvements. Overall, SAMS represents a transformative solution with immense potential for enhancing attendance management practices and decision-making processes.</a:t>
            </a:r>
          </a:p>
          <a:p>
            <a:endParaRPr lang="en-IN" dirty="0"/>
          </a:p>
        </p:txBody>
      </p:sp>
    </p:spTree>
    <p:extLst>
      <p:ext uri="{BB962C8B-B14F-4D97-AF65-F5344CB8AC3E}">
        <p14:creationId xmlns:p14="http://schemas.microsoft.com/office/powerpoint/2010/main" val="26836615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12</TotalTime>
  <Words>775</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Century</vt:lpstr>
      <vt:lpstr>Georgia</vt:lpstr>
      <vt:lpstr>Rockwell</vt:lpstr>
      <vt:lpstr>Sitka Heading Semibold</vt:lpstr>
      <vt:lpstr>Times New Roman</vt:lpstr>
      <vt:lpstr>Tw Cen MT</vt:lpstr>
      <vt:lpstr>Circuit</vt:lpstr>
      <vt:lpstr>PowerPoint Presentation</vt:lpstr>
      <vt:lpstr>           FINAL PROJECT  </vt:lpstr>
      <vt:lpstr>Abstract: </vt:lpstr>
      <vt:lpstr>Introduction : </vt:lpstr>
      <vt:lpstr>Methodology </vt:lpstr>
      <vt:lpstr>Results </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Gani</dc:creator>
  <cp:lastModifiedBy>Ganesh Gani</cp:lastModifiedBy>
  <cp:revision>1</cp:revision>
  <dcterms:created xsi:type="dcterms:W3CDTF">2024-05-02T06:03:34Z</dcterms:created>
  <dcterms:modified xsi:type="dcterms:W3CDTF">2024-05-02T06:15:59Z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