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70" r:id="rId4"/>
    <p:sldId id="259" r:id="rId5"/>
    <p:sldId id="263" r:id="rId6"/>
    <p:sldId id="264" r:id="rId7"/>
    <p:sldId id="265" r:id="rId8"/>
    <p:sldId id="271" r:id="rId9"/>
    <p:sldId id="266" r:id="rId10"/>
    <p:sldId id="267" r:id="rId11"/>
    <p:sldId id="268" r:id="rId12"/>
    <p:sldId id="269" r:id="rId13"/>
    <p:sldId id="273" r:id="rId14"/>
    <p:sldId id="272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9911" autoAdjust="0"/>
  </p:normalViewPr>
  <p:slideViewPr>
    <p:cSldViewPr snapToGrid="0">
      <p:cViewPr varScale="1">
        <p:scale>
          <a:sx n="91" d="100"/>
          <a:sy n="91" d="100"/>
        </p:scale>
        <p:origin x="516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2020년 10월 8일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6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16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76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4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7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5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01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8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2020년 10월 8일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AI </a:t>
            </a:r>
            <a:r>
              <a:rPr lang="ko-KR" altLang="en-US" dirty="0"/>
              <a:t>실습과제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21660019 </a:t>
            </a:r>
            <a:r>
              <a:rPr lang="ko-KR" altLang="en-US" dirty="0"/>
              <a:t>김세진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(2) </a:t>
            </a:r>
            <a:r>
              <a:rPr lang="ko-KR" altLang="en-US" dirty="0"/>
              <a:t>데이터 </a:t>
            </a:r>
            <a:r>
              <a:rPr lang="ko-KR" altLang="en-US" dirty="0" err="1"/>
              <a:t>받아오기</a:t>
            </a:r>
            <a:endParaRPr lang="en-US" altLang="ko-KR" dirty="0"/>
          </a:p>
          <a:p>
            <a:pPr marL="109728" indent="0" rtl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9A1D4-18EB-4EAC-B7D4-6F9C75370D83}"/>
              </a:ext>
            </a:extLst>
          </p:cNvPr>
          <p:cNvSpPr txBox="1"/>
          <p:nvPr/>
        </p:nvSpPr>
        <p:spPr>
          <a:xfrm>
            <a:off x="8448213" y="2911341"/>
            <a:ext cx="313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필요한 라이브러리를 </a:t>
            </a:r>
            <a:r>
              <a:rPr lang="en-US" altLang="ko-KR" sz="1400" dirty="0"/>
              <a:t>import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1E05-1460-45E6-8851-CCFB8542A5C4}"/>
              </a:ext>
            </a:extLst>
          </p:cNvPr>
          <p:cNvSpPr txBox="1"/>
          <p:nvPr/>
        </p:nvSpPr>
        <p:spPr>
          <a:xfrm>
            <a:off x="8448213" y="4488822"/>
            <a:ext cx="3134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3) </a:t>
            </a:r>
            <a:r>
              <a:rPr lang="ko-KR" altLang="en-US" sz="1400" dirty="0"/>
              <a:t>받아온 값이 맞는지 확인하는 절차를 거친다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x1~12, y1 </a:t>
            </a:r>
            <a:r>
              <a:rPr lang="ko-KR" altLang="en-US" sz="1400" dirty="0"/>
              <a:t>을 받아온 것을 알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49F39-4885-493A-8787-1D1D597A1E7D}"/>
              </a:ext>
            </a:extLst>
          </p:cNvPr>
          <p:cNvSpPr txBox="1"/>
          <p:nvPr/>
        </p:nvSpPr>
        <p:spPr>
          <a:xfrm>
            <a:off x="8448212" y="3592360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csv</a:t>
            </a:r>
            <a:r>
              <a:rPr lang="ko-KR" altLang="en-US" sz="1400" dirty="0"/>
              <a:t> 파일에서 데이터를 뽑아 </a:t>
            </a:r>
            <a:r>
              <a:rPr lang="en-US" altLang="ko-KR" sz="1400" dirty="0" err="1"/>
              <a:t>xy</a:t>
            </a:r>
            <a:r>
              <a:rPr lang="ko-KR" altLang="en-US" sz="1400" dirty="0"/>
              <a:t>에 저장 후 </a:t>
            </a:r>
            <a:r>
              <a:rPr lang="en-US" altLang="ko-KR" sz="1400" dirty="0" err="1"/>
              <a:t>x,y</a:t>
            </a:r>
            <a:r>
              <a:rPr lang="ko-KR" altLang="en-US" sz="1400" dirty="0"/>
              <a:t>데이터를 따로 저장한다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A8B7B44-0F72-407E-8EAB-75B86BFC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/>
          <a:lstStyle/>
          <a:p>
            <a:pPr rtl="0"/>
            <a:r>
              <a:rPr lang="en-US" altLang="ko-KR" dirty="0"/>
              <a:t>2. Binary Classification</a:t>
            </a:r>
            <a:r>
              <a:rPr lang="ko-KR" altLang="en-US" dirty="0"/>
              <a:t> 실습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4FC2E6-5E81-4A18-9078-A3C22715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11340"/>
            <a:ext cx="7151698" cy="35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C3931CD-4A93-4219-A13B-72922D94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11341"/>
            <a:ext cx="7410124" cy="321485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(3) Hypothesis, Cost,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109728" indent="0" rtl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9A1D4-18EB-4EAC-B7D4-6F9C75370D83}"/>
              </a:ext>
            </a:extLst>
          </p:cNvPr>
          <p:cNvSpPr txBox="1"/>
          <p:nvPr/>
        </p:nvSpPr>
        <p:spPr>
          <a:xfrm>
            <a:off x="8448213" y="1880092"/>
            <a:ext cx="3134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400" dirty="0"/>
              <a:t>X, Y</a:t>
            </a:r>
            <a:r>
              <a:rPr lang="ko-KR" altLang="en-US" sz="1400" dirty="0"/>
              <a:t>의 행렬 </a:t>
            </a:r>
            <a:r>
              <a:rPr lang="en-US" altLang="ko-KR" sz="1400" dirty="0"/>
              <a:t>Shape</a:t>
            </a:r>
            <a:r>
              <a:rPr lang="ko-KR" altLang="en-US" sz="1400" dirty="0"/>
              <a:t>를 지정한다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나의 데이터는 </a:t>
            </a:r>
            <a:r>
              <a:rPr lang="en-US" altLang="ko-KR" sz="1400" dirty="0"/>
              <a:t>x</a:t>
            </a:r>
            <a:r>
              <a:rPr lang="ko-KR" altLang="en-US" sz="1400" dirty="0"/>
              <a:t>가 </a:t>
            </a:r>
            <a:r>
              <a:rPr lang="en-US" altLang="ko-KR" sz="1400" dirty="0"/>
              <a:t>12</a:t>
            </a:r>
            <a:r>
              <a:rPr lang="ko-KR" altLang="en-US" sz="1400" dirty="0"/>
              <a:t>까지</a:t>
            </a:r>
            <a:r>
              <a:rPr lang="en-US" altLang="ko-KR" sz="1400" dirty="0"/>
              <a:t>, y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49F39-4885-493A-8787-1D1D597A1E7D}"/>
              </a:ext>
            </a:extLst>
          </p:cNvPr>
          <p:cNvSpPr txBox="1"/>
          <p:nvPr/>
        </p:nvSpPr>
        <p:spPr>
          <a:xfrm>
            <a:off x="8448212" y="2670934"/>
            <a:ext cx="3134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    </a:t>
            </a:r>
            <a:r>
              <a:rPr lang="ko-KR" altLang="en-US" sz="1400" dirty="0"/>
              <a:t>학습함에 따라 값이 바뀌는 </a:t>
            </a:r>
            <a:r>
              <a:rPr lang="en-US" altLang="ko-KR" sz="1400" dirty="0" err="1"/>
              <a:t>W,b</a:t>
            </a:r>
            <a:r>
              <a:rPr lang="ko-KR" altLang="en-US" sz="1400" dirty="0"/>
              <a:t>를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ko-KR" altLang="en-US" sz="1400" dirty="0"/>
              <a:t>설정한다</a:t>
            </a:r>
            <a:r>
              <a:rPr lang="en-US" altLang="ko-KR" sz="1400" dirty="0"/>
              <a:t>. X</a:t>
            </a:r>
            <a:r>
              <a:rPr lang="ko-KR" altLang="en-US" sz="1400" dirty="0"/>
              <a:t>에 따라 </a:t>
            </a:r>
            <a:r>
              <a:rPr lang="en-US" altLang="ko-KR" sz="1400" dirty="0"/>
              <a:t>W</a:t>
            </a:r>
            <a:r>
              <a:rPr lang="ko-KR" altLang="en-US" sz="1400" dirty="0"/>
              <a:t>의 모양이 바</a:t>
            </a:r>
            <a:br>
              <a:rPr lang="en-US" altLang="ko-KR" sz="1400" dirty="0"/>
            </a:br>
            <a:r>
              <a:rPr lang="en-US" altLang="ko-KR" sz="1400" dirty="0"/>
              <a:t>         </a:t>
            </a:r>
            <a:r>
              <a:rPr lang="ko-KR" altLang="en-US" sz="1400" dirty="0"/>
              <a:t>뀐다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66758-1B02-4C41-AE60-3F5E73777B02}"/>
              </a:ext>
            </a:extLst>
          </p:cNvPr>
          <p:cNvSpPr txBox="1"/>
          <p:nvPr/>
        </p:nvSpPr>
        <p:spPr>
          <a:xfrm>
            <a:off x="4719144" y="2982796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39EA4-4B2C-4953-9189-2A1CE5C4C291}"/>
              </a:ext>
            </a:extLst>
          </p:cNvPr>
          <p:cNvSpPr txBox="1"/>
          <p:nvPr/>
        </p:nvSpPr>
        <p:spPr>
          <a:xfrm>
            <a:off x="5275877" y="3654404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91C2B-B7DC-440B-B137-2649808B088F}"/>
              </a:ext>
            </a:extLst>
          </p:cNvPr>
          <p:cNvSpPr txBox="1"/>
          <p:nvPr/>
        </p:nvSpPr>
        <p:spPr>
          <a:xfrm>
            <a:off x="4303835" y="4118925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⑶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7D139-2AA6-42D7-B2FA-0521B996ABB6}"/>
              </a:ext>
            </a:extLst>
          </p:cNvPr>
          <p:cNvSpPr txBox="1"/>
          <p:nvPr/>
        </p:nvSpPr>
        <p:spPr>
          <a:xfrm>
            <a:off x="5380980" y="4540611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⑷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F11E0-E13C-47AB-95F7-E03B6BF87DD6}"/>
              </a:ext>
            </a:extLst>
          </p:cNvPr>
          <p:cNvSpPr txBox="1"/>
          <p:nvPr/>
        </p:nvSpPr>
        <p:spPr>
          <a:xfrm>
            <a:off x="6989081" y="5035503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⑸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DCA5A2BB-7137-4C89-9B10-EEA8453E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/>
          <a:lstStyle/>
          <a:p>
            <a:pPr rtl="0"/>
            <a:r>
              <a:rPr lang="en-US" altLang="ko-KR" dirty="0"/>
              <a:t>2. Binary Classification</a:t>
            </a:r>
            <a:r>
              <a:rPr lang="ko-KR" altLang="en-US" dirty="0"/>
              <a:t> 실습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8186D7-A790-4E68-B389-AF8067876B19}"/>
              </a:ext>
            </a:extLst>
          </p:cNvPr>
          <p:cNvSpPr txBox="1"/>
          <p:nvPr/>
        </p:nvSpPr>
        <p:spPr>
          <a:xfrm>
            <a:off x="6873467" y="5589501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58B31A-A529-4064-83F1-A6036F293A5E}"/>
              </a:ext>
            </a:extLst>
          </p:cNvPr>
          <p:cNvSpPr txBox="1"/>
          <p:nvPr/>
        </p:nvSpPr>
        <p:spPr>
          <a:xfrm>
            <a:off x="8448212" y="3528804"/>
            <a:ext cx="29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2D9622-CEF0-42CF-86FB-BCA304F27BD8}"/>
              </a:ext>
            </a:extLst>
          </p:cNvPr>
          <p:cNvSpPr txBox="1"/>
          <p:nvPr/>
        </p:nvSpPr>
        <p:spPr>
          <a:xfrm>
            <a:off x="8448212" y="4346531"/>
            <a:ext cx="29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96224-2357-4077-9757-0AD3D757BD98}"/>
              </a:ext>
            </a:extLst>
          </p:cNvPr>
          <p:cNvSpPr txBox="1"/>
          <p:nvPr/>
        </p:nvSpPr>
        <p:spPr>
          <a:xfrm>
            <a:off x="8868626" y="3528803"/>
            <a:ext cx="27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Binary</a:t>
            </a:r>
            <a:r>
              <a:rPr lang="ko-KR" altLang="en-US" sz="1400" dirty="0"/>
              <a:t>이기 때문에 </a:t>
            </a:r>
            <a:r>
              <a:rPr lang="en-US" altLang="ko-KR" sz="1400" dirty="0"/>
              <a:t>sigmoid</a:t>
            </a:r>
            <a:r>
              <a:rPr lang="ko-KR" altLang="en-US" sz="1400" dirty="0"/>
              <a:t>함수 형식으로 가설을 설정한다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085457-DACD-438A-BBE3-0AB3F3CFCE82}"/>
              </a:ext>
            </a:extLst>
          </p:cNvPr>
          <p:cNvSpPr txBox="1"/>
          <p:nvPr/>
        </p:nvSpPr>
        <p:spPr>
          <a:xfrm>
            <a:off x="8868626" y="4303767"/>
            <a:ext cx="27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Sigmoid </a:t>
            </a:r>
            <a:r>
              <a:rPr lang="ko-KR" altLang="en-US" sz="1400" dirty="0"/>
              <a:t>함수의 </a:t>
            </a:r>
            <a:r>
              <a:rPr lang="en-US" altLang="ko-KR" sz="1400" dirty="0"/>
              <a:t>cost</a:t>
            </a:r>
            <a:r>
              <a:rPr lang="ko-KR" altLang="en-US" sz="1400" dirty="0"/>
              <a:t>함수를 구한다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745F8-F85B-4B82-A800-B090B4B3FA67}"/>
              </a:ext>
            </a:extLst>
          </p:cNvPr>
          <p:cNvSpPr txBox="1"/>
          <p:nvPr/>
        </p:nvSpPr>
        <p:spPr>
          <a:xfrm>
            <a:off x="8448212" y="5056867"/>
            <a:ext cx="29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D29B0C-6842-44A8-B23B-B7245EEA30EB}"/>
              </a:ext>
            </a:extLst>
          </p:cNvPr>
          <p:cNvSpPr txBox="1"/>
          <p:nvPr/>
        </p:nvSpPr>
        <p:spPr>
          <a:xfrm>
            <a:off x="8868626" y="5014103"/>
            <a:ext cx="2755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Cost</a:t>
            </a:r>
            <a:r>
              <a:rPr lang="ko-KR" altLang="en-US" sz="1400" dirty="0"/>
              <a:t>의 최소를 구하기 위해 </a:t>
            </a:r>
            <a:r>
              <a:rPr lang="ko-KR" altLang="en-US" sz="1400" dirty="0" err="1"/>
              <a:t>학습률만큼</a:t>
            </a:r>
            <a:r>
              <a:rPr lang="ko-KR" altLang="en-US" sz="1400" dirty="0"/>
              <a:t> 줄여가는 </a:t>
            </a:r>
            <a:r>
              <a:rPr lang="en-US" altLang="ko-KR" sz="1400" dirty="0"/>
              <a:t>train </a:t>
            </a:r>
            <a:r>
              <a:rPr lang="ko-KR" altLang="en-US" sz="1400" dirty="0"/>
              <a:t>변수를 </a:t>
            </a:r>
            <a:r>
              <a:rPr lang="ko-KR" altLang="en-US" sz="1400" dirty="0" err="1"/>
              <a:t>만듬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3ECA2-63DB-44B6-BB82-AACB1D4CE819}"/>
              </a:ext>
            </a:extLst>
          </p:cNvPr>
          <p:cNvSpPr txBox="1"/>
          <p:nvPr/>
        </p:nvSpPr>
        <p:spPr>
          <a:xfrm>
            <a:off x="8448212" y="5805151"/>
            <a:ext cx="29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6)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085CC-EABD-415E-B81C-1ABC20E01D6B}"/>
              </a:ext>
            </a:extLst>
          </p:cNvPr>
          <p:cNvSpPr txBox="1"/>
          <p:nvPr/>
        </p:nvSpPr>
        <p:spPr>
          <a:xfrm>
            <a:off x="8868626" y="5762387"/>
            <a:ext cx="2755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0.5 </a:t>
            </a:r>
            <a:r>
              <a:rPr lang="ko-KR" altLang="en-US" sz="1400" dirty="0"/>
              <a:t>이상의 데이터는 </a:t>
            </a:r>
            <a:r>
              <a:rPr lang="en-US" altLang="ko-KR" sz="1400" dirty="0"/>
              <a:t>1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/>
              <a:t>이하는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변환하고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실제 값과 </a:t>
            </a:r>
            <a:r>
              <a:rPr lang="ko-KR" altLang="en-US" sz="1400" dirty="0" err="1"/>
              <a:t>같은지</a:t>
            </a:r>
            <a:r>
              <a:rPr lang="ko-KR" altLang="en-US" sz="1400" dirty="0"/>
              <a:t> 비교하여 평균을 구하여 정확도를 구함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651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5F8F19E-882E-4C4E-9902-671E9E03D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4" y="2971042"/>
            <a:ext cx="7270925" cy="237462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(4) </a:t>
            </a:r>
            <a:r>
              <a:rPr lang="ko-KR" altLang="en-US" dirty="0"/>
              <a:t>데이터 </a:t>
            </a:r>
            <a:r>
              <a:rPr lang="ko-KR" altLang="en-US" dirty="0" err="1"/>
              <a:t>받아오기</a:t>
            </a:r>
            <a:endParaRPr lang="en-US" altLang="ko-KR" dirty="0"/>
          </a:p>
          <a:p>
            <a:pPr marL="109728" indent="0" rtl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9A1D4-18EB-4EAC-B7D4-6F9C75370D83}"/>
              </a:ext>
            </a:extLst>
          </p:cNvPr>
          <p:cNvSpPr txBox="1"/>
          <p:nvPr/>
        </p:nvSpPr>
        <p:spPr>
          <a:xfrm>
            <a:off x="8448211" y="2911341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400" dirty="0"/>
              <a:t>300000</a:t>
            </a:r>
            <a:r>
              <a:rPr lang="ko-KR" altLang="en-US" sz="1400" dirty="0"/>
              <a:t>번 학습 시켰을 때</a:t>
            </a:r>
            <a:r>
              <a:rPr lang="en-US" altLang="ko-KR" sz="1400" dirty="0"/>
              <a:t>, cost</a:t>
            </a:r>
            <a:r>
              <a:rPr lang="ko-KR" altLang="en-US" sz="1400" dirty="0"/>
              <a:t>의                                                 값을 출력하게 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1E05-1460-45E6-8851-CCFB8542A5C4}"/>
              </a:ext>
            </a:extLst>
          </p:cNvPr>
          <p:cNvSpPr txBox="1"/>
          <p:nvPr/>
        </p:nvSpPr>
        <p:spPr>
          <a:xfrm>
            <a:off x="8448211" y="4465067"/>
            <a:ext cx="3134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en-US" altLang="ko-KR" sz="1400" dirty="0"/>
              <a:t>H : </a:t>
            </a:r>
            <a:r>
              <a:rPr lang="ko-KR" altLang="en-US" sz="1400" dirty="0"/>
              <a:t>학습시켜 나온 가설에 의한              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예측 값이 나온다</a:t>
            </a:r>
            <a:r>
              <a:rPr lang="en-US" altLang="ko-KR" sz="1400" dirty="0"/>
              <a:t>. (sigmoid </a:t>
            </a:r>
            <a:r>
              <a:rPr lang="ko-KR" altLang="en-US" sz="1400" dirty="0"/>
              <a:t>이기에    </a:t>
            </a:r>
            <a:endParaRPr lang="en-US" altLang="ko-KR" sz="1400" dirty="0"/>
          </a:p>
          <a:p>
            <a:r>
              <a:rPr lang="en-US" altLang="ko-KR" sz="1400" dirty="0"/>
              <a:t>         0~1</a:t>
            </a:r>
            <a:r>
              <a:rPr lang="ko-KR" altLang="en-US" sz="1400" dirty="0"/>
              <a:t>사이의 값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C : </a:t>
            </a:r>
            <a:r>
              <a:rPr lang="ko-KR" altLang="en-US" sz="1400" dirty="0"/>
              <a:t>예측 값을 </a:t>
            </a:r>
            <a:r>
              <a:rPr lang="en-US" altLang="ko-KR" sz="1400" dirty="0"/>
              <a:t>0, 1 </a:t>
            </a:r>
            <a:r>
              <a:rPr lang="ko-KR" altLang="en-US" sz="1400" dirty="0"/>
              <a:t>로 바꾼 </a:t>
            </a:r>
            <a:endParaRPr lang="en-US" altLang="ko-KR" sz="1400" dirty="0"/>
          </a:p>
          <a:p>
            <a:r>
              <a:rPr lang="en-US" altLang="ko-KR" sz="1400" dirty="0"/>
              <a:t>         </a:t>
            </a:r>
            <a:r>
              <a:rPr lang="ko-KR" altLang="en-US" sz="1400" dirty="0"/>
              <a:t>예측 값이 나온다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A : </a:t>
            </a:r>
            <a:r>
              <a:rPr lang="ko-KR" altLang="en-US" sz="1400" dirty="0"/>
              <a:t>실제 데이터와의 차이를 </a:t>
            </a:r>
            <a:endParaRPr lang="en-US" altLang="ko-KR" sz="1400" dirty="0"/>
          </a:p>
          <a:p>
            <a:r>
              <a:rPr lang="en-US" altLang="ko-KR" sz="1400" dirty="0"/>
              <a:t>         </a:t>
            </a:r>
            <a:r>
              <a:rPr lang="ko-KR" altLang="en-US" sz="1400" dirty="0"/>
              <a:t>비교하여 정확도가 나온다</a:t>
            </a:r>
            <a:r>
              <a:rPr lang="en-US" altLang="ko-KR" sz="14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49F39-4885-493A-8787-1D1D597A1E7D}"/>
              </a:ext>
            </a:extLst>
          </p:cNvPr>
          <p:cNvSpPr txBox="1"/>
          <p:nvPr/>
        </p:nvSpPr>
        <p:spPr>
          <a:xfrm>
            <a:off x="8448211" y="3688204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ko-KR" altLang="en-US" sz="1400" dirty="0"/>
              <a:t>실제 값들을 직접 넣어본다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   x, y </a:t>
            </a:r>
            <a:r>
              <a:rPr lang="ko-KR" altLang="en-US" sz="1400" dirty="0"/>
              <a:t>데이터를 </a:t>
            </a:r>
            <a:r>
              <a:rPr lang="en-US" altLang="ko-KR" sz="1400" dirty="0"/>
              <a:t>list</a:t>
            </a:r>
            <a:r>
              <a:rPr lang="ko-KR" altLang="en-US" sz="1400" dirty="0"/>
              <a:t>형식으로 넣는다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66758-1B02-4C41-AE60-3F5E73777B02}"/>
              </a:ext>
            </a:extLst>
          </p:cNvPr>
          <p:cNvSpPr txBox="1"/>
          <p:nvPr/>
        </p:nvSpPr>
        <p:spPr>
          <a:xfrm>
            <a:off x="4679063" y="3842092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39EA4-4B2C-4953-9189-2A1CE5C4C291}"/>
              </a:ext>
            </a:extLst>
          </p:cNvPr>
          <p:cNvSpPr txBox="1"/>
          <p:nvPr/>
        </p:nvSpPr>
        <p:spPr>
          <a:xfrm>
            <a:off x="7893269" y="4465067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91C2B-B7DC-440B-B137-2649808B088F}"/>
              </a:ext>
            </a:extLst>
          </p:cNvPr>
          <p:cNvSpPr txBox="1"/>
          <p:nvPr/>
        </p:nvSpPr>
        <p:spPr>
          <a:xfrm>
            <a:off x="4479366" y="4748376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⑶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EB9BA6A-28EA-4FA5-9B3F-0876F496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/>
          <a:lstStyle/>
          <a:p>
            <a:pPr rtl="0"/>
            <a:r>
              <a:rPr lang="en-US" altLang="ko-KR" dirty="0"/>
              <a:t>2. Binary Classification</a:t>
            </a:r>
            <a:r>
              <a:rPr lang="ko-KR" altLang="en-US" dirty="0"/>
              <a:t>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32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FB0203-5F0F-4944-ACFA-840B33C99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9" y="2911341"/>
            <a:ext cx="4757157" cy="345334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(5) </a:t>
            </a:r>
            <a:r>
              <a:rPr lang="ko-KR" altLang="en-US" dirty="0"/>
              <a:t>결과 창 출력</a:t>
            </a:r>
            <a:endParaRPr lang="en-US" altLang="ko-KR" dirty="0"/>
          </a:p>
          <a:p>
            <a:pPr marL="109728" indent="0" rtl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9A1D4-18EB-4EAC-B7D4-6F9C75370D83}"/>
              </a:ext>
            </a:extLst>
          </p:cNvPr>
          <p:cNvSpPr txBox="1"/>
          <p:nvPr/>
        </p:nvSpPr>
        <p:spPr>
          <a:xfrm>
            <a:off x="8448211" y="2911341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400" dirty="0"/>
              <a:t>Cost</a:t>
            </a:r>
            <a:r>
              <a:rPr lang="ko-KR" altLang="en-US" sz="1400" dirty="0"/>
              <a:t>의 값이 나온다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0</a:t>
            </a:r>
            <a:r>
              <a:rPr lang="ko-KR" altLang="en-US" sz="1400" dirty="0"/>
              <a:t>에 가까울수록 결과에 더 가깝다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49F39-4885-493A-8787-1D1D597A1E7D}"/>
              </a:ext>
            </a:extLst>
          </p:cNvPr>
          <p:cNvSpPr txBox="1"/>
          <p:nvPr/>
        </p:nvSpPr>
        <p:spPr>
          <a:xfrm>
            <a:off x="8448211" y="3688204"/>
            <a:ext cx="3134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ko-KR" altLang="en-US" sz="1400" dirty="0"/>
              <a:t>입력한 </a:t>
            </a:r>
            <a:r>
              <a:rPr lang="en-US" altLang="ko-KR" sz="1400" dirty="0"/>
              <a:t>4</a:t>
            </a:r>
            <a:r>
              <a:rPr lang="ko-KR" altLang="en-US" sz="1400" dirty="0"/>
              <a:t>개의 값에 대한 </a:t>
            </a:r>
            <a:r>
              <a:rPr lang="ko-KR" altLang="en-US" sz="1400" dirty="0" err="1"/>
              <a:t>예측값이</a:t>
            </a:r>
            <a:br>
              <a:rPr lang="en-US" altLang="ko-KR" sz="1400" dirty="0"/>
            </a:br>
            <a:r>
              <a:rPr lang="ko-KR" altLang="en-US" sz="1400" dirty="0"/>
              <a:t>나온다</a:t>
            </a:r>
            <a:r>
              <a:rPr lang="en-US" altLang="ko-KR" sz="1400" dirty="0"/>
              <a:t>. 0.5 </a:t>
            </a:r>
            <a:r>
              <a:rPr lang="ko-KR" altLang="en-US" sz="1400" dirty="0"/>
              <a:t>이상은 </a:t>
            </a:r>
            <a:r>
              <a:rPr lang="en-US" altLang="ko-KR" sz="1400" dirty="0"/>
              <a:t>1, 0.5 </a:t>
            </a:r>
            <a:r>
              <a:rPr lang="ko-KR" altLang="en-US" sz="1400" dirty="0"/>
              <a:t>이하는 </a:t>
            </a:r>
            <a:r>
              <a:rPr lang="en-US" altLang="ko-KR" sz="1400" dirty="0"/>
              <a:t>0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모든 결과 값이 </a:t>
            </a:r>
            <a:r>
              <a:rPr lang="en-US" altLang="ko-KR" sz="1400" dirty="0"/>
              <a:t>0.5 </a:t>
            </a:r>
            <a:r>
              <a:rPr lang="ko-KR" altLang="en-US" sz="1400" dirty="0"/>
              <a:t>이하이기 때문에 예측 값들이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변환되어 나왔다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err="1"/>
              <a:t>실제값과의</a:t>
            </a:r>
            <a:r>
              <a:rPr lang="ko-KR" altLang="en-US" sz="1400" dirty="0"/>
              <a:t> 차이에 의해 정확도는 </a:t>
            </a:r>
            <a:r>
              <a:rPr lang="en-US" altLang="ko-KR" sz="1400" dirty="0"/>
              <a:t>0.75</a:t>
            </a:r>
            <a:r>
              <a:rPr lang="ko-KR" altLang="en-US" sz="1400" dirty="0"/>
              <a:t>가 나왔다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66758-1B02-4C41-AE60-3F5E73777B02}"/>
              </a:ext>
            </a:extLst>
          </p:cNvPr>
          <p:cNvSpPr txBox="1"/>
          <p:nvPr/>
        </p:nvSpPr>
        <p:spPr>
          <a:xfrm>
            <a:off x="2387808" y="3924099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39EA4-4B2C-4953-9189-2A1CE5C4C291}"/>
              </a:ext>
            </a:extLst>
          </p:cNvPr>
          <p:cNvSpPr txBox="1"/>
          <p:nvPr/>
        </p:nvSpPr>
        <p:spPr>
          <a:xfrm>
            <a:off x="3289738" y="5322818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⑵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EB9BA6A-28EA-4FA5-9B3F-0876F496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/>
          <a:lstStyle/>
          <a:p>
            <a:pPr rtl="0"/>
            <a:r>
              <a:rPr lang="en-US" altLang="ko-KR" dirty="0"/>
              <a:t>2. Binary Classification</a:t>
            </a:r>
            <a:r>
              <a:rPr lang="ko-KR" altLang="en-US" dirty="0"/>
              <a:t>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339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여기까지 읽어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-AI </a:t>
            </a:r>
            <a:r>
              <a:rPr lang="ko-KR" altLang="en-US" dirty="0"/>
              <a:t>실습 종료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72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1. Linear Regression</a:t>
            </a:r>
            <a:r>
              <a:rPr lang="ko-KR" altLang="en-US" dirty="0"/>
              <a:t> 실습</a:t>
            </a:r>
            <a:endParaRPr lang="en-US" altLang="ko-KR" dirty="0"/>
          </a:p>
          <a:p>
            <a:pPr rtl="0"/>
            <a:r>
              <a:rPr lang="en-US" altLang="ko-KR" dirty="0"/>
              <a:t>2. Binary Classification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1. Linear Regression</a:t>
            </a:r>
            <a:r>
              <a:rPr lang="ko-KR" altLang="en-US" dirty="0"/>
              <a:t> 실습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736150-FB80-4989-8697-7904AD35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27" y="3429000"/>
            <a:ext cx="7462345" cy="557048"/>
          </a:xfrm>
        </p:spPr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sz="2000" dirty="0"/>
              <a:t>와인에 첨가되는 여러 재료에 따른 알코올 농도를 구한다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0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1. Linear Regression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(1) </a:t>
            </a:r>
            <a:r>
              <a:rPr lang="ko-KR" altLang="en-US" dirty="0"/>
              <a:t>데이터 셋</a:t>
            </a:r>
            <a:endParaRPr lang="en-US" altLang="ko-KR" dirty="0"/>
          </a:p>
          <a:p>
            <a:pPr marL="109728" indent="0" rtl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427AAE-433E-4178-8FE0-E11DF41D7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1" y="2911341"/>
            <a:ext cx="7321502" cy="2672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D9A1D4-18EB-4EAC-B7D4-6F9C75370D83}"/>
              </a:ext>
            </a:extLst>
          </p:cNvPr>
          <p:cNvSpPr txBox="1"/>
          <p:nvPr/>
        </p:nvSpPr>
        <p:spPr>
          <a:xfrm>
            <a:off x="8448213" y="2911341"/>
            <a:ext cx="3134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초기 데이터를 가공하여 필요한 </a:t>
            </a:r>
            <a:r>
              <a:rPr lang="en-US" altLang="ko-KR" sz="1400" dirty="0"/>
              <a:t>float</a:t>
            </a:r>
            <a:r>
              <a:rPr lang="ko-KR" altLang="en-US" sz="1400" dirty="0"/>
              <a:t>형식의 데이터를 남기고</a:t>
            </a:r>
            <a:r>
              <a:rPr lang="en-US" altLang="ko-KR" sz="1400" dirty="0"/>
              <a:t>,  </a:t>
            </a:r>
            <a:r>
              <a:rPr lang="ko-KR" altLang="en-US" sz="1400" dirty="0" err="1"/>
              <a:t>결측치가</a:t>
            </a:r>
            <a:r>
              <a:rPr lang="ko-KR" altLang="en-US" sz="1400" dirty="0"/>
              <a:t> 있는 데이터를 삭제함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1E05-1460-45E6-8851-CCFB8542A5C4}"/>
              </a:ext>
            </a:extLst>
          </p:cNvPr>
          <p:cNvSpPr txBox="1"/>
          <p:nvPr/>
        </p:nvSpPr>
        <p:spPr>
          <a:xfrm>
            <a:off x="8448213" y="3878174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</a:t>
            </a:r>
            <a:r>
              <a:rPr lang="ko-KR" altLang="en-US" sz="1400" dirty="0"/>
              <a:t>고정 산도 </a:t>
            </a:r>
            <a:r>
              <a:rPr lang="en-US" altLang="ko-KR" sz="1400" dirty="0"/>
              <a:t>~ </a:t>
            </a:r>
            <a:r>
              <a:rPr lang="ko-KR" altLang="en-US" sz="1400" dirty="0"/>
              <a:t>황산염까지 </a:t>
            </a:r>
            <a:r>
              <a:rPr lang="en-US" altLang="ko-KR" sz="1400" dirty="0"/>
              <a:t>x1~ x10</a:t>
            </a:r>
            <a:r>
              <a:rPr lang="ko-KR" altLang="en-US" sz="1400" dirty="0"/>
              <a:t>으로 설정</a:t>
            </a:r>
            <a:r>
              <a:rPr lang="en-US" altLang="ko-KR" sz="1400" dirty="0"/>
              <a:t>, </a:t>
            </a:r>
            <a:r>
              <a:rPr lang="ko-KR" altLang="en-US" sz="1400" dirty="0"/>
              <a:t>알코올을 </a:t>
            </a:r>
            <a:r>
              <a:rPr lang="en-US" altLang="ko-KR" sz="1400" dirty="0"/>
              <a:t>y1</a:t>
            </a:r>
            <a:r>
              <a:rPr lang="ko-KR" altLang="en-US" sz="1400" dirty="0"/>
              <a:t>으로 설정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1. Linear Regression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(2) </a:t>
            </a:r>
            <a:r>
              <a:rPr lang="ko-KR" altLang="en-US" dirty="0"/>
              <a:t>데이터 </a:t>
            </a:r>
            <a:r>
              <a:rPr lang="ko-KR" altLang="en-US" dirty="0" err="1"/>
              <a:t>받아오기</a:t>
            </a:r>
            <a:endParaRPr lang="en-US" altLang="ko-KR" dirty="0"/>
          </a:p>
          <a:p>
            <a:pPr marL="109728" indent="0" rtl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9A1D4-18EB-4EAC-B7D4-6F9C75370D83}"/>
              </a:ext>
            </a:extLst>
          </p:cNvPr>
          <p:cNvSpPr txBox="1"/>
          <p:nvPr/>
        </p:nvSpPr>
        <p:spPr>
          <a:xfrm>
            <a:off x="8448213" y="2911341"/>
            <a:ext cx="313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필요한 라이브러리를 </a:t>
            </a:r>
            <a:r>
              <a:rPr lang="en-US" altLang="ko-KR" sz="1400" dirty="0"/>
              <a:t>import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1E05-1460-45E6-8851-CCFB8542A5C4}"/>
              </a:ext>
            </a:extLst>
          </p:cNvPr>
          <p:cNvSpPr txBox="1"/>
          <p:nvPr/>
        </p:nvSpPr>
        <p:spPr>
          <a:xfrm>
            <a:off x="8448213" y="4014892"/>
            <a:ext cx="3134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3) </a:t>
            </a:r>
            <a:r>
              <a:rPr lang="ko-KR" altLang="en-US" sz="1400" dirty="0"/>
              <a:t>받아온 값이 맞는지 확인하는 절차를 거친다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x1~10, y1 </a:t>
            </a:r>
            <a:r>
              <a:rPr lang="ko-KR" altLang="en-US" sz="1400" dirty="0"/>
              <a:t>을 받아온 것을 알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2B439-E896-4D42-86C8-F2F9DC6DC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11341"/>
            <a:ext cx="6106508" cy="3496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C49F39-4885-493A-8787-1D1D597A1E7D}"/>
              </a:ext>
            </a:extLst>
          </p:cNvPr>
          <p:cNvSpPr txBox="1"/>
          <p:nvPr/>
        </p:nvSpPr>
        <p:spPr>
          <a:xfrm>
            <a:off x="8448213" y="3413328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csv</a:t>
            </a:r>
            <a:r>
              <a:rPr lang="ko-KR" altLang="en-US" sz="1400" dirty="0"/>
              <a:t> 파일에서 데이터를 뽑아 </a:t>
            </a:r>
            <a:r>
              <a:rPr lang="en-US" altLang="ko-KR" sz="1400" dirty="0" err="1"/>
              <a:t>xy</a:t>
            </a:r>
            <a:r>
              <a:rPr lang="ko-KR" altLang="en-US" sz="1400" dirty="0"/>
              <a:t>에 저장 후 </a:t>
            </a:r>
            <a:r>
              <a:rPr lang="en-US" altLang="ko-KR" sz="1400" dirty="0" err="1"/>
              <a:t>x,y</a:t>
            </a:r>
            <a:r>
              <a:rPr lang="ko-KR" altLang="en-US" sz="1400" dirty="0"/>
              <a:t>데이터를 따로 저장한다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7C082-690F-47C4-8285-87FE5F0EE62F}"/>
              </a:ext>
            </a:extLst>
          </p:cNvPr>
          <p:cNvSpPr txBox="1"/>
          <p:nvPr/>
        </p:nvSpPr>
        <p:spPr>
          <a:xfrm>
            <a:off x="2827282" y="3034452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44C5F-AF3B-4000-94FB-41A3E5DB2B22}"/>
              </a:ext>
            </a:extLst>
          </p:cNvPr>
          <p:cNvSpPr txBox="1"/>
          <p:nvPr/>
        </p:nvSpPr>
        <p:spPr>
          <a:xfrm>
            <a:off x="5244660" y="3403784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C1A37-246B-4CE0-92DD-DAF1209E9864}"/>
              </a:ext>
            </a:extLst>
          </p:cNvPr>
          <p:cNvSpPr txBox="1"/>
          <p:nvPr/>
        </p:nvSpPr>
        <p:spPr>
          <a:xfrm>
            <a:off x="3662854" y="3936548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⑶</a:t>
            </a:r>
          </a:p>
        </p:txBody>
      </p:sp>
    </p:spTree>
    <p:extLst>
      <p:ext uri="{BB962C8B-B14F-4D97-AF65-F5344CB8AC3E}">
        <p14:creationId xmlns:p14="http://schemas.microsoft.com/office/powerpoint/2010/main" val="26483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1. Linear Regression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(3) Hypothesis, Cost,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109728" indent="0" rtl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9A1D4-18EB-4EAC-B7D4-6F9C75370D83}"/>
              </a:ext>
            </a:extLst>
          </p:cNvPr>
          <p:cNvSpPr txBox="1"/>
          <p:nvPr/>
        </p:nvSpPr>
        <p:spPr>
          <a:xfrm>
            <a:off x="8448213" y="2911341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가설을 </a:t>
            </a:r>
            <a:r>
              <a:rPr lang="en-US" altLang="ko-KR" sz="1400" dirty="0"/>
              <a:t>H(x) = WX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b </a:t>
            </a:r>
            <a:r>
              <a:rPr lang="ko-KR" altLang="en-US" sz="1400" dirty="0"/>
              <a:t>형식으로 만든다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1E05-1460-45E6-8851-CCFB8542A5C4}"/>
              </a:ext>
            </a:extLst>
          </p:cNvPr>
          <p:cNvSpPr txBox="1"/>
          <p:nvPr/>
        </p:nvSpPr>
        <p:spPr>
          <a:xfrm>
            <a:off x="8448211" y="4119832"/>
            <a:ext cx="3134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GraientDescentOptimizer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learning_rate</a:t>
            </a:r>
            <a:r>
              <a:rPr lang="en-US" altLang="ko-KR" sz="1400" dirty="0"/>
              <a:t> </a:t>
            </a:r>
            <a:r>
              <a:rPr lang="ko-KR" altLang="en-US" sz="1400" dirty="0"/>
              <a:t>만큼 조금씩 움직이며</a:t>
            </a:r>
            <a:r>
              <a:rPr lang="en-US" altLang="ko-KR" sz="1400" dirty="0"/>
              <a:t>, </a:t>
            </a:r>
            <a:r>
              <a:rPr lang="ko-KR" altLang="en-US" sz="1400" dirty="0"/>
              <a:t>학습을 시키는 변수를 만든다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49F39-4885-493A-8787-1D1D597A1E7D}"/>
              </a:ext>
            </a:extLst>
          </p:cNvPr>
          <p:cNvSpPr txBox="1"/>
          <p:nvPr/>
        </p:nvSpPr>
        <p:spPr>
          <a:xfrm>
            <a:off x="8448212" y="3504810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H(x)</a:t>
            </a:r>
            <a:r>
              <a:rPr lang="ko-KR" altLang="en-US" sz="1400" dirty="0"/>
              <a:t>가설에 실제 값 </a:t>
            </a:r>
            <a:r>
              <a:rPr lang="en-US" altLang="ko-KR" sz="1400" dirty="0"/>
              <a:t>y</a:t>
            </a:r>
            <a:r>
              <a:rPr lang="ko-KR" altLang="en-US" sz="1400" dirty="0"/>
              <a:t>를 뺀 제곱의 평균을 </a:t>
            </a:r>
            <a:r>
              <a:rPr lang="en-US" altLang="ko-KR" sz="1400" dirty="0"/>
              <a:t>cost </a:t>
            </a:r>
            <a:r>
              <a:rPr lang="ko-KR" altLang="en-US" sz="1400" dirty="0"/>
              <a:t>함수로 만든다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6F8C6-9E46-4B1F-AF4E-0B51742EB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11341"/>
            <a:ext cx="7535619" cy="3331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E07B1D-8BDC-4862-AF00-CFBBAD7E4E8F}"/>
              </a:ext>
            </a:extLst>
          </p:cNvPr>
          <p:cNvSpPr txBox="1"/>
          <p:nvPr/>
        </p:nvSpPr>
        <p:spPr>
          <a:xfrm>
            <a:off x="8448211" y="5035503"/>
            <a:ext cx="3134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4) 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데이터를 넣어주면서 학습을 시키고</a:t>
            </a:r>
            <a:r>
              <a:rPr lang="en-US" altLang="ko-KR" sz="1400" dirty="0"/>
              <a:t>, </a:t>
            </a:r>
            <a:r>
              <a:rPr lang="ko-KR" altLang="en-US" sz="1400" dirty="0"/>
              <a:t>학습마다 </a:t>
            </a:r>
            <a:r>
              <a:rPr lang="en-US" altLang="ko-KR" sz="1400" dirty="0"/>
              <a:t>cost, </a:t>
            </a:r>
            <a:r>
              <a:rPr lang="ko-KR" altLang="en-US" sz="1400" dirty="0" err="1"/>
              <a:t>예측값을</a:t>
            </a:r>
            <a:r>
              <a:rPr lang="ko-KR" altLang="en-US" sz="1400" dirty="0"/>
              <a:t> 얻는다</a:t>
            </a:r>
            <a:r>
              <a:rPr lang="en-US" altLang="ko-KR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21DB0D-BECE-417B-9383-ADBC6BEFEC2A}"/>
              </a:ext>
            </a:extLst>
          </p:cNvPr>
          <p:cNvSpPr txBox="1"/>
          <p:nvPr/>
        </p:nvSpPr>
        <p:spPr>
          <a:xfrm>
            <a:off x="8448211" y="5865969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5) </a:t>
            </a:r>
            <a:r>
              <a:rPr lang="ko-KR" altLang="en-US" sz="1400" dirty="0"/>
              <a:t>마지막으로 실제 값을 넣어서 확인을 해 본다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66758-1B02-4C41-AE60-3F5E73777B02}"/>
              </a:ext>
            </a:extLst>
          </p:cNvPr>
          <p:cNvSpPr txBox="1"/>
          <p:nvPr/>
        </p:nvSpPr>
        <p:spPr>
          <a:xfrm>
            <a:off x="2564524" y="2871717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39EA4-4B2C-4953-9189-2A1CE5C4C291}"/>
              </a:ext>
            </a:extLst>
          </p:cNvPr>
          <p:cNvSpPr txBox="1"/>
          <p:nvPr/>
        </p:nvSpPr>
        <p:spPr>
          <a:xfrm>
            <a:off x="3373819" y="3175579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91C2B-B7DC-440B-B137-2649808B088F}"/>
              </a:ext>
            </a:extLst>
          </p:cNvPr>
          <p:cNvSpPr txBox="1"/>
          <p:nvPr/>
        </p:nvSpPr>
        <p:spPr>
          <a:xfrm>
            <a:off x="5292106" y="3494630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⑶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7D139-2AA6-42D7-B2FA-0521B996ABB6}"/>
              </a:ext>
            </a:extLst>
          </p:cNvPr>
          <p:cNvSpPr txBox="1"/>
          <p:nvPr/>
        </p:nvSpPr>
        <p:spPr>
          <a:xfrm>
            <a:off x="3373818" y="5035503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⑷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F11E0-E13C-47AB-95F7-E03B6BF87DD6}"/>
              </a:ext>
            </a:extLst>
          </p:cNvPr>
          <p:cNvSpPr txBox="1"/>
          <p:nvPr/>
        </p:nvSpPr>
        <p:spPr>
          <a:xfrm>
            <a:off x="7745826" y="5756863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⑸</a:t>
            </a:r>
          </a:p>
        </p:txBody>
      </p:sp>
    </p:spTree>
    <p:extLst>
      <p:ext uri="{BB962C8B-B14F-4D97-AF65-F5344CB8AC3E}">
        <p14:creationId xmlns:p14="http://schemas.microsoft.com/office/powerpoint/2010/main" val="18057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AC87584-715F-451E-A2D0-F9C9A1D8C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11341"/>
            <a:ext cx="4801270" cy="30865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1. Linear Regression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(4) </a:t>
            </a:r>
            <a:r>
              <a:rPr lang="ko-KR" altLang="en-US" dirty="0"/>
              <a:t>결과 창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9A1D4-18EB-4EAC-B7D4-6F9C75370D83}"/>
              </a:ext>
            </a:extLst>
          </p:cNvPr>
          <p:cNvSpPr txBox="1"/>
          <p:nvPr/>
        </p:nvSpPr>
        <p:spPr>
          <a:xfrm>
            <a:off x="8448211" y="2911341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250000</a:t>
            </a:r>
            <a:r>
              <a:rPr lang="ko-KR" altLang="en-US" sz="1400" dirty="0"/>
              <a:t>번 학습시켰을 때</a:t>
            </a:r>
            <a:r>
              <a:rPr lang="en-US" altLang="ko-KR" sz="1400" dirty="0"/>
              <a:t>, cost</a:t>
            </a:r>
            <a:r>
              <a:rPr lang="ko-KR" altLang="en-US" sz="1400" dirty="0"/>
              <a:t>가 </a:t>
            </a:r>
            <a:r>
              <a:rPr lang="en-US" altLang="ko-KR" sz="1400" dirty="0"/>
              <a:t>0.9</a:t>
            </a:r>
            <a:r>
              <a:rPr lang="ko-KR" altLang="en-US" sz="1400" dirty="0"/>
              <a:t>정도로 줄어 들었음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1E05-1460-45E6-8851-CCFB8542A5C4}"/>
              </a:ext>
            </a:extLst>
          </p:cNvPr>
          <p:cNvSpPr txBox="1"/>
          <p:nvPr/>
        </p:nvSpPr>
        <p:spPr>
          <a:xfrm>
            <a:off x="8448211" y="4465067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3) </a:t>
            </a:r>
            <a:r>
              <a:rPr lang="ko-KR" altLang="en-US" sz="1400" dirty="0"/>
              <a:t>내가 임의로 넣은 데이터의 알코올 농도가 예측된다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49F39-4885-493A-8787-1D1D597A1E7D}"/>
              </a:ext>
            </a:extLst>
          </p:cNvPr>
          <p:cNvSpPr txBox="1"/>
          <p:nvPr/>
        </p:nvSpPr>
        <p:spPr>
          <a:xfrm>
            <a:off x="8448211" y="3688204"/>
            <a:ext cx="313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X</a:t>
            </a:r>
            <a:r>
              <a:rPr lang="ko-KR" altLang="en-US" sz="1400" dirty="0"/>
              <a:t>데이터의 예측 값들이 나온다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66758-1B02-4C41-AE60-3F5E73777B02}"/>
              </a:ext>
            </a:extLst>
          </p:cNvPr>
          <p:cNvSpPr txBox="1"/>
          <p:nvPr/>
        </p:nvSpPr>
        <p:spPr>
          <a:xfrm>
            <a:off x="3291697" y="4227314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39EA4-4B2C-4953-9189-2A1CE5C4C291}"/>
              </a:ext>
            </a:extLst>
          </p:cNvPr>
          <p:cNvSpPr txBox="1"/>
          <p:nvPr/>
        </p:nvSpPr>
        <p:spPr>
          <a:xfrm>
            <a:off x="2408974" y="4858496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91C2B-B7DC-440B-B137-2649808B088F}"/>
              </a:ext>
            </a:extLst>
          </p:cNvPr>
          <p:cNvSpPr txBox="1"/>
          <p:nvPr/>
        </p:nvSpPr>
        <p:spPr>
          <a:xfrm>
            <a:off x="4129512" y="5628540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⑶</a:t>
            </a:r>
          </a:p>
        </p:txBody>
      </p:sp>
    </p:spTree>
    <p:extLst>
      <p:ext uri="{BB962C8B-B14F-4D97-AF65-F5344CB8AC3E}">
        <p14:creationId xmlns:p14="http://schemas.microsoft.com/office/powerpoint/2010/main" val="27156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2. Binary Classification</a:t>
            </a:r>
            <a:r>
              <a:rPr lang="ko-KR" altLang="en-US" dirty="0"/>
              <a:t> 실습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FB93217-02CF-4162-9353-C281FD76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27" y="3429000"/>
            <a:ext cx="7462345" cy="557048"/>
          </a:xfrm>
        </p:spPr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sz="2000" dirty="0"/>
              <a:t>여러 생활 정보를 바탕으로 현재 연애 중인지 확인 해 보자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en-US" altLang="ko-KR" dirty="0"/>
              <a:t> (1) </a:t>
            </a:r>
            <a:r>
              <a:rPr lang="ko-KR" altLang="en-US" dirty="0"/>
              <a:t>데이터 셋</a:t>
            </a:r>
            <a:endParaRPr lang="en-US" altLang="ko-KR" dirty="0"/>
          </a:p>
          <a:p>
            <a:pPr marL="109728" indent="0" rtl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9A1D4-18EB-4EAC-B7D4-6F9C75370D83}"/>
              </a:ext>
            </a:extLst>
          </p:cNvPr>
          <p:cNvSpPr txBox="1"/>
          <p:nvPr/>
        </p:nvSpPr>
        <p:spPr>
          <a:xfrm>
            <a:off x="8448213" y="2911341"/>
            <a:ext cx="31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성별</a:t>
            </a:r>
            <a:r>
              <a:rPr lang="en-US" altLang="ko-KR" sz="1400" dirty="0"/>
              <a:t>, </a:t>
            </a:r>
            <a:r>
              <a:rPr lang="ko-KR" altLang="en-US" sz="1400" dirty="0"/>
              <a:t>연애 형식이 </a:t>
            </a:r>
            <a:r>
              <a:rPr lang="en-US" altLang="ko-KR" sz="1400" dirty="0"/>
              <a:t>M/F, T/F</a:t>
            </a:r>
            <a:r>
              <a:rPr lang="ko-KR" altLang="en-US" sz="1400" dirty="0"/>
              <a:t>로 되 있어서 </a:t>
            </a:r>
            <a:r>
              <a:rPr lang="en-US" altLang="ko-KR" sz="1400" dirty="0"/>
              <a:t>0,1</a:t>
            </a:r>
            <a:r>
              <a:rPr lang="ko-KR" altLang="en-US" sz="1400" dirty="0"/>
              <a:t>로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1E05-1460-45E6-8851-CCFB8542A5C4}"/>
              </a:ext>
            </a:extLst>
          </p:cNvPr>
          <p:cNvSpPr txBox="1"/>
          <p:nvPr/>
        </p:nvSpPr>
        <p:spPr>
          <a:xfrm>
            <a:off x="8448213" y="3878174"/>
            <a:ext cx="3134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</a:t>
            </a:r>
            <a:r>
              <a:rPr lang="ko-KR" altLang="en-US" sz="1400" dirty="0"/>
              <a:t>가족 수</a:t>
            </a:r>
            <a:r>
              <a:rPr lang="en-US" altLang="ko-KR" sz="1400" dirty="0"/>
              <a:t>, </a:t>
            </a:r>
            <a:r>
              <a:rPr lang="ko-KR" altLang="en-US" sz="1400" dirty="0"/>
              <a:t>가족 형태</a:t>
            </a:r>
            <a:r>
              <a:rPr lang="en-US" altLang="ko-KR" sz="1400" dirty="0"/>
              <a:t>, </a:t>
            </a:r>
            <a:r>
              <a:rPr lang="ko-KR" altLang="en-US" sz="1400" dirty="0"/>
              <a:t>학력 등은 기존 데이터의 값을 그대로 활용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많으면 숫자가 커짐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29B214D-1E24-41F9-AAEA-AAD282CE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/>
          <a:lstStyle/>
          <a:p>
            <a:pPr rtl="0"/>
            <a:r>
              <a:rPr lang="en-US" altLang="ko-KR" dirty="0"/>
              <a:t>2. Binary Classification</a:t>
            </a:r>
            <a:r>
              <a:rPr lang="ko-KR" altLang="en-US" dirty="0"/>
              <a:t> 실습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0E9487-7DB8-4B93-AF9B-B819DC26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0" y="2911341"/>
            <a:ext cx="824754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108</TotalTime>
  <Words>854</Words>
  <Application>Microsoft Office PowerPoint</Application>
  <PresentationFormat>와이드스크린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Georgia</vt:lpstr>
      <vt:lpstr>Wingdings 2</vt:lpstr>
      <vt:lpstr>교육 프레젠테이션</vt:lpstr>
      <vt:lpstr>AI 실습과제</vt:lpstr>
      <vt:lpstr>소개</vt:lpstr>
      <vt:lpstr>1. Linear Regression 실습</vt:lpstr>
      <vt:lpstr>1. Linear Regression 실습</vt:lpstr>
      <vt:lpstr>1. Linear Regression 실습</vt:lpstr>
      <vt:lpstr>1. Linear Regression 실습</vt:lpstr>
      <vt:lpstr>1. Linear Regression 실습</vt:lpstr>
      <vt:lpstr>2. Binary Classification 실습</vt:lpstr>
      <vt:lpstr>2. Binary Classification 실습</vt:lpstr>
      <vt:lpstr>2. Binary Classification 실습</vt:lpstr>
      <vt:lpstr>2. Binary Classification 실습</vt:lpstr>
      <vt:lpstr>2. Binary Classification 실습</vt:lpstr>
      <vt:lpstr>2. Binary Classification 실습</vt:lpstr>
      <vt:lpstr>여기까지 읽어 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실습과제</dc:title>
  <dc:creator>Sejin</dc:creator>
  <cp:lastModifiedBy>Sejin</cp:lastModifiedBy>
  <cp:revision>11</cp:revision>
  <dcterms:created xsi:type="dcterms:W3CDTF">2020-10-08T12:55:25Z</dcterms:created>
  <dcterms:modified xsi:type="dcterms:W3CDTF">2020-10-08T14:43:38Z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