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1" r:id="rId3"/>
    <p:sldId id="263" r:id="rId4"/>
    <p:sldId id="264" r:id="rId5"/>
    <p:sldId id="265" r:id="rId6"/>
    <p:sldId id="266" r:id="rId7"/>
    <p:sldId id="268" r:id="rId8"/>
    <p:sldId id="269" r:id="rId9"/>
    <p:sldId id="262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C1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48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20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982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9660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156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085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154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720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294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989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10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8740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911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2E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1971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395019" y="2064157"/>
            <a:ext cx="5729335" cy="1417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4000" kern="0" dirty="0">
                <a:solidFill>
                  <a:srgbClr val="E8C193"/>
                </a:solidFill>
              </a:rPr>
              <a:t>AI </a:t>
            </a:r>
            <a:r>
              <a:rPr lang="ko-KR" altLang="en-US" sz="4000" kern="0" dirty="0">
                <a:solidFill>
                  <a:srgbClr val="E8C193"/>
                </a:solidFill>
              </a:rPr>
              <a:t>과제</a:t>
            </a:r>
            <a:endParaRPr lang="en-US" altLang="ko-KR" sz="2000" kern="0" dirty="0">
              <a:solidFill>
                <a:srgbClr val="E8C193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2000" dirty="0">
                <a:solidFill>
                  <a:srgbClr val="E8C193"/>
                </a:solidFill>
              </a:rPr>
              <a:t>Multinomial classification</a:t>
            </a:r>
            <a:endParaRPr lang="en-US" altLang="ko-KR" sz="2000" b="1" kern="0" dirty="0">
              <a:solidFill>
                <a:srgbClr val="E8C193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540208" y="4281395"/>
            <a:ext cx="2030290" cy="5413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prstClr val="white">
                    <a:lumMod val="50000"/>
                  </a:prstClr>
                </a:solidFill>
              </a:rPr>
              <a:t>21660019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김세진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</p:txBody>
      </p:sp>
      <p:cxnSp>
        <p:nvCxnSpPr>
          <p:cNvPr id="15" name="직선 연결선 14"/>
          <p:cNvCxnSpPr/>
          <p:nvPr/>
        </p:nvCxnSpPr>
        <p:spPr>
          <a:xfrm rot="5400000">
            <a:off x="956619" y="4262861"/>
            <a:ext cx="1080000" cy="0"/>
          </a:xfrm>
          <a:prstGeom prst="line">
            <a:avLst/>
          </a:prstGeom>
          <a:ln>
            <a:solidFill>
              <a:srgbClr val="E8C1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496619" y="1982313"/>
            <a:ext cx="2592000" cy="0"/>
          </a:xfrm>
          <a:prstGeom prst="line">
            <a:avLst/>
          </a:prstGeom>
          <a:ln>
            <a:solidFill>
              <a:srgbClr val="E8C1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2424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타원 74">
            <a:extLst>
              <a:ext uri="{FF2B5EF4-FFF2-40B4-BE49-F238E27FC236}">
                <a16:creationId xmlns:a16="http://schemas.microsoft.com/office/drawing/2014/main" id="{42ACF524-74DA-4DE3-893B-4A38D763337C}"/>
              </a:ext>
            </a:extLst>
          </p:cNvPr>
          <p:cNvSpPr/>
          <p:nvPr/>
        </p:nvSpPr>
        <p:spPr>
          <a:xfrm>
            <a:off x="3294703" y="4968903"/>
            <a:ext cx="1314000" cy="1314000"/>
          </a:xfrm>
          <a:prstGeom prst="ellipse">
            <a:avLst/>
          </a:prstGeom>
          <a:gradFill flip="none" rotWithShape="1">
            <a:gsLst>
              <a:gs pos="0">
                <a:srgbClr val="333234"/>
              </a:gs>
              <a:gs pos="100000">
                <a:srgbClr val="313033"/>
              </a:gs>
            </a:gsLst>
            <a:lin ang="18900000" scaled="1"/>
            <a:tileRect/>
          </a:gradFill>
          <a:ln>
            <a:noFill/>
          </a:ln>
          <a:effectLst>
            <a:outerShdw blurRad="1104900" dist="520700" dir="7800000" sx="80000" sy="8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2" name="타원 201"/>
          <p:cNvSpPr/>
          <p:nvPr/>
        </p:nvSpPr>
        <p:spPr>
          <a:xfrm>
            <a:off x="3294703" y="1435737"/>
            <a:ext cx="1314000" cy="1314000"/>
          </a:xfrm>
          <a:prstGeom prst="ellipse">
            <a:avLst/>
          </a:prstGeom>
          <a:gradFill flip="none" rotWithShape="1">
            <a:gsLst>
              <a:gs pos="0">
                <a:srgbClr val="333234"/>
              </a:gs>
              <a:gs pos="100000">
                <a:srgbClr val="313033"/>
              </a:gs>
            </a:gsLst>
            <a:lin ang="18900000" scaled="1"/>
            <a:tileRect/>
          </a:gradFill>
          <a:ln>
            <a:noFill/>
          </a:ln>
          <a:effectLst>
            <a:outerShdw blurRad="1104900" dist="520700" dir="7800000" sx="80000" sy="8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3" name="타원 202"/>
          <p:cNvSpPr/>
          <p:nvPr/>
        </p:nvSpPr>
        <p:spPr>
          <a:xfrm>
            <a:off x="3294703" y="3218847"/>
            <a:ext cx="1314000" cy="1314000"/>
          </a:xfrm>
          <a:prstGeom prst="ellipse">
            <a:avLst/>
          </a:prstGeom>
          <a:gradFill flip="none" rotWithShape="1">
            <a:gsLst>
              <a:gs pos="0">
                <a:srgbClr val="333234"/>
              </a:gs>
              <a:gs pos="100000">
                <a:srgbClr val="313033"/>
              </a:gs>
            </a:gsLst>
            <a:lin ang="18900000" scaled="1"/>
            <a:tileRect/>
          </a:gradFill>
          <a:ln>
            <a:noFill/>
          </a:ln>
          <a:effectLst>
            <a:outerShdw blurRad="1104900" dist="520700" dir="7800000" sx="80000" sy="8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27" name="직선 연결선 126"/>
          <p:cNvCxnSpPr/>
          <p:nvPr/>
        </p:nvCxnSpPr>
        <p:spPr>
          <a:xfrm>
            <a:off x="1470000" y="571832"/>
            <a:ext cx="9252000" cy="0"/>
          </a:xfrm>
          <a:prstGeom prst="line">
            <a:avLst/>
          </a:prstGeom>
          <a:ln>
            <a:solidFill>
              <a:srgbClr val="E8C1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직사각형 127"/>
          <p:cNvSpPr/>
          <p:nvPr/>
        </p:nvSpPr>
        <p:spPr>
          <a:xfrm>
            <a:off x="3069048" y="125374"/>
            <a:ext cx="6096000" cy="735842"/>
          </a:xfrm>
          <a:prstGeom prst="rect">
            <a:avLst/>
          </a:prstGeom>
          <a:solidFill>
            <a:srgbClr val="2E2E31"/>
          </a:solidFill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kern="0" dirty="0">
                <a:solidFill>
                  <a:srgbClr val="E8C193"/>
                </a:solidFill>
              </a:rPr>
              <a:t>프로젝트 과정</a:t>
            </a:r>
            <a:endParaRPr lang="en-US" altLang="ko-KR" sz="3200" b="1" kern="0" dirty="0">
              <a:solidFill>
                <a:srgbClr val="E8C193"/>
              </a:solidFill>
            </a:endParaRPr>
          </a:p>
        </p:txBody>
      </p:sp>
      <p:cxnSp>
        <p:nvCxnSpPr>
          <p:cNvPr id="119" name="직선 연결선 118"/>
          <p:cNvCxnSpPr/>
          <p:nvPr/>
        </p:nvCxnSpPr>
        <p:spPr>
          <a:xfrm>
            <a:off x="5203877" y="4253040"/>
            <a:ext cx="2772000" cy="0"/>
          </a:xfrm>
          <a:prstGeom prst="line">
            <a:avLst/>
          </a:prstGeom>
          <a:ln>
            <a:solidFill>
              <a:srgbClr val="BFB2B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직사각형 119"/>
          <p:cNvSpPr/>
          <p:nvPr/>
        </p:nvSpPr>
        <p:spPr>
          <a:xfrm>
            <a:off x="5292719" y="5083659"/>
            <a:ext cx="3138186" cy="743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rgbClr val="E8C193"/>
                </a:solidFill>
              </a:rPr>
              <a:t>실행 및 결과</a:t>
            </a:r>
            <a:endParaRPr lang="en-US" altLang="ko-KR" sz="1600" b="1" dirty="0">
              <a:solidFill>
                <a:srgbClr val="E8C193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CABFBE"/>
                </a:solidFill>
              </a:rPr>
              <a:t>결과 분석</a:t>
            </a:r>
            <a:r>
              <a:rPr lang="en-US" altLang="ko-KR" sz="1400" dirty="0">
                <a:solidFill>
                  <a:srgbClr val="CABFBE"/>
                </a:solidFill>
              </a:rPr>
              <a:t>, </a:t>
            </a:r>
            <a:r>
              <a:rPr lang="ko-KR" altLang="en-US" sz="1400" dirty="0">
                <a:solidFill>
                  <a:srgbClr val="CABFBE"/>
                </a:solidFill>
              </a:rPr>
              <a:t>평가 </a:t>
            </a:r>
          </a:p>
        </p:txBody>
      </p:sp>
      <p:cxnSp>
        <p:nvCxnSpPr>
          <p:cNvPr id="121" name="직선 연결선 120"/>
          <p:cNvCxnSpPr/>
          <p:nvPr/>
        </p:nvCxnSpPr>
        <p:spPr>
          <a:xfrm>
            <a:off x="5204333" y="5950725"/>
            <a:ext cx="2772000" cy="0"/>
          </a:xfrm>
          <a:prstGeom prst="line">
            <a:avLst/>
          </a:prstGeom>
          <a:ln>
            <a:solidFill>
              <a:srgbClr val="BFB2B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직사각형 121"/>
          <p:cNvSpPr/>
          <p:nvPr/>
        </p:nvSpPr>
        <p:spPr>
          <a:xfrm>
            <a:off x="5273709" y="3083157"/>
            <a:ext cx="3138186" cy="10663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rgbClr val="E8C193"/>
                </a:solidFill>
              </a:rPr>
              <a:t>데이터 설명</a:t>
            </a:r>
            <a:r>
              <a:rPr lang="en-US" altLang="ko-KR" sz="1600" b="1" dirty="0">
                <a:solidFill>
                  <a:srgbClr val="E8C193"/>
                </a:solidFill>
              </a:rPr>
              <a:t>, </a:t>
            </a:r>
            <a:r>
              <a:rPr lang="ko-KR" altLang="en-US" sz="1600" b="1" dirty="0">
                <a:solidFill>
                  <a:srgbClr val="E8C193"/>
                </a:solidFill>
              </a:rPr>
              <a:t>분석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CABFBE"/>
                </a:solidFill>
              </a:rPr>
              <a:t>현재 데이터에 대한 설명과</a:t>
            </a:r>
            <a:br>
              <a:rPr lang="en-US" altLang="ko-KR" sz="1400" dirty="0">
                <a:solidFill>
                  <a:srgbClr val="CABFBE"/>
                </a:solidFill>
              </a:rPr>
            </a:br>
            <a:r>
              <a:rPr lang="ko-KR" altLang="en-US" sz="1400" dirty="0">
                <a:solidFill>
                  <a:srgbClr val="CABFBE"/>
                </a:solidFill>
              </a:rPr>
              <a:t>분석을 위해 그래프 등으로 그림</a:t>
            </a:r>
            <a:endParaRPr lang="en-US" altLang="ko-KR" sz="1400" dirty="0">
              <a:solidFill>
                <a:srgbClr val="CABFBE"/>
              </a:solidFill>
            </a:endParaRPr>
          </a:p>
        </p:txBody>
      </p:sp>
      <p:cxnSp>
        <p:nvCxnSpPr>
          <p:cNvPr id="123" name="직선 연결선 122"/>
          <p:cNvCxnSpPr/>
          <p:nvPr/>
        </p:nvCxnSpPr>
        <p:spPr>
          <a:xfrm>
            <a:off x="5203877" y="2426611"/>
            <a:ext cx="2772000" cy="0"/>
          </a:xfrm>
          <a:prstGeom prst="line">
            <a:avLst/>
          </a:prstGeom>
          <a:ln>
            <a:solidFill>
              <a:srgbClr val="BFB2B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AB875D2-EB51-45C3-A90A-7C4E905CCAA4}"/>
              </a:ext>
            </a:extLst>
          </p:cNvPr>
          <p:cNvSpPr txBox="1"/>
          <p:nvPr/>
        </p:nvSpPr>
        <p:spPr>
          <a:xfrm>
            <a:off x="3682126" y="1736481"/>
            <a:ext cx="5057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E8C193"/>
                </a:solidFill>
              </a:rPr>
              <a:t>1</a:t>
            </a:r>
            <a:endParaRPr lang="ko-KR" altLang="en-US" sz="4000" dirty="0">
              <a:solidFill>
                <a:srgbClr val="E8C193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2FF4DB0-E0DE-4420-9B6E-5633E38FF676}"/>
              </a:ext>
            </a:extLst>
          </p:cNvPr>
          <p:cNvSpPr txBox="1"/>
          <p:nvPr/>
        </p:nvSpPr>
        <p:spPr>
          <a:xfrm>
            <a:off x="3694826" y="3489847"/>
            <a:ext cx="5057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E8C193"/>
                </a:solidFill>
              </a:rPr>
              <a:t>2</a:t>
            </a:r>
            <a:endParaRPr lang="ko-KR" altLang="en-US" sz="4000" dirty="0">
              <a:solidFill>
                <a:srgbClr val="E8C193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BC6B742-21DA-45C1-802F-84D7A309B84C}"/>
              </a:ext>
            </a:extLst>
          </p:cNvPr>
          <p:cNvSpPr txBox="1"/>
          <p:nvPr/>
        </p:nvSpPr>
        <p:spPr>
          <a:xfrm>
            <a:off x="3713836" y="5271960"/>
            <a:ext cx="5057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E8C193"/>
                </a:solidFill>
              </a:rPr>
              <a:t>3</a:t>
            </a:r>
            <a:endParaRPr lang="ko-KR" altLang="en-US" sz="4000" dirty="0">
              <a:solidFill>
                <a:srgbClr val="E8C193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4D40797-9A5F-4CAB-A382-6F9CAFAA02C8}"/>
              </a:ext>
            </a:extLst>
          </p:cNvPr>
          <p:cNvSpPr/>
          <p:nvPr/>
        </p:nvSpPr>
        <p:spPr>
          <a:xfrm>
            <a:off x="5292719" y="1514872"/>
            <a:ext cx="3138186" cy="743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rgbClr val="E8C193"/>
                </a:solidFill>
              </a:rPr>
              <a:t>프로젝트 설명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CABFBE"/>
                </a:solidFill>
              </a:rPr>
              <a:t>수행할 프로젝트에 대한 설명</a:t>
            </a:r>
            <a:endParaRPr lang="en-US" altLang="ko-KR" sz="1400" dirty="0">
              <a:solidFill>
                <a:srgbClr val="CABFB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999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7" name="직선 연결선 126"/>
          <p:cNvCxnSpPr/>
          <p:nvPr/>
        </p:nvCxnSpPr>
        <p:spPr>
          <a:xfrm>
            <a:off x="1470000" y="571832"/>
            <a:ext cx="9252000" cy="0"/>
          </a:xfrm>
          <a:prstGeom prst="line">
            <a:avLst/>
          </a:prstGeom>
          <a:ln>
            <a:solidFill>
              <a:srgbClr val="E8C1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직사각형 127"/>
          <p:cNvSpPr/>
          <p:nvPr/>
        </p:nvSpPr>
        <p:spPr>
          <a:xfrm>
            <a:off x="3069048" y="125374"/>
            <a:ext cx="6096000" cy="735842"/>
          </a:xfrm>
          <a:prstGeom prst="rect">
            <a:avLst/>
          </a:prstGeom>
          <a:solidFill>
            <a:srgbClr val="2E2E31"/>
          </a:solidFill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kern="0" dirty="0">
                <a:solidFill>
                  <a:srgbClr val="E8C193"/>
                </a:solidFill>
              </a:rPr>
              <a:t>1. </a:t>
            </a:r>
            <a:r>
              <a:rPr lang="ko-KR" altLang="en-US" sz="3200" b="1" kern="0" dirty="0">
                <a:solidFill>
                  <a:srgbClr val="E8C193"/>
                </a:solidFill>
              </a:rPr>
              <a:t>프로젝트 설명</a:t>
            </a:r>
            <a:endParaRPr lang="en-US" altLang="ko-KR" sz="3200" b="1" kern="0" dirty="0">
              <a:solidFill>
                <a:srgbClr val="E8C193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7518F8-D7F4-4C62-B64F-0B94C0C5E09D}"/>
              </a:ext>
            </a:extLst>
          </p:cNvPr>
          <p:cNvSpPr txBox="1"/>
          <p:nvPr/>
        </p:nvSpPr>
        <p:spPr>
          <a:xfrm>
            <a:off x="298881" y="5731444"/>
            <a:ext cx="11594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E8C193"/>
                </a:solidFill>
              </a:rPr>
              <a:t>MNIST </a:t>
            </a:r>
            <a:r>
              <a:rPr lang="ko-KR" altLang="en-US" dirty="0">
                <a:solidFill>
                  <a:srgbClr val="E8C193"/>
                </a:solidFill>
              </a:rPr>
              <a:t>데이터를 이용하여</a:t>
            </a:r>
            <a:r>
              <a:rPr lang="en-US" altLang="ko-KR" dirty="0">
                <a:solidFill>
                  <a:srgbClr val="E8C193"/>
                </a:solidFill>
              </a:rPr>
              <a:t>, </a:t>
            </a:r>
            <a:r>
              <a:rPr lang="ko-KR" altLang="en-US" dirty="0">
                <a:solidFill>
                  <a:srgbClr val="E8C193"/>
                </a:solidFill>
              </a:rPr>
              <a:t>해당하는 이미지의 숫자가 어떤 숫자인지 예측하고자 함</a:t>
            </a:r>
          </a:p>
        </p:txBody>
      </p:sp>
      <p:pic>
        <p:nvPicPr>
          <p:cNvPr id="1026" name="Picture 2" descr="MNIST Reborn, Restored and Expanded: Additional 50K Training Samples |  Synced">
            <a:extLst>
              <a:ext uri="{FF2B5EF4-FFF2-40B4-BE49-F238E27FC236}">
                <a16:creationId xmlns:a16="http://schemas.microsoft.com/office/drawing/2014/main" id="{03002E1A-B907-4DAC-A1A1-D3DD053EBD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707" y="1647980"/>
            <a:ext cx="4910682" cy="299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4128FFB9-F4B0-401E-B824-3FE519B61B12}"/>
              </a:ext>
            </a:extLst>
          </p:cNvPr>
          <p:cNvSpPr/>
          <p:nvPr/>
        </p:nvSpPr>
        <p:spPr>
          <a:xfrm>
            <a:off x="6045623" y="3087394"/>
            <a:ext cx="830510" cy="369332"/>
          </a:xfrm>
          <a:prstGeom prst="rightArrow">
            <a:avLst/>
          </a:prstGeom>
          <a:solidFill>
            <a:srgbClr val="E8C193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 descr="상식의세계 - 숫자 '0'은 홀수일까 짝수일까? 물어보니..">
            <a:extLst>
              <a:ext uri="{FF2B5EF4-FFF2-40B4-BE49-F238E27FC236}">
                <a16:creationId xmlns:a16="http://schemas.microsoft.com/office/drawing/2014/main" id="{6ECA6C17-E890-477B-B2FA-28157CCC9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367" y="1647981"/>
            <a:ext cx="4006233" cy="299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3509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7" name="직선 연결선 126"/>
          <p:cNvCxnSpPr/>
          <p:nvPr/>
        </p:nvCxnSpPr>
        <p:spPr>
          <a:xfrm>
            <a:off x="1470000" y="571832"/>
            <a:ext cx="9252000" cy="0"/>
          </a:xfrm>
          <a:prstGeom prst="line">
            <a:avLst/>
          </a:prstGeom>
          <a:ln>
            <a:solidFill>
              <a:srgbClr val="E8C1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직사각형 127"/>
          <p:cNvSpPr/>
          <p:nvPr/>
        </p:nvSpPr>
        <p:spPr>
          <a:xfrm>
            <a:off x="3069048" y="125374"/>
            <a:ext cx="6096000" cy="735842"/>
          </a:xfrm>
          <a:prstGeom prst="rect">
            <a:avLst/>
          </a:prstGeom>
          <a:solidFill>
            <a:srgbClr val="2E2E31"/>
          </a:solidFill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kern="0" dirty="0">
                <a:solidFill>
                  <a:srgbClr val="E8C193"/>
                </a:solidFill>
              </a:rPr>
              <a:t>2. </a:t>
            </a:r>
            <a:r>
              <a:rPr lang="ko-KR" altLang="en-US" sz="3200" b="1" kern="0" dirty="0">
                <a:solidFill>
                  <a:srgbClr val="E8C193"/>
                </a:solidFill>
              </a:rPr>
              <a:t>데이터 설명 및 분석</a:t>
            </a:r>
            <a:endParaRPr lang="en-US" altLang="ko-KR" sz="3200" b="1" kern="0" dirty="0">
              <a:solidFill>
                <a:srgbClr val="E8C193"/>
              </a:solidFill>
            </a:endParaRPr>
          </a:p>
        </p:txBody>
      </p:sp>
      <p:pic>
        <p:nvPicPr>
          <p:cNvPr id="6" name="Picture 2" descr="MNIST Reborn, Restored and Expanded: Additional 50K Training Samples |  Synced">
            <a:extLst>
              <a:ext uri="{FF2B5EF4-FFF2-40B4-BE49-F238E27FC236}">
                <a16:creationId xmlns:a16="http://schemas.microsoft.com/office/drawing/2014/main" id="{CF5BE8AB-650F-4265-BB14-FD2A07BAF8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92" y="1701247"/>
            <a:ext cx="6790739" cy="4140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1193162-2BAF-4AD3-B0CD-F48BD0B8CB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0879" y="1738977"/>
            <a:ext cx="4344006" cy="4096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C443A6D-758E-4232-AB17-0D843E51B056}"/>
              </a:ext>
            </a:extLst>
          </p:cNvPr>
          <p:cNvSpPr txBox="1"/>
          <p:nvPr/>
        </p:nvSpPr>
        <p:spPr>
          <a:xfrm>
            <a:off x="7270879" y="2188909"/>
            <a:ext cx="4344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E8C193"/>
                </a:solidFill>
              </a:rPr>
              <a:t>데이터셋은 </a:t>
            </a:r>
            <a:r>
              <a:rPr lang="en-US" altLang="ko-KR" dirty="0" err="1">
                <a:solidFill>
                  <a:srgbClr val="E8C193"/>
                </a:solidFill>
              </a:rPr>
              <a:t>Tensorflow</a:t>
            </a:r>
            <a:r>
              <a:rPr lang="ko-KR" altLang="en-US" dirty="0">
                <a:solidFill>
                  <a:srgbClr val="E8C193"/>
                </a:solidFill>
              </a:rPr>
              <a:t>의 </a:t>
            </a:r>
            <a:r>
              <a:rPr lang="en-US" altLang="ko-KR" dirty="0">
                <a:solidFill>
                  <a:srgbClr val="E8C193"/>
                </a:solidFill>
              </a:rPr>
              <a:t>MNIST</a:t>
            </a:r>
            <a:r>
              <a:rPr lang="ko-KR" altLang="en-US" dirty="0">
                <a:solidFill>
                  <a:srgbClr val="E8C193"/>
                </a:solidFill>
              </a:rPr>
              <a:t>데이터를 사용 함</a:t>
            </a:r>
            <a:endParaRPr lang="en-US" altLang="ko-KR" dirty="0">
              <a:solidFill>
                <a:srgbClr val="E8C193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7402F8-9EE7-47D7-B735-5019352B8823}"/>
              </a:ext>
            </a:extLst>
          </p:cNvPr>
          <p:cNvSpPr txBox="1"/>
          <p:nvPr/>
        </p:nvSpPr>
        <p:spPr>
          <a:xfrm>
            <a:off x="7270879" y="4490408"/>
            <a:ext cx="43440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E8C193"/>
                </a:solidFill>
              </a:rPr>
              <a:t>총 </a:t>
            </a:r>
            <a:r>
              <a:rPr lang="en-US" altLang="ko-KR" dirty="0">
                <a:solidFill>
                  <a:srgbClr val="E8C193"/>
                </a:solidFill>
              </a:rPr>
              <a:t>55,000</a:t>
            </a:r>
            <a:r>
              <a:rPr lang="ko-KR" altLang="en-US" dirty="0">
                <a:solidFill>
                  <a:srgbClr val="E8C193"/>
                </a:solidFill>
              </a:rPr>
              <a:t>개의 </a:t>
            </a:r>
            <a:r>
              <a:rPr lang="en-US" altLang="ko-KR" dirty="0">
                <a:solidFill>
                  <a:srgbClr val="E8C193"/>
                </a:solidFill>
              </a:rPr>
              <a:t>Train </a:t>
            </a:r>
            <a:r>
              <a:rPr lang="ko-KR" altLang="en-US" dirty="0">
                <a:solidFill>
                  <a:srgbClr val="E8C193"/>
                </a:solidFill>
              </a:rPr>
              <a:t>데이터셋</a:t>
            </a:r>
            <a:r>
              <a:rPr lang="en-US" altLang="ko-KR" dirty="0">
                <a:solidFill>
                  <a:srgbClr val="E8C193"/>
                </a:solidFill>
              </a:rPr>
              <a:t>,</a:t>
            </a:r>
          </a:p>
          <a:p>
            <a:r>
              <a:rPr lang="en-US" altLang="ko-KR" dirty="0">
                <a:solidFill>
                  <a:srgbClr val="E8C193"/>
                </a:solidFill>
              </a:rPr>
              <a:t>5,000</a:t>
            </a:r>
            <a:r>
              <a:rPr lang="ko-KR" altLang="en-US" dirty="0">
                <a:solidFill>
                  <a:srgbClr val="E8C193"/>
                </a:solidFill>
              </a:rPr>
              <a:t>개의 검증 데이터셋</a:t>
            </a:r>
            <a:r>
              <a:rPr lang="en-US" altLang="ko-KR" dirty="0">
                <a:solidFill>
                  <a:srgbClr val="E8C193"/>
                </a:solidFill>
              </a:rPr>
              <a:t>,</a:t>
            </a:r>
            <a:r>
              <a:rPr lang="ko-KR" altLang="en-US" dirty="0">
                <a:solidFill>
                  <a:srgbClr val="E8C193"/>
                </a:solidFill>
              </a:rPr>
              <a:t> </a:t>
            </a:r>
            <a:br>
              <a:rPr lang="en-US" altLang="ko-KR" dirty="0">
                <a:solidFill>
                  <a:srgbClr val="E8C193"/>
                </a:solidFill>
              </a:rPr>
            </a:br>
            <a:r>
              <a:rPr lang="en-US" altLang="ko-KR" dirty="0">
                <a:solidFill>
                  <a:srgbClr val="E8C193"/>
                </a:solidFill>
              </a:rPr>
              <a:t>10,000</a:t>
            </a:r>
            <a:r>
              <a:rPr lang="ko-KR" altLang="en-US" dirty="0">
                <a:solidFill>
                  <a:srgbClr val="E8C193"/>
                </a:solidFill>
              </a:rPr>
              <a:t>개의 </a:t>
            </a:r>
            <a:r>
              <a:rPr lang="en-US" altLang="ko-KR" dirty="0">
                <a:solidFill>
                  <a:srgbClr val="E8C193"/>
                </a:solidFill>
              </a:rPr>
              <a:t>Test </a:t>
            </a:r>
            <a:r>
              <a:rPr lang="ko-KR" altLang="en-US" dirty="0">
                <a:solidFill>
                  <a:srgbClr val="E8C193"/>
                </a:solidFill>
              </a:rPr>
              <a:t>데이터셋으로 구성 됨</a:t>
            </a:r>
            <a:endParaRPr lang="en-US" altLang="ko-KR" dirty="0">
              <a:solidFill>
                <a:srgbClr val="E8C193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5A8199E-E6BA-4839-8AC5-8BB9D5F7D8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0878" y="3520284"/>
            <a:ext cx="4344007" cy="936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856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7" name="직선 연결선 126"/>
          <p:cNvCxnSpPr/>
          <p:nvPr/>
        </p:nvCxnSpPr>
        <p:spPr>
          <a:xfrm>
            <a:off x="1470000" y="571832"/>
            <a:ext cx="9252000" cy="0"/>
          </a:xfrm>
          <a:prstGeom prst="line">
            <a:avLst/>
          </a:prstGeom>
          <a:ln>
            <a:solidFill>
              <a:srgbClr val="E8C1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직사각형 127"/>
          <p:cNvSpPr/>
          <p:nvPr/>
        </p:nvSpPr>
        <p:spPr>
          <a:xfrm>
            <a:off x="3069048" y="125374"/>
            <a:ext cx="6096000" cy="735842"/>
          </a:xfrm>
          <a:prstGeom prst="rect">
            <a:avLst/>
          </a:prstGeom>
          <a:solidFill>
            <a:srgbClr val="2E2E31"/>
          </a:solidFill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kern="0" dirty="0">
                <a:solidFill>
                  <a:srgbClr val="E8C193"/>
                </a:solidFill>
              </a:rPr>
              <a:t>2. </a:t>
            </a:r>
            <a:r>
              <a:rPr lang="ko-KR" altLang="en-US" sz="3200" b="1" kern="0" dirty="0">
                <a:solidFill>
                  <a:srgbClr val="E8C193"/>
                </a:solidFill>
              </a:rPr>
              <a:t>데이터 설명 및 분석</a:t>
            </a:r>
            <a:endParaRPr lang="en-US" altLang="ko-KR" sz="3200" b="1" kern="0" dirty="0">
              <a:solidFill>
                <a:srgbClr val="E8C193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7518F8-D7F4-4C62-B64F-0B94C0C5E09D}"/>
              </a:ext>
            </a:extLst>
          </p:cNvPr>
          <p:cNvSpPr txBox="1"/>
          <p:nvPr/>
        </p:nvSpPr>
        <p:spPr>
          <a:xfrm>
            <a:off x="5575176" y="3146677"/>
            <a:ext cx="56018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>
                <a:solidFill>
                  <a:srgbClr val="E8C193"/>
                </a:solidFill>
              </a:rPr>
              <a:t>MNIST </a:t>
            </a:r>
            <a:r>
              <a:rPr lang="ko-KR" altLang="en-US" dirty="0">
                <a:solidFill>
                  <a:srgbClr val="E8C193"/>
                </a:solidFill>
              </a:rPr>
              <a:t>데이터는 </a:t>
            </a:r>
            <a:r>
              <a:rPr lang="en-US" altLang="ko-KR" dirty="0">
                <a:solidFill>
                  <a:srgbClr val="E8C193"/>
                </a:solidFill>
              </a:rPr>
              <a:t>28</a:t>
            </a:r>
            <a:r>
              <a:rPr lang="ko-KR" altLang="en-US" dirty="0">
                <a:solidFill>
                  <a:srgbClr val="E8C193"/>
                </a:solidFill>
              </a:rPr>
              <a:t>픽셀 </a:t>
            </a:r>
            <a:r>
              <a:rPr lang="en-US" altLang="ko-KR" dirty="0">
                <a:solidFill>
                  <a:srgbClr val="E8C193"/>
                </a:solidFill>
              </a:rPr>
              <a:t>* 28</a:t>
            </a:r>
            <a:r>
              <a:rPr lang="ko-KR" altLang="en-US" dirty="0">
                <a:solidFill>
                  <a:srgbClr val="E8C193"/>
                </a:solidFill>
              </a:rPr>
              <a:t>픽셀의 데이터이기에 </a:t>
            </a:r>
            <a:endParaRPr lang="en-US" altLang="ko-KR" dirty="0">
              <a:solidFill>
                <a:srgbClr val="E8C193"/>
              </a:solidFill>
            </a:endParaRPr>
          </a:p>
          <a:p>
            <a:pPr algn="just"/>
            <a:r>
              <a:rPr lang="ko-KR" altLang="en-US" dirty="0">
                <a:solidFill>
                  <a:srgbClr val="E8C193"/>
                </a:solidFill>
              </a:rPr>
              <a:t>열의 개수가 </a:t>
            </a:r>
            <a:r>
              <a:rPr lang="en-US" altLang="ko-KR" dirty="0">
                <a:solidFill>
                  <a:srgbClr val="E8C193"/>
                </a:solidFill>
              </a:rPr>
              <a:t>784</a:t>
            </a:r>
            <a:r>
              <a:rPr lang="ko-KR" altLang="en-US" dirty="0">
                <a:solidFill>
                  <a:srgbClr val="E8C193"/>
                </a:solidFill>
              </a:rPr>
              <a:t>개의 데이터 셋임</a:t>
            </a:r>
            <a:endParaRPr lang="en-US" altLang="ko-KR" dirty="0">
              <a:solidFill>
                <a:srgbClr val="E8C193"/>
              </a:solidFill>
            </a:endParaRPr>
          </a:p>
          <a:p>
            <a:pPr algn="just"/>
            <a:endParaRPr lang="en-US" altLang="ko-KR" dirty="0">
              <a:solidFill>
                <a:srgbClr val="E8C193"/>
              </a:solidFill>
            </a:endParaRPr>
          </a:p>
          <a:p>
            <a:pPr algn="just"/>
            <a:r>
              <a:rPr lang="ko-KR" altLang="en-US" dirty="0">
                <a:solidFill>
                  <a:srgbClr val="E8C193"/>
                </a:solidFill>
              </a:rPr>
              <a:t>이전의 설명과 같이 총 </a:t>
            </a:r>
            <a:r>
              <a:rPr lang="en-US" altLang="ko-KR" dirty="0">
                <a:solidFill>
                  <a:srgbClr val="E8C193"/>
                </a:solidFill>
              </a:rPr>
              <a:t>Train </a:t>
            </a:r>
            <a:r>
              <a:rPr lang="ko-KR" altLang="en-US" dirty="0">
                <a:solidFill>
                  <a:srgbClr val="E8C193"/>
                </a:solidFill>
              </a:rPr>
              <a:t>데이터 수는 </a:t>
            </a:r>
            <a:r>
              <a:rPr lang="en-US" altLang="ko-KR" dirty="0">
                <a:solidFill>
                  <a:srgbClr val="E8C193"/>
                </a:solidFill>
              </a:rPr>
              <a:t>55,000</a:t>
            </a:r>
            <a:r>
              <a:rPr lang="ko-KR" altLang="en-US" dirty="0">
                <a:solidFill>
                  <a:srgbClr val="E8C193"/>
                </a:solidFill>
              </a:rPr>
              <a:t>개 가 존재한다</a:t>
            </a:r>
            <a:r>
              <a:rPr lang="en-US" altLang="ko-KR" dirty="0">
                <a:solidFill>
                  <a:srgbClr val="E8C193"/>
                </a:solidFill>
              </a:rPr>
              <a:t>.</a:t>
            </a:r>
            <a:r>
              <a:rPr lang="ko-KR" altLang="en-US" dirty="0">
                <a:solidFill>
                  <a:srgbClr val="E8C193"/>
                </a:solidFill>
              </a:rPr>
              <a:t>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2B593E7-CAC0-4FD1-A212-12164AA96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370" y="1056021"/>
            <a:ext cx="4550604" cy="282932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FFC206A-9440-4228-A28C-07A7FF7B12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370" y="4080146"/>
            <a:ext cx="4550604" cy="259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809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7" name="직선 연결선 126"/>
          <p:cNvCxnSpPr/>
          <p:nvPr/>
        </p:nvCxnSpPr>
        <p:spPr>
          <a:xfrm>
            <a:off x="1470000" y="571832"/>
            <a:ext cx="9252000" cy="0"/>
          </a:xfrm>
          <a:prstGeom prst="line">
            <a:avLst/>
          </a:prstGeom>
          <a:ln>
            <a:solidFill>
              <a:srgbClr val="E8C1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직사각형 127"/>
          <p:cNvSpPr/>
          <p:nvPr/>
        </p:nvSpPr>
        <p:spPr>
          <a:xfrm>
            <a:off x="3069048" y="125374"/>
            <a:ext cx="6096000" cy="735842"/>
          </a:xfrm>
          <a:prstGeom prst="rect">
            <a:avLst/>
          </a:prstGeom>
          <a:solidFill>
            <a:srgbClr val="2E2E31"/>
          </a:solidFill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kern="0" dirty="0">
                <a:solidFill>
                  <a:srgbClr val="E8C193"/>
                </a:solidFill>
              </a:rPr>
              <a:t>2. </a:t>
            </a:r>
            <a:r>
              <a:rPr lang="ko-KR" altLang="en-US" sz="3200" b="1" kern="0" dirty="0">
                <a:solidFill>
                  <a:srgbClr val="E8C193"/>
                </a:solidFill>
              </a:rPr>
              <a:t>데이터 설명 및 분석</a:t>
            </a:r>
            <a:endParaRPr lang="en-US" altLang="ko-KR" sz="3200" b="1" kern="0" dirty="0">
              <a:solidFill>
                <a:srgbClr val="E8C193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7518F8-D7F4-4C62-B64F-0B94C0C5E09D}"/>
              </a:ext>
            </a:extLst>
          </p:cNvPr>
          <p:cNvSpPr txBox="1"/>
          <p:nvPr/>
        </p:nvSpPr>
        <p:spPr>
          <a:xfrm>
            <a:off x="6143348" y="2137630"/>
            <a:ext cx="56018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>
                <a:solidFill>
                  <a:srgbClr val="E8C193"/>
                </a:solidFill>
              </a:rPr>
              <a:t>각 열이 어떠한 값으로 이뤄져 있는지 확인하기 위하여 데이터에 대한 그래프를 찍어 봄</a:t>
            </a:r>
            <a:r>
              <a:rPr lang="en-US" altLang="ko-KR" dirty="0">
                <a:solidFill>
                  <a:srgbClr val="E8C193"/>
                </a:solidFill>
              </a:rPr>
              <a:t>. </a:t>
            </a:r>
          </a:p>
          <a:p>
            <a:pPr algn="just"/>
            <a:endParaRPr lang="en-US" altLang="ko-KR" dirty="0">
              <a:solidFill>
                <a:srgbClr val="E8C193"/>
              </a:solidFill>
            </a:endParaRPr>
          </a:p>
          <a:p>
            <a:pPr algn="just"/>
            <a:r>
              <a:rPr lang="ko-KR" altLang="en-US" dirty="0">
                <a:solidFill>
                  <a:srgbClr val="E8C193"/>
                </a:solidFill>
              </a:rPr>
              <a:t>옆의 데이터는 </a:t>
            </a:r>
            <a:r>
              <a:rPr lang="en-US" altLang="ko-KR" dirty="0">
                <a:solidFill>
                  <a:srgbClr val="E8C193"/>
                </a:solidFill>
              </a:rPr>
              <a:t>250</a:t>
            </a:r>
            <a:r>
              <a:rPr lang="ko-KR" altLang="en-US" dirty="0">
                <a:solidFill>
                  <a:srgbClr val="E8C193"/>
                </a:solidFill>
              </a:rPr>
              <a:t>번째 픽셀의 데이터를 나타냄</a:t>
            </a:r>
            <a:r>
              <a:rPr lang="en-US" altLang="ko-KR" dirty="0">
                <a:solidFill>
                  <a:srgbClr val="E8C193"/>
                </a:solidFill>
              </a:rPr>
              <a:t>.</a:t>
            </a:r>
          </a:p>
          <a:p>
            <a:pPr algn="just"/>
            <a:endParaRPr lang="en-US" altLang="ko-KR" dirty="0">
              <a:solidFill>
                <a:srgbClr val="E8C193"/>
              </a:solidFill>
            </a:endParaRPr>
          </a:p>
          <a:p>
            <a:pPr algn="just"/>
            <a:r>
              <a:rPr lang="en-US" altLang="ko-KR" dirty="0">
                <a:solidFill>
                  <a:srgbClr val="E8C193"/>
                </a:solidFill>
              </a:rPr>
              <a:t>0~1.0</a:t>
            </a:r>
            <a:r>
              <a:rPr lang="ko-KR" altLang="en-US" dirty="0">
                <a:solidFill>
                  <a:srgbClr val="E8C193"/>
                </a:solidFill>
              </a:rPr>
              <a:t>의 숫자로 나타나며</a:t>
            </a:r>
            <a:r>
              <a:rPr lang="en-US" altLang="ko-KR" dirty="0">
                <a:solidFill>
                  <a:srgbClr val="E8C193"/>
                </a:solidFill>
              </a:rPr>
              <a:t>, </a:t>
            </a:r>
            <a:r>
              <a:rPr lang="ko-KR" altLang="en-US" dirty="0">
                <a:solidFill>
                  <a:srgbClr val="E8C193"/>
                </a:solidFill>
              </a:rPr>
              <a:t>실제 전처리후에 </a:t>
            </a:r>
            <a:r>
              <a:rPr lang="en-US" altLang="ko-KR" dirty="0">
                <a:solidFill>
                  <a:srgbClr val="E8C193"/>
                </a:solidFill>
              </a:rPr>
              <a:t>one-hot</a:t>
            </a:r>
            <a:r>
              <a:rPr lang="ko-KR" altLang="en-US" dirty="0">
                <a:solidFill>
                  <a:srgbClr val="E8C193"/>
                </a:solidFill>
              </a:rPr>
              <a:t>인코딩으로 </a:t>
            </a:r>
            <a:r>
              <a:rPr lang="en-US" altLang="ko-KR" dirty="0">
                <a:solidFill>
                  <a:srgbClr val="E8C193"/>
                </a:solidFill>
              </a:rPr>
              <a:t>0,1</a:t>
            </a:r>
            <a:r>
              <a:rPr lang="ko-KR" altLang="en-US" dirty="0">
                <a:solidFill>
                  <a:srgbClr val="E8C193"/>
                </a:solidFill>
              </a:rPr>
              <a:t>로 바꿈</a:t>
            </a:r>
            <a:r>
              <a:rPr lang="en-US" altLang="ko-KR" dirty="0">
                <a:solidFill>
                  <a:srgbClr val="E8C193"/>
                </a:solidFill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2E69D6F-C6D8-4B93-81E3-0605253FD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842" y="2137630"/>
            <a:ext cx="4675573" cy="2976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979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7" name="직선 연결선 126"/>
          <p:cNvCxnSpPr/>
          <p:nvPr/>
        </p:nvCxnSpPr>
        <p:spPr>
          <a:xfrm>
            <a:off x="1470000" y="571832"/>
            <a:ext cx="9252000" cy="0"/>
          </a:xfrm>
          <a:prstGeom prst="line">
            <a:avLst/>
          </a:prstGeom>
          <a:ln>
            <a:solidFill>
              <a:srgbClr val="E8C1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직사각형 127"/>
          <p:cNvSpPr/>
          <p:nvPr/>
        </p:nvSpPr>
        <p:spPr>
          <a:xfrm>
            <a:off x="3069048" y="125374"/>
            <a:ext cx="6096000" cy="735842"/>
          </a:xfrm>
          <a:prstGeom prst="rect">
            <a:avLst/>
          </a:prstGeom>
          <a:solidFill>
            <a:srgbClr val="2E2E31"/>
          </a:solidFill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kern="0" dirty="0">
                <a:solidFill>
                  <a:srgbClr val="E8C193"/>
                </a:solidFill>
              </a:rPr>
              <a:t>3. </a:t>
            </a:r>
            <a:r>
              <a:rPr lang="ko-KR" altLang="en-US" sz="3200" b="1" kern="0" dirty="0">
                <a:solidFill>
                  <a:srgbClr val="E8C193"/>
                </a:solidFill>
              </a:rPr>
              <a:t>실행</a:t>
            </a:r>
            <a:endParaRPr lang="en-US" altLang="ko-KR" sz="3200" b="1" kern="0" dirty="0">
              <a:solidFill>
                <a:srgbClr val="E8C193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7518F8-D7F4-4C62-B64F-0B94C0C5E09D}"/>
              </a:ext>
            </a:extLst>
          </p:cNvPr>
          <p:cNvSpPr txBox="1"/>
          <p:nvPr/>
        </p:nvSpPr>
        <p:spPr>
          <a:xfrm>
            <a:off x="6096000" y="2810890"/>
            <a:ext cx="56018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>
                <a:solidFill>
                  <a:srgbClr val="E8C193"/>
                </a:solidFill>
              </a:rPr>
              <a:t>실제 실행은 </a:t>
            </a:r>
            <a:r>
              <a:rPr lang="en-US" altLang="ko-KR" dirty="0">
                <a:solidFill>
                  <a:srgbClr val="E8C193"/>
                </a:solidFill>
              </a:rPr>
              <a:t>Epoch</a:t>
            </a:r>
            <a:r>
              <a:rPr lang="ko-KR" altLang="en-US" dirty="0">
                <a:solidFill>
                  <a:srgbClr val="E8C193"/>
                </a:solidFill>
              </a:rPr>
              <a:t>를 </a:t>
            </a:r>
            <a:r>
              <a:rPr lang="en-US" altLang="ko-KR" dirty="0">
                <a:solidFill>
                  <a:srgbClr val="E8C193"/>
                </a:solidFill>
              </a:rPr>
              <a:t>15</a:t>
            </a:r>
            <a:r>
              <a:rPr lang="ko-KR" altLang="en-US" dirty="0">
                <a:solidFill>
                  <a:srgbClr val="E8C193"/>
                </a:solidFill>
              </a:rPr>
              <a:t>로</a:t>
            </a:r>
            <a:r>
              <a:rPr lang="en-US" altLang="ko-KR" dirty="0">
                <a:solidFill>
                  <a:srgbClr val="E8C193"/>
                </a:solidFill>
              </a:rPr>
              <a:t>, Batch</a:t>
            </a:r>
            <a:r>
              <a:rPr lang="ko-KR" altLang="en-US" dirty="0">
                <a:solidFill>
                  <a:srgbClr val="E8C193"/>
                </a:solidFill>
              </a:rPr>
              <a:t>를 </a:t>
            </a:r>
            <a:r>
              <a:rPr lang="en-US" altLang="ko-KR" dirty="0">
                <a:solidFill>
                  <a:srgbClr val="E8C193"/>
                </a:solidFill>
              </a:rPr>
              <a:t>100</a:t>
            </a:r>
            <a:r>
              <a:rPr lang="ko-KR" altLang="en-US" dirty="0">
                <a:solidFill>
                  <a:srgbClr val="E8C193"/>
                </a:solidFill>
              </a:rPr>
              <a:t>으로 실행함</a:t>
            </a:r>
            <a:r>
              <a:rPr lang="en-US" altLang="ko-KR" dirty="0">
                <a:solidFill>
                  <a:srgbClr val="E8C193"/>
                </a:solidFill>
              </a:rPr>
              <a:t>. </a:t>
            </a:r>
          </a:p>
          <a:p>
            <a:pPr algn="just"/>
            <a:endParaRPr lang="en-US" altLang="ko-KR" dirty="0">
              <a:solidFill>
                <a:srgbClr val="E8C193"/>
              </a:solidFill>
            </a:endParaRPr>
          </a:p>
          <a:p>
            <a:pPr algn="just"/>
            <a:r>
              <a:rPr lang="en-US" altLang="ko-KR" dirty="0">
                <a:solidFill>
                  <a:srgbClr val="E8C193"/>
                </a:solidFill>
              </a:rPr>
              <a:t>Epoch</a:t>
            </a:r>
            <a:r>
              <a:rPr lang="ko-KR" altLang="en-US" dirty="0">
                <a:solidFill>
                  <a:srgbClr val="E8C193"/>
                </a:solidFill>
              </a:rPr>
              <a:t>는 학습 회수</a:t>
            </a:r>
            <a:r>
              <a:rPr lang="en-US" altLang="ko-KR" dirty="0">
                <a:solidFill>
                  <a:srgbClr val="E8C193"/>
                </a:solidFill>
              </a:rPr>
              <a:t>, Batch</a:t>
            </a:r>
            <a:r>
              <a:rPr lang="ko-KR" altLang="en-US" dirty="0">
                <a:solidFill>
                  <a:srgbClr val="E8C193"/>
                </a:solidFill>
              </a:rPr>
              <a:t>는 큰 데이터를 나눠서 학습시키는 것을 설정</a:t>
            </a:r>
            <a:endParaRPr lang="en-US" altLang="ko-KR" dirty="0">
              <a:solidFill>
                <a:srgbClr val="E8C193"/>
              </a:solidFill>
            </a:endParaRPr>
          </a:p>
          <a:p>
            <a:pPr algn="just"/>
            <a:endParaRPr lang="en-US" altLang="ko-KR" dirty="0">
              <a:solidFill>
                <a:srgbClr val="E8C193"/>
              </a:solidFill>
            </a:endParaRPr>
          </a:p>
          <a:p>
            <a:pPr algn="just"/>
            <a:r>
              <a:rPr lang="ko-KR" altLang="en-US" dirty="0">
                <a:solidFill>
                  <a:srgbClr val="E8C193"/>
                </a:solidFill>
              </a:rPr>
              <a:t>아래 그래프는 </a:t>
            </a:r>
            <a:r>
              <a:rPr lang="en-US" altLang="ko-KR" dirty="0">
                <a:solidFill>
                  <a:srgbClr val="E8C193"/>
                </a:solidFill>
              </a:rPr>
              <a:t>Epoch</a:t>
            </a:r>
            <a:r>
              <a:rPr lang="ko-KR" altLang="en-US" dirty="0">
                <a:solidFill>
                  <a:srgbClr val="E8C193"/>
                </a:solidFill>
              </a:rPr>
              <a:t>당 </a:t>
            </a:r>
            <a:r>
              <a:rPr lang="en-US" altLang="ko-KR" dirty="0">
                <a:solidFill>
                  <a:srgbClr val="E8C193"/>
                </a:solidFill>
              </a:rPr>
              <a:t>Cost</a:t>
            </a:r>
            <a:r>
              <a:rPr lang="ko-KR" altLang="en-US" dirty="0">
                <a:solidFill>
                  <a:srgbClr val="E8C193"/>
                </a:solidFill>
              </a:rPr>
              <a:t>가 줄어드는 것을 나타냄</a:t>
            </a:r>
            <a:endParaRPr lang="en-US" altLang="ko-KR" dirty="0">
              <a:solidFill>
                <a:srgbClr val="E8C193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A8E3DA1-4200-4D81-A8A7-8DED4AFDE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748" y="3983627"/>
            <a:ext cx="4836599" cy="249645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E1A47A6-09D4-46EB-8112-C65988AC1E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747" y="1018290"/>
            <a:ext cx="4836599" cy="2808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752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7" name="직선 연결선 126"/>
          <p:cNvCxnSpPr/>
          <p:nvPr/>
        </p:nvCxnSpPr>
        <p:spPr>
          <a:xfrm>
            <a:off x="1470000" y="571832"/>
            <a:ext cx="9252000" cy="0"/>
          </a:xfrm>
          <a:prstGeom prst="line">
            <a:avLst/>
          </a:prstGeom>
          <a:ln>
            <a:solidFill>
              <a:srgbClr val="E8C1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직사각형 127"/>
          <p:cNvSpPr/>
          <p:nvPr/>
        </p:nvSpPr>
        <p:spPr>
          <a:xfrm>
            <a:off x="3069048" y="125374"/>
            <a:ext cx="6096000" cy="735842"/>
          </a:xfrm>
          <a:prstGeom prst="rect">
            <a:avLst/>
          </a:prstGeom>
          <a:solidFill>
            <a:srgbClr val="2E2E31"/>
          </a:solidFill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kern="0" dirty="0">
                <a:solidFill>
                  <a:srgbClr val="E8C193"/>
                </a:solidFill>
              </a:rPr>
              <a:t>3. </a:t>
            </a:r>
            <a:r>
              <a:rPr lang="ko-KR" altLang="en-US" sz="3200" b="1" kern="0" dirty="0">
                <a:solidFill>
                  <a:srgbClr val="E8C193"/>
                </a:solidFill>
              </a:rPr>
              <a:t>실행 및 결과 분석</a:t>
            </a:r>
            <a:endParaRPr lang="en-US" altLang="ko-KR" sz="3200" b="1" kern="0" dirty="0">
              <a:solidFill>
                <a:srgbClr val="E8C193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7518F8-D7F4-4C62-B64F-0B94C0C5E09D}"/>
              </a:ext>
            </a:extLst>
          </p:cNvPr>
          <p:cNvSpPr txBox="1"/>
          <p:nvPr/>
        </p:nvSpPr>
        <p:spPr>
          <a:xfrm>
            <a:off x="6267635" y="2626362"/>
            <a:ext cx="56018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E8C193"/>
                </a:solidFill>
              </a:rPr>
              <a:t>위의 그림은 학습데이터를 학습시키며</a:t>
            </a:r>
            <a:r>
              <a:rPr lang="en-US" altLang="ko-KR" dirty="0">
                <a:solidFill>
                  <a:srgbClr val="E8C193"/>
                </a:solidFill>
              </a:rPr>
              <a:t>, cost</a:t>
            </a:r>
            <a:r>
              <a:rPr lang="ko-KR" altLang="en-US" dirty="0">
                <a:solidFill>
                  <a:srgbClr val="E8C193"/>
                </a:solidFill>
              </a:rPr>
              <a:t>의 값을 나타내고</a:t>
            </a:r>
            <a:r>
              <a:rPr lang="en-US" altLang="ko-KR" dirty="0">
                <a:solidFill>
                  <a:srgbClr val="E8C193"/>
                </a:solidFill>
              </a:rPr>
              <a:t>, </a:t>
            </a:r>
            <a:r>
              <a:rPr lang="ko-KR" altLang="en-US" dirty="0">
                <a:solidFill>
                  <a:srgbClr val="E8C193"/>
                </a:solidFill>
              </a:rPr>
              <a:t>마지막에 </a:t>
            </a:r>
            <a:r>
              <a:rPr lang="en-US" altLang="ko-KR" dirty="0">
                <a:solidFill>
                  <a:srgbClr val="E8C193"/>
                </a:solidFill>
              </a:rPr>
              <a:t>5,000</a:t>
            </a:r>
            <a:r>
              <a:rPr lang="ko-KR" altLang="en-US" dirty="0">
                <a:solidFill>
                  <a:srgbClr val="E8C193"/>
                </a:solidFill>
              </a:rPr>
              <a:t>개의 검증 데이터를 적용한 정확도를 보여준다</a:t>
            </a:r>
            <a:r>
              <a:rPr lang="en-US" altLang="ko-KR" dirty="0">
                <a:solidFill>
                  <a:srgbClr val="E8C193"/>
                </a:solidFill>
              </a:rPr>
              <a:t>. </a:t>
            </a:r>
          </a:p>
          <a:p>
            <a:endParaRPr lang="en-US" altLang="ko-KR" dirty="0">
              <a:solidFill>
                <a:srgbClr val="E8C193"/>
              </a:solidFill>
            </a:endParaRPr>
          </a:p>
          <a:p>
            <a:br>
              <a:rPr lang="en-US" altLang="ko-KR" dirty="0">
                <a:solidFill>
                  <a:srgbClr val="E8C193"/>
                </a:solidFill>
              </a:rPr>
            </a:br>
            <a:r>
              <a:rPr lang="ko-KR" altLang="en-US" dirty="0">
                <a:solidFill>
                  <a:srgbClr val="E8C193"/>
                </a:solidFill>
              </a:rPr>
              <a:t>아래의 그림은 테스트 데이터의 랜덤하게 </a:t>
            </a:r>
            <a:r>
              <a:rPr lang="en-US" altLang="ko-KR" dirty="0">
                <a:solidFill>
                  <a:srgbClr val="E8C193"/>
                </a:solidFill>
              </a:rPr>
              <a:t>200</a:t>
            </a:r>
            <a:r>
              <a:rPr lang="ko-KR" altLang="en-US" dirty="0">
                <a:solidFill>
                  <a:srgbClr val="E8C193"/>
                </a:solidFill>
              </a:rPr>
              <a:t>개의 데이터를 예측한 결과를 나타내며</a:t>
            </a:r>
            <a:r>
              <a:rPr lang="en-US" altLang="ko-KR" dirty="0">
                <a:solidFill>
                  <a:srgbClr val="E8C193"/>
                </a:solidFill>
              </a:rPr>
              <a:t>, 0.89</a:t>
            </a:r>
            <a:r>
              <a:rPr lang="ko-KR" altLang="en-US" dirty="0">
                <a:solidFill>
                  <a:srgbClr val="E8C193"/>
                </a:solidFill>
              </a:rPr>
              <a:t>의 정확도를 보여준다</a:t>
            </a:r>
            <a:r>
              <a:rPr lang="en-US" altLang="ko-KR" dirty="0">
                <a:solidFill>
                  <a:srgbClr val="E8C193"/>
                </a:solidFill>
              </a:rPr>
              <a:t>.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7778752-19DD-438D-9F54-2DE9380D9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666" y="954900"/>
            <a:ext cx="2524477" cy="186716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103F31D-4289-4847-BCF6-FFDD36B305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666" y="2922094"/>
            <a:ext cx="2505425" cy="38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507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7" name="직선 연결선 126"/>
          <p:cNvCxnSpPr/>
          <p:nvPr/>
        </p:nvCxnSpPr>
        <p:spPr>
          <a:xfrm>
            <a:off x="1470000" y="528503"/>
            <a:ext cx="9252000" cy="0"/>
          </a:xfrm>
          <a:prstGeom prst="line">
            <a:avLst/>
          </a:prstGeom>
          <a:ln>
            <a:solidFill>
              <a:srgbClr val="E8C1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직사각형 127"/>
          <p:cNvSpPr/>
          <p:nvPr/>
        </p:nvSpPr>
        <p:spPr>
          <a:xfrm>
            <a:off x="3048000" y="160582"/>
            <a:ext cx="6096000" cy="735842"/>
          </a:xfrm>
          <a:prstGeom prst="rect">
            <a:avLst/>
          </a:prstGeom>
          <a:solidFill>
            <a:srgbClr val="2E2E31"/>
          </a:solidFill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kern="0" dirty="0">
                <a:solidFill>
                  <a:srgbClr val="E8C193"/>
                </a:solidFill>
              </a:rPr>
              <a:t>4. </a:t>
            </a:r>
            <a:r>
              <a:rPr lang="ko-KR" altLang="en-US" sz="3200" b="1" kern="0" dirty="0">
                <a:solidFill>
                  <a:srgbClr val="E8C193"/>
                </a:solidFill>
              </a:rPr>
              <a:t>프로젝트 결론</a:t>
            </a:r>
            <a:endParaRPr lang="en-US" altLang="ko-KR" sz="3200" b="1" i="1" kern="0" dirty="0">
              <a:solidFill>
                <a:srgbClr val="E8C19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F88B09-FD5C-48EA-B579-D4892D722F40}"/>
              </a:ext>
            </a:extLst>
          </p:cNvPr>
          <p:cNvSpPr txBox="1"/>
          <p:nvPr/>
        </p:nvSpPr>
        <p:spPr>
          <a:xfrm>
            <a:off x="2966621" y="2911875"/>
            <a:ext cx="62587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solidFill>
                  <a:srgbClr val="E8C193"/>
                </a:solidFill>
              </a:rPr>
              <a:t>데이터가 클 경우에 </a:t>
            </a:r>
            <a:r>
              <a:rPr lang="en-US" altLang="ko-KR" dirty="0">
                <a:solidFill>
                  <a:srgbClr val="E8C193"/>
                </a:solidFill>
              </a:rPr>
              <a:t>Batch</a:t>
            </a:r>
            <a:r>
              <a:rPr lang="ko-KR" altLang="en-US" dirty="0">
                <a:solidFill>
                  <a:srgbClr val="E8C193"/>
                </a:solidFill>
              </a:rPr>
              <a:t>를 적절하게 설정한다면</a:t>
            </a:r>
            <a:r>
              <a:rPr lang="en-US" altLang="ko-KR" dirty="0">
                <a:solidFill>
                  <a:srgbClr val="E8C193"/>
                </a:solidFill>
              </a:rPr>
              <a:t>, </a:t>
            </a:r>
            <a:r>
              <a:rPr lang="ko-KR" altLang="en-US" dirty="0">
                <a:solidFill>
                  <a:srgbClr val="E8C193"/>
                </a:solidFill>
              </a:rPr>
              <a:t>실행시에 메모리 사용을 줄일 수 있다</a:t>
            </a:r>
            <a:r>
              <a:rPr lang="en-US" altLang="ko-KR" dirty="0">
                <a:solidFill>
                  <a:srgbClr val="E8C193"/>
                </a:solidFill>
              </a:rPr>
              <a:t>.</a:t>
            </a:r>
            <a:br>
              <a:rPr lang="en-US" altLang="ko-KR" dirty="0">
                <a:solidFill>
                  <a:srgbClr val="E8C193"/>
                </a:solidFill>
              </a:rPr>
            </a:br>
            <a:endParaRPr lang="en-US" altLang="ko-KR" dirty="0">
              <a:solidFill>
                <a:srgbClr val="E8C193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dirty="0">
                <a:solidFill>
                  <a:srgbClr val="E8C193"/>
                </a:solidFill>
              </a:rPr>
              <a:t>Epoch</a:t>
            </a:r>
            <a:r>
              <a:rPr lang="ko-KR" altLang="en-US" dirty="0">
                <a:solidFill>
                  <a:srgbClr val="E8C193"/>
                </a:solidFill>
              </a:rPr>
              <a:t>를 일정 수준 적용해 준다면</a:t>
            </a:r>
            <a:r>
              <a:rPr lang="en-US" altLang="ko-KR" dirty="0">
                <a:solidFill>
                  <a:srgbClr val="E8C193"/>
                </a:solidFill>
              </a:rPr>
              <a:t>, Cost</a:t>
            </a:r>
            <a:r>
              <a:rPr lang="ko-KR" altLang="en-US" dirty="0">
                <a:solidFill>
                  <a:srgbClr val="E8C193"/>
                </a:solidFill>
              </a:rPr>
              <a:t>가 줄어드는 것을 알 수 있었다</a:t>
            </a:r>
            <a:r>
              <a:rPr lang="en-US" altLang="ko-KR" dirty="0">
                <a:solidFill>
                  <a:srgbClr val="E8C193"/>
                </a:solidFill>
              </a:rPr>
              <a:t>.</a:t>
            </a:r>
            <a:br>
              <a:rPr lang="en-US" altLang="ko-KR" dirty="0">
                <a:solidFill>
                  <a:srgbClr val="E8C193"/>
                </a:solidFill>
              </a:rPr>
            </a:br>
            <a:endParaRPr lang="en-US" altLang="ko-KR" dirty="0">
              <a:solidFill>
                <a:srgbClr val="E8C193"/>
              </a:solidFill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rgbClr val="E8C19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3548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274</Words>
  <Application>Microsoft Office PowerPoint</Application>
  <PresentationFormat>와이드스크린</PresentationFormat>
  <Paragraphs>44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Sejin</cp:lastModifiedBy>
  <cp:revision>18</cp:revision>
  <dcterms:created xsi:type="dcterms:W3CDTF">2020-02-05T05:32:01Z</dcterms:created>
  <dcterms:modified xsi:type="dcterms:W3CDTF">2020-11-28T19:47:12Z</dcterms:modified>
</cp:coreProperties>
</file>