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C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8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6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9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4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1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019" y="2064157"/>
            <a:ext cx="572933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kern="0" dirty="0">
                <a:solidFill>
                  <a:srgbClr val="E8C193"/>
                </a:solidFill>
              </a:rPr>
              <a:t>AI </a:t>
            </a:r>
            <a:r>
              <a:rPr lang="ko-KR" altLang="en-US" sz="4000" kern="0" dirty="0">
                <a:solidFill>
                  <a:srgbClr val="E8C193"/>
                </a:solidFill>
              </a:rPr>
              <a:t>과제</a:t>
            </a:r>
            <a:endParaRPr lang="en-US" altLang="ko-KR" sz="2000" kern="0" dirty="0">
              <a:solidFill>
                <a:srgbClr val="E8C193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rgbClr val="E8C193"/>
                </a:solidFill>
              </a:rPr>
              <a:t>Multinomial classification</a:t>
            </a:r>
            <a:endParaRPr lang="en-US" altLang="ko-KR" sz="2000" b="1" kern="0" dirty="0">
              <a:solidFill>
                <a:srgbClr val="E8C19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0208" y="4281395"/>
            <a:ext cx="2030290" cy="54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50000"/>
                  </a:prstClr>
                </a:solidFill>
              </a:rPr>
              <a:t>21660019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김세진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956619" y="4262861"/>
            <a:ext cx="1080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496619" y="1982313"/>
            <a:ext cx="259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2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28503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48000" y="160582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5. </a:t>
            </a:r>
            <a:r>
              <a:rPr lang="ko-KR" altLang="en-US" sz="3200" b="1" kern="0" dirty="0">
                <a:solidFill>
                  <a:srgbClr val="E8C193"/>
                </a:solidFill>
              </a:rPr>
              <a:t>프로젝트 결론</a:t>
            </a:r>
            <a:endParaRPr lang="en-US" altLang="ko-KR" sz="3200" b="1" i="1" kern="0" dirty="0">
              <a:solidFill>
                <a:srgbClr val="E8C19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88B09-FD5C-48EA-B579-D4892D722F40}"/>
              </a:ext>
            </a:extLst>
          </p:cNvPr>
          <p:cNvSpPr txBox="1"/>
          <p:nvPr/>
        </p:nvSpPr>
        <p:spPr>
          <a:xfrm>
            <a:off x="2966621" y="2911875"/>
            <a:ext cx="6258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데이터 전처리를 하여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이상치 </a:t>
            </a:r>
            <a:r>
              <a:rPr lang="ko-KR" altLang="en-US" dirty="0" err="1">
                <a:solidFill>
                  <a:srgbClr val="E8C193"/>
                </a:solidFill>
              </a:rPr>
              <a:t>결측치를</a:t>
            </a:r>
            <a:r>
              <a:rPr lang="ko-KR" altLang="en-US" dirty="0">
                <a:solidFill>
                  <a:srgbClr val="E8C193"/>
                </a:solidFill>
              </a:rPr>
              <a:t> 제거한다면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더 좋은 모델을 얻을 수 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  <a:br>
              <a:rPr lang="en-US" altLang="ko-KR" dirty="0">
                <a:solidFill>
                  <a:srgbClr val="E8C193"/>
                </a:solidFill>
              </a:rPr>
            </a:br>
            <a:endParaRPr lang="en-US" altLang="ko-KR" dirty="0">
              <a:solidFill>
                <a:srgbClr val="E8C193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E8C193"/>
                </a:solidFill>
              </a:rPr>
              <a:t>Cost</a:t>
            </a:r>
            <a:r>
              <a:rPr lang="ko-KR" altLang="en-US" dirty="0">
                <a:solidFill>
                  <a:srgbClr val="E8C193"/>
                </a:solidFill>
              </a:rPr>
              <a:t>가 일정 수치를 넘어가면 거의 변하지 않는 것을 알 수 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  <a:br>
              <a:rPr lang="en-US" altLang="ko-KR" dirty="0">
                <a:solidFill>
                  <a:srgbClr val="E8C193"/>
                </a:solidFill>
              </a:rPr>
            </a:br>
            <a:endParaRPr lang="en-US" altLang="ko-KR" dirty="0">
              <a:solidFill>
                <a:srgbClr val="E8C193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E8C193"/>
                </a:solidFill>
              </a:rPr>
              <a:t>테스트 데이터를 예측하는 것은 트레이닝 데이터를 맞출 확률보다 더 적다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3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타원 74">
            <a:extLst>
              <a:ext uri="{FF2B5EF4-FFF2-40B4-BE49-F238E27FC236}">
                <a16:creationId xmlns:a16="http://schemas.microsoft.com/office/drawing/2014/main" id="{42ACF524-74DA-4DE3-893B-4A38D763337C}"/>
              </a:ext>
            </a:extLst>
          </p:cNvPr>
          <p:cNvSpPr/>
          <p:nvPr/>
        </p:nvSpPr>
        <p:spPr>
          <a:xfrm>
            <a:off x="6393086" y="4301611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4537229" y="2291072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타원 202"/>
          <p:cNvSpPr/>
          <p:nvPr/>
        </p:nvSpPr>
        <p:spPr>
          <a:xfrm>
            <a:off x="6412096" y="2320816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1" name="타원 200"/>
          <p:cNvSpPr/>
          <p:nvPr/>
        </p:nvSpPr>
        <p:spPr>
          <a:xfrm>
            <a:off x="4520517" y="4301611"/>
            <a:ext cx="1314000" cy="1314000"/>
          </a:xfrm>
          <a:prstGeom prst="ellipse">
            <a:avLst/>
          </a:prstGeom>
          <a:gradFill flip="none" rotWithShape="1">
            <a:gsLst>
              <a:gs pos="0">
                <a:srgbClr val="333234"/>
              </a:gs>
              <a:gs pos="100000">
                <a:srgbClr val="313033"/>
              </a:gs>
            </a:gsLst>
            <a:lin ang="18900000" scaled="1"/>
            <a:tileRect/>
          </a:gradFill>
          <a:ln>
            <a:noFill/>
          </a:ln>
          <a:effectLst>
            <a:outerShdw blurRad="1104900" dist="520700" dir="7800000" sx="80000" sy="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rgbClr val="E8C193"/>
                </a:solidFill>
              </a:rPr>
              <a:t>프로젝트 과정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921331" y="4301611"/>
            <a:ext cx="3138186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데이터 </a:t>
            </a:r>
            <a:r>
              <a:rPr lang="ko-KR" altLang="en-US" sz="1600" b="1" dirty="0" err="1">
                <a:solidFill>
                  <a:srgbClr val="E8C193"/>
                </a:solidFill>
              </a:rPr>
              <a:t>전처리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분석한 데이터에서 불필요한 데이터 삭제</a:t>
            </a:r>
            <a:r>
              <a:rPr lang="en-US" altLang="ko-KR" sz="1400" dirty="0">
                <a:solidFill>
                  <a:srgbClr val="CABFBE"/>
                </a:solidFill>
              </a:rPr>
              <a:t>,</a:t>
            </a:r>
            <a:r>
              <a:rPr lang="ko-KR" altLang="en-US" sz="1400" dirty="0">
                <a:solidFill>
                  <a:srgbClr val="CABFBE"/>
                </a:solidFill>
              </a:rPr>
              <a:t> 형태 변화</a:t>
            </a:r>
            <a:endParaRPr lang="ko-KR" altLang="en-US" sz="1100" dirty="0">
              <a:solidFill>
                <a:srgbClr val="CABFBE"/>
              </a:solidFill>
            </a:endParaRPr>
          </a:p>
        </p:txBody>
      </p:sp>
      <p:cxnSp>
        <p:nvCxnSpPr>
          <p:cNvPr id="119" name="직선 연결선 118"/>
          <p:cNvCxnSpPr/>
          <p:nvPr/>
        </p:nvCxnSpPr>
        <p:spPr>
          <a:xfrm>
            <a:off x="8081574" y="348555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7973852" y="4301611"/>
            <a:ext cx="3138186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실행 및 결과</a:t>
            </a:r>
            <a:endParaRPr lang="en-US" altLang="ko-KR" sz="1600" b="1" dirty="0">
              <a:solidFill>
                <a:srgbClr val="E8C19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결과 분석</a:t>
            </a:r>
            <a:r>
              <a:rPr lang="en-US" altLang="ko-KR" sz="1400" dirty="0">
                <a:solidFill>
                  <a:srgbClr val="CABFBE"/>
                </a:solidFill>
              </a:rPr>
              <a:t>, </a:t>
            </a:r>
            <a:r>
              <a:rPr lang="ko-KR" altLang="en-US" sz="1400" dirty="0">
                <a:solidFill>
                  <a:srgbClr val="CABFBE"/>
                </a:solidFill>
              </a:rPr>
              <a:t>평가 </a:t>
            </a:r>
          </a:p>
        </p:txBody>
      </p:sp>
      <p:cxnSp>
        <p:nvCxnSpPr>
          <p:cNvPr id="121" name="직선 연결선 120"/>
          <p:cNvCxnSpPr/>
          <p:nvPr/>
        </p:nvCxnSpPr>
        <p:spPr>
          <a:xfrm>
            <a:off x="8124830" y="561299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973852" y="2182510"/>
            <a:ext cx="3138186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데이터 설명</a:t>
            </a:r>
            <a:r>
              <a:rPr lang="en-US" altLang="ko-KR" sz="1600" b="1" dirty="0">
                <a:solidFill>
                  <a:srgbClr val="E8C193"/>
                </a:solidFill>
              </a:rPr>
              <a:t>, </a:t>
            </a:r>
            <a:r>
              <a:rPr lang="ko-KR" altLang="en-US" sz="1600" b="1" dirty="0">
                <a:solidFill>
                  <a:srgbClr val="E8C193"/>
                </a:solidFill>
              </a:rPr>
              <a:t>분석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현재 데이터에 대한 설명과</a:t>
            </a:r>
            <a:br>
              <a:rPr lang="en-US" altLang="ko-KR" sz="1400" dirty="0">
                <a:solidFill>
                  <a:srgbClr val="CABFBE"/>
                </a:solidFill>
              </a:rPr>
            </a:br>
            <a:r>
              <a:rPr lang="ko-KR" altLang="en-US" sz="1400" dirty="0">
                <a:solidFill>
                  <a:srgbClr val="CABFBE"/>
                </a:solidFill>
              </a:rPr>
              <a:t>분석을 위해 그래프 등으로 그림</a:t>
            </a:r>
            <a:endParaRPr lang="en-US" altLang="ko-KR" sz="1400" dirty="0">
              <a:solidFill>
                <a:srgbClr val="CABFBE"/>
              </a:solidFill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1072309" y="3565072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115565" y="5692508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B875D2-EB51-45C3-A90A-7C4E905CCAA4}"/>
              </a:ext>
            </a:extLst>
          </p:cNvPr>
          <p:cNvSpPr txBox="1"/>
          <p:nvPr/>
        </p:nvSpPr>
        <p:spPr>
          <a:xfrm>
            <a:off x="4924652" y="2591816"/>
            <a:ext cx="50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E8C193"/>
                </a:solidFill>
              </a:rPr>
              <a:t>1</a:t>
            </a:r>
            <a:endParaRPr lang="ko-KR" altLang="en-US" sz="4000" dirty="0">
              <a:solidFill>
                <a:srgbClr val="E8C193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FF4DB0-E0DE-4420-9B6E-5633E38FF676}"/>
              </a:ext>
            </a:extLst>
          </p:cNvPr>
          <p:cNvSpPr txBox="1"/>
          <p:nvPr/>
        </p:nvSpPr>
        <p:spPr>
          <a:xfrm>
            <a:off x="6812219" y="2591816"/>
            <a:ext cx="50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E8C193"/>
                </a:solidFill>
              </a:rPr>
              <a:t>2</a:t>
            </a:r>
            <a:endParaRPr lang="ko-KR" altLang="en-US" sz="4000" dirty="0">
              <a:solidFill>
                <a:srgbClr val="E8C193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C6B742-21DA-45C1-802F-84D7A309B84C}"/>
              </a:ext>
            </a:extLst>
          </p:cNvPr>
          <p:cNvSpPr txBox="1"/>
          <p:nvPr/>
        </p:nvSpPr>
        <p:spPr>
          <a:xfrm>
            <a:off x="6812219" y="4604668"/>
            <a:ext cx="50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E8C193"/>
                </a:solidFill>
              </a:rPr>
              <a:t>4</a:t>
            </a:r>
            <a:endParaRPr lang="ko-KR" altLang="en-US" sz="4000" dirty="0">
              <a:solidFill>
                <a:srgbClr val="E8C193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FD4DB3-CE3B-4827-AB15-1BCD55D6863E}"/>
              </a:ext>
            </a:extLst>
          </p:cNvPr>
          <p:cNvSpPr txBox="1"/>
          <p:nvPr/>
        </p:nvSpPr>
        <p:spPr>
          <a:xfrm>
            <a:off x="4941364" y="4604668"/>
            <a:ext cx="50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E8C193"/>
                </a:solidFill>
              </a:rPr>
              <a:t>3</a:t>
            </a:r>
            <a:endParaRPr lang="ko-KR" altLang="en-US" sz="4000" dirty="0">
              <a:solidFill>
                <a:srgbClr val="E8C193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4D40797-9A5F-4CAB-A382-6F9CAFAA02C8}"/>
              </a:ext>
            </a:extLst>
          </p:cNvPr>
          <p:cNvSpPr/>
          <p:nvPr/>
        </p:nvSpPr>
        <p:spPr>
          <a:xfrm>
            <a:off x="749379" y="2182510"/>
            <a:ext cx="3138186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E8C193"/>
                </a:solidFill>
              </a:rPr>
              <a:t>프로젝트 설명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수행할 프로젝트에 대한 설명</a:t>
            </a:r>
            <a:endParaRPr lang="en-US" altLang="ko-KR" sz="1400" dirty="0">
              <a:solidFill>
                <a:srgbClr val="CABF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9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1. </a:t>
            </a:r>
            <a:r>
              <a:rPr lang="ko-KR" altLang="en-US" sz="3200" b="1" kern="0" dirty="0">
                <a:solidFill>
                  <a:srgbClr val="E8C193"/>
                </a:solidFill>
              </a:rPr>
              <a:t>프로젝트 설명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809DB-F3A8-4A28-A4FD-F6EA88F2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67" y="1188199"/>
            <a:ext cx="6891264" cy="4149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298881" y="5731444"/>
            <a:ext cx="1159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E8C193"/>
                </a:solidFill>
              </a:rPr>
              <a:t>Column </a:t>
            </a:r>
            <a:r>
              <a:rPr lang="ko-KR" altLang="en-US" dirty="0">
                <a:solidFill>
                  <a:srgbClr val="E8C193"/>
                </a:solidFill>
              </a:rPr>
              <a:t>맥주 소비량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주류 소비량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와인 소비량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알코올 소비량에 대하여 어떤 대륙인지 예측하고자 함</a:t>
            </a:r>
          </a:p>
        </p:txBody>
      </p:sp>
    </p:spTree>
    <p:extLst>
      <p:ext uri="{BB962C8B-B14F-4D97-AF65-F5344CB8AC3E}">
        <p14:creationId xmlns:p14="http://schemas.microsoft.com/office/powerpoint/2010/main" val="28635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2. </a:t>
            </a:r>
            <a:r>
              <a:rPr lang="ko-KR" altLang="en-US" sz="3200" b="1" kern="0" dirty="0">
                <a:solidFill>
                  <a:srgbClr val="E8C193"/>
                </a:solidFill>
              </a:rPr>
              <a:t>데이터 설명 및 분석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6892031" y="2136338"/>
            <a:ext cx="5299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E8C193"/>
                </a:solidFill>
              </a:rPr>
              <a:t>Kaggle </a:t>
            </a:r>
            <a:r>
              <a:rPr lang="ko-KR" altLang="en-US" dirty="0">
                <a:solidFill>
                  <a:srgbClr val="E8C193"/>
                </a:solidFill>
              </a:rPr>
              <a:t>사이트의 </a:t>
            </a:r>
            <a:r>
              <a:rPr lang="en-US" altLang="ko-KR" dirty="0">
                <a:solidFill>
                  <a:srgbClr val="E8C193"/>
                </a:solidFill>
              </a:rPr>
              <a:t>drinks.csv </a:t>
            </a:r>
            <a:r>
              <a:rPr lang="ko-KR" altLang="en-US" dirty="0">
                <a:solidFill>
                  <a:srgbClr val="E8C193"/>
                </a:solidFill>
              </a:rPr>
              <a:t>를 데이터로 사용함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총 데이터 행은 </a:t>
            </a:r>
            <a:r>
              <a:rPr lang="en-US" altLang="ko-KR" dirty="0">
                <a:solidFill>
                  <a:srgbClr val="E8C193"/>
                </a:solidFill>
              </a:rPr>
              <a:t>193</a:t>
            </a:r>
            <a:r>
              <a:rPr lang="ko-KR" altLang="en-US" dirty="0">
                <a:solidFill>
                  <a:srgbClr val="E8C193"/>
                </a:solidFill>
              </a:rPr>
              <a:t>개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총 컬럼 수는 </a:t>
            </a:r>
            <a:r>
              <a:rPr lang="en-US" altLang="ko-KR" dirty="0">
                <a:solidFill>
                  <a:srgbClr val="E8C193"/>
                </a:solidFill>
              </a:rPr>
              <a:t>6</a:t>
            </a:r>
            <a:r>
              <a:rPr lang="ko-KR" altLang="en-US" dirty="0">
                <a:solidFill>
                  <a:srgbClr val="E8C193"/>
                </a:solidFill>
              </a:rPr>
              <a:t>개  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나라 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대륙 </a:t>
            </a:r>
            <a:r>
              <a:rPr lang="en-US" altLang="ko-KR" dirty="0">
                <a:solidFill>
                  <a:srgbClr val="E8C193"/>
                </a:solidFill>
              </a:rPr>
              <a:t>- String</a:t>
            </a: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맥주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주류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와인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총 알코올 </a:t>
            </a:r>
            <a:r>
              <a:rPr lang="en-US" altLang="ko-KR" dirty="0">
                <a:solidFill>
                  <a:srgbClr val="E8C193"/>
                </a:solidFill>
              </a:rPr>
              <a:t>– Int, Float</a:t>
            </a:r>
            <a:endParaRPr lang="ko-KR" altLang="en-US" dirty="0">
              <a:solidFill>
                <a:srgbClr val="E8C19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75529C-3F53-44A8-88E1-F26E7ACA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182"/>
            <a:ext cx="6684885" cy="469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5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2. </a:t>
            </a:r>
            <a:r>
              <a:rPr lang="ko-KR" altLang="en-US" sz="3200" b="1" kern="0" dirty="0">
                <a:solidFill>
                  <a:srgbClr val="E8C193"/>
                </a:solidFill>
              </a:rPr>
              <a:t>데이터 설명 및 분석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6480699" y="1720840"/>
            <a:ext cx="5601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E8C193"/>
                </a:solidFill>
              </a:rPr>
              <a:t>대륙을 알아내는 것이 목표이기에 </a:t>
            </a:r>
            <a:r>
              <a:rPr lang="en-US" altLang="ko-KR" dirty="0">
                <a:solidFill>
                  <a:srgbClr val="E8C193"/>
                </a:solidFill>
              </a:rPr>
              <a:t>‘</a:t>
            </a:r>
            <a:r>
              <a:rPr lang="ko-KR" altLang="en-US" dirty="0">
                <a:solidFill>
                  <a:srgbClr val="E8C193"/>
                </a:solidFill>
              </a:rPr>
              <a:t>나라</a:t>
            </a:r>
            <a:r>
              <a:rPr lang="en-US" altLang="ko-KR" dirty="0">
                <a:solidFill>
                  <a:srgbClr val="E8C193"/>
                </a:solidFill>
              </a:rPr>
              <a:t>’ </a:t>
            </a:r>
            <a:r>
              <a:rPr lang="ko-KR" altLang="en-US" dirty="0">
                <a:solidFill>
                  <a:srgbClr val="E8C193"/>
                </a:solidFill>
              </a:rPr>
              <a:t>컬럼을 삭제함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대륙을 예측하기 위해서는 범주형으로 바꾸어 </a:t>
            </a:r>
            <a:r>
              <a:rPr lang="en-US" altLang="ko-KR" dirty="0">
                <a:solidFill>
                  <a:srgbClr val="E8C193"/>
                </a:solidFill>
              </a:rPr>
              <a:t>1~6</a:t>
            </a:r>
            <a:r>
              <a:rPr lang="ko-KR" altLang="en-US" dirty="0">
                <a:solidFill>
                  <a:srgbClr val="E8C193"/>
                </a:solidFill>
              </a:rPr>
              <a:t>사이의 정수로 설정함 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1 : </a:t>
            </a:r>
            <a:r>
              <a:rPr lang="ko-KR" altLang="en-US" dirty="0">
                <a:solidFill>
                  <a:srgbClr val="E8C193"/>
                </a:solidFill>
              </a:rPr>
              <a:t>아프리카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2 : </a:t>
            </a:r>
            <a:r>
              <a:rPr lang="ko-KR" altLang="en-US" dirty="0">
                <a:solidFill>
                  <a:srgbClr val="E8C193"/>
                </a:solidFill>
              </a:rPr>
              <a:t>아시아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3 : </a:t>
            </a:r>
            <a:r>
              <a:rPr lang="ko-KR" altLang="en-US" dirty="0">
                <a:solidFill>
                  <a:srgbClr val="E8C193"/>
                </a:solidFill>
              </a:rPr>
              <a:t>유럽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4 : </a:t>
            </a:r>
            <a:r>
              <a:rPr lang="ko-KR" altLang="en-US" dirty="0">
                <a:solidFill>
                  <a:srgbClr val="E8C193"/>
                </a:solidFill>
              </a:rPr>
              <a:t>북아메리카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5 : </a:t>
            </a:r>
            <a:r>
              <a:rPr lang="ko-KR" altLang="en-US" dirty="0">
                <a:solidFill>
                  <a:srgbClr val="E8C193"/>
                </a:solidFill>
              </a:rPr>
              <a:t>오세아니아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6 : </a:t>
            </a:r>
            <a:r>
              <a:rPr lang="ko-KR" altLang="en-US" dirty="0">
                <a:solidFill>
                  <a:srgbClr val="E8C193"/>
                </a:solidFill>
              </a:rPr>
              <a:t>남아메리카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C4ADD0-70BA-4949-B777-1E546E26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" y="861216"/>
            <a:ext cx="5697525" cy="54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2. </a:t>
            </a:r>
            <a:r>
              <a:rPr lang="ko-KR" altLang="en-US" sz="3200" b="1" kern="0" dirty="0">
                <a:solidFill>
                  <a:srgbClr val="E8C193"/>
                </a:solidFill>
              </a:rPr>
              <a:t>데이터 설명 및 분석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6267635" y="2626362"/>
            <a:ext cx="560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E8C193"/>
                </a:solidFill>
              </a:rPr>
              <a:t>각 대륙 별 맥주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와인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주류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총 알코올 소비량에 </a:t>
            </a:r>
            <a:br>
              <a:rPr lang="en-US" altLang="ko-KR" dirty="0">
                <a:solidFill>
                  <a:srgbClr val="E8C193"/>
                </a:solidFill>
              </a:rPr>
            </a:br>
            <a:r>
              <a:rPr lang="ko-KR" altLang="en-US" dirty="0">
                <a:solidFill>
                  <a:srgbClr val="E8C193"/>
                </a:solidFill>
              </a:rPr>
              <a:t>대한 그래프를 그림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각 대륙별로 어떤 술에 대한 관계가 있다는 것을 알 수 있음</a:t>
            </a:r>
            <a:endParaRPr lang="en-US" altLang="ko-KR" dirty="0">
              <a:solidFill>
                <a:srgbClr val="E8C193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53A174-B1DE-4148-BB7A-51FAE884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8" y="2081815"/>
            <a:ext cx="5839640" cy="30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7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3. </a:t>
            </a:r>
            <a:r>
              <a:rPr lang="ko-KR" altLang="en-US" sz="3200" b="1" kern="0" dirty="0">
                <a:solidFill>
                  <a:srgbClr val="E8C193"/>
                </a:solidFill>
              </a:rPr>
              <a:t>데이터 </a:t>
            </a:r>
            <a:r>
              <a:rPr lang="ko-KR" altLang="en-US" sz="3200" b="1" kern="0" dirty="0" err="1">
                <a:solidFill>
                  <a:srgbClr val="E8C193"/>
                </a:solidFill>
              </a:rPr>
              <a:t>전처리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6267635" y="2626362"/>
            <a:ext cx="5601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E8C193"/>
                </a:solidFill>
              </a:rPr>
              <a:t>데이터 이상치 제거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Q3 + 1.5*IQR </a:t>
            </a:r>
            <a:r>
              <a:rPr lang="ko-KR" altLang="en-US" dirty="0">
                <a:solidFill>
                  <a:srgbClr val="E8C193"/>
                </a:solidFill>
              </a:rPr>
              <a:t>이상</a:t>
            </a:r>
            <a:r>
              <a:rPr lang="en-US" altLang="ko-KR" dirty="0">
                <a:solidFill>
                  <a:srgbClr val="E8C193"/>
                </a:solidFill>
              </a:rPr>
              <a:t>, Q1–1.5*IQR </a:t>
            </a:r>
            <a:r>
              <a:rPr lang="ko-KR" altLang="en-US" dirty="0">
                <a:solidFill>
                  <a:srgbClr val="E8C193"/>
                </a:solidFill>
              </a:rPr>
              <a:t>이하의 값을</a:t>
            </a:r>
            <a:r>
              <a:rPr lang="en-US" altLang="ko-KR" dirty="0">
                <a:solidFill>
                  <a:srgbClr val="E8C193"/>
                </a:solidFill>
              </a:rPr>
              <a:t> </a:t>
            </a:r>
            <a:r>
              <a:rPr lang="ko-KR" altLang="en-US" dirty="0">
                <a:solidFill>
                  <a:srgbClr val="E8C193"/>
                </a:solidFill>
              </a:rPr>
              <a:t>삭제함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Q : n</a:t>
            </a:r>
            <a:r>
              <a:rPr lang="ko-KR" altLang="en-US" dirty="0" err="1">
                <a:solidFill>
                  <a:srgbClr val="E8C193"/>
                </a:solidFill>
              </a:rPr>
              <a:t>사분위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IQR : (3</a:t>
            </a:r>
            <a:r>
              <a:rPr lang="ko-KR" altLang="en-US" dirty="0" err="1">
                <a:solidFill>
                  <a:srgbClr val="E8C193"/>
                </a:solidFill>
              </a:rPr>
              <a:t>사분위</a:t>
            </a:r>
            <a:r>
              <a:rPr lang="ko-KR" altLang="en-US" dirty="0">
                <a:solidFill>
                  <a:srgbClr val="E8C193"/>
                </a:solidFill>
              </a:rPr>
              <a:t> </a:t>
            </a:r>
            <a:r>
              <a:rPr lang="en-US" altLang="ko-KR" dirty="0">
                <a:solidFill>
                  <a:srgbClr val="E8C193"/>
                </a:solidFill>
              </a:rPr>
              <a:t>- 1</a:t>
            </a:r>
            <a:r>
              <a:rPr lang="ko-KR" altLang="en-US" dirty="0" err="1">
                <a:solidFill>
                  <a:srgbClr val="E8C193"/>
                </a:solidFill>
              </a:rPr>
              <a:t>사분위</a:t>
            </a:r>
            <a:r>
              <a:rPr lang="en-US" altLang="ko-KR" dirty="0">
                <a:solidFill>
                  <a:srgbClr val="E8C193"/>
                </a:solidFill>
              </a:rPr>
              <a:t>)</a:t>
            </a:r>
            <a:r>
              <a:rPr lang="ko-KR" altLang="en-US" dirty="0">
                <a:solidFill>
                  <a:srgbClr val="E8C193"/>
                </a:solidFill>
              </a:rPr>
              <a:t> 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193</a:t>
            </a:r>
            <a:r>
              <a:rPr lang="ko-KR" altLang="en-US" dirty="0">
                <a:solidFill>
                  <a:srgbClr val="E8C193"/>
                </a:solidFill>
              </a:rPr>
              <a:t>개 데이터에서 </a:t>
            </a:r>
            <a:r>
              <a:rPr lang="en-US" altLang="ko-KR" dirty="0">
                <a:solidFill>
                  <a:srgbClr val="E8C193"/>
                </a:solidFill>
              </a:rPr>
              <a:t>Test</a:t>
            </a:r>
            <a:r>
              <a:rPr lang="ko-KR" altLang="en-US" dirty="0">
                <a:solidFill>
                  <a:srgbClr val="E8C193"/>
                </a:solidFill>
              </a:rPr>
              <a:t>데이터 </a:t>
            </a:r>
            <a:r>
              <a:rPr lang="en-US" altLang="ko-KR" dirty="0">
                <a:solidFill>
                  <a:srgbClr val="E8C193"/>
                </a:solidFill>
              </a:rPr>
              <a:t>20</a:t>
            </a:r>
            <a:r>
              <a:rPr lang="ko-KR" altLang="en-US" dirty="0">
                <a:solidFill>
                  <a:srgbClr val="E8C193"/>
                </a:solidFill>
              </a:rPr>
              <a:t>개</a:t>
            </a:r>
            <a:r>
              <a:rPr lang="en-US" altLang="ko-KR" dirty="0">
                <a:solidFill>
                  <a:srgbClr val="E8C193"/>
                </a:solidFill>
              </a:rPr>
              <a:t>, </a:t>
            </a:r>
            <a:r>
              <a:rPr lang="ko-KR" altLang="en-US" dirty="0">
                <a:solidFill>
                  <a:srgbClr val="E8C193"/>
                </a:solidFill>
              </a:rPr>
              <a:t>이상치 제거 후 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en-US" altLang="ko-KR" dirty="0">
                <a:solidFill>
                  <a:srgbClr val="E8C193"/>
                </a:solidFill>
              </a:rPr>
              <a:t>144</a:t>
            </a:r>
            <a:r>
              <a:rPr lang="ko-KR" altLang="en-US" dirty="0">
                <a:solidFill>
                  <a:srgbClr val="E8C193"/>
                </a:solidFill>
              </a:rPr>
              <a:t>개의 데이터로 </a:t>
            </a:r>
            <a:r>
              <a:rPr lang="ko-KR" altLang="en-US" dirty="0" err="1">
                <a:solidFill>
                  <a:srgbClr val="E8C193"/>
                </a:solidFill>
              </a:rPr>
              <a:t>전처리</a:t>
            </a:r>
            <a:r>
              <a:rPr lang="ko-KR" altLang="en-US" dirty="0">
                <a:solidFill>
                  <a:srgbClr val="E8C193"/>
                </a:solidFill>
              </a:rPr>
              <a:t> 됨</a:t>
            </a:r>
            <a:endParaRPr lang="en-US" altLang="ko-KR" dirty="0">
              <a:solidFill>
                <a:srgbClr val="E8C193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CE6B5-578C-43B7-868B-5B47E807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0" y="1240354"/>
            <a:ext cx="616353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4. </a:t>
            </a:r>
            <a:r>
              <a:rPr lang="ko-KR" altLang="en-US" sz="3200" b="1" kern="0" dirty="0">
                <a:solidFill>
                  <a:srgbClr val="E8C193"/>
                </a:solidFill>
              </a:rPr>
              <a:t>실행 및 결과 분석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6267635" y="2626362"/>
            <a:ext cx="560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rgbClr val="E8C193"/>
                </a:solidFill>
              </a:rPr>
              <a:t>Step</a:t>
            </a:r>
            <a:r>
              <a:rPr lang="ko-KR" altLang="en-US" dirty="0">
                <a:solidFill>
                  <a:srgbClr val="E8C193"/>
                </a:solidFill>
              </a:rPr>
              <a:t>별  </a:t>
            </a:r>
            <a:r>
              <a:rPr lang="en-US" altLang="ko-KR" dirty="0">
                <a:solidFill>
                  <a:srgbClr val="E8C193"/>
                </a:solidFill>
              </a:rPr>
              <a:t>Cost</a:t>
            </a:r>
            <a:r>
              <a:rPr lang="ko-KR" altLang="en-US" dirty="0">
                <a:solidFill>
                  <a:srgbClr val="E8C193"/>
                </a:solidFill>
              </a:rPr>
              <a:t>의 그래프를 그려서 어느 정도에서 </a:t>
            </a:r>
            <a:r>
              <a:rPr lang="en-US" altLang="ko-KR" dirty="0">
                <a:solidFill>
                  <a:srgbClr val="E8C193"/>
                </a:solidFill>
              </a:rPr>
              <a:t>Cost</a:t>
            </a:r>
            <a:r>
              <a:rPr lang="ko-KR" altLang="en-US" dirty="0">
                <a:solidFill>
                  <a:srgbClr val="E8C193"/>
                </a:solidFill>
              </a:rPr>
              <a:t>가 수렴하는지 알아 냄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  <a:p>
            <a:pPr algn="just"/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대략 </a:t>
            </a:r>
            <a:r>
              <a:rPr lang="en-US" altLang="ko-KR" dirty="0">
                <a:solidFill>
                  <a:srgbClr val="E8C193"/>
                </a:solidFill>
              </a:rPr>
              <a:t>1000 step</a:t>
            </a:r>
            <a:r>
              <a:rPr lang="ko-KR" altLang="en-US" dirty="0">
                <a:solidFill>
                  <a:srgbClr val="E8C193"/>
                </a:solidFill>
              </a:rPr>
              <a:t>을 넘어가면 </a:t>
            </a:r>
            <a:r>
              <a:rPr lang="en-US" altLang="ko-KR" dirty="0">
                <a:solidFill>
                  <a:srgbClr val="E8C193"/>
                </a:solidFill>
              </a:rPr>
              <a:t>cost</a:t>
            </a:r>
            <a:r>
              <a:rPr lang="ko-KR" altLang="en-US" dirty="0">
                <a:solidFill>
                  <a:srgbClr val="E8C193"/>
                </a:solidFill>
              </a:rPr>
              <a:t>의 값이 </a:t>
            </a:r>
            <a:r>
              <a:rPr lang="en-US" altLang="ko-KR" dirty="0">
                <a:solidFill>
                  <a:srgbClr val="E8C193"/>
                </a:solidFill>
              </a:rPr>
              <a:t>1.5~1 </a:t>
            </a:r>
            <a:r>
              <a:rPr lang="ko-KR" altLang="en-US" dirty="0">
                <a:solidFill>
                  <a:srgbClr val="E8C193"/>
                </a:solidFill>
              </a:rPr>
              <a:t>사이로 거의 차이가 없어짐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910373-3AC1-48D4-ABCF-0AF741BF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2" y="2015841"/>
            <a:ext cx="5190757" cy="35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5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직선 연결선 126"/>
          <p:cNvCxnSpPr/>
          <p:nvPr/>
        </p:nvCxnSpPr>
        <p:spPr>
          <a:xfrm>
            <a:off x="1470000" y="571832"/>
            <a:ext cx="9252000" cy="0"/>
          </a:xfrm>
          <a:prstGeom prst="line">
            <a:avLst/>
          </a:prstGeom>
          <a:ln>
            <a:solidFill>
              <a:srgbClr val="E8C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3069048" y="125374"/>
            <a:ext cx="6096000" cy="735842"/>
          </a:xfrm>
          <a:prstGeom prst="rect">
            <a:avLst/>
          </a:prstGeom>
          <a:solidFill>
            <a:srgbClr val="2E2E31"/>
          </a:solidFill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E8C193"/>
                </a:solidFill>
              </a:rPr>
              <a:t>4. </a:t>
            </a:r>
            <a:r>
              <a:rPr lang="ko-KR" altLang="en-US" sz="3200" b="1" kern="0" dirty="0">
                <a:solidFill>
                  <a:srgbClr val="E8C193"/>
                </a:solidFill>
              </a:rPr>
              <a:t>실행 및 결과 분석</a:t>
            </a:r>
            <a:endParaRPr lang="en-US" altLang="ko-KR" sz="3200" b="1" kern="0" dirty="0">
              <a:solidFill>
                <a:srgbClr val="E8C19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518F8-D7F4-4C62-B64F-0B94C0C5E09D}"/>
              </a:ext>
            </a:extLst>
          </p:cNvPr>
          <p:cNvSpPr txBox="1"/>
          <p:nvPr/>
        </p:nvSpPr>
        <p:spPr>
          <a:xfrm>
            <a:off x="6267635" y="2626362"/>
            <a:ext cx="5601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solidFill>
                  <a:srgbClr val="E8C193"/>
                </a:solidFill>
              </a:rPr>
              <a:t>이번 데이터는 </a:t>
            </a:r>
            <a:r>
              <a:rPr lang="ko-KR" altLang="en-US" dirty="0" err="1">
                <a:solidFill>
                  <a:srgbClr val="E8C193"/>
                </a:solidFill>
              </a:rPr>
              <a:t>전처리</a:t>
            </a:r>
            <a:r>
              <a:rPr lang="ko-KR" altLang="en-US" dirty="0">
                <a:solidFill>
                  <a:srgbClr val="E8C193"/>
                </a:solidFill>
              </a:rPr>
              <a:t> 과정을 추가로 걸쳤는데</a:t>
            </a:r>
            <a:r>
              <a:rPr lang="en-US" altLang="ko-KR" dirty="0">
                <a:solidFill>
                  <a:srgbClr val="E8C193"/>
                </a:solidFill>
              </a:rPr>
              <a:t>,</a:t>
            </a:r>
          </a:p>
          <a:p>
            <a:pPr algn="just"/>
            <a:r>
              <a:rPr lang="ko-KR" altLang="en-US" dirty="0" err="1">
                <a:solidFill>
                  <a:srgbClr val="E8C193"/>
                </a:solidFill>
              </a:rPr>
              <a:t>저번주</a:t>
            </a:r>
            <a:r>
              <a:rPr lang="ko-KR" altLang="en-US" dirty="0">
                <a:solidFill>
                  <a:srgbClr val="E8C193"/>
                </a:solidFill>
              </a:rPr>
              <a:t> 정확도인 </a:t>
            </a:r>
            <a:r>
              <a:rPr lang="en-US" altLang="ko-KR" dirty="0">
                <a:solidFill>
                  <a:srgbClr val="E8C193"/>
                </a:solidFill>
              </a:rPr>
              <a:t>50%</a:t>
            </a:r>
            <a:r>
              <a:rPr lang="ko-KR" altLang="en-US" dirty="0">
                <a:solidFill>
                  <a:srgbClr val="E8C193"/>
                </a:solidFill>
              </a:rPr>
              <a:t>보다 </a:t>
            </a:r>
            <a:r>
              <a:rPr lang="en-US" altLang="ko-KR" dirty="0">
                <a:solidFill>
                  <a:srgbClr val="E8C193"/>
                </a:solidFill>
              </a:rPr>
              <a:t>6%</a:t>
            </a:r>
            <a:r>
              <a:rPr lang="ko-KR" altLang="en-US" dirty="0">
                <a:solidFill>
                  <a:srgbClr val="E8C193"/>
                </a:solidFill>
              </a:rPr>
              <a:t>정도 올랐다</a:t>
            </a:r>
            <a:r>
              <a:rPr lang="en-US" altLang="ko-KR" dirty="0">
                <a:solidFill>
                  <a:srgbClr val="E8C193"/>
                </a:solidFill>
              </a:rPr>
              <a:t>. </a:t>
            </a:r>
          </a:p>
          <a:p>
            <a:pPr algn="just"/>
            <a:br>
              <a:rPr lang="en-US" altLang="ko-KR" dirty="0">
                <a:solidFill>
                  <a:srgbClr val="E8C193"/>
                </a:solidFill>
              </a:rPr>
            </a:br>
            <a:r>
              <a:rPr lang="ko-KR" altLang="en-US" dirty="0">
                <a:solidFill>
                  <a:srgbClr val="E8C193"/>
                </a:solidFill>
              </a:rPr>
              <a:t>학습시킨 모델로 테스트 데이터를 예측하였더니</a:t>
            </a:r>
            <a:endParaRPr lang="en-US" altLang="ko-KR" dirty="0">
              <a:solidFill>
                <a:srgbClr val="E8C193"/>
              </a:solidFill>
            </a:endParaRPr>
          </a:p>
          <a:p>
            <a:pPr algn="just"/>
            <a:r>
              <a:rPr lang="ko-KR" altLang="en-US" dirty="0">
                <a:solidFill>
                  <a:srgbClr val="E8C193"/>
                </a:solidFill>
              </a:rPr>
              <a:t>정확도가 </a:t>
            </a:r>
            <a:r>
              <a:rPr lang="en-US" altLang="ko-KR" dirty="0">
                <a:solidFill>
                  <a:srgbClr val="E8C193"/>
                </a:solidFill>
              </a:rPr>
              <a:t>45% </a:t>
            </a:r>
            <a:r>
              <a:rPr lang="ko-KR" altLang="en-US" dirty="0">
                <a:solidFill>
                  <a:srgbClr val="E8C193"/>
                </a:solidFill>
              </a:rPr>
              <a:t>정도가 출력되었다</a:t>
            </a:r>
            <a:r>
              <a:rPr lang="en-US" altLang="ko-KR" dirty="0">
                <a:solidFill>
                  <a:srgbClr val="E8C193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07F017-220B-4DD8-AD2D-D894E6D9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0" y="1204175"/>
            <a:ext cx="5791745" cy="51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07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349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Sejin</cp:lastModifiedBy>
  <cp:revision>10</cp:revision>
  <dcterms:created xsi:type="dcterms:W3CDTF">2020-02-05T05:32:01Z</dcterms:created>
  <dcterms:modified xsi:type="dcterms:W3CDTF">2020-11-21T17:16:40Z</dcterms:modified>
</cp:coreProperties>
</file>