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4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77" r:id="rId19"/>
    <p:sldId id="278" r:id="rId20"/>
    <p:sldId id="280" r:id="rId21"/>
    <p:sldId id="281" r:id="rId22"/>
    <p:sldId id="262" r:id="rId23"/>
  </p:sldIdLst>
  <p:sldSz cx="12192000" cy="6858000"/>
  <p:notesSz cx="6858000" cy="9144000"/>
  <p:embeddedFontLst>
    <p:embeddedFont>
      <p:font typeface="a엄마의편지B" panose="02020600000000000000" pitchFamily="18" charset="-127"/>
      <p:regular r:id="rId24"/>
    </p:embeddedFont>
    <p:embeddedFont>
      <p:font typeface="a엄마의편지L" panose="02020600000000000000" pitchFamily="18" charset="-127"/>
      <p:regular r:id="rId25"/>
    </p:embeddedFont>
    <p:embeddedFont>
      <p:font typeface="a엄마의편지M" panose="02020600000000000000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상상토끼 정묵바위" panose="020B0503020000020004" pitchFamily="50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C6"/>
    <a:srgbClr val="C1FBD7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594754" y="2188211"/>
            <a:ext cx="2759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AI </a:t>
            </a: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기말고사</a:t>
            </a:r>
            <a:b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</a:b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제출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51596" y="5525075"/>
            <a:ext cx="204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스마트 소프트웨어 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a엄마의편지L" panose="02020600000000000000" pitchFamily="18" charset="-127"/>
              <a:ea typeface="a엄마의편지L" panose="02020600000000000000" pitchFamily="18" charset="-127"/>
            </a:endParaRPr>
          </a:p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3A 21660019 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김세진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상상토끼 정묵바위" panose="020B0503020000020004" pitchFamily="50" charset="-127"/>
                <a:ea typeface="상상토끼 정묵바위" panose="020B0503020000020004" pitchFamily="50" charset="-127"/>
              </a:rPr>
              <a:t>2020 AI_FINAL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전처리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049293" y="1473800"/>
            <a:ext cx="4579865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정규화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정규화는 데이터를 평균을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으로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표준편차를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1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로 맞춰주는 것을 의미하는데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이는 데이터들이 평균 값에 대하여 모이게 만듦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정규화를 하는 메소드를 찾던 중 </a:t>
              </a:r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sklearn.preprocessing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</a:t>
              </a:r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min_max_scaler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를 찾았는데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그 아래에 더 좋아 보이는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RobustScaler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를 이용하기로 하였음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사용한 메소드 설명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평균에서 너무 떨어진 </a:t>
              </a:r>
              <a:r>
                <a:rPr lang="ko-KR" altLang="en-US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아웃라이어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값이 있을 때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평균으로 수렴하지 않는 경우를 대비하여 사용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231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RobustScaler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()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메서드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더욱 효과적인 결과를 얻기 위해서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데이터의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전처리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 과정이 필요 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B60304-8DAD-480C-8BEC-45EF5CDD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1" y="2337656"/>
            <a:ext cx="6408420" cy="27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전처리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021584" y="2137602"/>
            <a:ext cx="4579865" cy="3412708"/>
            <a:chOff x="5203632" y="2171892"/>
            <a:chExt cx="5277678" cy="34127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정규화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위의 코드가 정규화를 적용한 코드임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(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반복코딩을 해서 복잡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)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밑의 코드는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RAW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상태임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전처리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후 데이터 설명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데이터들이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–X~~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음수부터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+X~~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양수까지 존재하며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평균이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이 된다는 것을 알 수 있음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231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RobustScaler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()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메서드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더욱 효과적인 결과를 얻기 위해서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데이터의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전처리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 과정이 필요함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3F9EAB-4FF4-4D94-90AA-A97DDA335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1048"/>
            <a:ext cx="7021584" cy="21766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DBE13C-A080-4779-9893-87AED86B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32" y="1529541"/>
            <a:ext cx="7048116" cy="31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전처리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021584" y="2137602"/>
            <a:ext cx="4579865" cy="3412708"/>
            <a:chOff x="5203632" y="2171892"/>
            <a:chExt cx="5277678" cy="34127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라벨링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M" panose="02020600000000000000" pitchFamily="18" charset="-127"/>
                <a:ea typeface="a엄마의편지M" panose="02020600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결과값으로 얻어야 하는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Y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값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‘popularity’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이 현재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0~100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이므로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0~9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로 </a:t>
              </a:r>
              <a:r>
                <a:rPr lang="ko-KR" altLang="en-US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라벨링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시킴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이후에 </a:t>
              </a:r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one_hot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인코딩으로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0~9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값을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[0,0,0,0,0,0,0,0,0,0]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형식으로 만들어 줌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전처리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후 데이터 설명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 Y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값들이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0~9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값을 가지며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이후 </a:t>
              </a:r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one_hot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형식을 가짐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231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직접 변환 함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더욱 효과적인 결과를 얻기 위해서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데이터의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전처리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 과정이 필요함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5DC4C-E81A-4BDD-B082-8BB737AB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2" y="1619624"/>
            <a:ext cx="4300775" cy="34515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511764-3BF1-48DF-BA47-D3F98FD5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92" y="5146652"/>
            <a:ext cx="4300775" cy="70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9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3.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전처리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021584" y="2137602"/>
            <a:ext cx="4579865" cy="3074154"/>
            <a:chOff x="5203632" y="2171892"/>
            <a:chExt cx="5277678" cy="30741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Train/Test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 분리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523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학습데이터만으로 예측하는 것은 의미가 없기에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데이터를 나누어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Test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에서 어떻게 예측하느냐가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Point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전처리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후 데이터 설명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전체 데이터의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2/3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는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Train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으로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1/3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은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Test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데이터로 만드는 작업임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231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전체 데이터 분할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더욱 효과적인 결과를 얻기 위해서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데이터의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전처리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 과정이 필요함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B48AD8-7D23-4265-956A-3FE7CBE8E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6" y="2755071"/>
            <a:ext cx="4224451" cy="168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1912566" cy="652831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626554"/>
              <a:ext cx="1576513" cy="75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4. </a:t>
              </a:r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실행 및 결과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72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실행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021584" y="2137602"/>
            <a:ext cx="4579865" cy="1843048"/>
            <a:chOff x="5203632" y="2171892"/>
            <a:chExt cx="5277678" cy="18430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Learning_rate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활용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Learning_rate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가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0.1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이면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그래프상에서 오버 슈팅을 일으키다가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8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번째부터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nan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을 출력하는 것을 볼 수 있다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231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highlight>
                    <a:srgbClr val="FF00FF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0.1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일 때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</a:t>
              </a:r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Learning_rate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를 조절하며 실행함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137398-E490-4802-AA36-BD41A4403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5" y="1161055"/>
            <a:ext cx="4587240" cy="579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8DD037-E1C6-4499-A3B8-196B20F3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75" y="1864123"/>
            <a:ext cx="3657917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실행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Learning_rate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를 조절하며 실행함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398FD7-E1AC-46FC-9AE5-1A8B0BA4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6" y="1927433"/>
            <a:ext cx="3322608" cy="49305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6E99C2-08C1-447F-AB03-DD84C9DB1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6" y="1265482"/>
            <a:ext cx="4785360" cy="58674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8358126-0500-4CF1-9376-33B2AE6EEA21}"/>
              </a:ext>
            </a:extLst>
          </p:cNvPr>
          <p:cNvGrpSpPr/>
          <p:nvPr/>
        </p:nvGrpSpPr>
        <p:grpSpPr>
          <a:xfrm>
            <a:off x="7021584" y="2137602"/>
            <a:ext cx="4579865" cy="3043376"/>
            <a:chOff x="5203632" y="2171892"/>
            <a:chExt cx="5277678" cy="3043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4091E9-2BA9-435A-87A8-68282A0B7E25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Learning_rate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활용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5CF461-DFF6-44B1-9646-97FAE4FE5418}"/>
                </a:ext>
              </a:extLst>
            </p:cNvPr>
            <p:cNvSpPr/>
            <p:nvPr/>
          </p:nvSpPr>
          <p:spPr>
            <a:xfrm>
              <a:off x="5203632" y="2722278"/>
              <a:ext cx="5277678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Learning_rate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를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0.01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로 바꿨더니 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오버 슈팅을 일으키지 않고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Cost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가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에 가깝게 줄어드는 것을 확인할 수 있다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Cost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가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에 가까이 가기는 하지만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</a:t>
              </a: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Cost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값이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500~1,000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사이에서 변화가 없기때문에 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다음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learning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값으로는 더 줄인 값을 사용 해봄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72F5445-30F0-480A-BAB9-F5EF5A9639E8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969984-6504-42B7-B9BA-CDCE079B6A1F}"/>
                </a:ext>
              </a:extLst>
            </p:cNvPr>
            <p:cNvSpPr txBox="1"/>
            <p:nvPr/>
          </p:nvSpPr>
          <p:spPr>
            <a:xfrm>
              <a:off x="8078055" y="2218058"/>
              <a:ext cx="231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highlight>
                    <a:srgbClr val="FF00FF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0.01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일 때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</a:t>
              </a:r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15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실행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021584" y="2137602"/>
            <a:ext cx="4579865" cy="3689707"/>
            <a:chOff x="5203632" y="2171892"/>
            <a:chExt cx="5277678" cy="36897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Learning_rate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활용</a:t>
              </a:r>
            </a:p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M" panose="02020600000000000000" pitchFamily="18" charset="-127"/>
                <a:ea typeface="a엄마의편지M" panose="02020600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Cost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그래프가 더욱 부드러운 곡선을 나타내며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더 높은 정확도를 나타냄 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추가적으로 앞에서 전처리시에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7:3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으로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Train, Test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를 나눴음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결과 설명 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Train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데이터의 예측의 결과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= 99.81%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정확도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Test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데이터의 예측의 결과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= 99.73%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정확도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231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highlight>
                    <a:srgbClr val="FF00FF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0.00001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일 때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</a:t>
              </a:r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Learning_rate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를 조절하며 실행함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1E719-4E05-4A97-BB60-E6F1CC04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9" y="2302003"/>
            <a:ext cx="6553200" cy="4206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68D04F-710A-4C23-80C8-96EC2E3A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09" y="1232448"/>
            <a:ext cx="5151566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실행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912475" y="609993"/>
            <a:ext cx="4579865" cy="6090364"/>
            <a:chOff x="5203632" y="2171892"/>
            <a:chExt cx="5277678" cy="60903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3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정규화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5539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정규화를 하지 않았을 때에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데이터가 크기 때문에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Cost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가 매우 큰 값을 가짐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+ Cost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가 커서 </a:t>
              </a:r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learning_rate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를 늘렸더니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오버슈팅이 일어났음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 </a:t>
              </a: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 (0.00001)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+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오버 슈팅이 일어나서 </a:t>
              </a:r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learning_rate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를 줄였더니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로컬 미니멈에 빠짐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 </a:t>
              </a: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  (0.000001)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결과 설명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 </a:t>
              </a:r>
              <a:r>
                <a:rPr lang="en-US" altLang="ko-KR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learning_rate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적절한 값을 찾기가 어려웠음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Train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데이터의 정확도는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14.07%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로 매우 낮은 정확도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Test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데이터의 정확도는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14%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로 마찬가지로 낮은 정확도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231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highlight>
                    <a:srgbClr val="FF00FF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정규화를 하지 않았을 때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highlight>
                    <a:srgbClr val="FF00FF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</a:t>
              </a:r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highlight>
                  <a:srgbClr val="FF00FF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정규화를 다루며 실행함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40776A4-1046-4098-8DB1-A501A75E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8" y="1382030"/>
            <a:ext cx="5151566" cy="48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4.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실행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113947" y="1103129"/>
            <a:ext cx="4579865" cy="3135709"/>
            <a:chOff x="5203632" y="2171892"/>
            <a:chExt cx="5277678" cy="31357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정규화</a:t>
              </a:r>
            </a:p>
            <a:p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M" panose="02020600000000000000" pitchFamily="18" charset="-127"/>
                <a:ea typeface="a엄마의편지M" panose="02020600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정규화를 하게 되면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값들이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에 가깝게 바뀌므로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 cost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값이 이전보다 줄어든 것을 확인 할 수 있다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결과 설명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Cost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가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0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에 매우 가까워지며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정확도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99.81%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를 구함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Test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경우에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99.73%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정확도를 구함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2311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highlight>
                    <a:srgbClr val="FF00FF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정규화를 하였을 때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highlight>
                    <a:srgbClr val="FF00FF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</a:t>
              </a:r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정규화를 다루며 실행함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1E719-4E05-4A97-BB60-E6F1CC04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09" y="2302003"/>
            <a:ext cx="6553200" cy="4206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68D04F-710A-4C23-80C8-96EC2E3A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09" y="1232448"/>
            <a:ext cx="5151566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4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573086" y="1321906"/>
            <a:ext cx="25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1.      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프로젝트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2DF53-D6B0-4B19-AB6B-B70E009B9FA0}"/>
              </a:ext>
            </a:extLst>
          </p:cNvPr>
          <p:cNvSpPr txBox="1"/>
          <p:nvPr/>
        </p:nvSpPr>
        <p:spPr>
          <a:xfrm>
            <a:off x="4573086" y="2233074"/>
            <a:ext cx="25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2.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         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DB499-F3DD-4ED7-A844-8706706F14B8}"/>
              </a:ext>
            </a:extLst>
          </p:cNvPr>
          <p:cNvSpPr txBox="1"/>
          <p:nvPr/>
        </p:nvSpPr>
        <p:spPr>
          <a:xfrm>
            <a:off x="4573086" y="3144242"/>
            <a:ext cx="25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3. 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      데이터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전처리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a엄마의편지L" panose="02020600000000000000" pitchFamily="18" charset="-127"/>
              <a:ea typeface="a엄마의편지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54E18-E2D7-4218-AA0D-94CBABD267BD}"/>
              </a:ext>
            </a:extLst>
          </p:cNvPr>
          <p:cNvSpPr txBox="1"/>
          <p:nvPr/>
        </p:nvSpPr>
        <p:spPr>
          <a:xfrm>
            <a:off x="4573086" y="4055410"/>
            <a:ext cx="280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4.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   프로젝트 실행 및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5DE82-E611-4070-B1EC-AD827C1600A2}"/>
              </a:ext>
            </a:extLst>
          </p:cNvPr>
          <p:cNvSpPr txBox="1"/>
          <p:nvPr/>
        </p:nvSpPr>
        <p:spPr>
          <a:xfrm>
            <a:off x="4573086" y="4966579"/>
            <a:ext cx="25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5.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         프로젝트 결론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828DE6B-7C5E-49B7-9AE6-A425A4AA2B92}"/>
              </a:ext>
            </a:extLst>
          </p:cNvPr>
          <p:cNvCxnSpPr>
            <a:cxnSpLocks/>
          </p:cNvCxnSpPr>
          <p:nvPr/>
        </p:nvCxnSpPr>
        <p:spPr>
          <a:xfrm>
            <a:off x="4664279" y="1660460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DE570B3-0DB3-47A0-8FEC-DDAEB9ACCE7F}"/>
              </a:ext>
            </a:extLst>
          </p:cNvPr>
          <p:cNvCxnSpPr>
            <a:cxnSpLocks/>
          </p:cNvCxnSpPr>
          <p:nvPr/>
        </p:nvCxnSpPr>
        <p:spPr>
          <a:xfrm>
            <a:off x="4664279" y="2571628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68157B-2B2D-4AEF-BC13-9188674D5F0A}"/>
              </a:ext>
            </a:extLst>
          </p:cNvPr>
          <p:cNvCxnSpPr>
            <a:cxnSpLocks/>
          </p:cNvCxnSpPr>
          <p:nvPr/>
        </p:nvCxnSpPr>
        <p:spPr>
          <a:xfrm>
            <a:off x="4664279" y="3482796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76F1829-470B-4010-940B-63E5329CDFA9}"/>
              </a:ext>
            </a:extLst>
          </p:cNvPr>
          <p:cNvCxnSpPr>
            <a:cxnSpLocks/>
          </p:cNvCxnSpPr>
          <p:nvPr/>
        </p:nvCxnSpPr>
        <p:spPr>
          <a:xfrm>
            <a:off x="4664279" y="4393964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93743E6-66C4-47D9-B06F-9186B4D473B0}"/>
              </a:ext>
            </a:extLst>
          </p:cNvPr>
          <p:cNvCxnSpPr>
            <a:cxnSpLocks/>
          </p:cNvCxnSpPr>
          <p:nvPr/>
        </p:nvCxnSpPr>
        <p:spPr>
          <a:xfrm>
            <a:off x="4664279" y="5305133"/>
            <a:ext cx="25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1912566" cy="652831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626554"/>
              <a:ext cx="1576513" cy="75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5. </a:t>
              </a:r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결론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8012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812189" y="196341"/>
            <a:ext cx="1056762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9350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5. 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결론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1552682" y="1537186"/>
            <a:ext cx="9086635" cy="4144586"/>
            <a:chOff x="5203632" y="2249264"/>
            <a:chExt cx="5277678" cy="13949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42325" y="2249264"/>
              <a:ext cx="5200285" cy="13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결론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921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1.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데이터를 사용하기 전에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데이터가 어떻게 생겼는지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보고 판단해야 한다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marL="228600" indent="-228600" algn="just">
                <a:buAutoNum type="arabicPeriod"/>
              </a:pP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2.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전처리에서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정규화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를 하였는지가 꽤 많은 차이를 만든다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3. </a:t>
              </a:r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learning_rate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에 대해서는 많은 시도를 해봐야 적절한 값을 찾아 낼 수 있었다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 </a:t>
              </a:r>
            </a:p>
            <a:p>
              <a:pPr algn="just"/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4.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음악의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세기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음계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악기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데시벨 등을 이용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하여 사람들의 선호도에 대하여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accent4">
                      <a:lumMod val="50000"/>
                    </a:schemeClr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예측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을 할 수     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 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있음을 알 수 있었다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69" y="2430108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393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560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엄마의편지B" panose="02020600000000000000" pitchFamily="18" charset="-127"/>
                <a:ea typeface="a엄마의편지B" panose="02020600000000000000" pitchFamily="18" charset="-127"/>
              </a:rPr>
              <a:t>Thank you </a:t>
            </a:r>
            <a:endParaRPr lang="ko-KR" altLang="en-US" sz="4400" dirty="0">
              <a:latin typeface="a엄마의편지B" panose="02020600000000000000" pitchFamily="18" charset="-127"/>
              <a:ea typeface="a엄마의편지B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BAEA5-AE3C-46C3-AD78-CBCD7719546C}"/>
              </a:ext>
            </a:extLst>
          </p:cNvPr>
          <p:cNvSpPr txBox="1"/>
          <p:nvPr/>
        </p:nvSpPr>
        <p:spPr>
          <a:xfrm>
            <a:off x="4228051" y="3646401"/>
            <a:ext cx="3221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rPr>
              <a:t>여기까지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rPr>
              <a:t>읽어주셔서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rPr>
              <a:t> 감사합니다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highlight>
                <a:srgbClr val="EFF6C6"/>
              </a:highlight>
              <a:latin typeface="a엄마의편지L" panose="02020600000000000000" pitchFamily="18" charset="-127"/>
              <a:ea typeface="a엄마의편지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1912566" cy="652831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626554"/>
              <a:ext cx="1576513" cy="75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1. </a:t>
              </a:r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설명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96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1.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설명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197076" y="1491057"/>
            <a:ext cx="4579865" cy="4520704"/>
            <a:chOff x="5203632" y="2171892"/>
            <a:chExt cx="5277678" cy="452070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특정 음악의 선호도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사용한 데이터 셋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Kaggle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(Spotify Dataset 1921-2020, 160k+ Tracks)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Column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 String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4,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Int 6, Float 9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개로 구성됨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총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19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개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Row : 170,086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행의 데이터가 존재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프로젝트 설명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음악의 소리세기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악기유무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음도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템포 등을 이용하여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사람들의 선호도를 예측하고자 하였음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1872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Popularity(0~100)</a:t>
              </a:r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Multinomial Classification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을 이용한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멀티라벨 데이터를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A543DC-B082-42A7-B4CA-E93D9231C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" y="1862111"/>
            <a:ext cx="6744947" cy="360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1912566" cy="652831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626554"/>
              <a:ext cx="1576513" cy="75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2. </a:t>
              </a:r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543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021584" y="2137602"/>
            <a:ext cx="4579865" cy="2304712"/>
            <a:chOff x="5203632" y="2171892"/>
            <a:chExt cx="5277678" cy="23047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데이터프레임 확인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전처리에서 다뤄야 하지만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string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데이터는 제외한 나머지 데이터에 대해 출력 함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설명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모든 데이터에서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null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이 존재하지 않는 것을 확인할 수 있음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1872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Datainfo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()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메서드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Pandas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를 통하여 데이터 셋의 데이터가 어떻게 구성되는지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a엄마의편지L" panose="02020600000000000000" pitchFamily="18" charset="-127"/>
              <a:ea typeface="a엄마의편지L" panose="02020600000000000000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시각화 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a엄마의편지L" panose="02020600000000000000" pitchFamily="18" charset="-127"/>
              <a:ea typeface="a엄마의편지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34374-6828-4CA7-AF01-B8688B25E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457058"/>
            <a:ext cx="5063629" cy="47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133596" y="1037107"/>
            <a:ext cx="4467853" cy="5074701"/>
            <a:chOff x="5203632" y="2171892"/>
            <a:chExt cx="5277678" cy="5074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Msno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그래프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데이터에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NA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여부를 알고자 할 때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사용하는 패키지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컬럼 명과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row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 수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NA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데이터에 대한 그래프로 표현 됨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밑의 그림은 사용 방법에 대한 블로그에서 퍼 온 것으로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NA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데이터가 있다면 흰색 줄로 표현되어 단번에 알 수가 있음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.</a:t>
              </a: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설명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현재 데이터셋에는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NA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데이터가 존재하지 않는 좋은 데이터라는 것을 알 수 있음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1872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matrix()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메서드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msno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를 통하여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NA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데이터가 없다는 것을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D0E364-DC45-4F2C-AD13-2D23C8F2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571"/>
            <a:ext cx="7133596" cy="3474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BD2E20-C595-40A6-A76C-48A165E99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0" y="5166429"/>
            <a:ext cx="3360443" cy="15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29314"/>
              <a:ext cx="1576513" cy="30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2.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분석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7021584" y="2137602"/>
            <a:ext cx="4579865" cy="2304712"/>
            <a:chOff x="5203632" y="2171892"/>
            <a:chExt cx="5277678" cy="23047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M" panose="02020600000000000000" pitchFamily="18" charset="-127"/>
                  <a:ea typeface="a엄마의편지M" panose="02020600000000000000" pitchFamily="18" charset="-127"/>
                </a:rPr>
                <a:t>그래프 확인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한 컬럼마다 하나의 히스토그램을 만들어서 서브 플롯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(5,3)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에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구현하여 보여 줌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  <a:p>
              <a:pPr algn="just"/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설명 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: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데이터가 특정구간에 모여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, </a:t>
              </a:r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highlight>
                    <a:srgbClr val="EFF6C6"/>
                  </a:highlight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의미가 있음을 확인할 수 있음</a:t>
              </a:r>
              <a:endPara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highlight>
                  <a:srgbClr val="EFF6C6"/>
                </a:highlight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8078055" y="2218058"/>
              <a:ext cx="24032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Plot(), Subplot()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메서드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 </a:t>
              </a:r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299194"/>
            <a:ext cx="6436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matplot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을 통하여 데이터 셋의 데이터가 어떻게 구성되는지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a엄마의편지L" panose="02020600000000000000" pitchFamily="18" charset="-127"/>
              <a:ea typeface="a엄마의편지L" panose="02020600000000000000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그래프로 시각화 함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rPr>
              <a:t>.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a엄마의편지L" panose="02020600000000000000" pitchFamily="18" charset="-127"/>
              <a:ea typeface="a엄마의편지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732B0-9906-43AE-B6CB-1E4B78FA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5297"/>
            <a:ext cx="6536564" cy="19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26F71F-60BB-457F-AF8A-D5CDC2577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602"/>
            <a:ext cx="6497899" cy="198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63E2D2-560B-482A-BC6F-BD153959B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" y="4878000"/>
            <a:ext cx="628878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1912566" cy="6528313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626554"/>
              <a:ext cx="1576513" cy="75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3. </a:t>
              </a:r>
              <a:r>
                <a:rPr lang="ko-KR" altLang="en-US" sz="3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데이터 </a:t>
              </a:r>
              <a:r>
                <a:rPr lang="ko-KR" altLang="en-US" sz="3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a엄마의편지L" panose="02020600000000000000" pitchFamily="18" charset="-127"/>
                  <a:ea typeface="a엄마의편지L" panose="02020600000000000000" pitchFamily="18" charset="-127"/>
                </a:rPr>
                <a:t>전처리</a:t>
              </a:r>
              <a:endParaRPr lang="ko-KR" altLang="en-US" sz="3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a엄마의편지L" panose="02020600000000000000" pitchFamily="18" charset="-127"/>
                <a:ea typeface="a엄마의편지L" panose="02020600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33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956</Words>
  <Application>Microsoft Office PowerPoint</Application>
  <PresentationFormat>와이드스크린</PresentationFormat>
  <Paragraphs>182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상상토끼 정묵바위</vt:lpstr>
      <vt:lpstr>a엄마의편지M</vt:lpstr>
      <vt:lpstr>a엄마의편지L</vt:lpstr>
      <vt:lpstr>맑은 고딕</vt:lpstr>
      <vt:lpstr>a엄마의편지B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Sejin</cp:lastModifiedBy>
  <cp:revision>52</cp:revision>
  <dcterms:created xsi:type="dcterms:W3CDTF">2017-11-16T00:50:54Z</dcterms:created>
  <dcterms:modified xsi:type="dcterms:W3CDTF">2020-12-11T09:26:48Z</dcterms:modified>
</cp:coreProperties>
</file>