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72" r:id="rId5"/>
    <p:sldId id="271" r:id="rId6"/>
    <p:sldId id="273" r:id="rId7"/>
    <p:sldId id="274" r:id="rId8"/>
    <p:sldId id="313" r:id="rId9"/>
    <p:sldId id="314" r:id="rId10"/>
    <p:sldId id="315" r:id="rId11"/>
    <p:sldId id="266" r:id="rId12"/>
    <p:sldId id="285" r:id="rId13"/>
    <p:sldId id="307" r:id="rId14"/>
    <p:sldId id="269" r:id="rId15"/>
    <p:sldId id="301" r:id="rId16"/>
    <p:sldId id="302" r:id="rId17"/>
    <p:sldId id="306" r:id="rId18"/>
    <p:sldId id="294" r:id="rId19"/>
    <p:sldId id="281" r:id="rId20"/>
    <p:sldId id="296" r:id="rId21"/>
    <p:sldId id="295" r:id="rId22"/>
    <p:sldId id="297" r:id="rId23"/>
    <p:sldId id="298" r:id="rId24"/>
    <p:sldId id="299" r:id="rId25"/>
    <p:sldId id="316" r:id="rId26"/>
    <p:sldId id="319" r:id="rId27"/>
    <p:sldId id="289" r:id="rId28"/>
    <p:sldId id="308" r:id="rId29"/>
    <p:sldId id="287" r:id="rId30"/>
    <p:sldId id="291" r:id="rId31"/>
    <p:sldId id="292" r:id="rId32"/>
    <p:sldId id="293" r:id="rId33"/>
    <p:sldId id="268" r:id="rId34"/>
    <p:sldId id="278" r:id="rId35"/>
    <p:sldId id="282" r:id="rId36"/>
    <p:sldId id="283" r:id="rId37"/>
    <p:sldId id="284" r:id="rId38"/>
    <p:sldId id="309" r:id="rId39"/>
    <p:sldId id="286" r:id="rId40"/>
    <p:sldId id="277" r:id="rId41"/>
    <p:sldId id="280" r:id="rId42"/>
    <p:sldId id="310" r:id="rId43"/>
    <p:sldId id="311" r:id="rId44"/>
    <p:sldId id="312" r:id="rId45"/>
    <p:sldId id="279" r:id="rId46"/>
    <p:sldId id="264" r:id="rId47"/>
    <p:sldId id="288" r:id="rId4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  <a:srgbClr val="F7F7F7"/>
    <a:srgbClr val="FFFFFF"/>
    <a:srgbClr val="001BA4"/>
    <a:srgbClr val="9FAFFF"/>
    <a:srgbClr val="FDFDFD"/>
    <a:srgbClr val="C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466" autoAdjust="0"/>
  </p:normalViewPr>
  <p:slideViewPr>
    <p:cSldViewPr>
      <p:cViewPr varScale="1">
        <p:scale>
          <a:sx n="69" d="100"/>
          <a:sy n="69" d="100"/>
        </p:scale>
        <p:origin x="2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081-F47F-47F6-A88F-512F5B29C43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68E-E6B4-4AD6-B70F-9E8D7572E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ㅎ</a:t>
            </a:r>
            <a:r>
              <a:rPr lang="en-US" altLang="ko-KR" dirty="0"/>
              <a:t>2</a:t>
            </a:r>
            <a:r>
              <a:rPr lang="ko-KR" altLang="en-US" dirty="0" err="1"/>
              <a:t>ㅎ</a:t>
            </a:r>
            <a:r>
              <a:rPr lang="en-US" altLang="ko-KR" dirty="0"/>
              <a:t>2 </a:t>
            </a:r>
            <a:r>
              <a:rPr lang="ko-KR" altLang="en-US" dirty="0"/>
              <a:t>오라클 세미 프로젝트 성적 처리 시스템 구현 한 </a:t>
            </a:r>
            <a:r>
              <a:rPr lang="ko-KR" altLang="en-US" dirty="0" err="1"/>
              <a:t>커밋</a:t>
            </a:r>
            <a:r>
              <a:rPr lang="ko-KR" altLang="en-US" dirty="0"/>
              <a:t> 완 조임 발표 </a:t>
            </a:r>
            <a:r>
              <a:rPr lang="ko-KR" altLang="en-US" dirty="0" err="1"/>
              <a:t>시작하겟음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6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시스템을 처음 실행했을 때 나올 로그인 레이아웃임</a:t>
            </a:r>
            <a:endParaRPr lang="en-US" altLang="ko-KR" dirty="0"/>
          </a:p>
          <a:p>
            <a:r>
              <a:rPr lang="ko-KR" altLang="en-US" dirty="0"/>
              <a:t>사용자가 어떤 집단에 속하는지 체크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이렇게 관리자 기능으로 먼저 </a:t>
            </a:r>
            <a:r>
              <a:rPr lang="ko-KR" altLang="en-US" dirty="0" err="1"/>
              <a:t>넘어가보겟습니다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8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아이디 초기 패스워드</a:t>
            </a:r>
            <a:endParaRPr lang="en-US" altLang="ko-KR" dirty="0"/>
          </a:p>
          <a:p>
            <a:r>
              <a:rPr lang="ko-KR" altLang="en-US" dirty="0"/>
              <a:t>이건 변경 가능하고</a:t>
            </a:r>
            <a:r>
              <a:rPr lang="en-US" altLang="ko-KR" dirty="0"/>
              <a:t>, </a:t>
            </a:r>
            <a:r>
              <a:rPr lang="ko-KR" altLang="en-US" dirty="0"/>
              <a:t>기존 아이디와 기존 패스워드가 일치한다면 변경 가능함</a:t>
            </a:r>
            <a:endParaRPr lang="en-US" altLang="ko-KR" dirty="0"/>
          </a:p>
          <a:p>
            <a:r>
              <a:rPr lang="ko-KR" altLang="en-US" dirty="0"/>
              <a:t>위 예시는 기존 아이디와 패스워드가 일치해서</a:t>
            </a:r>
            <a:endParaRPr lang="en-US" altLang="ko-KR" dirty="0"/>
          </a:p>
          <a:p>
            <a:r>
              <a:rPr lang="ko-KR" altLang="en-US" dirty="0"/>
              <a:t>업데이트가 되었고</a:t>
            </a:r>
            <a:endParaRPr lang="en-US" altLang="ko-KR" dirty="0"/>
          </a:p>
          <a:p>
            <a:r>
              <a:rPr lang="ko-KR" altLang="en-US" dirty="0"/>
              <a:t>변경된 비밀번호로 로그인</a:t>
            </a:r>
            <a:endParaRPr lang="en-US" altLang="ko-KR" dirty="0"/>
          </a:p>
          <a:p>
            <a:r>
              <a:rPr lang="ko-KR" altLang="en-US" dirty="0"/>
              <a:t>로그인 성공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8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이렇게 관리자가 로그인 성공하면</a:t>
            </a:r>
            <a:endParaRPr lang="en-US" altLang="ko-KR" dirty="0"/>
          </a:p>
          <a:p>
            <a:r>
              <a:rPr lang="ko-KR" altLang="en-US" dirty="0"/>
              <a:t>교수 사전 등록이 가능함</a:t>
            </a:r>
            <a:endParaRPr lang="en-US" altLang="ko-KR" dirty="0"/>
          </a:p>
          <a:p>
            <a:r>
              <a:rPr lang="ko-KR" altLang="en-US" dirty="0"/>
              <a:t>이름과 주민번호 뒷자리 입력하면 등록 </a:t>
            </a:r>
            <a:r>
              <a:rPr lang="ko-KR" altLang="en-US" dirty="0" err="1"/>
              <a:t>완</a:t>
            </a:r>
            <a:endParaRPr lang="en-US" altLang="ko-KR" dirty="0"/>
          </a:p>
          <a:p>
            <a:r>
              <a:rPr lang="ko-KR" altLang="en-US" dirty="0"/>
              <a:t>그리고 등록함과 동시에 생성되는 교수 코드로</a:t>
            </a:r>
            <a:endParaRPr lang="en-US" altLang="ko-KR" dirty="0"/>
          </a:p>
          <a:p>
            <a:r>
              <a:rPr lang="ko-KR" altLang="en-US" dirty="0"/>
              <a:t>수정과 삭제가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89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관리자는 교수 목록을 전체 출력하여 볼 수 있어야 하기 때문에 뷰 </a:t>
            </a:r>
            <a:r>
              <a:rPr lang="ko-KR" altLang="en-US" dirty="0" err="1"/>
              <a:t>프로페서를</a:t>
            </a:r>
            <a:r>
              <a:rPr lang="ko-KR" altLang="en-US" dirty="0"/>
              <a:t> 만들어 관리자가 조회할 수 있도록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50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과정 관리임</a:t>
            </a:r>
            <a:endParaRPr lang="en-US" altLang="ko-KR" dirty="0"/>
          </a:p>
          <a:p>
            <a:r>
              <a:rPr lang="ko-KR" altLang="en-US" dirty="0"/>
              <a:t>기존 과정 테이블에 있는 과정 코드와 기존 강의실 테이블에 있는 강의실 코드 그리고 과정기간을 입력하면</a:t>
            </a:r>
            <a:endParaRPr lang="en-US" altLang="ko-KR" dirty="0"/>
          </a:p>
          <a:p>
            <a:r>
              <a:rPr lang="ko-KR" altLang="en-US" dirty="0"/>
              <a:t>입력한 강의실에서 입력한 기간 동안 진행되는 과정이 개설됨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과정코드를 통해 </a:t>
            </a:r>
            <a:r>
              <a:rPr lang="ko-KR" altLang="en-US" dirty="0" err="1"/>
              <a:t>과정명</a:t>
            </a:r>
            <a:r>
              <a:rPr lang="ko-KR" altLang="en-US" dirty="0"/>
              <a:t> 변경 및 삭제가 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관리자는 시스템에 등록된 과정을 모두 조회할 수 있어야 하기 때문에 뷰 </a:t>
            </a:r>
            <a:r>
              <a:rPr lang="ko-KR" altLang="en-US" dirty="0" err="1"/>
              <a:t>서브젝트를</a:t>
            </a:r>
            <a:r>
              <a:rPr lang="ko-KR" altLang="en-US" dirty="0"/>
              <a:t> 만들어 조회할 수 있도록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0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과목 관리 기능임</a:t>
            </a:r>
            <a:endParaRPr lang="en-US" altLang="ko-KR" dirty="0"/>
          </a:p>
          <a:p>
            <a:r>
              <a:rPr lang="ko-KR" altLang="en-US" dirty="0"/>
              <a:t>자바라는 과목을 등록하고 싶다면 </a:t>
            </a:r>
            <a:r>
              <a:rPr lang="ko-KR" altLang="en-US" dirty="0" err="1"/>
              <a:t>서브젝트</a:t>
            </a:r>
            <a:r>
              <a:rPr lang="ko-KR" altLang="en-US" dirty="0"/>
              <a:t> 인서트 프로시저에 자바를 넣고 실행하면 됨</a:t>
            </a:r>
            <a:endParaRPr lang="en-US" altLang="ko-KR" dirty="0"/>
          </a:p>
          <a:p>
            <a:r>
              <a:rPr lang="ko-KR" altLang="en-US" dirty="0"/>
              <a:t>그럼 자바라는 과목의 고유 코드가 생성되고 이를 통해 활용해 과목 개설이 가능함</a:t>
            </a:r>
            <a:endParaRPr lang="en-US" altLang="ko-KR" dirty="0"/>
          </a:p>
          <a:p>
            <a:r>
              <a:rPr lang="ko-KR" altLang="en-US" dirty="0"/>
              <a:t>교재와 강의실도 로직이 같음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3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생성된 과목 코드를 통해 과목을 개설하는 프로시저임</a:t>
            </a:r>
            <a:endParaRPr lang="en-US" altLang="ko-KR" dirty="0"/>
          </a:p>
          <a:p>
            <a:r>
              <a:rPr lang="ko-KR" altLang="en-US" dirty="0"/>
              <a:t>과목 코드와</a:t>
            </a:r>
            <a:r>
              <a:rPr lang="en-US" altLang="ko-KR" dirty="0"/>
              <a:t>, </a:t>
            </a:r>
            <a:r>
              <a:rPr lang="ko-KR" altLang="en-US" dirty="0"/>
              <a:t>이 과목을 넣고 싶은 과정의 과정 개설 코드를 넣고 다른 데이터도 입력하면</a:t>
            </a:r>
            <a:endParaRPr lang="en-US" altLang="ko-KR" dirty="0"/>
          </a:p>
          <a:p>
            <a:r>
              <a:rPr lang="ko-KR" altLang="en-US" dirty="0"/>
              <a:t>과목개설코드와 함께 해당 과목이 개설됨</a:t>
            </a:r>
            <a:endParaRPr lang="en-US" altLang="ko-KR" dirty="0"/>
          </a:p>
          <a:p>
            <a:r>
              <a:rPr lang="ko-KR" altLang="en-US" dirty="0"/>
              <a:t>과목의 배점은 이후 교수가 입력할 것이기 때문에 관리자가 과목을 등록한 지금 단계에서는 널 값으로 비워져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9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r>
              <a:rPr lang="ko-KR" altLang="en-US" dirty="0"/>
              <a:t> 요구분석서 기반으로 구현한 기능 과 실행 결과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관리자가 시스템에 등록된 과목을 모두 볼 수 있어야 하기 때문에 뷰 </a:t>
            </a:r>
            <a:r>
              <a:rPr lang="ko-KR" altLang="en-US" dirty="0" err="1"/>
              <a:t>서브젝트로</a:t>
            </a:r>
            <a:r>
              <a:rPr lang="ko-KR" altLang="en-US" dirty="0"/>
              <a:t> 과목을 모두 출력할 수 있도록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78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30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0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데이터에 고유한 코드 부여 그리고 이 코드를 기본키와 참조키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9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 범위 안의 숫자로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8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 뷰 두 개 함수 두 개 트리거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3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42</a:t>
            </a:r>
            <a:r>
              <a:rPr lang="ko-KR" altLang="en-US" dirty="0"/>
              <a:t>개 프로시저를 통해 시스템 구현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2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오류코드도 </a:t>
            </a:r>
            <a:r>
              <a:rPr lang="en-US" altLang="ko-KR" dirty="0"/>
              <a:t>100 </a:t>
            </a:r>
            <a:r>
              <a:rPr lang="ko-KR" altLang="en-US" dirty="0"/>
              <a:t>단위 로 범주 나누어 종류별로 설정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전반적인 구조 설명이고 다음으로 구현 기능이 어떻게 실행되는지 보여 </a:t>
            </a:r>
            <a:r>
              <a:rPr lang="ko-KR" altLang="en-US" dirty="0" err="1"/>
              <a:t>줄것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D68E-E6B4-4AD6-B70F-9E8D7572EF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on Apple iOS 14.2">
            <a:extLst>
              <a:ext uri="{FF2B5EF4-FFF2-40B4-BE49-F238E27FC236}">
                <a16:creationId xmlns:a16="http://schemas.microsoft.com/office/drawing/2014/main" id="{045AE3C7-B6E3-4EB6-8E18-7CE03B93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9708">
            <a:off x="2097055" y="4878356"/>
            <a:ext cx="1617177" cy="16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6C4E46-79A8-4440-A3C6-CC9563598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7194265"/>
            <a:ext cx="1994469" cy="1994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0A9E72-E0D3-4125-A75F-56B003088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990">
            <a:off x="5189723" y="389139"/>
            <a:ext cx="1143000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6E1824-3BEB-4628-A8C3-382B4818E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1709">
            <a:off x="11638676" y="2719597"/>
            <a:ext cx="1143000" cy="1143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EFEF8DD-3336-4305-85D6-894F22D47598}"/>
              </a:ext>
            </a:extLst>
          </p:cNvPr>
          <p:cNvSpPr/>
          <p:nvPr/>
        </p:nvSpPr>
        <p:spPr>
          <a:xfrm>
            <a:off x="5524500" y="8572500"/>
            <a:ext cx="7239000" cy="7239000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2320387" y="2095500"/>
            <a:ext cx="13647227" cy="3048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600" kern="0" spc="-150" dirty="0">
                <a:solidFill>
                  <a:srgbClr val="3F5FFF"/>
                </a:solidFill>
                <a:latin typeface="Rockwell Extra Bold" panose="02060903040505020403" pitchFamily="18" charset="0"/>
                <a:ea typeface="나눔고딕코딩" panose="020D0009000000000000" pitchFamily="49" charset="-127"/>
                <a:cs typeface="에스코어 드림 5 Medium" pitchFamily="34" charset="0"/>
              </a:rPr>
              <a:t>Oracle</a:t>
            </a:r>
          </a:p>
          <a:p>
            <a:pPr algn="ctr"/>
            <a:r>
              <a:rPr lang="en-US" sz="9600" kern="0" spc="-150" dirty="0">
                <a:solidFill>
                  <a:srgbClr val="000000"/>
                </a:solidFill>
                <a:latin typeface="Rockwell Extra Bold" panose="02060903040505020403" pitchFamily="18" charset="0"/>
                <a:ea typeface="나눔고딕코딩" panose="020D0009000000000000" pitchFamily="49" charset="-127"/>
              </a:rPr>
              <a:t>Semi Project</a:t>
            </a:r>
            <a:endParaRPr lang="en-US" sz="1050" spc="-150" dirty="0">
              <a:latin typeface="Rockwell Extra Bold" panose="02060903040505020403" pitchFamily="18" charset="0"/>
              <a:ea typeface="나눔고딕코딩" panose="020D0009000000000000" pitchFamily="49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8698" y="5219700"/>
            <a:ext cx="9910604" cy="3465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i="0" u="none" strike="noStrike" baseline="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성적 처리 시스템 구현</a:t>
            </a:r>
            <a:endParaRPr lang="en-US" sz="20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013" y="8872800"/>
            <a:ext cx="5663975" cy="11892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200" b="1" kern="0" spc="-15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2200" b="1" kern="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  </a:t>
            </a:r>
            <a:r>
              <a:rPr lang="ko-KR" altLang="en-US" sz="2200" b="1" kern="0" spc="-15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2200" b="1" kern="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. </a:t>
            </a:r>
            <a:r>
              <a:rPr lang="ko-KR" altLang="en-US" sz="2200" kern="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조</a:t>
            </a:r>
            <a:endParaRPr lang="en-US" altLang="ko-KR" sz="2200" kern="0" spc="-1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에스코어 드림 5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kern="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 Medium" pitchFamily="34" charset="0"/>
              </a:rPr>
              <a:t>김가영 김서현 </a:t>
            </a:r>
            <a:r>
              <a:rPr lang="ko-KR" altLang="en-US" sz="2200" kern="0" spc="-15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 Medium" pitchFamily="34" charset="0"/>
              </a:rPr>
              <a:t>안정미</a:t>
            </a:r>
            <a:r>
              <a:rPr lang="ko-KR" altLang="en-US" sz="2200" kern="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 Medium" pitchFamily="34" charset="0"/>
              </a:rPr>
              <a:t> 이상화 </a:t>
            </a:r>
            <a:r>
              <a:rPr lang="ko-KR" altLang="en-US" sz="2200" kern="0" spc="-15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5 Medium" pitchFamily="34" charset="0"/>
              </a:rPr>
              <a:t>이새롬</a:t>
            </a:r>
            <a:endParaRPr lang="en-US" altLang="ko-KR" sz="2200" kern="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5 Medium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200" kern="0" spc="-1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에스코어 드림 5 Medium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17F50F-443E-4349-B880-C21C35D746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8309480"/>
            <a:ext cx="495300" cy="4953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9F7641F-DD57-4211-ABEB-E267F3F0CD45}"/>
              </a:ext>
            </a:extLst>
          </p:cNvPr>
          <p:cNvSpPr/>
          <p:nvPr/>
        </p:nvSpPr>
        <p:spPr>
          <a:xfrm>
            <a:off x="11049000" y="9410700"/>
            <a:ext cx="228600" cy="2286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10B10E1-99D2-43CD-A43B-BE9F86ACF9BF}"/>
              </a:ext>
            </a:extLst>
          </p:cNvPr>
          <p:cNvSpPr txBox="1"/>
          <p:nvPr/>
        </p:nvSpPr>
        <p:spPr>
          <a:xfrm>
            <a:off x="11087100" y="9410700"/>
            <a:ext cx="152400" cy="152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67E6AE36-1BB8-4508-A37B-8C55C60DFD67}"/>
              </a:ext>
            </a:extLst>
          </p:cNvPr>
          <p:cNvSpPr txBox="1"/>
          <p:nvPr/>
        </p:nvSpPr>
        <p:spPr>
          <a:xfrm>
            <a:off x="479380" y="495300"/>
            <a:ext cx="33306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02 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전반적인 구조 설명 </a:t>
            </a:r>
            <a:endParaRPr lang="en-US" altLang="ko-KR" sz="28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Bebas Neue" pitchFamily="34" charset="0"/>
            </a:endParaRPr>
          </a:p>
          <a:p>
            <a:pPr algn="just">
              <a:lnSpc>
                <a:spcPts val="4500"/>
              </a:lnSpc>
            </a:pPr>
            <a:r>
              <a:rPr lang="ko-KR" altLang="en-US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오류 코드</a:t>
            </a:r>
            <a:endParaRPr lang="en-US" sz="1600" b="1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F5BB6A-D58C-4302-B833-63D14640A553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732254-4D72-4418-8A11-D736E2D5D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" t="1060" r="848" b="346"/>
          <a:stretch/>
        </p:blipFill>
        <p:spPr>
          <a:xfrm>
            <a:off x="4419600" y="1638301"/>
            <a:ext cx="12954000" cy="7086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5F5AF1-359B-4502-9362-140CE0CB4D51}"/>
              </a:ext>
            </a:extLst>
          </p:cNvPr>
          <p:cNvSpPr/>
          <p:nvPr/>
        </p:nvSpPr>
        <p:spPr>
          <a:xfrm>
            <a:off x="4419601" y="1638301"/>
            <a:ext cx="12953993" cy="7010398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00DFCF-0660-4890-8BA9-28679A403345}"/>
              </a:ext>
            </a:extLst>
          </p:cNvPr>
          <p:cNvSpPr/>
          <p:nvPr/>
        </p:nvSpPr>
        <p:spPr>
          <a:xfrm>
            <a:off x="4558091" y="1744085"/>
            <a:ext cx="2909509" cy="275215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1E881D-2BC0-4F9C-81EC-A307C9A43B59}"/>
              </a:ext>
            </a:extLst>
          </p:cNvPr>
          <p:cNvSpPr/>
          <p:nvPr/>
        </p:nvSpPr>
        <p:spPr>
          <a:xfrm>
            <a:off x="4558091" y="5448300"/>
            <a:ext cx="2909509" cy="275215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AC359D-18B5-4CA4-802C-4210798BB773}"/>
              </a:ext>
            </a:extLst>
          </p:cNvPr>
          <p:cNvSpPr/>
          <p:nvPr/>
        </p:nvSpPr>
        <p:spPr>
          <a:xfrm>
            <a:off x="4558091" y="6910891"/>
            <a:ext cx="2909509" cy="275215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71C160-6111-470D-82C6-455DA0B7AEC5}"/>
              </a:ext>
            </a:extLst>
          </p:cNvPr>
          <p:cNvSpPr/>
          <p:nvPr/>
        </p:nvSpPr>
        <p:spPr>
          <a:xfrm>
            <a:off x="4558091" y="7840085"/>
            <a:ext cx="2909509" cy="275215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3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DA69C77-81FB-4331-A57A-7773A62BF8F1}"/>
              </a:ext>
            </a:extLst>
          </p:cNvPr>
          <p:cNvGrpSpPr/>
          <p:nvPr/>
        </p:nvGrpSpPr>
        <p:grpSpPr>
          <a:xfrm>
            <a:off x="5452514" y="3924300"/>
            <a:ext cx="7382972" cy="2411412"/>
            <a:chOff x="5226050" y="3924300"/>
            <a:chExt cx="7382972" cy="241141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971A944-84A4-43CC-84B2-929B4ED9C801}"/>
                </a:ext>
              </a:extLst>
            </p:cNvPr>
            <p:cNvSpPr/>
            <p:nvPr/>
          </p:nvSpPr>
          <p:spPr>
            <a:xfrm>
              <a:off x="6324600" y="3924300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31FDBAD4-7B6C-4A09-9F38-C981EFF153F5}"/>
                </a:ext>
              </a:extLst>
            </p:cNvPr>
            <p:cNvSpPr txBox="1"/>
            <p:nvPr/>
          </p:nvSpPr>
          <p:spPr>
            <a:xfrm>
              <a:off x="5226050" y="3924300"/>
              <a:ext cx="6858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ID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6260FAD-EB63-4BFB-936F-43FCEDA2DC67}"/>
                </a:ext>
              </a:extLst>
            </p:cNvPr>
            <p:cNvSpPr/>
            <p:nvPr/>
          </p:nvSpPr>
          <p:spPr>
            <a:xfrm>
              <a:off x="6292850" y="4797425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F0F68467-EF41-47E8-8D51-5929D06DA9FB}"/>
                </a:ext>
              </a:extLst>
            </p:cNvPr>
            <p:cNvSpPr txBox="1"/>
            <p:nvPr/>
          </p:nvSpPr>
          <p:spPr>
            <a:xfrm>
              <a:off x="5226050" y="4803775"/>
              <a:ext cx="9906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PW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A6839B4-0149-43C9-B8DB-E55440B8EF12}"/>
                </a:ext>
              </a:extLst>
            </p:cNvPr>
            <p:cNvSpPr/>
            <p:nvPr/>
          </p:nvSpPr>
          <p:spPr>
            <a:xfrm>
              <a:off x="10896600" y="3924300"/>
              <a:ext cx="1712422" cy="1635125"/>
            </a:xfrm>
            <a:prstGeom prst="roundRect">
              <a:avLst>
                <a:gd name="adj" fmla="val 12434"/>
              </a:avLst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BC1F93C2-2E57-458F-ABD9-B8E80F9F8D2A}"/>
                </a:ext>
              </a:extLst>
            </p:cNvPr>
            <p:cNvSpPr txBox="1"/>
            <p:nvPr/>
          </p:nvSpPr>
          <p:spPr>
            <a:xfrm>
              <a:off x="6445250" y="3924300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ADMIN</a:t>
              </a:r>
            </a:p>
          </p:txBody>
        </p:sp>
        <p:sp>
          <p:nvSpPr>
            <p:cNvPr id="13" name="Object 2">
              <a:extLst>
                <a:ext uri="{FF2B5EF4-FFF2-40B4-BE49-F238E27FC236}">
                  <a16:creationId xmlns:a16="http://schemas.microsoft.com/office/drawing/2014/main" id="{805B2348-D79C-408A-8EDF-A9476A0B6B1A}"/>
                </a:ext>
              </a:extLst>
            </p:cNvPr>
            <p:cNvSpPr txBox="1"/>
            <p:nvPr/>
          </p:nvSpPr>
          <p:spPr>
            <a:xfrm>
              <a:off x="6445250" y="4797425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*******</a:t>
              </a:r>
            </a:p>
          </p:txBody>
        </p:sp>
        <p:sp>
          <p:nvSpPr>
            <p:cNvPr id="14" name="Object 2">
              <a:extLst>
                <a:ext uri="{FF2B5EF4-FFF2-40B4-BE49-F238E27FC236}">
                  <a16:creationId xmlns:a16="http://schemas.microsoft.com/office/drawing/2014/main" id="{A3806A3F-49FB-4C8A-B041-6E3247230CCB}"/>
                </a:ext>
              </a:extLst>
            </p:cNvPr>
            <p:cNvSpPr txBox="1"/>
            <p:nvPr/>
          </p:nvSpPr>
          <p:spPr>
            <a:xfrm>
              <a:off x="11156950" y="4342120"/>
              <a:ext cx="126365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Bebas Neue" pitchFamily="34" charset="0"/>
                </a:rPr>
                <a:t>로그인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33A3704-5628-43B0-98AC-514E0FCA1D62}"/>
                </a:ext>
              </a:extLst>
            </p:cNvPr>
            <p:cNvSpPr/>
            <p:nvPr/>
          </p:nvSpPr>
          <p:spPr>
            <a:xfrm>
              <a:off x="6305550" y="5981700"/>
              <a:ext cx="260350" cy="260350"/>
            </a:xfrm>
            <a:prstGeom prst="ellipse">
              <a:avLst/>
            </a:prstGeom>
            <a:solidFill>
              <a:srgbClr val="CD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8EAE724B-C2A3-4B66-9FA9-26D55510B6EA}"/>
                </a:ext>
              </a:extLst>
            </p:cNvPr>
            <p:cNvSpPr txBox="1"/>
            <p:nvPr/>
          </p:nvSpPr>
          <p:spPr>
            <a:xfrm>
              <a:off x="6610350" y="5888038"/>
              <a:ext cx="106680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관리자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CB8AC2-A8AB-44F6-8849-F672EC635CE6}"/>
                </a:ext>
              </a:extLst>
            </p:cNvPr>
            <p:cNvSpPr/>
            <p:nvPr/>
          </p:nvSpPr>
          <p:spPr>
            <a:xfrm>
              <a:off x="8001000" y="5981700"/>
              <a:ext cx="260350" cy="260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6F26C6DD-0B66-42B1-9EA6-39BA62939551}"/>
                </a:ext>
              </a:extLst>
            </p:cNvPr>
            <p:cNvSpPr txBox="1"/>
            <p:nvPr/>
          </p:nvSpPr>
          <p:spPr>
            <a:xfrm>
              <a:off x="830580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교수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E50A5B-C1EC-4220-B02B-2D172CEB399D}"/>
                </a:ext>
              </a:extLst>
            </p:cNvPr>
            <p:cNvSpPr/>
            <p:nvPr/>
          </p:nvSpPr>
          <p:spPr>
            <a:xfrm>
              <a:off x="9340850" y="5981700"/>
              <a:ext cx="260350" cy="260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77D269D5-FC46-4FC4-9CC7-B8FD15B51E7B}"/>
                </a:ext>
              </a:extLst>
            </p:cNvPr>
            <p:cNvSpPr txBox="1"/>
            <p:nvPr/>
          </p:nvSpPr>
          <p:spPr>
            <a:xfrm>
              <a:off x="964565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학생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EB72E6-136A-43F5-91AA-A5455B4CDEC7}"/>
                </a:ext>
              </a:extLst>
            </p:cNvPr>
            <p:cNvSpPr/>
            <p:nvPr/>
          </p:nvSpPr>
          <p:spPr>
            <a:xfrm>
              <a:off x="6344290" y="6020440"/>
              <a:ext cx="182870" cy="182870"/>
            </a:xfrm>
            <a:prstGeom prst="ellipse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15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75" y="2385130"/>
            <a:ext cx="4198650" cy="33074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96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ctr"/>
            <a:endParaRPr lang="en-US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9982200" y="3695700"/>
            <a:ext cx="6781800" cy="1893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관리자 기능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4600" y="5372100"/>
            <a:ext cx="4038600" cy="3962400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 sz="2400" kern="0" spc="-10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defRPr>
            </a:lvl1pPr>
          </a:lstStyle>
          <a:p>
            <a:r>
              <a:rPr lang="en-US" altLang="ko-KR" dirty="0"/>
              <a:t>01. </a:t>
            </a:r>
            <a:r>
              <a:rPr lang="ko-KR" altLang="en-US" dirty="0"/>
              <a:t>관리자 계정 관련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교수 계정 관리 기능 구현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과정 관리 기능 구현</a:t>
            </a:r>
            <a:endParaRPr lang="en-US" altLang="ko-KR" dirty="0"/>
          </a:p>
          <a:p>
            <a:r>
              <a:rPr lang="en-US" altLang="ko-KR" dirty="0"/>
              <a:t>04. </a:t>
            </a:r>
            <a:r>
              <a:rPr lang="ko-KR" altLang="en-US" dirty="0"/>
              <a:t>과목 관리 기능 구현</a:t>
            </a:r>
            <a:endParaRPr lang="en-US" altLang="ko-KR" dirty="0"/>
          </a:p>
          <a:p>
            <a:r>
              <a:rPr lang="en-US" altLang="ko-KR" dirty="0"/>
              <a:t>05. </a:t>
            </a:r>
            <a:r>
              <a:rPr lang="ko-KR" altLang="en-US" dirty="0"/>
              <a:t>학생 관리 기능 구현</a:t>
            </a:r>
            <a:endParaRPr lang="en-US" altLang="ko-KR" dirty="0"/>
          </a:p>
          <a:p>
            <a:r>
              <a:rPr lang="en-US" altLang="ko-KR" dirty="0"/>
              <a:t>06. </a:t>
            </a:r>
            <a:r>
              <a:rPr lang="ko-KR" altLang="en-US" dirty="0"/>
              <a:t>학생 관리 기능 구현</a:t>
            </a:r>
            <a:endParaRPr lang="en-US" altLang="ko-KR" dirty="0"/>
          </a:p>
          <a:p>
            <a:r>
              <a:rPr lang="en-US" altLang="ko-KR" dirty="0"/>
              <a:t>07. </a:t>
            </a:r>
            <a:r>
              <a:rPr lang="ko-KR" altLang="en-US" dirty="0"/>
              <a:t>성적 관리 기능 구현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67FCD-621D-4F1A-A4C6-BE032FD09198}"/>
              </a:ext>
            </a:extLst>
          </p:cNvPr>
          <p:cNvSpPr/>
          <p:nvPr/>
        </p:nvSpPr>
        <p:spPr>
          <a:xfrm rot="5400000">
            <a:off x="247650" y="7867650"/>
            <a:ext cx="4762500" cy="76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D23D45-C69B-428D-B0EE-71221323F2DC}"/>
              </a:ext>
            </a:extLst>
          </p:cNvPr>
          <p:cNvSpPr/>
          <p:nvPr/>
        </p:nvSpPr>
        <p:spPr>
          <a:xfrm>
            <a:off x="3984575" y="-4794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42108F-1B78-4A59-ADD9-1A3804E506B7}"/>
              </a:ext>
            </a:extLst>
          </p:cNvPr>
          <p:cNvSpPr/>
          <p:nvPr/>
        </p:nvSpPr>
        <p:spPr>
          <a:xfrm>
            <a:off x="4423635" y="6270743"/>
            <a:ext cx="13454089" cy="1182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4A12D0CB-AADF-4138-93F4-1251F1DA0903}"/>
              </a:ext>
            </a:extLst>
          </p:cNvPr>
          <p:cNvSpPr txBox="1"/>
          <p:nvPr/>
        </p:nvSpPr>
        <p:spPr>
          <a:xfrm>
            <a:off x="4357899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en-US" altLang="ko-KR" sz="1800" b="1" dirty="0"/>
              <a:t>ADMIN </a:t>
            </a:r>
            <a:r>
              <a:rPr lang="ko-KR" altLang="en-US" sz="1800" b="1" dirty="0"/>
              <a:t>계정 초기 </a:t>
            </a:r>
            <a:r>
              <a:rPr lang="en-US" altLang="ko-KR" sz="1800" b="1" dirty="0"/>
              <a:t>ID </a:t>
            </a:r>
            <a:r>
              <a:rPr lang="ko-KR" altLang="en-US" sz="1800" b="1" dirty="0"/>
              <a:t>및 패스워드 조회</a:t>
            </a:r>
            <a:endParaRPr lang="en-US" altLang="ko-KR" sz="1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39A8FC-1CC8-4476-9525-4BCCA91D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43" y="4518069"/>
            <a:ext cx="4287556" cy="77783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 계정 관련</a:t>
              </a:r>
              <a:endParaRPr lang="en-US" sz="20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96571" y="804682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85800" y="3467100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kern="0" spc="-150" dirty="0">
                <a:solidFill>
                  <a:srgbClr val="BFBFB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과목 관리 기능 구현</a:t>
            </a:r>
            <a:endParaRPr lang="en-US" sz="2000" spc="-150" dirty="0">
              <a:solidFill>
                <a:srgbClr val="BFBFB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15BBEB-44F8-4215-95F0-689633DF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35" y="1406102"/>
            <a:ext cx="4294354" cy="8134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C4E34E3-13F7-496E-8C98-D74C5354B8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"/>
          <a:stretch/>
        </p:blipFill>
        <p:spPr>
          <a:xfrm>
            <a:off x="4558727" y="6289967"/>
            <a:ext cx="6004623" cy="117272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834DB-088C-4F4A-9348-90B4981E55AF}"/>
              </a:ext>
            </a:extLst>
          </p:cNvPr>
          <p:cNvSpPr/>
          <p:nvPr/>
        </p:nvSpPr>
        <p:spPr>
          <a:xfrm>
            <a:off x="4423635" y="3146631"/>
            <a:ext cx="13454089" cy="1182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D74F14DE-B3C7-491C-9DA6-FBCD6FABFA80}"/>
              </a:ext>
            </a:extLst>
          </p:cNvPr>
          <p:cNvSpPr txBox="1"/>
          <p:nvPr/>
        </p:nvSpPr>
        <p:spPr>
          <a:xfrm>
            <a:off x="4361751" y="265177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en-US" altLang="ko-KR" sz="1800" b="1" dirty="0"/>
              <a:t>ID </a:t>
            </a:r>
            <a:r>
              <a:rPr lang="ko-KR" altLang="en-US" sz="1800" b="1" dirty="0"/>
              <a:t>및 패스워드 변경 프로시저 호출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63E125-BB3F-49CF-AA1A-B8746DA90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"/>
          <a:stretch/>
        </p:blipFill>
        <p:spPr>
          <a:xfrm>
            <a:off x="4648200" y="3160046"/>
            <a:ext cx="8167198" cy="117510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DFDE62-B1C6-4028-8CB2-FCA11162F884}"/>
              </a:ext>
            </a:extLst>
          </p:cNvPr>
          <p:cNvSpPr/>
          <p:nvPr/>
        </p:nvSpPr>
        <p:spPr>
          <a:xfrm>
            <a:off x="7140619" y="4993522"/>
            <a:ext cx="1546181" cy="27438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CC5DEA-5A9D-4341-9C23-013EC97B82B1}"/>
              </a:ext>
            </a:extLst>
          </p:cNvPr>
          <p:cNvSpPr/>
          <p:nvPr/>
        </p:nvSpPr>
        <p:spPr>
          <a:xfrm>
            <a:off x="7140619" y="1879118"/>
            <a:ext cx="1546181" cy="27438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6029C59C-34AC-4EBB-AA0F-F014B12BCF1B}"/>
              </a:ext>
            </a:extLst>
          </p:cNvPr>
          <p:cNvSpPr txBox="1"/>
          <p:nvPr/>
        </p:nvSpPr>
        <p:spPr>
          <a:xfrm>
            <a:off x="4361751" y="5775888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로그인 성공 여부 확인</a:t>
            </a:r>
            <a:endParaRPr lang="en-US" altLang="ko-KR" sz="1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53CE97-E664-4983-A2BE-06722BD5EB40}"/>
              </a:ext>
            </a:extLst>
          </p:cNvPr>
          <p:cNvSpPr/>
          <p:nvPr/>
        </p:nvSpPr>
        <p:spPr>
          <a:xfrm>
            <a:off x="4423635" y="7621702"/>
            <a:ext cx="13454089" cy="140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190172-A019-4FDF-8806-EA57054EB6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4" b="25092"/>
          <a:stretch/>
        </p:blipFill>
        <p:spPr>
          <a:xfrm>
            <a:off x="4558727" y="7787089"/>
            <a:ext cx="5194873" cy="10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F9C602-8AE5-4948-BF3C-0A5C801FF441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AB9BB-02DC-45FC-8D30-08C6E352996B}"/>
              </a:ext>
            </a:extLst>
          </p:cNvPr>
          <p:cNvSpPr/>
          <p:nvPr/>
        </p:nvSpPr>
        <p:spPr>
          <a:xfrm>
            <a:off x="4271235" y="1362801"/>
            <a:ext cx="13454089" cy="7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A13FEA70-00E6-47AE-B967-EE5DD25365ED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관리자 측 교수 사전 등록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 </a:t>
            </a:r>
            <a:r>
              <a:rPr lang="ko-KR" altLang="en-US" dirty="0" err="1"/>
              <a:t>주민번호뒷자리</a:t>
            </a:r>
            <a:r>
              <a:rPr lang="en-US" altLang="ko-KR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 계정 관련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1289639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5DD503-4B91-4401-AAC8-111B5A9D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5" y="1569352"/>
            <a:ext cx="7563945" cy="3737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9732E9-B261-4981-8267-2573F03C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26" y="2395302"/>
            <a:ext cx="8808974" cy="7903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2F8901-2611-404E-BC03-C456B9E6E1F6}"/>
              </a:ext>
            </a:extLst>
          </p:cNvPr>
          <p:cNvSpPr txBox="1"/>
          <p:nvPr/>
        </p:nvSpPr>
        <p:spPr>
          <a:xfrm>
            <a:off x="4271235" y="3756809"/>
            <a:ext cx="9144000" cy="36933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관리자 측 </a:t>
            </a:r>
            <a:r>
              <a:rPr lang="ko-KR" altLang="en-US" dirty="0" err="1"/>
              <a:t>교수자</a:t>
            </a:r>
            <a:r>
              <a:rPr lang="ko-KR" altLang="en-US" dirty="0"/>
              <a:t> 정보 수정</a:t>
            </a:r>
            <a:r>
              <a:rPr lang="en-US" altLang="ko-KR" dirty="0"/>
              <a:t>/</a:t>
            </a:r>
            <a:r>
              <a:rPr lang="ko-KR" altLang="en-US" dirty="0"/>
              <a:t>삭제  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47CBEC9-C053-46A5-B535-E058CC24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235" y="5263068"/>
            <a:ext cx="7844565" cy="7293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495CE9-9F71-4E31-B291-B452F8E282F9}"/>
              </a:ext>
            </a:extLst>
          </p:cNvPr>
          <p:cNvSpPr/>
          <p:nvPr/>
        </p:nvSpPr>
        <p:spPr>
          <a:xfrm>
            <a:off x="4271235" y="4258499"/>
            <a:ext cx="13454089" cy="7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453FC1E-4D3D-467B-BB8B-8D020E3A5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185" y="4458069"/>
            <a:ext cx="10699616" cy="3747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92D746-48D3-4268-A613-2192BAC91C9E}"/>
              </a:ext>
            </a:extLst>
          </p:cNvPr>
          <p:cNvSpPr/>
          <p:nvPr/>
        </p:nvSpPr>
        <p:spPr>
          <a:xfrm>
            <a:off x="4267200" y="6286054"/>
            <a:ext cx="13454089" cy="762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CD33B2-F7F6-4190-8738-D07F4C37B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627" y="6427899"/>
            <a:ext cx="6446773" cy="46820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0F7010-6DEE-4326-91AD-AE78E0A22F76}"/>
              </a:ext>
            </a:extLst>
          </p:cNvPr>
          <p:cNvSpPr/>
          <p:nvPr/>
        </p:nvSpPr>
        <p:spPr>
          <a:xfrm>
            <a:off x="4267200" y="7180858"/>
            <a:ext cx="13454089" cy="148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71CBF7-58F9-4B64-B4C6-B229F72263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773" t="30548" r="1"/>
          <a:stretch/>
        </p:blipFill>
        <p:spPr>
          <a:xfrm>
            <a:off x="4464185" y="7282943"/>
            <a:ext cx="6584815" cy="12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95D38-5DD2-41AC-8310-EA55A1882A91}"/>
              </a:ext>
            </a:extLst>
          </p:cNvPr>
          <p:cNvSpPr/>
          <p:nvPr/>
        </p:nvSpPr>
        <p:spPr>
          <a:xfrm>
            <a:off x="3962394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67666-D6A3-46FE-BB70-FC65E0D73034}"/>
              </a:ext>
            </a:extLst>
          </p:cNvPr>
          <p:cNvSpPr/>
          <p:nvPr/>
        </p:nvSpPr>
        <p:spPr>
          <a:xfrm>
            <a:off x="4271235" y="1362800"/>
            <a:ext cx="13454089" cy="111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8073553-F37E-435A-B5AF-7990599DCD41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교수관리 </a:t>
            </a:r>
            <a:r>
              <a:rPr lang="en-US" altLang="ko-KR" sz="1800" b="0" dirty="0"/>
              <a:t>VIEW </a:t>
            </a:r>
            <a:r>
              <a:rPr lang="ko-KR" altLang="en-US" sz="1800" b="0" dirty="0"/>
              <a:t>출력</a:t>
            </a:r>
            <a:endParaRPr lang="en-US" altLang="ko-KR" sz="1800" b="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 계정 관련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1289639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6CB59-8D51-4791-9ECC-4B0DEB8E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102" y="2772176"/>
            <a:ext cx="12301332" cy="5301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99DAC6-01F0-41BC-9E05-6938A1F4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501094"/>
            <a:ext cx="2960397" cy="6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4C0A49-3383-4E23-82BC-373399F0ECD4}"/>
              </a:ext>
            </a:extLst>
          </p:cNvPr>
          <p:cNvSpPr/>
          <p:nvPr/>
        </p:nvSpPr>
        <p:spPr>
          <a:xfrm>
            <a:off x="3962394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B72B4C-CB00-450E-9420-678D724CBCEC}"/>
              </a:ext>
            </a:extLst>
          </p:cNvPr>
          <p:cNvSpPr/>
          <p:nvPr/>
        </p:nvSpPr>
        <p:spPr>
          <a:xfrm>
            <a:off x="4271235" y="1805078"/>
            <a:ext cx="13454089" cy="630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83C09A2B-D221-469F-B00A-F4D40DCCF079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/>
              <a:t>과정 개설을 위한 프로시저 호출</a:t>
            </a:r>
            <a:endParaRPr lang="en-US" altLang="ko-KR" sz="1800" b="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교수 계정 관리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과정 관리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 계정 관련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1810739"/>
              <a:ext cx="306019" cy="45721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944636-8888-4A7C-9BA2-82C1417DA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" t="4008"/>
          <a:stretch/>
        </p:blipFill>
        <p:spPr>
          <a:xfrm>
            <a:off x="4474690" y="1956379"/>
            <a:ext cx="9927110" cy="320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1B0635-E89A-4E05-8991-801D8F66B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35" y="2567630"/>
            <a:ext cx="9834229" cy="1655661"/>
          </a:xfrm>
          <a:prstGeom prst="rect">
            <a:avLst/>
          </a:prstGeom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E08CC6A9-55AA-462D-8639-14EF633FC801}"/>
              </a:ext>
            </a:extLst>
          </p:cNvPr>
          <p:cNvSpPr txBox="1"/>
          <p:nvPr/>
        </p:nvSpPr>
        <p:spPr>
          <a:xfrm>
            <a:off x="4215581" y="1232549"/>
            <a:ext cx="8281216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과정코드</a:t>
            </a:r>
            <a:r>
              <a:rPr lang="en-US" altLang="ko-KR" dirty="0"/>
              <a:t>,</a:t>
            </a:r>
            <a:r>
              <a:rPr lang="ko-KR" altLang="en-US" dirty="0"/>
              <a:t>강의실코드</a:t>
            </a:r>
            <a:r>
              <a:rPr lang="en-US" altLang="ko-KR" dirty="0"/>
              <a:t>,</a:t>
            </a:r>
            <a:r>
              <a:rPr lang="ko-KR" altLang="en-US" dirty="0"/>
              <a:t>과정시작일자</a:t>
            </a:r>
            <a:r>
              <a:rPr lang="en-US" altLang="ko-KR" dirty="0"/>
              <a:t>,</a:t>
            </a:r>
            <a:r>
              <a:rPr lang="ko-KR" altLang="en-US" dirty="0"/>
              <a:t>과정종료일자를 </a:t>
            </a:r>
            <a:r>
              <a:rPr lang="ko-KR" altLang="en-US" dirty="0" err="1"/>
              <a:t>입력받아</a:t>
            </a:r>
            <a:r>
              <a:rPr lang="ko-KR" altLang="en-US" dirty="0"/>
              <a:t> 과정 개설</a:t>
            </a:r>
            <a:endParaRPr 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FA9B22-C888-4FD7-A1C0-8B9B5B1B3CC7}"/>
              </a:ext>
            </a:extLst>
          </p:cNvPr>
          <p:cNvSpPr/>
          <p:nvPr/>
        </p:nvSpPr>
        <p:spPr>
          <a:xfrm>
            <a:off x="4411068" y="3818633"/>
            <a:ext cx="9605697" cy="265164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830922-EAAB-4070-A131-2913799B3FEA}"/>
              </a:ext>
            </a:extLst>
          </p:cNvPr>
          <p:cNvSpPr/>
          <p:nvPr/>
        </p:nvSpPr>
        <p:spPr>
          <a:xfrm>
            <a:off x="4271235" y="5047242"/>
            <a:ext cx="13454089" cy="71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4E7B7EA8-2B7F-4BF9-86C6-3DFFBF0B1B31}"/>
              </a:ext>
            </a:extLst>
          </p:cNvPr>
          <p:cNvSpPr txBox="1"/>
          <p:nvPr/>
        </p:nvSpPr>
        <p:spPr>
          <a:xfrm>
            <a:off x="4209351" y="4532412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/>
              <a:t>과정 수정을 위한 프로시저 호출</a:t>
            </a:r>
            <a:endParaRPr lang="en-US" altLang="ko-KR" sz="1800" b="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3D35CD-9D0E-474A-93E6-D2AF4641C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13" y="5143500"/>
            <a:ext cx="9851788" cy="4586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425CB70-67B3-4045-93A3-ABDDAAD000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983"/>
          <a:stretch/>
        </p:blipFill>
        <p:spPr>
          <a:xfrm>
            <a:off x="12192000" y="5870209"/>
            <a:ext cx="5523444" cy="64489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3EBC1E-3C3D-4828-AD50-C4E90B4D0825}"/>
              </a:ext>
            </a:extLst>
          </p:cNvPr>
          <p:cNvSpPr/>
          <p:nvPr/>
        </p:nvSpPr>
        <p:spPr>
          <a:xfrm>
            <a:off x="4271235" y="7429500"/>
            <a:ext cx="13454089" cy="683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3FA389B0-7C26-45DE-8DA8-16F991B4C5E7}"/>
              </a:ext>
            </a:extLst>
          </p:cNvPr>
          <p:cNvSpPr txBox="1"/>
          <p:nvPr/>
        </p:nvSpPr>
        <p:spPr>
          <a:xfrm>
            <a:off x="4209351" y="6953815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/>
              <a:t>과정 삭제를 위한 프로시저 호출</a:t>
            </a:r>
            <a:endParaRPr lang="en-US" altLang="ko-KR" sz="1800" b="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1754828-D8D4-41F4-A6FA-EAA0ADB94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46" y="7595026"/>
            <a:ext cx="5212054" cy="40517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62A714-E084-4FC1-B674-8A385D004888}"/>
              </a:ext>
            </a:extLst>
          </p:cNvPr>
          <p:cNvSpPr/>
          <p:nvPr/>
        </p:nvSpPr>
        <p:spPr>
          <a:xfrm>
            <a:off x="4271235" y="8192833"/>
            <a:ext cx="13454089" cy="141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DF4DCCB-A469-42F1-A2CF-C0199EE13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690" y="8325679"/>
            <a:ext cx="5446679" cy="116122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A04EFF-3D26-4F53-8504-3680D66E6E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8697"/>
          <a:stretch/>
        </p:blipFill>
        <p:spPr>
          <a:xfrm>
            <a:off x="4191000" y="5870209"/>
            <a:ext cx="7920762" cy="644891"/>
          </a:xfrm>
          <a:prstGeom prst="rect">
            <a:avLst/>
          </a:prstGeom>
        </p:spPr>
      </p:pic>
      <p:sp>
        <p:nvSpPr>
          <p:cNvPr id="42" name="오른쪽 화살표 39">
            <a:extLst>
              <a:ext uri="{FF2B5EF4-FFF2-40B4-BE49-F238E27FC236}">
                <a16:creationId xmlns:a16="http://schemas.microsoft.com/office/drawing/2014/main" id="{03D2528F-9E42-4498-A961-8BED2D953621}"/>
              </a:ext>
            </a:extLst>
          </p:cNvPr>
          <p:cNvSpPr/>
          <p:nvPr/>
        </p:nvSpPr>
        <p:spPr>
          <a:xfrm>
            <a:off x="11788828" y="6134100"/>
            <a:ext cx="479372" cy="316086"/>
          </a:xfrm>
          <a:prstGeom prst="rightArrow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9EDA5A-FF82-485E-9794-346EE4D25C3B}"/>
              </a:ext>
            </a:extLst>
          </p:cNvPr>
          <p:cNvSpPr/>
          <p:nvPr/>
        </p:nvSpPr>
        <p:spPr>
          <a:xfrm>
            <a:off x="5562600" y="6210300"/>
            <a:ext cx="6186109" cy="275215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117ADD-04CA-41F4-98A7-75D2364376EA}"/>
              </a:ext>
            </a:extLst>
          </p:cNvPr>
          <p:cNvSpPr/>
          <p:nvPr/>
        </p:nvSpPr>
        <p:spPr>
          <a:xfrm>
            <a:off x="13487401" y="6146187"/>
            <a:ext cx="4228044" cy="34487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1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A95D38-5DD2-41AC-8310-EA55A1882A91}"/>
              </a:ext>
            </a:extLst>
          </p:cNvPr>
          <p:cNvSpPr/>
          <p:nvPr/>
        </p:nvSpPr>
        <p:spPr>
          <a:xfrm>
            <a:off x="3962394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67666-D6A3-46FE-BB70-FC65E0D73034}"/>
              </a:ext>
            </a:extLst>
          </p:cNvPr>
          <p:cNvSpPr/>
          <p:nvPr/>
        </p:nvSpPr>
        <p:spPr>
          <a:xfrm>
            <a:off x="4271235" y="1362800"/>
            <a:ext cx="13454089" cy="111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98073553-F37E-435A-B5AF-7990599DCD41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과정관리 </a:t>
            </a:r>
            <a:r>
              <a:rPr lang="en-US" altLang="ko-KR" sz="1800" b="0" dirty="0"/>
              <a:t>VIEW </a:t>
            </a:r>
            <a:r>
              <a:rPr lang="ko-KR" altLang="en-US" sz="1800" b="0" dirty="0"/>
              <a:t>출력</a:t>
            </a:r>
            <a:endParaRPr lang="en-US" altLang="ko-KR" sz="1800" b="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30BB27-D7EC-4878-944F-DF576F725B6F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1684EF19-3CDF-4168-8C77-5EBA91B96B0A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7E2E778D-1F2C-492B-93B6-483FA369DF9A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교수 계정 관리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42819739-67FA-4C68-BCE4-A0FAB422D41F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과정 관리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03E06469-7946-4139-AF9C-CDDB07FB68FD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36FB2A5B-471B-4E3F-A227-93199C77FC01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D6D7347E-0CC3-43D8-B4A2-F8A98B107647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7C525E-6B84-4994-AA35-874C32CD45AD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EFA382F9-DB8D-430F-8442-32211C8B2E80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A8633E-A789-4A00-B995-86A937D8960B}"/>
                </a:ext>
              </a:extLst>
            </p:cNvPr>
            <p:cNvSpPr/>
            <p:nvPr/>
          </p:nvSpPr>
          <p:spPr>
            <a:xfrm rot="5400000" flipV="1">
              <a:off x="281329" y="1810739"/>
              <a:ext cx="306019" cy="45721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C7C804C-F514-42D5-9019-C1F9DECD8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82"/>
          <a:stretch/>
        </p:blipFill>
        <p:spPr>
          <a:xfrm>
            <a:off x="4495800" y="1562100"/>
            <a:ext cx="4419600" cy="629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08710EF-CA90-4265-B860-B05864DE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352" y="2772176"/>
            <a:ext cx="13515972" cy="43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3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48380B-E126-4090-8301-20BF7FF3C632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44D099C-67C4-4AB3-9CD2-41DA75529A96}"/>
              </a:ext>
            </a:extLst>
          </p:cNvPr>
          <p:cNvSpPr/>
          <p:nvPr/>
        </p:nvSpPr>
        <p:spPr>
          <a:xfrm>
            <a:off x="12049136" y="1647041"/>
            <a:ext cx="5553059" cy="5096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60E9B5-0DEF-4C2F-850F-2BBEA786E959}"/>
              </a:ext>
            </a:extLst>
          </p:cNvPr>
          <p:cNvSpPr/>
          <p:nvPr/>
        </p:nvSpPr>
        <p:spPr>
          <a:xfrm>
            <a:off x="4271236" y="1647041"/>
            <a:ext cx="6440274" cy="5096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교수 계정 관리 기능 구현</a:t>
              </a:r>
              <a:endParaRPr lang="en-US" dirty="0"/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389064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85800" y="3467100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과목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/>
          <a:stretch/>
        </p:blipFill>
        <p:spPr bwMode="auto">
          <a:xfrm>
            <a:off x="4664145" y="2228674"/>
            <a:ext cx="573321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1" y="2407067"/>
            <a:ext cx="3124200" cy="96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r="2656"/>
          <a:stretch/>
        </p:blipFill>
        <p:spPr bwMode="auto">
          <a:xfrm>
            <a:off x="4593969" y="3636217"/>
            <a:ext cx="5924774" cy="10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3830049"/>
            <a:ext cx="3657600" cy="99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04" y="4942515"/>
            <a:ext cx="58079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545" y="5238397"/>
            <a:ext cx="4672531" cy="101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0962290" y="2645374"/>
            <a:ext cx="914400" cy="602932"/>
          </a:xfrm>
          <a:prstGeom prst="rightArrow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10972800" y="4049575"/>
            <a:ext cx="914400" cy="602932"/>
          </a:xfrm>
          <a:prstGeom prst="rightArrow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10972800" y="5280902"/>
            <a:ext cx="914400" cy="602932"/>
          </a:xfrm>
          <a:prstGeom prst="rightArrow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78845" y="2436417"/>
            <a:ext cx="1537919" cy="3815831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12049136" y="7489917"/>
            <a:ext cx="5333998" cy="62782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교재</a:t>
            </a:r>
            <a:r>
              <a:rPr lang="en-US" altLang="ko-KR" dirty="0"/>
              <a:t>, </a:t>
            </a:r>
            <a:r>
              <a:rPr lang="ko-KR" altLang="en-US" dirty="0"/>
              <a:t>강의실 정보를 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b="1" dirty="0"/>
              <a:t>테이블에 </a:t>
            </a:r>
            <a:r>
              <a:rPr lang="en-US" altLang="ko-KR" b="1" dirty="0"/>
              <a:t>INSERT </a:t>
            </a:r>
            <a:r>
              <a:rPr lang="ko-KR" altLang="en-US" b="1" dirty="0"/>
              <a:t>하여 각각의 고유 코드 생성</a:t>
            </a:r>
            <a:r>
              <a:rPr lang="en-US" altLang="ko-KR" dirty="0"/>
              <a:t>.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13247804" y="6252248"/>
            <a:ext cx="0" cy="1049092"/>
          </a:xfrm>
          <a:prstGeom prst="straightConnector1">
            <a:avLst/>
          </a:prstGeom>
          <a:ln w="4127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315087" y="787850"/>
            <a:ext cx="7620000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각 테이블 입력 </a:t>
            </a:r>
            <a:r>
              <a:rPr lang="ko-KR" altLang="en-US"/>
              <a:t>프로시저 호출</a:t>
            </a:r>
            <a:endParaRPr lang="en-US" altLang="ko-KR" dirty="0"/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11935087" y="988823"/>
            <a:ext cx="2666999" cy="35609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/>
              <a:t>출력결과</a:t>
            </a:r>
            <a:r>
              <a:rPr lang="en-US" altLang="ko-KR" b="0" dirty="0"/>
              <a:t>(</a:t>
            </a:r>
            <a:r>
              <a:rPr lang="ko-KR" altLang="en-US" b="0" dirty="0"/>
              <a:t>예시</a:t>
            </a:r>
            <a:r>
              <a:rPr lang="en-US" altLang="ko-KR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D8AF1F-52C8-4B94-8D99-0A2A1E4B8EEC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75232B-6CDD-46F2-85A3-C6B6FA8B22D4}"/>
              </a:ext>
            </a:extLst>
          </p:cNvPr>
          <p:cNvSpPr/>
          <p:nvPr/>
        </p:nvSpPr>
        <p:spPr>
          <a:xfrm>
            <a:off x="4271235" y="1362800"/>
            <a:ext cx="13454089" cy="117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389064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85800" y="3467100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과목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6" y="1545486"/>
            <a:ext cx="12884365" cy="80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30" y="3503168"/>
            <a:ext cx="13458696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생성된 고유 코드를 이용하여 과목 정보 입력</a:t>
            </a:r>
            <a:endParaRPr lang="en-US" altLang="ko-KR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114800" y="4914900"/>
            <a:ext cx="7839963" cy="73244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개설과목의 고유 코드가 부여된 것을 확인할 </a:t>
            </a:r>
            <a:r>
              <a:rPr lang="ko-KR" altLang="en-US" b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 있음</a:t>
            </a:r>
            <a:r>
              <a:rPr lang="en-US" altLang="ko-KR" b="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09351" y="2857500"/>
            <a:ext cx="2666999" cy="6874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13145477" y="5067300"/>
            <a:ext cx="4978774" cy="136044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배점영역은 추후 교수자가 업데이트할 수 있도록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상태로 설정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배점의 총합이 </a:t>
            </a:r>
            <a:r>
              <a:rPr lang="en-US" altLang="ko-KR" dirty="0"/>
              <a:t>100</a:t>
            </a:r>
            <a:r>
              <a:rPr lang="ko-KR" altLang="en-US" dirty="0"/>
              <a:t>점 만점이 될 수 있도록 </a:t>
            </a:r>
            <a:endParaRPr lang="en-US" altLang="ko-KR" dirty="0"/>
          </a:p>
          <a:p>
            <a:r>
              <a:rPr lang="ko-KR" altLang="en-US" dirty="0"/>
              <a:t>테이블 생성 시 </a:t>
            </a:r>
            <a:r>
              <a:rPr lang="en-US" altLang="ko-KR" dirty="0"/>
              <a:t>CHECK KEY</a:t>
            </a:r>
            <a:r>
              <a:rPr lang="ko-KR" altLang="en-US" dirty="0"/>
              <a:t> 설정</a:t>
            </a:r>
            <a:r>
              <a:rPr lang="en-US" altLang="ko-KR" dirty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64544" y="3533570"/>
            <a:ext cx="1907656" cy="847930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5218372" y="4381500"/>
            <a:ext cx="0" cy="609600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3721257" y="3539190"/>
            <a:ext cx="3957143" cy="847930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A1272A-4D0B-4BB5-BA42-584B22DC8B19}"/>
              </a:ext>
            </a:extLst>
          </p:cNvPr>
          <p:cNvCxnSpPr>
            <a:cxnSpLocks/>
          </p:cNvCxnSpPr>
          <p:nvPr/>
        </p:nvCxnSpPr>
        <p:spPr>
          <a:xfrm>
            <a:off x="15699828" y="4381500"/>
            <a:ext cx="0" cy="609600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748" y="1866900"/>
            <a:ext cx="5968652" cy="10419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300" dirty="0">
                <a:solidFill>
                  <a:srgbClr val="000000"/>
                </a:solidFill>
                <a:latin typeface="Rockwell Extra Bold" panose="02060903040505020403" pitchFamily="18" charset="0"/>
                <a:cs typeface="Bebas Neue" pitchFamily="34" charset="0"/>
              </a:rPr>
              <a:t>CONTENTS</a:t>
            </a:r>
            <a:endParaRPr lang="en-US" sz="1100" dirty="0">
              <a:latin typeface="Rockwell Extra Bold" panose="020609030405050204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1FB75B-3835-480D-822D-4ED671B20919}"/>
              </a:ext>
            </a:extLst>
          </p:cNvPr>
          <p:cNvSpPr/>
          <p:nvPr/>
        </p:nvSpPr>
        <p:spPr>
          <a:xfrm>
            <a:off x="1041748" y="3082029"/>
            <a:ext cx="5663852" cy="80271"/>
          </a:xfrm>
          <a:prstGeom prst="rect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B5DD013-DB56-45B0-9329-A092552642E3}"/>
              </a:ext>
            </a:extLst>
          </p:cNvPr>
          <p:cNvSpPr txBox="1"/>
          <p:nvPr/>
        </p:nvSpPr>
        <p:spPr>
          <a:xfrm>
            <a:off x="1041748" y="3467101"/>
            <a:ext cx="8864252" cy="4800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01</a:t>
            </a:r>
            <a:r>
              <a:rPr lang="en-US" sz="3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rPr>
              <a:t>개요</a:t>
            </a:r>
            <a:endParaRPr lang="en-US" altLang="ko-KR" sz="36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ebas Neue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r>
              <a:rPr lang="en-US" sz="3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DB 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전반적인 구조 설명</a:t>
            </a:r>
            <a:endParaRPr lang="en-US" altLang="ko-KR" sz="36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r>
              <a:rPr lang="en-US" sz="3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관리자 기능</a:t>
            </a:r>
            <a:endParaRPr lang="en-US" altLang="ko-KR" sz="36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r>
              <a:rPr lang="en-US" sz="3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 기능</a:t>
            </a:r>
            <a:r>
              <a:rPr lang="en-US" altLang="ko-KR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교수</a:t>
            </a:r>
            <a:r>
              <a:rPr lang="en-US" altLang="ko-KR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r>
              <a:rPr lang="en-US" altLang="ko-KR" sz="36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 기능</a:t>
            </a:r>
            <a:r>
              <a:rPr lang="en-US" altLang="ko-KR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학생</a:t>
            </a:r>
            <a:r>
              <a:rPr lang="en-US" altLang="ko-KR" sz="36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2A6922-6F6B-44F7-BEC2-39AD33E09ADD}"/>
              </a:ext>
            </a:extLst>
          </p:cNvPr>
          <p:cNvSpPr/>
          <p:nvPr/>
        </p:nvSpPr>
        <p:spPr>
          <a:xfrm>
            <a:off x="3962394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BF6147-7A5E-4091-81E7-12861854286F}"/>
              </a:ext>
            </a:extLst>
          </p:cNvPr>
          <p:cNvSpPr/>
          <p:nvPr/>
        </p:nvSpPr>
        <p:spPr>
          <a:xfrm>
            <a:off x="4271236" y="7094613"/>
            <a:ext cx="7620000" cy="85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3B0A7D-4A22-45A3-A21A-DD383C320763}"/>
              </a:ext>
            </a:extLst>
          </p:cNvPr>
          <p:cNvSpPr/>
          <p:nvPr/>
        </p:nvSpPr>
        <p:spPr>
          <a:xfrm>
            <a:off x="4271235" y="1362801"/>
            <a:ext cx="13454089" cy="85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F9301D7-1F32-48BE-99A6-2949A2C3D240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과목개설 테이블 </a:t>
            </a:r>
            <a:r>
              <a:rPr lang="en-US" altLang="ko-KR" sz="1800" b="1" dirty="0"/>
              <a:t>UPDATE </a:t>
            </a:r>
            <a:r>
              <a:rPr lang="ko-KR" altLang="en-US" sz="1800" b="1" dirty="0"/>
              <a:t>프로시저 호출하여 수정 진행</a:t>
            </a:r>
            <a:endParaRPr lang="en-US" altLang="ko-KR" sz="18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389064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85800" y="3467100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과목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45" y="3442123"/>
            <a:ext cx="133254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44161"/>
            <a:ext cx="13283766" cy="48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962403"/>
            <a:ext cx="133254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43467" y="2846875"/>
            <a:ext cx="3986133" cy="687423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→ 변경 전</a:t>
            </a:r>
            <a:endParaRPr lang="en-US" altLang="ko-KR" dirty="0"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71235" y="4355607"/>
            <a:ext cx="3986133" cy="687423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→ 변경 후</a:t>
            </a:r>
            <a:endParaRPr lang="en-US" altLang="ko-KR" dirty="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9448800" y="5672309"/>
            <a:ext cx="2514600" cy="486301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>
                <a:solidFill>
                  <a:srgbClr val="3F5FFF"/>
                </a:solidFill>
              </a:rPr>
              <a:t>교수자 코드 변경 완료</a:t>
            </a:r>
            <a:r>
              <a:rPr lang="en-US" altLang="ko-KR" dirty="0">
                <a:solidFill>
                  <a:srgbClr val="3F5FFF"/>
                </a:solidFill>
              </a:rPr>
              <a:t>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199235"/>
            <a:ext cx="7297888" cy="6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314217" y="6387493"/>
            <a:ext cx="7620000" cy="813468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과목개설 테이블 </a:t>
            </a:r>
            <a:r>
              <a:rPr lang="en-US" altLang="ko-KR" dirty="0"/>
              <a:t>DELETE </a:t>
            </a:r>
            <a:r>
              <a:rPr lang="ko-KR" altLang="en-US" dirty="0"/>
              <a:t>프로시저 호출하여 삭제 진행</a:t>
            </a:r>
            <a:r>
              <a:rPr lang="en-US" altLang="ko-KR" dirty="0"/>
              <a:t>.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97284" y="8031855"/>
            <a:ext cx="8145517" cy="486301"/>
          </a:xfrm>
          <a:prstGeom prst="rect">
            <a:avLst/>
          </a:prstGeom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→ 이미 수강신청 이력이 있는 과목의 경우 삭제 </a:t>
            </a:r>
            <a:r>
              <a:rPr lang="ko-KR" altLang="en-US"/>
              <a:t>불가 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1D1A447-6C26-487E-8DA3-23A60E4BDF6A}"/>
              </a:ext>
            </a:extLst>
          </p:cNvPr>
          <p:cNvSpPr/>
          <p:nvPr/>
        </p:nvSpPr>
        <p:spPr>
          <a:xfrm>
            <a:off x="10058400" y="3805935"/>
            <a:ext cx="1295400" cy="292816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DFCEEC4-4CAD-458C-81E4-7A975B49159F}"/>
              </a:ext>
            </a:extLst>
          </p:cNvPr>
          <p:cNvSpPr/>
          <p:nvPr/>
        </p:nvSpPr>
        <p:spPr>
          <a:xfrm>
            <a:off x="10058400" y="5269752"/>
            <a:ext cx="1295400" cy="292816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4AA8AF-B24F-49AA-A0D1-9C47F6B1920A}"/>
              </a:ext>
            </a:extLst>
          </p:cNvPr>
          <p:cNvCxnSpPr>
            <a:cxnSpLocks/>
          </p:cNvCxnSpPr>
          <p:nvPr/>
        </p:nvCxnSpPr>
        <p:spPr>
          <a:xfrm>
            <a:off x="10668000" y="4229100"/>
            <a:ext cx="0" cy="609600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6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4C61AC-55B3-4DA8-B0FC-2DAB2CAABB12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6F1423-A487-49C9-93E3-C1C5DE897A59}"/>
              </a:ext>
            </a:extLst>
          </p:cNvPr>
          <p:cNvSpPr/>
          <p:nvPr/>
        </p:nvSpPr>
        <p:spPr>
          <a:xfrm>
            <a:off x="4271235" y="1362800"/>
            <a:ext cx="13454089" cy="117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01EF4667-4BA7-435A-B22A-C49841E5749C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과목관리 </a:t>
            </a:r>
            <a:r>
              <a:rPr lang="en-US" altLang="ko-KR" dirty="0"/>
              <a:t>VIEW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389064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85800" y="3467100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과목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6403"/>
            <a:ext cx="11367274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01" y="3591572"/>
            <a:ext cx="13639800" cy="189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B876DCAC-26EF-4555-8D40-49634C703194}"/>
              </a:ext>
            </a:extLst>
          </p:cNvPr>
          <p:cNvSpPr txBox="1"/>
          <p:nvPr/>
        </p:nvSpPr>
        <p:spPr>
          <a:xfrm>
            <a:off x="4209351" y="2857500"/>
            <a:ext cx="2666999" cy="6874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07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36D416-259C-4569-BF66-8743BE1088E7}"/>
              </a:ext>
            </a:extLst>
          </p:cNvPr>
          <p:cNvSpPr/>
          <p:nvPr/>
        </p:nvSpPr>
        <p:spPr>
          <a:xfrm>
            <a:off x="3962394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AD3D04-6C8B-414C-BCDF-D90B33BBFB27}"/>
              </a:ext>
            </a:extLst>
          </p:cNvPr>
          <p:cNvSpPr/>
          <p:nvPr/>
        </p:nvSpPr>
        <p:spPr>
          <a:xfrm>
            <a:off x="4271235" y="3580487"/>
            <a:ext cx="13454089" cy="111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F2116F-19C1-42A8-A0E3-84A54466291A}"/>
              </a:ext>
            </a:extLst>
          </p:cNvPr>
          <p:cNvSpPr/>
          <p:nvPr/>
        </p:nvSpPr>
        <p:spPr>
          <a:xfrm>
            <a:off x="4271235" y="1362800"/>
            <a:ext cx="13454089" cy="111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99D99601-BBB0-4C7D-9F00-7F288D730B42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학생정보 </a:t>
            </a:r>
            <a:r>
              <a:rPr lang="en-US" altLang="ko-KR" sz="1800" b="1" dirty="0"/>
              <a:t>INSERT </a:t>
            </a:r>
            <a:r>
              <a:rPr lang="ko-KR" altLang="en-US" sz="1800" b="1" dirty="0"/>
              <a:t>프로시저 호출하여 입력 진행</a:t>
            </a:r>
            <a:endParaRPr lang="en-US" altLang="ko-KR" sz="1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86588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64784" y="3959308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학생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18" y="1391976"/>
            <a:ext cx="5738222" cy="82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03" y="5722885"/>
            <a:ext cx="6945433" cy="117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32" y="3695700"/>
            <a:ext cx="7178568" cy="88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34192" y="5026123"/>
            <a:ext cx="11169869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/>
              <a:t>출력결과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34192" y="7845345"/>
            <a:ext cx="12149006" cy="43590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고유한 코드가 부여되었고</a:t>
            </a:r>
            <a:r>
              <a:rPr lang="en-US" altLang="ko-KR" dirty="0"/>
              <a:t>, PW</a:t>
            </a:r>
            <a:r>
              <a:rPr lang="ko-KR" altLang="en-US" dirty="0"/>
              <a:t>가 입력 받은 주민번호 뒷자리로 설정된 것을 확인할 수 있음</a:t>
            </a:r>
            <a:r>
              <a:rPr lang="en-US" altLang="ko-KR" dirty="0"/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279702" y="5753487"/>
            <a:ext cx="1459033" cy="1173215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62736" y="5753486"/>
            <a:ext cx="2446643" cy="1173215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4876800" y="6926701"/>
            <a:ext cx="0" cy="702077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2">
            <a:extLst>
              <a:ext uri="{FF2B5EF4-FFF2-40B4-BE49-F238E27FC236}">
                <a16:creationId xmlns:a16="http://schemas.microsoft.com/office/drawing/2014/main" id="{C9C66C72-B9FF-47BB-BD86-C8B6897FE848}"/>
              </a:ext>
            </a:extLst>
          </p:cNvPr>
          <p:cNvSpPr txBox="1"/>
          <p:nvPr/>
        </p:nvSpPr>
        <p:spPr>
          <a:xfrm>
            <a:off x="4209350" y="3075107"/>
            <a:ext cx="8211247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이 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주민번호 뒷자리로 입력 받은 값이</a:t>
            </a:r>
            <a:r>
              <a:rPr lang="en-US" altLang="ko-KR" sz="1800" b="0" dirty="0"/>
              <a:t>PW</a:t>
            </a:r>
            <a:r>
              <a:rPr lang="ko-KR" altLang="en-US" sz="1800" b="0" dirty="0"/>
              <a:t>로 등록될 수 있도록 </a:t>
            </a:r>
            <a:r>
              <a:rPr lang="ko-KR" altLang="en-US" sz="1800" b="0" dirty="0" err="1"/>
              <a:t>쿼리문</a:t>
            </a:r>
            <a:r>
              <a:rPr lang="ko-KR" altLang="en-US" sz="1800" b="0" dirty="0"/>
              <a:t> 구성</a:t>
            </a:r>
            <a:r>
              <a:rPr lang="en-US" altLang="ko-KR" sz="1800" b="0" dirty="0"/>
              <a:t>.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430108-6BDE-4A8E-BEDB-159B74932481}"/>
              </a:ext>
            </a:extLst>
          </p:cNvPr>
          <p:cNvCxnSpPr>
            <a:cxnSpLocks/>
          </p:cNvCxnSpPr>
          <p:nvPr/>
        </p:nvCxnSpPr>
        <p:spPr>
          <a:xfrm>
            <a:off x="8491137" y="6926701"/>
            <a:ext cx="0" cy="702077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8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CB8EA8-36CE-4FE6-B2FD-1C8D818E3B54}"/>
              </a:ext>
            </a:extLst>
          </p:cNvPr>
          <p:cNvSpPr/>
          <p:nvPr/>
        </p:nvSpPr>
        <p:spPr>
          <a:xfrm>
            <a:off x="3979333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C40848-F962-44BD-867E-E0808B3ADEF7}"/>
              </a:ext>
            </a:extLst>
          </p:cNvPr>
          <p:cNvSpPr/>
          <p:nvPr/>
        </p:nvSpPr>
        <p:spPr>
          <a:xfrm>
            <a:off x="4271235" y="1362800"/>
            <a:ext cx="13454089" cy="126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89FDCC1F-10B3-4D4E-A39A-44317E8BD541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학생관리 </a:t>
            </a:r>
            <a:r>
              <a:rPr lang="en-US" altLang="ko-KR" sz="1800" b="0" dirty="0"/>
              <a:t>VIEW </a:t>
            </a:r>
            <a:r>
              <a:rPr lang="ko-KR" altLang="en-US" sz="1800" b="0" dirty="0"/>
              <a:t>출력</a:t>
            </a:r>
            <a:endParaRPr lang="en-US" altLang="ko-KR" sz="1800" b="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86588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64784" y="3959308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학생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35" y="3722735"/>
            <a:ext cx="11049000" cy="163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30" y="1553926"/>
            <a:ext cx="9271436" cy="98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11505321" y="6184667"/>
            <a:ext cx="5720255" cy="53340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학생 별 과정 수강 상태 조회 가능한 것을 확인할 </a:t>
            </a:r>
            <a:r>
              <a:rPr lang="ko-KR" altLang="en-US"/>
              <a:t>수 있음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6963EED5-6EA3-4366-BC11-C411BC36625C}"/>
              </a:ext>
            </a:extLst>
          </p:cNvPr>
          <p:cNvSpPr txBox="1"/>
          <p:nvPr/>
        </p:nvSpPr>
        <p:spPr>
          <a:xfrm>
            <a:off x="4209351" y="3141078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출력결과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예시</a:t>
            </a:r>
            <a:r>
              <a:rPr lang="en-US" altLang="ko-KR" sz="1800" b="1" dirty="0"/>
              <a:t>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11E1B6-73A5-4ABB-9CDE-65C419EF835A}"/>
              </a:ext>
            </a:extLst>
          </p:cNvPr>
          <p:cNvSpPr/>
          <p:nvPr/>
        </p:nvSpPr>
        <p:spPr>
          <a:xfrm>
            <a:off x="13411200" y="3771900"/>
            <a:ext cx="1908499" cy="1555701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E0F366B-7FC7-434C-89D2-DAFF1AF935E7}"/>
              </a:ext>
            </a:extLst>
          </p:cNvPr>
          <p:cNvCxnSpPr>
            <a:cxnSpLocks/>
          </p:cNvCxnSpPr>
          <p:nvPr/>
        </p:nvCxnSpPr>
        <p:spPr>
          <a:xfrm>
            <a:off x="14308667" y="5327601"/>
            <a:ext cx="0" cy="702077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9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859DFD-3529-4369-938A-13A92BFD4F84}"/>
              </a:ext>
            </a:extLst>
          </p:cNvPr>
          <p:cNvSpPr/>
          <p:nvPr/>
        </p:nvSpPr>
        <p:spPr>
          <a:xfrm>
            <a:off x="3979333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D7502D-7A5D-4C7A-8A55-780E5F86EF5B}"/>
              </a:ext>
            </a:extLst>
          </p:cNvPr>
          <p:cNvSpPr/>
          <p:nvPr/>
        </p:nvSpPr>
        <p:spPr>
          <a:xfrm>
            <a:off x="4271235" y="8000294"/>
            <a:ext cx="13454089" cy="1054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624B5-0A53-4C41-A418-E883EDA3AB1F}"/>
              </a:ext>
            </a:extLst>
          </p:cNvPr>
          <p:cNvSpPr/>
          <p:nvPr/>
        </p:nvSpPr>
        <p:spPr>
          <a:xfrm>
            <a:off x="4271235" y="1362800"/>
            <a:ext cx="13454089" cy="126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B53315E5-11F9-4E86-A71C-F64C23D98A3F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학생관리 테이블 </a:t>
            </a:r>
            <a:r>
              <a:rPr lang="en-US" altLang="ko-KR" sz="1800" b="1" dirty="0"/>
              <a:t>UPDATE </a:t>
            </a:r>
            <a:r>
              <a:rPr lang="ko-KR" altLang="en-US" sz="1800" b="1" dirty="0"/>
              <a:t>프로시저 호출하여 수정 진행</a:t>
            </a:r>
            <a:r>
              <a:rPr lang="en-US" altLang="ko-KR" sz="1800" b="1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86588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64784" y="3959308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학생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8422" r="1524" b="7870"/>
          <a:stretch/>
        </p:blipFill>
        <p:spPr bwMode="auto">
          <a:xfrm>
            <a:off x="4435216" y="3694085"/>
            <a:ext cx="7981548" cy="78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5612" r="367" b="6789"/>
          <a:stretch/>
        </p:blipFill>
        <p:spPr bwMode="auto">
          <a:xfrm>
            <a:off x="4435216" y="5676579"/>
            <a:ext cx="8049254" cy="7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57" y="1678481"/>
            <a:ext cx="13177544" cy="69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9003380" y="3009900"/>
            <a:ext cx="3986133" cy="6874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/>
              <a:t>출력결과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/>
              <a:t>변경 전</a:t>
            </a:r>
            <a:endParaRPr lang="en-US" altLang="ko-KR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9003380" y="4906476"/>
            <a:ext cx="3986133" cy="6874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→ 변경 후</a:t>
            </a:r>
            <a:endParaRPr lang="en-US" altLang="ko-KR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6019800" y="6513582"/>
            <a:ext cx="3399647" cy="6874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 err="1"/>
              <a:t>학생명</a:t>
            </a:r>
            <a:r>
              <a:rPr lang="ko-KR" altLang="en-US" dirty="0"/>
              <a:t> </a:t>
            </a:r>
            <a:r>
              <a:rPr lang="ko-KR" altLang="en-US"/>
              <a:t>변경 완료</a:t>
            </a:r>
            <a:r>
              <a:rPr lang="en-US" altLang="ko-KR" dirty="0"/>
              <a:t>.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06241" y="7294953"/>
            <a:ext cx="7620000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학생관리 테이블 </a:t>
            </a:r>
            <a:r>
              <a:rPr lang="en-US" altLang="ko-KR" dirty="0"/>
              <a:t>DELETE </a:t>
            </a:r>
            <a:r>
              <a:rPr lang="ko-KR" altLang="en-US" dirty="0"/>
              <a:t>프로시저 호출하여 삭제 진행</a:t>
            </a:r>
            <a:r>
              <a:rPr lang="en-US" altLang="ko-KR" dirty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/>
          <a:stretch/>
        </p:blipFill>
        <p:spPr bwMode="auto">
          <a:xfrm>
            <a:off x="4439052" y="8189090"/>
            <a:ext cx="8169335" cy="68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71235" y="8902032"/>
            <a:ext cx="10051293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→ 이미 수강신청 이력이 있는 학생의 경우</a:t>
            </a:r>
            <a:r>
              <a:rPr lang="en-US" altLang="ko-KR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 불가 </a:t>
            </a:r>
            <a:r>
              <a:rPr lang="en-US" altLang="ko-KR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DD3563-8484-42BC-ABB0-68387CBFD92B}"/>
              </a:ext>
            </a:extLst>
          </p:cNvPr>
          <p:cNvSpPr/>
          <p:nvPr/>
        </p:nvSpPr>
        <p:spPr>
          <a:xfrm>
            <a:off x="6137575" y="3697128"/>
            <a:ext cx="1711025" cy="2779090"/>
          </a:xfrm>
          <a:prstGeom prst="rect">
            <a:avLst/>
          </a:prstGeom>
          <a:noFill/>
          <a:ln w="381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9D254C-8788-4934-AB6E-07CC80828335}"/>
              </a:ext>
            </a:extLst>
          </p:cNvPr>
          <p:cNvCxnSpPr>
            <a:cxnSpLocks/>
          </p:cNvCxnSpPr>
          <p:nvPr/>
        </p:nvCxnSpPr>
        <p:spPr>
          <a:xfrm>
            <a:off x="7010400" y="4640061"/>
            <a:ext cx="0" cy="702077"/>
          </a:xfrm>
          <a:prstGeom prst="straightConnector1">
            <a:avLst/>
          </a:prstGeom>
          <a:ln w="34925">
            <a:solidFill>
              <a:srgbClr val="3F5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7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161AD5-7D7C-41F2-8CA1-C513EF94E248}"/>
              </a:ext>
            </a:extLst>
          </p:cNvPr>
          <p:cNvSpPr/>
          <p:nvPr/>
        </p:nvSpPr>
        <p:spPr>
          <a:xfrm>
            <a:off x="3979333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0200DD-9F60-42CE-8269-CFC26E06C625}"/>
              </a:ext>
            </a:extLst>
          </p:cNvPr>
          <p:cNvSpPr/>
          <p:nvPr/>
        </p:nvSpPr>
        <p:spPr>
          <a:xfrm>
            <a:off x="4271235" y="1362800"/>
            <a:ext cx="13454089" cy="126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CE5D305C-37D4-469C-B39E-55D83FD8E4A9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중도 탈락 </a:t>
            </a:r>
            <a:r>
              <a:rPr lang="en-US" altLang="ko-KR" sz="1800" b="0" dirty="0"/>
              <a:t>UPDATE </a:t>
            </a:r>
            <a:r>
              <a:rPr lang="ko-KR" altLang="en-US" sz="1800" b="0" dirty="0"/>
              <a:t>프로시저 호출</a:t>
            </a:r>
            <a:endParaRPr lang="en-US" altLang="ko-KR" sz="1800" b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A6FC7D-4F69-4DCE-B5EA-600C394D3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5" t="1070" r="200" b="51856"/>
          <a:stretch/>
        </p:blipFill>
        <p:spPr>
          <a:xfrm>
            <a:off x="4369055" y="3877289"/>
            <a:ext cx="7007605" cy="88598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86588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64784" y="3959308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학생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68834" y="2732417"/>
            <a:ext cx="11169869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67200" y="3302016"/>
            <a:ext cx="7696200" cy="435207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TBL_FAIL </a:t>
            </a:r>
            <a:r>
              <a:rPr lang="ko-KR" altLang="en-US" dirty="0"/>
              <a:t>조회 결과</a:t>
            </a:r>
            <a:r>
              <a:rPr lang="en-US" altLang="ko-KR" dirty="0"/>
              <a:t>. </a:t>
            </a:r>
            <a:r>
              <a:rPr lang="ko-KR" altLang="en-US" dirty="0"/>
              <a:t>일종의 중도탈락자 명단에 추가된 것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A2A17C-3A7F-4A35-84EF-04E652937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64" b="26568"/>
          <a:stretch/>
        </p:blipFill>
        <p:spPr>
          <a:xfrm>
            <a:off x="4419600" y="1563972"/>
            <a:ext cx="11077087" cy="83820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06094C1D-89F9-4322-A607-8DF61D80B0A0}"/>
              </a:ext>
            </a:extLst>
          </p:cNvPr>
          <p:cNvSpPr txBox="1"/>
          <p:nvPr/>
        </p:nvSpPr>
        <p:spPr>
          <a:xfrm>
            <a:off x="4209351" y="5290113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1" dirty="0"/>
              <a:t>중도 탈락 </a:t>
            </a:r>
            <a:r>
              <a:rPr lang="en-US" altLang="ko-KR" sz="1800" b="1" dirty="0"/>
              <a:t>UPDATE </a:t>
            </a:r>
            <a:r>
              <a:rPr lang="ko-KR" altLang="en-US" sz="1800" b="1" dirty="0"/>
              <a:t>프로시저 호출</a:t>
            </a:r>
            <a:endParaRPr lang="en-US" altLang="ko-KR" sz="18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F4AB6-8CCB-4B19-9368-B891C1038969}"/>
              </a:ext>
            </a:extLst>
          </p:cNvPr>
          <p:cNvSpPr/>
          <p:nvPr/>
        </p:nvSpPr>
        <p:spPr>
          <a:xfrm>
            <a:off x="4271235" y="5789211"/>
            <a:ext cx="13454089" cy="126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A679096-2FC7-420C-AAEB-850248E1A9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33" b="27261"/>
          <a:stretch/>
        </p:blipFill>
        <p:spPr>
          <a:xfrm>
            <a:off x="4419599" y="6021819"/>
            <a:ext cx="11077087" cy="8134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6785606-FA5F-46D3-9F9E-097EB46E24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7" t="4194" r="4039" b="55753"/>
          <a:stretch/>
        </p:blipFill>
        <p:spPr>
          <a:xfrm>
            <a:off x="4304145" y="7999940"/>
            <a:ext cx="7247962" cy="924260"/>
          </a:xfrm>
          <a:prstGeom prst="rect">
            <a:avLst/>
          </a:prstGeom>
        </p:spPr>
      </p:pic>
      <p:sp>
        <p:nvSpPr>
          <p:cNvPr id="39" name="Object 2">
            <a:extLst>
              <a:ext uri="{FF2B5EF4-FFF2-40B4-BE49-F238E27FC236}">
                <a16:creationId xmlns:a16="http://schemas.microsoft.com/office/drawing/2014/main" id="{818F2CB4-ED42-4B26-8CFE-DCFE6EA9D449}"/>
              </a:ext>
            </a:extLst>
          </p:cNvPr>
          <p:cNvSpPr txBox="1"/>
          <p:nvPr/>
        </p:nvSpPr>
        <p:spPr>
          <a:xfrm>
            <a:off x="4268834" y="7232357"/>
            <a:ext cx="11169869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/>
              <a:t>변경 후 출력결과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30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161AD5-7D7C-41F2-8CA1-C513EF94E248}"/>
              </a:ext>
            </a:extLst>
          </p:cNvPr>
          <p:cNvSpPr/>
          <p:nvPr/>
        </p:nvSpPr>
        <p:spPr>
          <a:xfrm>
            <a:off x="3979333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0200DD-9F60-42CE-8269-CFC26E06C625}"/>
              </a:ext>
            </a:extLst>
          </p:cNvPr>
          <p:cNvSpPr/>
          <p:nvPr/>
        </p:nvSpPr>
        <p:spPr>
          <a:xfrm>
            <a:off x="4271235" y="1362800"/>
            <a:ext cx="13454089" cy="117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CE5D305C-37D4-469C-B39E-55D83FD8E4A9}"/>
              </a:ext>
            </a:extLst>
          </p:cNvPr>
          <p:cNvSpPr txBox="1"/>
          <p:nvPr/>
        </p:nvSpPr>
        <p:spPr>
          <a:xfrm>
            <a:off x="4209351" y="867946"/>
            <a:ext cx="6148754" cy="389354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sz="1800" b="0" dirty="0"/>
              <a:t>중도 탈락 </a:t>
            </a:r>
            <a:r>
              <a:rPr lang="en-US" altLang="ko-KR" b="0" dirty="0"/>
              <a:t>DELETE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프로시저 호출</a:t>
            </a:r>
            <a:endParaRPr lang="en-US" altLang="ko-KR" sz="1800" b="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</a:t>
              </a:r>
              <a:r>
                <a:rPr lang="ko-KR" altLang="en-US"/>
                <a:t>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286588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664784" y="3959308"/>
            <a:ext cx="3025819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2000" b="1" kern="0" spc="-15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에스코어 드림 5 Medium" pitchFamily="34" charset="0"/>
              </a:rPr>
              <a:t>학생 관리 기능 구현</a:t>
            </a:r>
            <a:endParaRPr lang="en-US" sz="2000" b="1" spc="-150" dirty="0">
              <a:solidFill>
                <a:srgbClr val="3F5FFF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68834" y="2732417"/>
            <a:ext cx="11169869" cy="81346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출력결과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F551D483-5818-425D-BDDA-6B973192AD9B}"/>
              </a:ext>
            </a:extLst>
          </p:cNvPr>
          <p:cNvSpPr txBox="1"/>
          <p:nvPr/>
        </p:nvSpPr>
        <p:spPr>
          <a:xfrm>
            <a:off x="4267200" y="3302016"/>
            <a:ext cx="7696200" cy="435207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TBL_FAIL </a:t>
            </a:r>
            <a:r>
              <a:rPr lang="ko-KR" altLang="en-US" dirty="0"/>
              <a:t>조회 결과</a:t>
            </a:r>
            <a:r>
              <a:rPr lang="en-US" altLang="ko-KR" dirty="0"/>
              <a:t>. </a:t>
            </a:r>
            <a:r>
              <a:rPr lang="ko-KR" altLang="en-US" dirty="0"/>
              <a:t>중도탈락자 명단에서 삭제된 것을 확인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33EC053-CD8E-404C-AA32-147DAB634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1" t="21523" r="161" b="21971"/>
          <a:stretch/>
        </p:blipFill>
        <p:spPr>
          <a:xfrm>
            <a:off x="4419599" y="1562100"/>
            <a:ext cx="7391401" cy="7575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500391-8F36-4E2D-93AD-02FBA38EA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219700"/>
            <a:ext cx="7653215" cy="22523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A3C9E19-02B8-4C06-85E1-622E2FA22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7" t="4194" r="4039" b="55753"/>
          <a:stretch/>
        </p:blipFill>
        <p:spPr>
          <a:xfrm>
            <a:off x="4421908" y="3931911"/>
            <a:ext cx="7247962" cy="924260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19B1BA9-4531-4705-9E62-37E5F314F3B6}"/>
              </a:ext>
            </a:extLst>
          </p:cNvPr>
          <p:cNvSpPr/>
          <p:nvPr/>
        </p:nvSpPr>
        <p:spPr>
          <a:xfrm>
            <a:off x="4845810" y="4381500"/>
            <a:ext cx="6318491" cy="41997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29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A8BE9D-E1F9-400E-AB7A-002E256E1ED0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4483757"/>
            <a:chOff x="304800" y="-896691"/>
            <a:chExt cx="3352795" cy="448375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01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관리자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rgbClr val="BFBFB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rPr>
                <a:t>교수 계정 관리 기능 구현</a:t>
              </a:r>
              <a:endParaRPr lang="en-US" sz="2000" spc="-150" dirty="0">
                <a:solidFill>
                  <a:srgbClr val="BFBFB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과정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899DAB33-F545-4237-9797-917DAE9FFD47}"/>
                </a:ext>
              </a:extLst>
            </p:cNvPr>
            <p:cNvSpPr txBox="1"/>
            <p:nvPr/>
          </p:nvSpPr>
          <p:spPr>
            <a:xfrm>
              <a:off x="609600" y="2136627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과목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2B9C22E5-E5F3-4C52-BB52-C0D3B94B5DE3}"/>
                </a:ext>
              </a:extLst>
            </p:cNvPr>
            <p:cNvSpPr txBox="1"/>
            <p:nvPr/>
          </p:nvSpPr>
          <p:spPr>
            <a:xfrm>
              <a:off x="609600" y="2650750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 관리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FB025B-105C-443D-8A1C-ED92CCC805CC}"/>
                </a:ext>
              </a:extLst>
            </p:cNvPr>
            <p:cNvSpPr txBox="1"/>
            <p:nvPr/>
          </p:nvSpPr>
          <p:spPr>
            <a:xfrm>
              <a:off x="609600" y="316487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관리 기능 구현</a:t>
              </a:r>
              <a:endParaRPr lang="en-US" sz="2000" spc="-15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 flipV="1">
              <a:off x="-1038437" y="2091429"/>
              <a:ext cx="2945554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defRPr>
              </a:lvl1pPr>
            </a:lstStyle>
            <a:p>
              <a:r>
                <a:rPr lang="ko-KR" altLang="en-US" dirty="0"/>
                <a:t>관리자 계정 관련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3411196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7F7F7"/>
                </a:solidFill>
              </a:endParaRPr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CD17BD19-3D05-4706-AE80-4ACD5AD3D4D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BA3E33-3920-49AF-96E7-5DC6A4ADB780}"/>
              </a:ext>
            </a:extLst>
          </p:cNvPr>
          <p:cNvGrpSpPr/>
          <p:nvPr/>
        </p:nvGrpSpPr>
        <p:grpSpPr>
          <a:xfrm>
            <a:off x="4267200" y="2862211"/>
            <a:ext cx="13411200" cy="5316929"/>
            <a:chOff x="3957587" y="4855205"/>
            <a:chExt cx="10571204" cy="4191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23804C-E9F8-424A-8979-72A892209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01"/>
            <a:stretch/>
          </p:blipFill>
          <p:spPr>
            <a:xfrm>
              <a:off x="3962400" y="4855205"/>
              <a:ext cx="10566391" cy="28956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5675C6E-4F59-4D1E-A23D-F73862E42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7587" y="5067300"/>
              <a:ext cx="10566389" cy="3978905"/>
            </a:xfrm>
            <a:prstGeom prst="rect">
              <a:avLst/>
            </a:prstGeom>
          </p:spPr>
        </p:pic>
      </p:grpSp>
      <p:sp>
        <p:nvSpPr>
          <p:cNvPr id="24" name="Object 10">
            <a:extLst>
              <a:ext uri="{FF2B5EF4-FFF2-40B4-BE49-F238E27FC236}">
                <a16:creationId xmlns:a16="http://schemas.microsoft.com/office/drawing/2014/main" id="{585A8B4F-2F4F-4495-AA23-DCC162492963}"/>
              </a:ext>
            </a:extLst>
          </p:cNvPr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관리자 계정에서 과목별 수강중인 학생의 성적 확인</a:t>
            </a:r>
            <a:endParaRPr lang="en-US" altLang="ko-KR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4FBD27E0-7C11-46D3-AFF2-9044BB34A472}"/>
              </a:ext>
            </a:extLst>
          </p:cNvPr>
          <p:cNvSpPr txBox="1"/>
          <p:nvPr/>
        </p:nvSpPr>
        <p:spPr>
          <a:xfrm>
            <a:off x="4178710" y="1284427"/>
            <a:ext cx="12687563" cy="1383317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  <a:r>
              <a:rPr lang="ko-KR" altLang="en-US" dirty="0"/>
              <a:t>가 수강 완료된 과목의 성적을 입력하게 되면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관리자 계정에서 과목별 수강중인 전체 학생의 성적을 확인할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과정을 중도 탈락하여 명단에서 제외된 학생인 경우</a:t>
            </a:r>
            <a:r>
              <a:rPr lang="en-US" altLang="ko-KR" dirty="0"/>
              <a:t>, </a:t>
            </a:r>
            <a:r>
              <a:rPr lang="ko-KR" altLang="en-US" dirty="0"/>
              <a:t>중도 탈락 사실을 조회 화면에서 확인 가능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85DCE8B-48AC-446A-9681-E854056A1EA0}"/>
              </a:ext>
            </a:extLst>
          </p:cNvPr>
          <p:cNvSpPr/>
          <p:nvPr/>
        </p:nvSpPr>
        <p:spPr>
          <a:xfrm>
            <a:off x="4267199" y="4380280"/>
            <a:ext cx="13405091" cy="61082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9D8DA1C-5E4A-42A7-9E70-EF5E765CECC0}"/>
              </a:ext>
            </a:extLst>
          </p:cNvPr>
          <p:cNvSpPr/>
          <p:nvPr/>
        </p:nvSpPr>
        <p:spPr>
          <a:xfrm>
            <a:off x="4267199" y="6896100"/>
            <a:ext cx="13405091" cy="61082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6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DA69C77-81FB-4331-A57A-7773A62BF8F1}"/>
              </a:ext>
            </a:extLst>
          </p:cNvPr>
          <p:cNvGrpSpPr/>
          <p:nvPr/>
        </p:nvGrpSpPr>
        <p:grpSpPr>
          <a:xfrm>
            <a:off x="5452514" y="3924300"/>
            <a:ext cx="7382972" cy="2411412"/>
            <a:chOff x="5226050" y="3924300"/>
            <a:chExt cx="7382972" cy="241141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971A944-84A4-43CC-84B2-929B4ED9C801}"/>
                </a:ext>
              </a:extLst>
            </p:cNvPr>
            <p:cNvSpPr/>
            <p:nvPr/>
          </p:nvSpPr>
          <p:spPr>
            <a:xfrm>
              <a:off x="6324600" y="3924300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31FDBAD4-7B6C-4A09-9F38-C981EFF153F5}"/>
                </a:ext>
              </a:extLst>
            </p:cNvPr>
            <p:cNvSpPr txBox="1"/>
            <p:nvPr/>
          </p:nvSpPr>
          <p:spPr>
            <a:xfrm>
              <a:off x="5226050" y="3924300"/>
              <a:ext cx="6858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ID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6260FAD-EB63-4BFB-936F-43FCEDA2DC67}"/>
                </a:ext>
              </a:extLst>
            </p:cNvPr>
            <p:cNvSpPr/>
            <p:nvPr/>
          </p:nvSpPr>
          <p:spPr>
            <a:xfrm>
              <a:off x="6292850" y="4797425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F0F68467-EF41-47E8-8D51-5929D06DA9FB}"/>
                </a:ext>
              </a:extLst>
            </p:cNvPr>
            <p:cNvSpPr txBox="1"/>
            <p:nvPr/>
          </p:nvSpPr>
          <p:spPr>
            <a:xfrm>
              <a:off x="5226050" y="4803775"/>
              <a:ext cx="9906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PW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A6839B4-0149-43C9-B8DB-E55440B8EF12}"/>
                </a:ext>
              </a:extLst>
            </p:cNvPr>
            <p:cNvSpPr/>
            <p:nvPr/>
          </p:nvSpPr>
          <p:spPr>
            <a:xfrm>
              <a:off x="10896600" y="3924300"/>
              <a:ext cx="1712422" cy="1635125"/>
            </a:xfrm>
            <a:prstGeom prst="roundRect">
              <a:avLst>
                <a:gd name="adj" fmla="val 12434"/>
              </a:avLst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BC1F93C2-2E57-458F-ABD9-B8E80F9F8D2A}"/>
                </a:ext>
              </a:extLst>
            </p:cNvPr>
            <p:cNvSpPr txBox="1"/>
            <p:nvPr/>
          </p:nvSpPr>
          <p:spPr>
            <a:xfrm>
              <a:off x="6445250" y="3924300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P20211005</a:t>
              </a:r>
            </a:p>
          </p:txBody>
        </p:sp>
        <p:sp>
          <p:nvSpPr>
            <p:cNvPr id="13" name="Object 2">
              <a:extLst>
                <a:ext uri="{FF2B5EF4-FFF2-40B4-BE49-F238E27FC236}">
                  <a16:creationId xmlns:a16="http://schemas.microsoft.com/office/drawing/2014/main" id="{805B2348-D79C-408A-8EDF-A9476A0B6B1A}"/>
                </a:ext>
              </a:extLst>
            </p:cNvPr>
            <p:cNvSpPr txBox="1"/>
            <p:nvPr/>
          </p:nvSpPr>
          <p:spPr>
            <a:xfrm>
              <a:off x="6445250" y="4797425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*******</a:t>
              </a:r>
            </a:p>
          </p:txBody>
        </p:sp>
        <p:sp>
          <p:nvSpPr>
            <p:cNvPr id="14" name="Object 2">
              <a:extLst>
                <a:ext uri="{FF2B5EF4-FFF2-40B4-BE49-F238E27FC236}">
                  <a16:creationId xmlns:a16="http://schemas.microsoft.com/office/drawing/2014/main" id="{A3806A3F-49FB-4C8A-B041-6E3247230CCB}"/>
                </a:ext>
              </a:extLst>
            </p:cNvPr>
            <p:cNvSpPr txBox="1"/>
            <p:nvPr/>
          </p:nvSpPr>
          <p:spPr>
            <a:xfrm>
              <a:off x="11156950" y="4342120"/>
              <a:ext cx="126365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Bebas Neue" pitchFamily="34" charset="0"/>
                </a:rPr>
                <a:t>로그인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endParaRPr>
            </a:p>
          </p:txBody>
        </p:sp>
        <p:sp>
          <p:nvSpPr>
            <p:cNvPr id="18" name="Object 2">
              <a:extLst>
                <a:ext uri="{FF2B5EF4-FFF2-40B4-BE49-F238E27FC236}">
                  <a16:creationId xmlns:a16="http://schemas.microsoft.com/office/drawing/2014/main" id="{8EAE724B-C2A3-4B66-9FA9-26D55510B6EA}"/>
                </a:ext>
              </a:extLst>
            </p:cNvPr>
            <p:cNvSpPr txBox="1"/>
            <p:nvPr/>
          </p:nvSpPr>
          <p:spPr>
            <a:xfrm>
              <a:off x="6610350" y="5888038"/>
              <a:ext cx="106680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관리자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6F26C6DD-0B66-42B1-9EA6-39BA62939551}"/>
                </a:ext>
              </a:extLst>
            </p:cNvPr>
            <p:cNvSpPr txBox="1"/>
            <p:nvPr/>
          </p:nvSpPr>
          <p:spPr>
            <a:xfrm>
              <a:off x="830580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교수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E50A5B-C1EC-4220-B02B-2D172CEB399D}"/>
                </a:ext>
              </a:extLst>
            </p:cNvPr>
            <p:cNvSpPr/>
            <p:nvPr/>
          </p:nvSpPr>
          <p:spPr>
            <a:xfrm>
              <a:off x="6294986" y="5981700"/>
              <a:ext cx="260350" cy="260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77D269D5-FC46-4FC4-9CC7-B8FD15B51E7B}"/>
                </a:ext>
              </a:extLst>
            </p:cNvPr>
            <p:cNvSpPr txBox="1"/>
            <p:nvPr/>
          </p:nvSpPr>
          <p:spPr>
            <a:xfrm>
              <a:off x="964565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학생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512F8F6-D255-4485-A08B-993EA993110B}"/>
                </a:ext>
              </a:extLst>
            </p:cNvPr>
            <p:cNvSpPr/>
            <p:nvPr/>
          </p:nvSpPr>
          <p:spPr>
            <a:xfrm>
              <a:off x="7971386" y="5981700"/>
              <a:ext cx="260350" cy="260350"/>
            </a:xfrm>
            <a:prstGeom prst="ellipse">
              <a:avLst/>
            </a:prstGeom>
            <a:solidFill>
              <a:srgbClr val="CD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30E0D45-B341-4EBD-8294-BAA5A4542A97}"/>
                </a:ext>
              </a:extLst>
            </p:cNvPr>
            <p:cNvSpPr/>
            <p:nvPr/>
          </p:nvSpPr>
          <p:spPr>
            <a:xfrm>
              <a:off x="8010126" y="6020440"/>
              <a:ext cx="182870" cy="182870"/>
            </a:xfrm>
            <a:prstGeom prst="ellipse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557A619D-26FF-4944-933B-122647D433AE}"/>
              </a:ext>
            </a:extLst>
          </p:cNvPr>
          <p:cNvSpPr/>
          <p:nvPr/>
        </p:nvSpPr>
        <p:spPr>
          <a:xfrm>
            <a:off x="9601200" y="5981700"/>
            <a:ext cx="260350" cy="260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3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75" y="2385130"/>
            <a:ext cx="4198650" cy="33074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96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9982200" y="4838700"/>
            <a:ext cx="6781800" cy="1893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</a:t>
            </a:r>
            <a:r>
              <a:rPr lang="en-US" altLang="ko-KR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교수</a:t>
            </a:r>
            <a:r>
              <a:rPr lang="en-US" altLang="ko-KR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4600" y="6515100"/>
            <a:ext cx="4038600" cy="1813394"/>
          </a:xfrm>
          <a:prstGeom prst="rect">
            <a:avLst/>
          </a:prstGeom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01.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로그인 기능 구현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4 Regula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02.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성적 입력 기능 구현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4 Regula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03.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에스코어 드림 4 Regular" pitchFamily="34" charset="0"/>
              </a:rPr>
              <a:t>성적 출력 기능 구현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에스코어 드림 4 Regular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67FCD-621D-4F1A-A4C6-BE032FD09198}"/>
              </a:ext>
            </a:extLst>
          </p:cNvPr>
          <p:cNvSpPr/>
          <p:nvPr/>
        </p:nvSpPr>
        <p:spPr>
          <a:xfrm rot="5400000">
            <a:off x="247650" y="7867650"/>
            <a:ext cx="4762500" cy="76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75" y="2385130"/>
            <a:ext cx="4198650" cy="33074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96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658600" y="3543300"/>
            <a:ext cx="5105400" cy="1893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개요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67FCD-621D-4F1A-A4C6-BE032FD09198}"/>
              </a:ext>
            </a:extLst>
          </p:cNvPr>
          <p:cNvSpPr/>
          <p:nvPr/>
        </p:nvSpPr>
        <p:spPr>
          <a:xfrm rot="5400000">
            <a:off x="247650" y="7867650"/>
            <a:ext cx="4762500" cy="76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2DAF77-991A-4CC0-9E68-0723894BD6C4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6E09EF-F14C-466F-A248-928C4E999BBE}"/>
              </a:ext>
            </a:extLst>
          </p:cNvPr>
          <p:cNvSpPr/>
          <p:nvPr/>
        </p:nvSpPr>
        <p:spPr>
          <a:xfrm>
            <a:off x="4271235" y="6828640"/>
            <a:ext cx="8301759" cy="226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990C24-89EF-49CF-AF3B-9906EC59F5AA}"/>
              </a:ext>
            </a:extLst>
          </p:cNvPr>
          <p:cNvSpPr/>
          <p:nvPr/>
        </p:nvSpPr>
        <p:spPr>
          <a:xfrm>
            <a:off x="4271235" y="3930063"/>
            <a:ext cx="8301759" cy="1434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191000" y="6477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 </a:t>
            </a:r>
            <a:r>
              <a:rPr lang="ko-KR" altLang="en-US" dirty="0"/>
              <a:t>로그인 프로시저 호출 </a:t>
            </a:r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입력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>
              <a:off x="-238343" y="1291330"/>
              <a:ext cx="1345356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로그인 기능 구현</a:t>
              </a:r>
              <a:endParaRPr lang="en-US" sz="2000" b="1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8" y="771662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215581" y="10287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사용자로부터 </a:t>
            </a:r>
            <a:r>
              <a:rPr lang="en-US" altLang="ko-KR" dirty="0"/>
              <a:t>ID, PW</a:t>
            </a:r>
            <a:r>
              <a:rPr lang="ko-KR" altLang="en-US" dirty="0"/>
              <a:t>를 입력 받아 로그인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C369CD-03C0-4A22-A30B-3213C4EC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61" y="4127915"/>
            <a:ext cx="4905415" cy="1016840"/>
          </a:xfrm>
          <a:prstGeom prst="rect">
            <a:avLst/>
          </a:prstGeom>
        </p:spPr>
      </p:pic>
      <p:sp>
        <p:nvSpPr>
          <p:cNvPr id="27" name="Object 10">
            <a:extLst>
              <a:ext uri="{FF2B5EF4-FFF2-40B4-BE49-F238E27FC236}">
                <a16:creationId xmlns:a16="http://schemas.microsoft.com/office/drawing/2014/main" id="{EDE4BBF0-5EAE-4A5E-9518-2A8647ED2D6E}"/>
              </a:ext>
            </a:extLst>
          </p:cNvPr>
          <p:cNvSpPr txBox="1"/>
          <p:nvPr/>
        </p:nvSpPr>
        <p:spPr>
          <a:xfrm>
            <a:off x="4191000" y="29337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 </a:t>
            </a:r>
            <a:r>
              <a:rPr lang="ko-KR" altLang="en-US" dirty="0"/>
              <a:t>로그인 성공 여부 확인</a:t>
            </a:r>
            <a:endParaRPr lang="en-US" dirty="0"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E93A87B4-AFAC-4F7F-8BDB-BE883CD99304}"/>
              </a:ext>
            </a:extLst>
          </p:cNvPr>
          <p:cNvSpPr txBox="1"/>
          <p:nvPr/>
        </p:nvSpPr>
        <p:spPr>
          <a:xfrm>
            <a:off x="4191000" y="5829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 </a:t>
            </a:r>
            <a:r>
              <a:rPr lang="ko-KR" altLang="en-US" dirty="0"/>
              <a:t>로그인 실패 </a:t>
            </a:r>
            <a:r>
              <a:rPr lang="en-US" altLang="ko-KR" dirty="0"/>
              <a:t>(</a:t>
            </a:r>
            <a:r>
              <a:rPr lang="ko-KR" altLang="en-US" dirty="0"/>
              <a:t>잘못된 정보 입력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0E18B81D-0107-4FE5-9FC6-8B7FD9AED82F}"/>
              </a:ext>
            </a:extLst>
          </p:cNvPr>
          <p:cNvSpPr txBox="1"/>
          <p:nvPr/>
        </p:nvSpPr>
        <p:spPr>
          <a:xfrm>
            <a:off x="4191000" y="33147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사용자로부터 입력 </a:t>
            </a:r>
            <a:r>
              <a:rPr lang="ko-KR" altLang="en-US"/>
              <a:t>받은 </a:t>
            </a:r>
            <a:r>
              <a:rPr lang="en-US" altLang="ko-KR" dirty="0"/>
              <a:t>ID, PW</a:t>
            </a:r>
            <a:r>
              <a:rPr lang="ko-KR" altLang="en-US" dirty="0"/>
              <a:t>가 일치할 때 로그인 </a:t>
            </a:r>
            <a:r>
              <a:rPr lang="ko-KR" altLang="en-US"/>
              <a:t>성공 확인</a:t>
            </a:r>
            <a:endParaRPr lang="en-US" dirty="0"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4AE043DF-47C6-421E-B9C9-99028AFB7836}"/>
              </a:ext>
            </a:extLst>
          </p:cNvPr>
          <p:cNvSpPr txBox="1"/>
          <p:nvPr/>
        </p:nvSpPr>
        <p:spPr>
          <a:xfrm>
            <a:off x="4191000" y="6210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사용자로부터 입력 </a:t>
            </a:r>
            <a:r>
              <a:rPr lang="ko-KR" altLang="en-US"/>
              <a:t>받은 </a:t>
            </a:r>
            <a:r>
              <a:rPr lang="en-US" altLang="ko-KR" dirty="0"/>
              <a:t>ID, PW</a:t>
            </a:r>
            <a:r>
              <a:rPr lang="ko-KR" altLang="en-US" dirty="0"/>
              <a:t>가 불일치할 때 로그인 </a:t>
            </a:r>
            <a:r>
              <a:rPr lang="ko-KR" altLang="en-US"/>
              <a:t>실패 확인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A0CA22A-649D-4AB9-ADF3-37127A70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53" y="6981041"/>
            <a:ext cx="7299729" cy="1886911"/>
          </a:xfrm>
          <a:prstGeom prst="rect">
            <a:avLst/>
          </a:prstGeom>
        </p:spPr>
      </p:pic>
      <p:sp>
        <p:nvSpPr>
          <p:cNvPr id="41" name="Object 7">
            <a:extLst>
              <a:ext uri="{FF2B5EF4-FFF2-40B4-BE49-F238E27FC236}">
                <a16:creationId xmlns:a16="http://schemas.microsoft.com/office/drawing/2014/main" id="{3E5913C6-3D04-43AB-8098-49C1CBEBDC37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B87CA0-E154-4B05-85BE-5671E7A9EC27}"/>
              </a:ext>
            </a:extLst>
          </p:cNvPr>
          <p:cNvSpPr/>
          <p:nvPr/>
        </p:nvSpPr>
        <p:spPr>
          <a:xfrm>
            <a:off x="4271235" y="1647041"/>
            <a:ext cx="8301759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1707C16-CF33-451B-B099-B5F0EAF2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861" y="1746038"/>
            <a:ext cx="6353351" cy="71326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5B1D108-0BAC-4DF5-BCE0-FCEDDF915C72}"/>
              </a:ext>
            </a:extLst>
          </p:cNvPr>
          <p:cNvSpPr/>
          <p:nvPr/>
        </p:nvSpPr>
        <p:spPr>
          <a:xfrm>
            <a:off x="6091810" y="7943187"/>
            <a:ext cx="57150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4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8590E5-7823-4E53-B316-84B13221B858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CDB55-90DB-45DE-9C76-BCFCBF165BC5}"/>
              </a:ext>
            </a:extLst>
          </p:cNvPr>
          <p:cNvSpPr/>
          <p:nvPr/>
        </p:nvSpPr>
        <p:spPr>
          <a:xfrm>
            <a:off x="4271235" y="1409700"/>
            <a:ext cx="8586777" cy="104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5BAC9D-8E2C-427E-8140-C0BF6CB0FDA7}"/>
              </a:ext>
            </a:extLst>
          </p:cNvPr>
          <p:cNvSpPr/>
          <p:nvPr/>
        </p:nvSpPr>
        <p:spPr>
          <a:xfrm>
            <a:off x="4271235" y="3616612"/>
            <a:ext cx="8301759" cy="779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136A0B-6FB8-4B8D-BF0A-AAC80F5365E0}"/>
              </a:ext>
            </a:extLst>
          </p:cNvPr>
          <p:cNvSpPr/>
          <p:nvPr/>
        </p:nvSpPr>
        <p:spPr>
          <a:xfrm>
            <a:off x="4271235" y="7120309"/>
            <a:ext cx="8301759" cy="99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F6F777-5483-40A1-AC28-79A7AB045622}"/>
              </a:ext>
            </a:extLst>
          </p:cNvPr>
          <p:cNvSpPr/>
          <p:nvPr/>
        </p:nvSpPr>
        <p:spPr>
          <a:xfrm>
            <a:off x="4271235" y="8191500"/>
            <a:ext cx="8301759" cy="1650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입력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>
              <a:off x="-238343" y="1291330"/>
              <a:ext cx="1345356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로그인 기능 구현</a:t>
              </a:r>
              <a:endParaRPr lang="en-US" sz="2000" b="1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8" y="771662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40" name="Object 10">
            <a:extLst>
              <a:ext uri="{FF2B5EF4-FFF2-40B4-BE49-F238E27FC236}">
                <a16:creationId xmlns:a16="http://schemas.microsoft.com/office/drawing/2014/main" id="{43AB354F-D517-4A51-B8E7-6821F6D37C4D}"/>
              </a:ext>
            </a:extLst>
          </p:cNvPr>
          <p:cNvSpPr txBox="1"/>
          <p:nvPr/>
        </p:nvSpPr>
        <p:spPr>
          <a:xfrm>
            <a:off x="4195395" y="495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교수</a:t>
            </a:r>
            <a:r>
              <a:rPr lang="en-US" altLang="ko-KR" dirty="0"/>
              <a:t>) </a:t>
            </a:r>
            <a:r>
              <a:rPr lang="ko-KR" altLang="en-US"/>
              <a:t>패스워드 변경</a:t>
            </a:r>
            <a:endParaRPr lang="en-US" dirty="0"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F3B12939-E47E-4319-BEED-5551113C7AB2}"/>
              </a:ext>
            </a:extLst>
          </p:cNvPr>
          <p:cNvSpPr txBox="1"/>
          <p:nvPr/>
        </p:nvSpPr>
        <p:spPr>
          <a:xfrm>
            <a:off x="4195395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사용자로부터 기존</a:t>
            </a:r>
            <a:r>
              <a:rPr lang="en-US" altLang="ko-KR" dirty="0"/>
              <a:t>ID, </a:t>
            </a:r>
            <a:r>
              <a:rPr lang="ko-KR" altLang="en-US" dirty="0"/>
              <a:t>기존</a:t>
            </a:r>
            <a:r>
              <a:rPr lang="en-US" altLang="ko-KR" dirty="0"/>
              <a:t>PW, </a:t>
            </a:r>
            <a:r>
              <a:rPr lang="ko-KR" altLang="en-US" dirty="0"/>
              <a:t>변경</a:t>
            </a:r>
            <a:r>
              <a:rPr lang="en-US" altLang="ko-KR" dirty="0"/>
              <a:t>PW </a:t>
            </a:r>
            <a:r>
              <a:rPr lang="ko-KR" altLang="en-US" dirty="0"/>
              <a:t>입력 받아 </a:t>
            </a:r>
            <a:r>
              <a:rPr lang="en-US" altLang="ko-KR" dirty="0"/>
              <a:t>PW </a:t>
            </a:r>
            <a:r>
              <a:rPr lang="ko-KR" altLang="en-US" dirty="0"/>
              <a:t>변경 가능</a:t>
            </a:r>
            <a:endParaRPr lang="en-US" dirty="0"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328662EC-3B0D-4157-AAEE-D696F8A5BF6F}"/>
              </a:ext>
            </a:extLst>
          </p:cNvPr>
          <p:cNvSpPr txBox="1"/>
          <p:nvPr/>
        </p:nvSpPr>
        <p:spPr>
          <a:xfrm>
            <a:off x="4195395" y="27051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 </a:t>
            </a:r>
            <a:r>
              <a:rPr lang="ko-KR" altLang="en-US" dirty="0"/>
              <a:t>패스워드 변경 성공</a:t>
            </a:r>
            <a:endParaRPr lang="en-US" dirty="0"/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C18CF1D5-D0A4-470B-971B-BD8F6D4C8A30}"/>
              </a:ext>
            </a:extLst>
          </p:cNvPr>
          <p:cNvSpPr txBox="1"/>
          <p:nvPr/>
        </p:nvSpPr>
        <p:spPr>
          <a:xfrm>
            <a:off x="4195395" y="3027387"/>
            <a:ext cx="9244779" cy="50579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입력 받은 기존</a:t>
            </a:r>
            <a:r>
              <a:rPr lang="en-US" altLang="ko-KR" dirty="0"/>
              <a:t>ID, </a:t>
            </a:r>
            <a:r>
              <a:rPr lang="ko-KR" altLang="en-US" dirty="0"/>
              <a:t>기존</a:t>
            </a:r>
            <a:r>
              <a:rPr lang="en-US" altLang="ko-KR" dirty="0"/>
              <a:t>PW</a:t>
            </a:r>
            <a:r>
              <a:rPr lang="ko-KR" altLang="en-US" dirty="0"/>
              <a:t>가 일치할 때 </a:t>
            </a:r>
            <a:r>
              <a:rPr lang="en-US" altLang="ko-KR" dirty="0"/>
              <a:t>PW</a:t>
            </a:r>
            <a:r>
              <a:rPr lang="ko-KR" altLang="en-US" dirty="0"/>
              <a:t>가 변경 후 변경된 정보로 재로그인</a:t>
            </a:r>
            <a:endParaRPr lang="en-US" dirty="0"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304A64A7-DD83-45ED-ADA9-B33B8D665C72}"/>
              </a:ext>
            </a:extLst>
          </p:cNvPr>
          <p:cNvSpPr txBox="1"/>
          <p:nvPr/>
        </p:nvSpPr>
        <p:spPr>
          <a:xfrm>
            <a:off x="4195395" y="6189364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 </a:t>
            </a:r>
            <a:r>
              <a:rPr lang="ko-KR" altLang="en-US" dirty="0"/>
              <a:t>패스워드 변경 실패</a:t>
            </a:r>
            <a:endParaRPr lang="en-US" altLang="ko-KR" dirty="0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C2732BFE-8444-41FD-B7B4-EEF0E3C8A4A6}"/>
              </a:ext>
            </a:extLst>
          </p:cNvPr>
          <p:cNvSpPr txBox="1"/>
          <p:nvPr/>
        </p:nvSpPr>
        <p:spPr>
          <a:xfrm>
            <a:off x="4195395" y="6530947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입력 받은 기존</a:t>
            </a:r>
            <a:r>
              <a:rPr lang="en-US" altLang="ko-KR" dirty="0"/>
              <a:t>ID, </a:t>
            </a:r>
            <a:r>
              <a:rPr lang="ko-KR" altLang="en-US" dirty="0"/>
              <a:t>기존</a:t>
            </a:r>
            <a:r>
              <a:rPr lang="en-US" altLang="ko-KR" dirty="0"/>
              <a:t>PW</a:t>
            </a:r>
            <a:r>
              <a:rPr lang="ko-KR" altLang="en-US" dirty="0"/>
              <a:t>가 불일치할 때 변경 실패</a:t>
            </a:r>
            <a:endParaRPr 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B775404-FE7F-44AF-943B-58E0EEE96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03" y="7233493"/>
            <a:ext cx="8171987" cy="8537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C6CB6F0-E542-4896-8C38-6C8B84142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535"/>
          <a:stretch/>
        </p:blipFill>
        <p:spPr>
          <a:xfrm>
            <a:off x="4470400" y="8357596"/>
            <a:ext cx="6997148" cy="133763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378C35B-872C-4D79-B752-DCED694B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85900"/>
            <a:ext cx="8077194" cy="96060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FAC5712-1A5A-46F4-8AF7-5BE49364B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7"/>
          <a:stretch/>
        </p:blipFill>
        <p:spPr>
          <a:xfrm>
            <a:off x="4406079" y="3665029"/>
            <a:ext cx="6109522" cy="723913"/>
          </a:xfrm>
          <a:prstGeom prst="rect">
            <a:avLst/>
          </a:prstGeom>
        </p:spPr>
      </p:pic>
      <p:sp>
        <p:nvSpPr>
          <p:cNvPr id="49" name="Object 7">
            <a:extLst>
              <a:ext uri="{FF2B5EF4-FFF2-40B4-BE49-F238E27FC236}">
                <a16:creationId xmlns:a16="http://schemas.microsoft.com/office/drawing/2014/main" id="{74504CA7-7B6C-488F-942F-BDD435FA53D5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CC0775-E2A2-4ACF-BD93-3CCEA0D6C430}"/>
              </a:ext>
            </a:extLst>
          </p:cNvPr>
          <p:cNvSpPr/>
          <p:nvPr/>
        </p:nvSpPr>
        <p:spPr>
          <a:xfrm>
            <a:off x="4271235" y="4457700"/>
            <a:ext cx="8301759" cy="1360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0DEF4C0-EA2E-457A-9DF6-97801DA6A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38" y="4535342"/>
            <a:ext cx="4992298" cy="1192357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33A671C-85CC-4507-A3F3-C0F54345D36F}"/>
              </a:ext>
            </a:extLst>
          </p:cNvPr>
          <p:cNvSpPr/>
          <p:nvPr/>
        </p:nvSpPr>
        <p:spPr>
          <a:xfrm>
            <a:off x="5698893" y="9185023"/>
            <a:ext cx="57150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5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FAE24A-C912-4C81-9B04-2B799C2E8C16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322DEC-1624-4C63-A9EF-26490FF95253}"/>
              </a:ext>
            </a:extLst>
          </p:cNvPr>
          <p:cNvSpPr/>
          <p:nvPr/>
        </p:nvSpPr>
        <p:spPr>
          <a:xfrm>
            <a:off x="4271235" y="2907554"/>
            <a:ext cx="12111765" cy="150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A013A2-4F2A-4E79-90D9-7CD1CC848374}"/>
              </a:ext>
            </a:extLst>
          </p:cNvPr>
          <p:cNvSpPr/>
          <p:nvPr/>
        </p:nvSpPr>
        <p:spPr>
          <a:xfrm>
            <a:off x="4271235" y="1409700"/>
            <a:ext cx="8586777" cy="134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A2C27D26-94C2-4153-991C-477790B75813}"/>
              </a:ext>
            </a:extLst>
          </p:cNvPr>
          <p:cNvSpPr txBox="1"/>
          <p:nvPr/>
        </p:nvSpPr>
        <p:spPr>
          <a:xfrm>
            <a:off x="4195395" y="495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just"/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교수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로그인 성공 후 보여지는 화면 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446E7761-CD94-456E-A77A-216164876DD7}"/>
              </a:ext>
            </a:extLst>
          </p:cNvPr>
          <p:cNvSpPr txBox="1"/>
          <p:nvPr/>
        </p:nvSpPr>
        <p:spPr>
          <a:xfrm>
            <a:off x="4195395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ct val="1500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just"/>
            <a:r>
              <a:rPr lang="ko-KR" altLang="en-US" dirty="0"/>
              <a:t>로그인 성공 후 자신이 강의한 과목이 화면에 출력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입력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88B04F3-A23B-4A71-AF6C-10CA4CA03181}"/>
                </a:ext>
              </a:extLst>
            </p:cNvPr>
            <p:cNvSpPr/>
            <p:nvPr/>
          </p:nvSpPr>
          <p:spPr>
            <a:xfrm rot="5400000">
              <a:off x="-238343" y="1291330"/>
              <a:ext cx="1345356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dirty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로그인 기능 구현</a:t>
              </a:r>
              <a:endParaRPr lang="en-US" sz="2000" b="1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8" y="771662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F2D5CE6-DA9F-4365-830B-7E7FC9D4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07" y="1573162"/>
            <a:ext cx="6530253" cy="9795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2C4D10-51DC-48FF-A9D9-34AE8281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07" y="2999858"/>
            <a:ext cx="9039364" cy="1324152"/>
          </a:xfrm>
          <a:prstGeom prst="rect">
            <a:avLst/>
          </a:prstGeom>
        </p:spPr>
      </p:pic>
      <p:sp>
        <p:nvSpPr>
          <p:cNvPr id="33" name="Object 7">
            <a:extLst>
              <a:ext uri="{FF2B5EF4-FFF2-40B4-BE49-F238E27FC236}">
                <a16:creationId xmlns:a16="http://schemas.microsoft.com/office/drawing/2014/main" id="{F128721E-45B5-4540-B763-EBC583564F2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86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07BB0D-070E-4D91-88F7-F8749854D163}"/>
              </a:ext>
            </a:extLst>
          </p:cNvPr>
          <p:cNvSpPr/>
          <p:nvPr/>
        </p:nvSpPr>
        <p:spPr>
          <a:xfrm rot="5400000">
            <a:off x="-162138" y="2619164"/>
            <a:ext cx="1345356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D2E67A-9D9B-4774-B882-9C1D722F7EEB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8D3A1B-E6CF-4CFE-8E82-9122ED6EAFAA}"/>
              </a:ext>
            </a:extLst>
          </p:cNvPr>
          <p:cNvSpPr/>
          <p:nvPr/>
        </p:nvSpPr>
        <p:spPr>
          <a:xfrm>
            <a:off x="4271235" y="1739151"/>
            <a:ext cx="8682765" cy="2337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178710" y="820449"/>
            <a:ext cx="9613488" cy="360651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성적 입력 전용 화면 뷰 호출 전 배점 입력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0" y="435817"/>
            <a:ext cx="3352795" cy="2941387"/>
            <a:chOff x="304800" y="-896691"/>
            <a:chExt cx="3352795" cy="294138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spc="-15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입력 기능구현</a:t>
              </a:r>
              <a:endParaRPr lang="en-US" sz="2000" b="1" spc="-15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F202F65-1091-430A-884B-484EF45F34D8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29" y="1286656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71" name="Object 10">
            <a:extLst>
              <a:ext uri="{FF2B5EF4-FFF2-40B4-BE49-F238E27FC236}">
                <a16:creationId xmlns:a16="http://schemas.microsoft.com/office/drawing/2014/main" id="{53AD4391-FDF5-4F82-9FAA-5A12DD065574}"/>
              </a:ext>
            </a:extLst>
          </p:cNvPr>
          <p:cNvSpPr txBox="1"/>
          <p:nvPr/>
        </p:nvSpPr>
        <p:spPr>
          <a:xfrm>
            <a:off x="4178710" y="1190447"/>
            <a:ext cx="12890084" cy="44785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교수자로부터 과목개설 코드</a:t>
            </a:r>
            <a:r>
              <a:rPr lang="en-US" altLang="ko-KR" dirty="0"/>
              <a:t>, </a:t>
            </a:r>
            <a:r>
              <a:rPr lang="ko-KR" altLang="en-US" dirty="0"/>
              <a:t>출결 배점</a:t>
            </a:r>
            <a:r>
              <a:rPr lang="en-US" altLang="ko-KR" dirty="0"/>
              <a:t>, </a:t>
            </a:r>
            <a:r>
              <a:rPr lang="ko-KR" altLang="en-US" dirty="0"/>
              <a:t>실기 배점</a:t>
            </a:r>
            <a:r>
              <a:rPr lang="en-US" altLang="ko-KR" dirty="0"/>
              <a:t>, </a:t>
            </a:r>
            <a:r>
              <a:rPr lang="ko-KR" altLang="en-US" dirty="0"/>
              <a:t>필기 배점을 </a:t>
            </a:r>
            <a:r>
              <a:rPr lang="ko-KR" altLang="en-US" dirty="0" err="1"/>
              <a:t>입력받아</a:t>
            </a:r>
            <a:r>
              <a:rPr lang="ko-KR" altLang="en-US" dirty="0"/>
              <a:t> 해당 과목의 배점을 우선 설정 </a:t>
            </a:r>
            <a:endParaRPr lang="en-US" altLang="ko-KR" dirty="0"/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4919574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배점 입력 프로시저 실행 후 과목개설 </a:t>
            </a:r>
            <a:r>
              <a:rPr lang="ko-KR" altLang="en-US"/>
              <a:t>테이블 조회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583EE8-EC0E-4D25-AB3E-3C67F39F2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" r="-262" b="2205"/>
          <a:stretch/>
        </p:blipFill>
        <p:spPr>
          <a:xfrm>
            <a:off x="4416650" y="1866900"/>
            <a:ext cx="8384950" cy="21129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1A40CDF-0664-41DE-B398-CD226646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35" y="5494326"/>
            <a:ext cx="13483365" cy="2823741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B0F76F71-77EA-4B3A-8443-ADCDA1D7671F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474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C74D53-E1BB-4574-B373-0E80297C4FA6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A3BB90-F1FD-4215-8455-64C5F38087D3}"/>
              </a:ext>
            </a:extLst>
          </p:cNvPr>
          <p:cNvSpPr/>
          <p:nvPr/>
        </p:nvSpPr>
        <p:spPr>
          <a:xfrm rot="5400000">
            <a:off x="-162138" y="2619164"/>
            <a:ext cx="1345356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D7C8B2-E420-4EFE-B7B5-8B72A3020796}"/>
              </a:ext>
            </a:extLst>
          </p:cNvPr>
          <p:cNvSpPr/>
          <p:nvPr/>
        </p:nvSpPr>
        <p:spPr>
          <a:xfrm>
            <a:off x="4271235" y="1739151"/>
            <a:ext cx="12264165" cy="1499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BE83904C-F495-4FDD-AE30-F55D08D2F209}"/>
              </a:ext>
            </a:extLst>
          </p:cNvPr>
          <p:cNvSpPr txBox="1"/>
          <p:nvPr/>
        </p:nvSpPr>
        <p:spPr>
          <a:xfrm>
            <a:off x="4178710" y="820449"/>
            <a:ext cx="9613488" cy="360651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성적 입력 전용 화면 뷰 호출 전 배점 입력</a:t>
            </a:r>
            <a:endParaRPr lang="en-US" dirty="0"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AE5B890-C634-43F8-A640-DA699E47D7DA}"/>
              </a:ext>
            </a:extLst>
          </p:cNvPr>
          <p:cNvSpPr txBox="1"/>
          <p:nvPr/>
        </p:nvSpPr>
        <p:spPr>
          <a:xfrm>
            <a:off x="4178710" y="1190447"/>
            <a:ext cx="12890084" cy="44785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교수자로부터 과목개설 코드</a:t>
            </a:r>
            <a:r>
              <a:rPr lang="en-US" altLang="ko-KR" dirty="0"/>
              <a:t>, </a:t>
            </a:r>
            <a:r>
              <a:rPr lang="ko-KR" altLang="en-US" dirty="0"/>
              <a:t>출결 배점</a:t>
            </a:r>
            <a:r>
              <a:rPr lang="en-US" altLang="ko-KR" dirty="0"/>
              <a:t>, </a:t>
            </a:r>
            <a:r>
              <a:rPr lang="ko-KR" altLang="en-US" dirty="0"/>
              <a:t>실기 배점</a:t>
            </a:r>
            <a:r>
              <a:rPr lang="en-US" altLang="ko-KR" dirty="0"/>
              <a:t>, </a:t>
            </a:r>
            <a:r>
              <a:rPr lang="ko-KR" altLang="en-US" dirty="0"/>
              <a:t>필기 배점을 </a:t>
            </a:r>
            <a:r>
              <a:rPr lang="ko-KR" altLang="en-US" dirty="0" err="1"/>
              <a:t>입력받아</a:t>
            </a:r>
            <a:r>
              <a:rPr lang="ko-KR" altLang="en-US" dirty="0"/>
              <a:t> 해당 과목의 배점을 우선 설정 </a:t>
            </a:r>
            <a:endParaRPr lang="en-US" altLang="ko-KR" dirty="0"/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3730106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성적 입력 전용 화면 뷰 </a:t>
            </a:r>
            <a:r>
              <a:rPr lang="ko-KR" altLang="en-US"/>
              <a:t>호출 결과</a:t>
            </a:r>
            <a:endParaRPr lang="en-US" dirty="0"/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7E1F42E1-30E4-47C6-ABA7-8C918A4E64B3}"/>
              </a:ext>
            </a:extLst>
          </p:cNvPr>
          <p:cNvSpPr txBox="1"/>
          <p:nvPr/>
        </p:nvSpPr>
        <p:spPr>
          <a:xfrm>
            <a:off x="4178710" y="4153527"/>
            <a:ext cx="12687563" cy="771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>
              <a:lnSpc>
                <a:spcPts val="28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과목을 수강하고 있는 모든 학생들의 이름이 입력되어 있는 상태로 성적 입력 전용 화면 뷰가 출력됨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ts val="28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중도 탈락자는 성적 입력 화면에서 제외된다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A95B46-B276-4352-98AC-EEE710FF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 t="293" r="-445" b="-293"/>
          <a:stretch/>
        </p:blipFill>
        <p:spPr>
          <a:xfrm>
            <a:off x="4495800" y="1926409"/>
            <a:ext cx="11734800" cy="113431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6CA3E7-A392-40D5-9944-A23DFD5449DC}"/>
              </a:ext>
            </a:extLst>
          </p:cNvPr>
          <p:cNvGrpSpPr/>
          <p:nvPr/>
        </p:nvGrpSpPr>
        <p:grpSpPr>
          <a:xfrm>
            <a:off x="381000" y="435817"/>
            <a:ext cx="3352795" cy="2941387"/>
            <a:chOff x="304800" y="-896691"/>
            <a:chExt cx="3352795" cy="2941387"/>
          </a:xfrm>
        </p:grpSpPr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10B59940-5084-4122-89CD-AC7C9C7F031C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3CAA80A0-882E-412A-95C9-18AEC15150E1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spc="-15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입력 기능구현</a:t>
              </a:r>
              <a:endParaRPr lang="en-US" sz="2000" b="1" spc="-15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234BEC62-4CB2-4B9B-8308-A975AD1A6EAD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D407C67D-D8D8-4AF8-BBDF-6B599FF02035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1043215-A1C7-42D6-9CC9-2C0372EA2680}"/>
                </a:ext>
              </a:extLst>
            </p:cNvPr>
            <p:cNvSpPr/>
            <p:nvPr/>
          </p:nvSpPr>
          <p:spPr>
            <a:xfrm rot="5400000" flipV="1">
              <a:off x="281329" y="1286656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872CC9-A677-42EE-8F30-BB24A1599042}"/>
              </a:ext>
            </a:extLst>
          </p:cNvPr>
          <p:cNvSpPr/>
          <p:nvPr/>
        </p:nvSpPr>
        <p:spPr>
          <a:xfrm>
            <a:off x="4271235" y="5029732"/>
            <a:ext cx="13559565" cy="163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68288D-326D-46FD-A0B1-BEB8695B1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08"/>
          <a:stretch/>
        </p:blipFill>
        <p:spPr>
          <a:xfrm>
            <a:off x="4434095" y="5077288"/>
            <a:ext cx="13015705" cy="1485900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B2969C8A-C073-40AC-B34A-D814AEFDAF21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26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E5EAD8-CB2B-4392-9927-BFB3ADBAF05D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F9D049-A08A-4256-97D7-A4823A2A940A}"/>
              </a:ext>
            </a:extLst>
          </p:cNvPr>
          <p:cNvSpPr/>
          <p:nvPr/>
        </p:nvSpPr>
        <p:spPr>
          <a:xfrm>
            <a:off x="4271235" y="2176080"/>
            <a:ext cx="12264165" cy="196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4DB7797D-6F08-4719-AB1B-1B177DA1BF4A}"/>
              </a:ext>
            </a:extLst>
          </p:cNvPr>
          <p:cNvSpPr txBox="1"/>
          <p:nvPr/>
        </p:nvSpPr>
        <p:spPr>
          <a:xfrm>
            <a:off x="4178710" y="820449"/>
            <a:ext cx="9613488" cy="360651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just"/>
            <a:r>
              <a:rPr lang="ko-KR" altLang="en-US" sz="1800" b="1" dirty="0"/>
              <a:t>성적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입력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수정 프로시저 실행 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07560A5A-23AE-4223-85EE-6DD0ECB292B1}"/>
              </a:ext>
            </a:extLst>
          </p:cNvPr>
          <p:cNvSpPr txBox="1"/>
          <p:nvPr/>
        </p:nvSpPr>
        <p:spPr>
          <a:xfrm>
            <a:off x="4178710" y="1190447"/>
            <a:ext cx="12890084" cy="778899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입력받은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과목개설 코드를 통해 과목개설 테이블에서 해당하는 배점을 가져옴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ts val="2700"/>
              </a:lnSpc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이후 수강신청코드를 통해 해당하는 학생에게 배점 범위 내에서 성적을 입력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DC740-373E-4582-925F-89AA68BA136E}"/>
              </a:ext>
            </a:extLst>
          </p:cNvPr>
          <p:cNvSpPr/>
          <p:nvPr/>
        </p:nvSpPr>
        <p:spPr>
          <a:xfrm rot="5400000">
            <a:off x="-162138" y="2619164"/>
            <a:ext cx="1345356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388733-18E1-4827-88A0-88CD2568BF54}"/>
              </a:ext>
            </a:extLst>
          </p:cNvPr>
          <p:cNvGrpSpPr/>
          <p:nvPr/>
        </p:nvGrpSpPr>
        <p:grpSpPr>
          <a:xfrm>
            <a:off x="381000" y="435817"/>
            <a:ext cx="3352795" cy="2941387"/>
            <a:chOff x="304800" y="-896691"/>
            <a:chExt cx="3352795" cy="2941387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E3C4A64F-7DE0-46E8-9AF8-450A98A5C089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80E76EB5-592F-4EB4-83CB-62C6DC9B099F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spc="-15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입력 기능구현</a:t>
              </a:r>
              <a:endParaRPr lang="en-US" sz="2000" b="1" spc="-15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1291DEED-8CEB-4061-B9F4-3806DA2DC7BD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A90EBDD4-C2AB-4FF3-B3F9-936CF309EAC0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B058AA-0139-4086-9BB3-C9C7C4CA4BAA}"/>
                </a:ext>
              </a:extLst>
            </p:cNvPr>
            <p:cNvSpPr/>
            <p:nvPr/>
          </p:nvSpPr>
          <p:spPr>
            <a:xfrm rot="5400000" flipV="1">
              <a:off x="281329" y="1286656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5562600" y="850243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4520107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/>
              <a:t>성적 입력</a:t>
            </a:r>
            <a:r>
              <a:rPr lang="en-US" altLang="ko-KR" dirty="0"/>
              <a:t>/</a:t>
            </a:r>
            <a:r>
              <a:rPr lang="ko-KR" altLang="en-US" dirty="0"/>
              <a:t>수정 프로시저 실행 </a:t>
            </a:r>
            <a:r>
              <a:rPr lang="ko-KR" altLang="en-US"/>
              <a:t>결과 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169569-D740-47DE-A466-055D04CE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35" y="5040662"/>
            <a:ext cx="8921635" cy="36842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EF9EAB-FE69-4C07-9E28-0E5BC621C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" b="10630"/>
          <a:stretch/>
        </p:blipFill>
        <p:spPr>
          <a:xfrm>
            <a:off x="4495800" y="2234829"/>
            <a:ext cx="10918049" cy="1804407"/>
          </a:xfrm>
          <a:prstGeom prst="rect">
            <a:avLst/>
          </a:prstGeom>
        </p:spPr>
      </p:pic>
      <p:sp>
        <p:nvSpPr>
          <p:cNvPr id="20" name="Object 7">
            <a:extLst>
              <a:ext uri="{FF2B5EF4-FFF2-40B4-BE49-F238E27FC236}">
                <a16:creationId xmlns:a16="http://schemas.microsoft.com/office/drawing/2014/main" id="{F0D1B3BA-6B79-45B0-83C0-173EF068B047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F333BCF-4FF2-4159-A894-6660082E30C0}"/>
              </a:ext>
            </a:extLst>
          </p:cNvPr>
          <p:cNvSpPr/>
          <p:nvPr/>
        </p:nvSpPr>
        <p:spPr>
          <a:xfrm>
            <a:off x="5105400" y="6972300"/>
            <a:ext cx="79248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1AED16-767D-4A77-A3BB-1A082F2F3B51}"/>
              </a:ext>
            </a:extLst>
          </p:cNvPr>
          <p:cNvSpPr/>
          <p:nvPr/>
        </p:nvSpPr>
        <p:spPr>
          <a:xfrm>
            <a:off x="5105400" y="5871014"/>
            <a:ext cx="79248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2A1883-0B0C-457B-BDE8-B7A7CB5249D2}"/>
              </a:ext>
            </a:extLst>
          </p:cNvPr>
          <p:cNvSpPr/>
          <p:nvPr/>
        </p:nvSpPr>
        <p:spPr>
          <a:xfrm>
            <a:off x="5105400" y="8052171"/>
            <a:ext cx="79248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3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65258-A61F-4FFB-BAE4-C2E1BF902987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97DC98-E8DC-4050-B40F-416CA1E9E679}"/>
              </a:ext>
            </a:extLst>
          </p:cNvPr>
          <p:cNvSpPr/>
          <p:nvPr/>
        </p:nvSpPr>
        <p:spPr>
          <a:xfrm>
            <a:off x="4271235" y="1811321"/>
            <a:ext cx="8149365" cy="817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E96373A5-0A9C-47FB-96F6-18DC120E281A}"/>
              </a:ext>
            </a:extLst>
          </p:cNvPr>
          <p:cNvSpPr txBox="1"/>
          <p:nvPr/>
        </p:nvSpPr>
        <p:spPr>
          <a:xfrm>
            <a:off x="4178710" y="820449"/>
            <a:ext cx="9613488" cy="360651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just"/>
            <a:r>
              <a:rPr lang="ko-KR" altLang="en-US" sz="1800" b="1" dirty="0"/>
              <a:t>성적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삭제 프로시저 실행 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55A4E00-63FE-40C5-93FA-4F1C9B9757EB}"/>
              </a:ext>
            </a:extLst>
          </p:cNvPr>
          <p:cNvSpPr txBox="1"/>
          <p:nvPr/>
        </p:nvSpPr>
        <p:spPr>
          <a:xfrm>
            <a:off x="4178710" y="1190447"/>
            <a:ext cx="12890084" cy="44785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just"/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입력받은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과목개설 코드와 수강신청 코드가 일치할 경우 성적이 초기값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NULL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값으로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돌아감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3239996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성적 삭제 프로시저 실행 </a:t>
            </a:r>
            <a:r>
              <a:rPr lang="ko-KR" altLang="en-US"/>
              <a:t>결과 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E8D45E-8BE9-43F9-86F4-ED1EB9EE3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t="12156" b="25424"/>
          <a:stretch/>
        </p:blipFill>
        <p:spPr>
          <a:xfrm>
            <a:off x="4445970" y="1846932"/>
            <a:ext cx="6871995" cy="6295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5FA864-70EA-4679-86F5-96F6B6297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" t="1611"/>
          <a:stretch/>
        </p:blipFill>
        <p:spPr>
          <a:xfrm>
            <a:off x="4271235" y="3848100"/>
            <a:ext cx="8987564" cy="365760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FC94C8-EACA-46BB-AFB5-5C3515FF8B59}"/>
              </a:ext>
            </a:extLst>
          </p:cNvPr>
          <p:cNvSpPr/>
          <p:nvPr/>
        </p:nvSpPr>
        <p:spPr>
          <a:xfrm rot="5400000">
            <a:off x="-162138" y="2619164"/>
            <a:ext cx="1345356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C30982-607A-4B75-8028-F75BD7A8B17D}"/>
              </a:ext>
            </a:extLst>
          </p:cNvPr>
          <p:cNvGrpSpPr/>
          <p:nvPr/>
        </p:nvGrpSpPr>
        <p:grpSpPr>
          <a:xfrm>
            <a:off x="381000" y="435817"/>
            <a:ext cx="3352795" cy="2941387"/>
            <a:chOff x="304800" y="-896691"/>
            <a:chExt cx="3352795" cy="2941387"/>
          </a:xfrm>
        </p:grpSpPr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8377108E-19FA-481C-AFF9-0B3F274356D6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4616B7C8-C475-4B6D-822D-709A4666979E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b="1" kern="0" spc="-150" dirty="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입력 기능구현</a:t>
              </a:r>
              <a:endParaRPr lang="en-US" sz="2000" b="1" spc="-15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1110DA23-31D9-42FE-84BE-4D44D44BA375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000" kern="0" spc="-150" dirty="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성적 출력 기능 구현</a:t>
              </a:r>
              <a:endParaRPr lang="en-US" sz="2000" spc="-150" dirty="0">
                <a:solidFill>
                  <a:schemeClr val="bg1">
                    <a:lumMod val="7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0386C904-6777-4238-A813-EF862D72CDD1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FB86EE-D5B3-4AB8-B1C2-3BB70C034A5D}"/>
                </a:ext>
              </a:extLst>
            </p:cNvPr>
            <p:cNvSpPr/>
            <p:nvPr/>
          </p:nvSpPr>
          <p:spPr>
            <a:xfrm rot="5400000" flipV="1">
              <a:off x="281329" y="1286656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E5E822E8-EB89-4D04-BF85-7997340E7DE4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51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9762BD74-1E4D-45C9-961C-DE7669C715D8}"/>
              </a:ext>
            </a:extLst>
          </p:cNvPr>
          <p:cNvSpPr/>
          <p:nvPr/>
        </p:nvSpPr>
        <p:spPr>
          <a:xfrm>
            <a:off x="3962400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30C6A6-F62E-4A82-AE9D-E8DFCD25FDB8}"/>
              </a:ext>
            </a:extLst>
          </p:cNvPr>
          <p:cNvSpPr/>
          <p:nvPr/>
        </p:nvSpPr>
        <p:spPr>
          <a:xfrm>
            <a:off x="4271235" y="1712659"/>
            <a:ext cx="8149365" cy="105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1B525005-D3B2-4B52-8068-E5C8FB105EA1}"/>
              </a:ext>
            </a:extLst>
          </p:cNvPr>
          <p:cNvSpPr txBox="1"/>
          <p:nvPr/>
        </p:nvSpPr>
        <p:spPr>
          <a:xfrm>
            <a:off x="4178710" y="820449"/>
            <a:ext cx="9613488" cy="360651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just"/>
            <a:r>
              <a:rPr lang="ko-KR" altLang="en-US" sz="1800" b="1" dirty="0"/>
              <a:t>성적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전체 출력 프로시저 실행 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2DC6EF97-7605-4C24-A4AE-65F54E29A941}"/>
              </a:ext>
            </a:extLst>
          </p:cNvPr>
          <p:cNvSpPr txBox="1"/>
          <p:nvPr/>
        </p:nvSpPr>
        <p:spPr>
          <a:xfrm>
            <a:off x="4178710" y="1190447"/>
            <a:ext cx="12890084" cy="44785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교수 코드와 일치하는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즉 해당 교수가 강의한 모든 과목과</a:t>
            </a:r>
            <a:r>
              <a:rPr lang="en-US" altLang="ko-KR" dirty="0"/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 과목을 수강한 학생들의 성적을 출력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3246918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성적 전체 출력 프로시저 실행 결과 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DA2F33-4825-4F42-9808-AEA092E8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" b="30565"/>
          <a:stretch/>
        </p:blipFill>
        <p:spPr>
          <a:xfrm>
            <a:off x="4495800" y="1822530"/>
            <a:ext cx="7620000" cy="730793"/>
          </a:xfrm>
          <a:prstGeom prst="rect">
            <a:avLst/>
          </a:prstGeom>
        </p:spPr>
      </p:pic>
      <p:sp>
        <p:nvSpPr>
          <p:cNvPr id="25" name="Object 10">
            <a:extLst>
              <a:ext uri="{FF2B5EF4-FFF2-40B4-BE49-F238E27FC236}">
                <a16:creationId xmlns:a16="http://schemas.microsoft.com/office/drawing/2014/main" id="{A8851A3D-8799-4819-9516-68EA2B8D126F}"/>
              </a:ext>
            </a:extLst>
          </p:cNvPr>
          <p:cNvSpPr txBox="1"/>
          <p:nvPr/>
        </p:nvSpPr>
        <p:spPr>
          <a:xfrm>
            <a:off x="4178710" y="3668006"/>
            <a:ext cx="12890084" cy="4939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학생의 과정 중도탈락 여부도 확인 가능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4FF5DF-476B-4381-9986-AD7D76522031}"/>
              </a:ext>
            </a:extLst>
          </p:cNvPr>
          <p:cNvSpPr/>
          <p:nvPr/>
        </p:nvSpPr>
        <p:spPr>
          <a:xfrm rot="5400000">
            <a:off x="-162138" y="2619164"/>
            <a:ext cx="1345356" cy="45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FA7D61C-4C4F-403E-B070-9181B455E144}"/>
              </a:ext>
            </a:extLst>
          </p:cNvPr>
          <p:cNvGrpSpPr/>
          <p:nvPr/>
        </p:nvGrpSpPr>
        <p:grpSpPr>
          <a:xfrm>
            <a:off x="381000" y="435817"/>
            <a:ext cx="3352795" cy="2941387"/>
            <a:chOff x="304800" y="-896691"/>
            <a:chExt cx="3352795" cy="2941387"/>
          </a:xfrm>
        </p:grpSpPr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5EACEC6-5CD5-4285-8A23-B4C97F35017D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04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교수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5E69DB11-09D8-49C6-95E2-FC0980FDB695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</a:t>
              </a:r>
              <a:r>
                <a:rPr lang="ko-KR" altLang="en-US"/>
                <a:t>입력 기능구현</a:t>
              </a:r>
              <a:endParaRPr lang="en-US" dirty="0"/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496F9690-0182-4E0F-8605-5209C359BE73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 spc="-150">
                  <a:solidFill>
                    <a:srgbClr val="3F5F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F4562A84-1E0E-410E-AC57-F4F24083F7AB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22A734-F5B0-4A3A-B852-65230193717A}"/>
                </a:ext>
              </a:extLst>
            </p:cNvPr>
            <p:cNvSpPr/>
            <p:nvPr/>
          </p:nvSpPr>
          <p:spPr>
            <a:xfrm rot="5400000" flipV="1">
              <a:off x="281330" y="1807542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2A38C0-4290-4069-8EC5-514BBAA86599}"/>
              </a:ext>
            </a:extLst>
          </p:cNvPr>
          <p:cNvSpPr/>
          <p:nvPr/>
        </p:nvSpPr>
        <p:spPr>
          <a:xfrm>
            <a:off x="4271235" y="4212680"/>
            <a:ext cx="13555530" cy="105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B00D0C-DAB8-4BBD-B233-79A1406C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6"/>
          <a:stretch/>
        </p:blipFill>
        <p:spPr>
          <a:xfrm>
            <a:off x="4343400" y="4335643"/>
            <a:ext cx="13335000" cy="826753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2D1F1A14-3F3B-4E0B-AA81-842220E900FB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505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FCA54C-E740-4A5B-806E-F6B945196464}"/>
              </a:ext>
            </a:extLst>
          </p:cNvPr>
          <p:cNvGrpSpPr/>
          <p:nvPr/>
        </p:nvGrpSpPr>
        <p:grpSpPr>
          <a:xfrm>
            <a:off x="5452514" y="3924300"/>
            <a:ext cx="7382972" cy="2411412"/>
            <a:chOff x="5226050" y="3924300"/>
            <a:chExt cx="7382972" cy="241141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0E4935A-5392-47DB-9AF2-D57286C522F3}"/>
                </a:ext>
              </a:extLst>
            </p:cNvPr>
            <p:cNvSpPr/>
            <p:nvPr/>
          </p:nvSpPr>
          <p:spPr>
            <a:xfrm>
              <a:off x="7973493" y="5981700"/>
              <a:ext cx="260350" cy="260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7202C6C-5E9A-41CE-9124-69100D3EA0DE}"/>
                </a:ext>
              </a:extLst>
            </p:cNvPr>
            <p:cNvSpPr/>
            <p:nvPr/>
          </p:nvSpPr>
          <p:spPr>
            <a:xfrm>
              <a:off x="6324600" y="3924300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42D78196-AFED-4AE4-B295-AF09065B0B9E}"/>
                </a:ext>
              </a:extLst>
            </p:cNvPr>
            <p:cNvSpPr txBox="1"/>
            <p:nvPr/>
          </p:nvSpPr>
          <p:spPr>
            <a:xfrm>
              <a:off x="5226050" y="3924300"/>
              <a:ext cx="6858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ID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1FF4EF3-1029-4CAB-8533-96961C80BF54}"/>
                </a:ext>
              </a:extLst>
            </p:cNvPr>
            <p:cNvSpPr/>
            <p:nvPr/>
          </p:nvSpPr>
          <p:spPr>
            <a:xfrm>
              <a:off x="6292850" y="4797425"/>
              <a:ext cx="4419600" cy="76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bject 2">
              <a:extLst>
                <a:ext uri="{FF2B5EF4-FFF2-40B4-BE49-F238E27FC236}">
                  <a16:creationId xmlns:a16="http://schemas.microsoft.com/office/drawing/2014/main" id="{4E15833E-BCEC-43EA-A19D-74711A325DE4}"/>
                </a:ext>
              </a:extLst>
            </p:cNvPr>
            <p:cNvSpPr txBox="1"/>
            <p:nvPr/>
          </p:nvSpPr>
          <p:spPr>
            <a:xfrm>
              <a:off x="5226050" y="4803775"/>
              <a:ext cx="990600" cy="8229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3200" spc="3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PW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756C96E-B723-4BE6-875D-E7FCFF63FFF1}"/>
                </a:ext>
              </a:extLst>
            </p:cNvPr>
            <p:cNvSpPr/>
            <p:nvPr/>
          </p:nvSpPr>
          <p:spPr>
            <a:xfrm>
              <a:off x="10896600" y="3924300"/>
              <a:ext cx="1712422" cy="1635125"/>
            </a:xfrm>
            <a:prstGeom prst="roundRect">
              <a:avLst>
                <a:gd name="adj" fmla="val 12434"/>
              </a:avLst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Object 2">
              <a:extLst>
                <a:ext uri="{FF2B5EF4-FFF2-40B4-BE49-F238E27FC236}">
                  <a16:creationId xmlns:a16="http://schemas.microsoft.com/office/drawing/2014/main" id="{F88262DB-CBDD-4966-80A4-C638D9064B33}"/>
                </a:ext>
              </a:extLst>
            </p:cNvPr>
            <p:cNvSpPr txBox="1"/>
            <p:nvPr/>
          </p:nvSpPr>
          <p:spPr>
            <a:xfrm>
              <a:off x="6445250" y="3924300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P20211005</a:t>
              </a:r>
            </a:p>
          </p:txBody>
        </p:sp>
        <p:sp>
          <p:nvSpPr>
            <p:cNvPr id="30" name="Object 2">
              <a:extLst>
                <a:ext uri="{FF2B5EF4-FFF2-40B4-BE49-F238E27FC236}">
                  <a16:creationId xmlns:a16="http://schemas.microsoft.com/office/drawing/2014/main" id="{D9190580-060E-4542-954B-36FEE6E078DD}"/>
                </a:ext>
              </a:extLst>
            </p:cNvPr>
            <p:cNvSpPr txBox="1"/>
            <p:nvPr/>
          </p:nvSpPr>
          <p:spPr>
            <a:xfrm>
              <a:off x="6445250" y="4797425"/>
              <a:ext cx="381000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en-US" sz="28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Bebas Neue" pitchFamily="34" charset="0"/>
                </a:rPr>
                <a:t>*******</a:t>
              </a:r>
            </a:p>
          </p:txBody>
        </p:sp>
        <p:sp>
          <p:nvSpPr>
            <p:cNvPr id="31" name="Object 2">
              <a:extLst>
                <a:ext uri="{FF2B5EF4-FFF2-40B4-BE49-F238E27FC236}">
                  <a16:creationId xmlns:a16="http://schemas.microsoft.com/office/drawing/2014/main" id="{DEB4309A-707C-4C0A-BA4C-6CA046E3DF8F}"/>
                </a:ext>
              </a:extLst>
            </p:cNvPr>
            <p:cNvSpPr txBox="1"/>
            <p:nvPr/>
          </p:nvSpPr>
          <p:spPr>
            <a:xfrm>
              <a:off x="11156950" y="4342120"/>
              <a:ext cx="1263650" cy="76200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Bebas Neue" pitchFamily="34" charset="0"/>
                </a:rPr>
                <a:t>로그인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endParaRPr>
            </a:p>
          </p:txBody>
        </p:sp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6908D26D-CFD1-4493-8595-896830592F2E}"/>
                </a:ext>
              </a:extLst>
            </p:cNvPr>
            <p:cNvSpPr txBox="1"/>
            <p:nvPr/>
          </p:nvSpPr>
          <p:spPr>
            <a:xfrm>
              <a:off x="6610350" y="5888038"/>
              <a:ext cx="106680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관리자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33" name="Object 2">
              <a:extLst>
                <a:ext uri="{FF2B5EF4-FFF2-40B4-BE49-F238E27FC236}">
                  <a16:creationId xmlns:a16="http://schemas.microsoft.com/office/drawing/2014/main" id="{DA4BCA55-B928-406A-9E00-A6582ED8A82A}"/>
                </a:ext>
              </a:extLst>
            </p:cNvPr>
            <p:cNvSpPr txBox="1"/>
            <p:nvPr/>
          </p:nvSpPr>
          <p:spPr>
            <a:xfrm>
              <a:off x="830580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교수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14FE424-FBBE-4E64-9B46-7641580E30AA}"/>
                </a:ext>
              </a:extLst>
            </p:cNvPr>
            <p:cNvSpPr/>
            <p:nvPr/>
          </p:nvSpPr>
          <p:spPr>
            <a:xfrm>
              <a:off x="6294986" y="5981700"/>
              <a:ext cx="260350" cy="260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bject 2">
              <a:extLst>
                <a:ext uri="{FF2B5EF4-FFF2-40B4-BE49-F238E27FC236}">
                  <a16:creationId xmlns:a16="http://schemas.microsoft.com/office/drawing/2014/main" id="{2AD4EC2D-5410-4BC5-9DC7-657EBE5F6D1E}"/>
                </a:ext>
              </a:extLst>
            </p:cNvPr>
            <p:cNvSpPr txBox="1"/>
            <p:nvPr/>
          </p:nvSpPr>
          <p:spPr>
            <a:xfrm>
              <a:off x="9645650" y="5888038"/>
              <a:ext cx="806450" cy="44767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/>
              <a:r>
                <a:rPr lang="ko-KR" altLang="en-US" sz="24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Bebas Neue" pitchFamily="34" charset="0"/>
                </a:rPr>
                <a:t>학생</a:t>
              </a:r>
              <a:endParaRPr lang="en-US" sz="2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ebas Neue" pitchFamily="34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868D00-DFEB-4B95-9BB8-165D45431B29}"/>
                </a:ext>
              </a:extLst>
            </p:cNvPr>
            <p:cNvSpPr/>
            <p:nvPr/>
          </p:nvSpPr>
          <p:spPr>
            <a:xfrm>
              <a:off x="9380018" y="5981700"/>
              <a:ext cx="260350" cy="260350"/>
            </a:xfrm>
            <a:prstGeom prst="ellipse">
              <a:avLst/>
            </a:prstGeom>
            <a:solidFill>
              <a:srgbClr val="CD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37B6E20-3BE8-41FD-A1E2-9AAC01DA9003}"/>
                </a:ext>
              </a:extLst>
            </p:cNvPr>
            <p:cNvSpPr/>
            <p:nvPr/>
          </p:nvSpPr>
          <p:spPr>
            <a:xfrm>
              <a:off x="9418758" y="6020440"/>
              <a:ext cx="182870" cy="182870"/>
            </a:xfrm>
            <a:prstGeom prst="ellipse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616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75" y="2385130"/>
            <a:ext cx="4198650" cy="33074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96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9982200" y="4838700"/>
            <a:ext cx="6781800" cy="1893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</a:t>
            </a:r>
            <a:r>
              <a:rPr lang="en-US" altLang="ko-KR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학생</a:t>
            </a:r>
            <a:r>
              <a:rPr lang="en-US" altLang="ko-KR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기능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4600" y="6515100"/>
            <a:ext cx="4038600" cy="1813394"/>
          </a:xfrm>
          <a:prstGeom prst="rect">
            <a:avLst/>
          </a:prstGeom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로그인 기능 구현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수강신청 기능 구현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성적 출력 기능 구현 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67FCD-621D-4F1A-A4C6-BE032FD09198}"/>
              </a:ext>
            </a:extLst>
          </p:cNvPr>
          <p:cNvSpPr/>
          <p:nvPr/>
        </p:nvSpPr>
        <p:spPr>
          <a:xfrm rot="5400000">
            <a:off x="247650" y="7867650"/>
            <a:ext cx="4762500" cy="76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6EEE36-42CF-4A3A-80F3-214329A23085}"/>
              </a:ext>
            </a:extLst>
          </p:cNvPr>
          <p:cNvGrpSpPr/>
          <p:nvPr/>
        </p:nvGrpSpPr>
        <p:grpSpPr>
          <a:xfrm>
            <a:off x="2565280" y="3041785"/>
            <a:ext cx="13157440" cy="4203429"/>
            <a:chOff x="2790651" y="2781300"/>
            <a:chExt cx="13157440" cy="4203429"/>
          </a:xfrm>
        </p:grpSpPr>
        <p:grpSp>
          <p:nvGrpSpPr>
            <p:cNvPr id="5" name="그룹 1005">
              <a:extLst>
                <a:ext uri="{FF2B5EF4-FFF2-40B4-BE49-F238E27FC236}">
                  <a16:creationId xmlns:a16="http://schemas.microsoft.com/office/drawing/2014/main" id="{386EC561-7DE8-48F9-BD52-4BCDAD5A35D4}"/>
                </a:ext>
              </a:extLst>
            </p:cNvPr>
            <p:cNvGrpSpPr/>
            <p:nvPr/>
          </p:nvGrpSpPr>
          <p:grpSpPr>
            <a:xfrm>
              <a:off x="11589379" y="2781300"/>
              <a:ext cx="1428501" cy="1428501"/>
              <a:chOff x="10592795" y="3178704"/>
              <a:chExt cx="1428501" cy="1428501"/>
            </a:xfrm>
          </p:grpSpPr>
          <p:pic>
            <p:nvPicPr>
              <p:cNvPr id="6" name="Object 24">
                <a:extLst>
                  <a:ext uri="{FF2B5EF4-FFF2-40B4-BE49-F238E27FC236}">
                    <a16:creationId xmlns:a16="http://schemas.microsoft.com/office/drawing/2014/main" id="{1D5BFD8F-A2C6-46FC-A001-10B8CD4F5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92795" y="3178704"/>
                <a:ext cx="1428501" cy="1428501"/>
              </a:xfrm>
              <a:prstGeom prst="rect">
                <a:avLst/>
              </a:prstGeom>
            </p:spPr>
          </p:pic>
        </p:grpSp>
        <p:sp>
          <p:nvSpPr>
            <p:cNvPr id="8" name="Object 28">
              <a:extLst>
                <a:ext uri="{FF2B5EF4-FFF2-40B4-BE49-F238E27FC236}">
                  <a16:creationId xmlns:a16="http://schemas.microsoft.com/office/drawing/2014/main" id="{432A37E2-9F6C-4DCA-97F4-DF58555517B2}"/>
                </a:ext>
              </a:extLst>
            </p:cNvPr>
            <p:cNvSpPr txBox="1"/>
            <p:nvPr/>
          </p:nvSpPr>
          <p:spPr>
            <a:xfrm>
              <a:off x="8659167" y="4677150"/>
              <a:ext cx="7288924" cy="230757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시스템은 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로그인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계정 관리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과정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과목 관리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성적 입출력 및 수정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삭제 기능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등을 포함하도록 한다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408C5B97-BDBE-416B-BAFF-107A790EC4F4}"/>
                </a:ext>
              </a:extLst>
            </p:cNvPr>
            <p:cNvSpPr txBox="1"/>
            <p:nvPr/>
          </p:nvSpPr>
          <p:spPr>
            <a:xfrm>
              <a:off x="2790651" y="4677150"/>
              <a:ext cx="5791200" cy="16002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사용자 요구 분석서 바탕</a:t>
              </a: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</a:t>
              </a:r>
              <a:endParaRPr lang="en-US" altLang="ko-KR" sz="3200" kern="0" spc="-2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성적 처리 시스템을 구현한다</a:t>
              </a:r>
              <a:r>
                <a:rPr lang="en-US" altLang="ko-KR" sz="3200" kern="0" spc="-200" dirty="0">
                  <a:solidFill>
                    <a:srgbClr val="00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  <a:endPara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2" name="Object 28">
              <a:extLst>
                <a:ext uri="{FF2B5EF4-FFF2-40B4-BE49-F238E27FC236}">
                  <a16:creationId xmlns:a16="http://schemas.microsoft.com/office/drawing/2014/main" id="{0F9DE410-A1A0-4AE5-8662-E89ECE9FA7A4}"/>
                </a:ext>
              </a:extLst>
            </p:cNvPr>
            <p:cNvSpPr txBox="1"/>
            <p:nvPr/>
          </p:nvSpPr>
          <p:spPr>
            <a:xfrm>
              <a:off x="12036371" y="2901815"/>
              <a:ext cx="484833" cy="9906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7200" kern="0" spc="-2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</a:t>
              </a:r>
              <a:endParaRPr lang="en-US" altLang="ko-KR" sz="6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C5689321-6B54-4DC3-9943-B1FD181623E4}"/>
                </a:ext>
              </a:extLst>
            </p:cNvPr>
            <p:cNvGrpSpPr/>
            <p:nvPr/>
          </p:nvGrpSpPr>
          <p:grpSpPr>
            <a:xfrm>
              <a:off x="4972001" y="2781300"/>
              <a:ext cx="1428501" cy="1428501"/>
              <a:chOff x="10592795" y="3178704"/>
              <a:chExt cx="1428501" cy="1428501"/>
            </a:xfrm>
          </p:grpSpPr>
          <p:pic>
            <p:nvPicPr>
              <p:cNvPr id="14" name="Object 24">
                <a:extLst>
                  <a:ext uri="{FF2B5EF4-FFF2-40B4-BE49-F238E27FC236}">
                    <a16:creationId xmlns:a16="http://schemas.microsoft.com/office/drawing/2014/main" id="{09F3AA86-D025-4B95-81F4-6A33C3908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92795" y="3178704"/>
                <a:ext cx="1428501" cy="1428501"/>
              </a:xfrm>
              <a:prstGeom prst="rect">
                <a:avLst/>
              </a:prstGeom>
            </p:spPr>
          </p:pic>
        </p:grpSp>
        <p:sp>
          <p:nvSpPr>
            <p:cNvPr id="15" name="Object 28">
              <a:extLst>
                <a:ext uri="{FF2B5EF4-FFF2-40B4-BE49-F238E27FC236}">
                  <a16:creationId xmlns:a16="http://schemas.microsoft.com/office/drawing/2014/main" id="{9457D2DC-A0FC-49C7-8B60-9C935C0113A1}"/>
                </a:ext>
              </a:extLst>
            </p:cNvPr>
            <p:cNvSpPr txBox="1"/>
            <p:nvPr/>
          </p:nvSpPr>
          <p:spPr>
            <a:xfrm>
              <a:off x="5410200" y="2957324"/>
              <a:ext cx="484833" cy="9906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7200" kern="0" spc="-2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</a:t>
              </a:r>
              <a:endParaRPr lang="en-US" altLang="ko-KR" sz="6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329E5AC7-C638-4440-B5B7-A0EB80343CF3}"/>
              </a:ext>
            </a:extLst>
          </p:cNvPr>
          <p:cNvSpPr txBox="1"/>
          <p:nvPr/>
        </p:nvSpPr>
        <p:spPr>
          <a:xfrm>
            <a:off x="479380" y="495300"/>
            <a:ext cx="40164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01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개요</a:t>
            </a:r>
            <a:endParaRPr lang="en-US" sz="2800" b="1" kern="0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12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AA45F8-ECFA-4559-961C-2EDC9A306D72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B4A707-EC3C-4A00-B9F5-06736454D5E7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4A4AEE4E-3B26-4DA0-AF1C-3C8ACDF17764}"/>
              </a:ext>
            </a:extLst>
          </p:cNvPr>
          <p:cNvSpPr txBox="1"/>
          <p:nvPr/>
        </p:nvSpPr>
        <p:spPr>
          <a:xfrm>
            <a:off x="4178710" y="5905500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받은 값이 저장되어 있는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조회 후 일치하지 않으면 로그인 실패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BAA905-1CA3-4973-8D6F-24D9F444CCFF}"/>
              </a:ext>
            </a:extLst>
          </p:cNvPr>
          <p:cNvSpPr/>
          <p:nvPr/>
        </p:nvSpPr>
        <p:spPr>
          <a:xfrm>
            <a:off x="4271235" y="6418930"/>
            <a:ext cx="8301759" cy="2458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144DE1-4AE0-44B6-A58F-339E6236B2E1}"/>
              </a:ext>
            </a:extLst>
          </p:cNvPr>
          <p:cNvSpPr/>
          <p:nvPr/>
        </p:nvSpPr>
        <p:spPr>
          <a:xfrm>
            <a:off x="4271235" y="3876042"/>
            <a:ext cx="8301759" cy="1323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B4F000-1C41-48A8-A274-0D58B69A2157}"/>
              </a:ext>
            </a:extLst>
          </p:cNvPr>
          <p:cNvSpPr/>
          <p:nvPr/>
        </p:nvSpPr>
        <p:spPr>
          <a:xfrm>
            <a:off x="4271235" y="1739151"/>
            <a:ext cx="8301759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로그인 프로시저 호출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E7CC1A-AE99-4E77-837D-7A920BB35244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" name="Object 5"/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기능 구현</a:t>
              </a:r>
              <a:endParaRPr lang="en-US" dirty="0"/>
            </a:p>
          </p:txBody>
        </p:sp>
        <p:sp>
          <p:nvSpPr>
            <p:cNvPr id="37" name="Object 7">
              <a:extLst>
                <a:ext uri="{FF2B5EF4-FFF2-40B4-BE49-F238E27FC236}">
                  <a16:creationId xmlns:a16="http://schemas.microsoft.com/office/drawing/2014/main" id="{4AADBF26-3065-4D04-9CE7-91FCC2F018B4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DFABE1-E406-4482-B7D2-25687F098A7C}"/>
                </a:ext>
              </a:extLst>
            </p:cNvPr>
            <p:cNvSpPr/>
            <p:nvPr/>
          </p:nvSpPr>
          <p:spPr>
            <a:xfrm rot="5400000" flipV="1">
              <a:off x="281330" y="771661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20A242A1-B8D9-4351-B349-55A3F61699DC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71" name="Object 10">
            <a:extLst>
              <a:ext uri="{FF2B5EF4-FFF2-40B4-BE49-F238E27FC236}">
                <a16:creationId xmlns:a16="http://schemas.microsoft.com/office/drawing/2014/main" id="{53AD4391-FDF5-4F82-9FAA-5A12DD065574}"/>
              </a:ext>
            </a:extLst>
          </p:cNvPr>
          <p:cNvSpPr txBox="1"/>
          <p:nvPr/>
        </p:nvSpPr>
        <p:spPr>
          <a:xfrm>
            <a:off x="4178710" y="1236951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사용자로부터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ID, PW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입력 받아 저장되어 있는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조회 후 일치하면 로그인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BF9C5C29-8B8D-4870-BCB0-B3F8DA4DEC8B}"/>
              </a:ext>
            </a:extLst>
          </p:cNvPr>
          <p:cNvSpPr txBox="1"/>
          <p:nvPr/>
        </p:nvSpPr>
        <p:spPr>
          <a:xfrm>
            <a:off x="4178710" y="2986648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로그인 프로시저 호출 결과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성공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7E1F42E1-30E4-47C6-ABA7-8C918A4E64B3}"/>
              </a:ext>
            </a:extLst>
          </p:cNvPr>
          <p:cNvSpPr txBox="1"/>
          <p:nvPr/>
        </p:nvSpPr>
        <p:spPr>
          <a:xfrm>
            <a:off x="4178710" y="3347299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받은 값이 저장되어 있는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조회 후 일치하면 로그인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E4652-B671-447F-9368-FB7FAE460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33" b="-2607"/>
          <a:stretch/>
        </p:blipFill>
        <p:spPr>
          <a:xfrm>
            <a:off x="4572000" y="2004756"/>
            <a:ext cx="7644796" cy="547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6CB371-C504-4B9C-B212-2C7BE3A0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011801"/>
            <a:ext cx="5105400" cy="1081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F2F46F-7253-4455-8E7F-6C6E02D9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6591300"/>
            <a:ext cx="7239000" cy="2150344"/>
          </a:xfrm>
          <a:prstGeom prst="rect">
            <a:avLst/>
          </a:prstGeom>
        </p:spPr>
      </p:pic>
      <p:sp>
        <p:nvSpPr>
          <p:cNvPr id="29" name="Object 10">
            <a:extLst>
              <a:ext uri="{FF2B5EF4-FFF2-40B4-BE49-F238E27FC236}">
                <a16:creationId xmlns:a16="http://schemas.microsoft.com/office/drawing/2014/main" id="{7F764D99-B041-4715-BB86-E9D5C618039D}"/>
              </a:ext>
            </a:extLst>
          </p:cNvPr>
          <p:cNvSpPr txBox="1"/>
          <p:nvPr/>
        </p:nvSpPr>
        <p:spPr>
          <a:xfrm>
            <a:off x="4178710" y="5544849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로그인 프로시저 호출 결과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실패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D6D07D6-5CA0-4A67-9715-7A2A7B8BC6A9}"/>
              </a:ext>
            </a:extLst>
          </p:cNvPr>
          <p:cNvSpPr/>
          <p:nvPr/>
        </p:nvSpPr>
        <p:spPr>
          <a:xfrm>
            <a:off x="5943600" y="7658100"/>
            <a:ext cx="5715000" cy="228600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E09CD595-4954-4CF9-AB29-DB312BCB6609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882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B4A707-EC3C-4A00-B9F5-06736454D5E7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10BC6C-2D9D-4702-910A-029B6DA34090}"/>
              </a:ext>
            </a:extLst>
          </p:cNvPr>
          <p:cNvSpPr/>
          <p:nvPr/>
        </p:nvSpPr>
        <p:spPr>
          <a:xfrm>
            <a:off x="4271236" y="3848100"/>
            <a:ext cx="10816358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B4F000-1C41-48A8-A274-0D58B69A2157}"/>
              </a:ext>
            </a:extLst>
          </p:cNvPr>
          <p:cNvSpPr/>
          <p:nvPr/>
        </p:nvSpPr>
        <p:spPr>
          <a:xfrm>
            <a:off x="4271235" y="1755577"/>
            <a:ext cx="10816359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비밀번호 변경 프로시저 호출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10">
            <a:extLst>
              <a:ext uri="{FF2B5EF4-FFF2-40B4-BE49-F238E27FC236}">
                <a16:creationId xmlns:a16="http://schemas.microsoft.com/office/drawing/2014/main" id="{53AD4391-FDF5-4F82-9FAA-5A12DD065574}"/>
              </a:ext>
            </a:extLst>
          </p:cNvPr>
          <p:cNvSpPr txBox="1"/>
          <p:nvPr/>
        </p:nvSpPr>
        <p:spPr>
          <a:xfrm>
            <a:off x="4178710" y="1236951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로그인한 학생의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PW,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바꿀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PW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616F837-0986-4966-B29C-CBD5D68101DF}"/>
              </a:ext>
            </a:extLst>
          </p:cNvPr>
          <p:cNvSpPr txBox="1"/>
          <p:nvPr/>
        </p:nvSpPr>
        <p:spPr>
          <a:xfrm>
            <a:off x="4178710" y="3277384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비밀번호 변경 후 재로그인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60B595-69A6-4827-B565-6CC8E16E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03" y="1892459"/>
            <a:ext cx="10439400" cy="5905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1ACF23-7F20-4FDD-BC30-13144D8B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03" y="4069136"/>
            <a:ext cx="8296275" cy="4476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1FEE8-3422-42C6-94EE-6F3B7AE9D445}"/>
              </a:ext>
            </a:extLst>
          </p:cNvPr>
          <p:cNvSpPr/>
          <p:nvPr/>
        </p:nvSpPr>
        <p:spPr>
          <a:xfrm>
            <a:off x="4271235" y="4995164"/>
            <a:ext cx="10816357" cy="1900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A6BF6BA-5194-47A1-A5A4-EE8229E7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849" y="5310910"/>
            <a:ext cx="5943601" cy="12594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AE0B34-BB35-4D52-ADB0-929618EC4174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4F5B15-A6EA-4F0B-9A06-F59D444F0A26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305B0BF3-DA22-4A16-AC47-F4060BB9E433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459C3370-01C3-4AFC-B7EC-B324A2A6BE9F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기능 구현</a:t>
              </a:r>
              <a:endParaRPr lang="en-US" dirty="0"/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1F0A980B-EE4E-48B8-A2AC-14F17C7B01FF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5232301-E996-4953-A7D2-0FB7F94523DA}"/>
                </a:ext>
              </a:extLst>
            </p:cNvPr>
            <p:cNvSpPr/>
            <p:nvPr/>
          </p:nvSpPr>
          <p:spPr>
            <a:xfrm rot="5400000" flipV="1">
              <a:off x="281330" y="771661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F06F5EF8-ACB1-47E9-8860-A5AF6B22D1C5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620236B9-C448-4301-8463-2F72BF011D1A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272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DDD3B4-0F26-4193-80CE-B0F0C69C67B0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7">
            <a:extLst>
              <a:ext uri="{FF2B5EF4-FFF2-40B4-BE49-F238E27FC236}">
                <a16:creationId xmlns:a16="http://schemas.microsoft.com/office/drawing/2014/main" id="{3E5913C6-3D04-43AB-8098-49C1CBEBDC37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78BBD-EA9F-49CC-A3FE-F35A0E5F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969187"/>
            <a:ext cx="8806156" cy="124637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2913AD-BB68-4FEB-9EEF-4B29A5F1BABE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84AA270-3C9B-423D-82A3-32680E59BE59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2" name="Object 5">
              <a:extLst>
                <a:ext uri="{FF2B5EF4-FFF2-40B4-BE49-F238E27FC236}">
                  <a16:creationId xmlns:a16="http://schemas.microsoft.com/office/drawing/2014/main" id="{11AFEB2E-C63F-45E9-9407-AC2477EFFE61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3" name="Object 7">
              <a:extLst>
                <a:ext uri="{FF2B5EF4-FFF2-40B4-BE49-F238E27FC236}">
                  <a16:creationId xmlns:a16="http://schemas.microsoft.com/office/drawing/2014/main" id="{074B5AE8-30F7-4E80-AB04-06097E41A312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4" name="Object 7">
              <a:extLst>
                <a:ext uri="{FF2B5EF4-FFF2-40B4-BE49-F238E27FC236}">
                  <a16:creationId xmlns:a16="http://schemas.microsoft.com/office/drawing/2014/main" id="{BB19673F-0C69-4D1C-9591-15CACB60D113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5197D5D-3986-47B6-B2DF-4CD171A40F15}"/>
                </a:ext>
              </a:extLst>
            </p:cNvPr>
            <p:cNvSpPr/>
            <p:nvPr/>
          </p:nvSpPr>
          <p:spPr>
            <a:xfrm rot="5400000" flipV="1">
              <a:off x="281331" y="1296617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92A0701B-8F7A-45E8-93FB-2DFB86766C33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32FD3AC-D357-47A6-8E01-37F05C4713F1}"/>
              </a:ext>
            </a:extLst>
          </p:cNvPr>
          <p:cNvSpPr/>
          <p:nvPr/>
        </p:nvSpPr>
        <p:spPr>
          <a:xfrm>
            <a:off x="4267200" y="1733690"/>
            <a:ext cx="10816359" cy="1009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A017F580-D631-403E-B8F8-26C8ECDEDEA0}"/>
              </a:ext>
            </a:extLst>
          </p:cNvPr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학생이 로그인한 후 수강신청 가능한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과정명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과정 기간 조회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079BE759-FE14-42B6-A671-22C95133E463}"/>
              </a:ext>
            </a:extLst>
          </p:cNvPr>
          <p:cNvSpPr txBox="1"/>
          <p:nvPr/>
        </p:nvSpPr>
        <p:spPr>
          <a:xfrm>
            <a:off x="4178710" y="1236951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SYSDATE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신청가능한 목록을 출력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474" r="-1195" b="-474"/>
          <a:stretch/>
        </p:blipFill>
        <p:spPr bwMode="auto">
          <a:xfrm>
            <a:off x="4514850" y="1866900"/>
            <a:ext cx="47815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35180F5-AFD3-40DD-92F9-97984A84CD2C}"/>
              </a:ext>
            </a:extLst>
          </p:cNvPr>
          <p:cNvSpPr/>
          <p:nvPr/>
        </p:nvSpPr>
        <p:spPr>
          <a:xfrm>
            <a:off x="10668000" y="3254382"/>
            <a:ext cx="2280945" cy="961179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8898B3EA-2509-460E-A296-DB66C79DF569}"/>
              </a:ext>
            </a:extLst>
          </p:cNvPr>
          <p:cNvSpPr txBox="1"/>
          <p:nvPr/>
        </p:nvSpPr>
        <p:spPr>
          <a:xfrm>
            <a:off x="4178710" y="4888822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학생의 수강신청 진행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→ 수강신청 테이블에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INSERT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EFA9031B-EDD5-4321-A789-180C35A80771}"/>
              </a:ext>
            </a:extLst>
          </p:cNvPr>
          <p:cNvSpPr txBox="1"/>
          <p:nvPr/>
        </p:nvSpPr>
        <p:spPr>
          <a:xfrm>
            <a:off x="4178710" y="5325673"/>
            <a:ext cx="12687563" cy="77170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ts val="28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동일한 학생이 같은 과정을 신청할 수 없으며</a:t>
            </a:r>
            <a:endParaRPr lang="en-US" altLang="ko-KR" dirty="0"/>
          </a:p>
          <a:p>
            <a:pPr>
              <a:lnSpc>
                <a:spcPts val="2800"/>
              </a:lnSpc>
            </a:pPr>
            <a:r>
              <a:rPr lang="ko-KR" altLang="en-US" dirty="0"/>
              <a:t>현재 수강중인 과정이 있는 경우</a:t>
            </a:r>
            <a:r>
              <a:rPr lang="en-US" altLang="ko-KR" dirty="0"/>
              <a:t>, </a:t>
            </a:r>
            <a:r>
              <a:rPr lang="ko-KR" altLang="en-US" dirty="0"/>
              <a:t>기간이 겹치는 과정을 신청할 수 없음</a:t>
            </a:r>
            <a:r>
              <a:rPr lang="en-US" altLang="ko-KR" dirty="0"/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2653C05-5481-4B00-8CC7-A2BA4505C9F3}"/>
              </a:ext>
            </a:extLst>
          </p:cNvPr>
          <p:cNvSpPr/>
          <p:nvPr/>
        </p:nvSpPr>
        <p:spPr>
          <a:xfrm>
            <a:off x="4267200" y="6231296"/>
            <a:ext cx="10816359" cy="1009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E7E6A5B-D453-4E6C-90BA-728A7B594D19}"/>
              </a:ext>
            </a:extLst>
          </p:cNvPr>
          <p:cNvSpPr/>
          <p:nvPr/>
        </p:nvSpPr>
        <p:spPr>
          <a:xfrm>
            <a:off x="4988589" y="3250243"/>
            <a:ext cx="228600" cy="228600"/>
          </a:xfrm>
          <a:prstGeom prst="ellipse">
            <a:avLst/>
          </a:prstGeom>
          <a:solidFill>
            <a:srgbClr val="3F5F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092EF3A-DE33-49FD-8C3F-C751D6D301C0}"/>
              </a:ext>
            </a:extLst>
          </p:cNvPr>
          <p:cNvCxnSpPr>
            <a:cxnSpLocks/>
          </p:cNvCxnSpPr>
          <p:nvPr/>
        </p:nvCxnSpPr>
        <p:spPr>
          <a:xfrm flipH="1">
            <a:off x="5102892" y="3428176"/>
            <a:ext cx="1" cy="1353238"/>
          </a:xfrm>
          <a:prstGeom prst="line">
            <a:avLst/>
          </a:prstGeom>
          <a:ln w="19050">
            <a:solidFill>
              <a:srgbClr val="3F5FFF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F90F4031-B892-4290-B839-8CD149DE6022}"/>
              </a:ext>
            </a:extLst>
          </p:cNvPr>
          <p:cNvSpPr/>
          <p:nvPr/>
        </p:nvSpPr>
        <p:spPr>
          <a:xfrm>
            <a:off x="5036618" y="3301298"/>
            <a:ext cx="132542" cy="132542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47287BE8-1D6C-4213-90C1-BBA3E88422B4}"/>
              </a:ext>
            </a:extLst>
          </p:cNvPr>
          <p:cNvSpPr txBox="1"/>
          <p:nvPr/>
        </p:nvSpPr>
        <p:spPr>
          <a:xfrm>
            <a:off x="5108790" y="4333562"/>
            <a:ext cx="2667000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solidFill>
                  <a:srgbClr val="3F5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수강신청 위해 과목 선택</a:t>
            </a:r>
            <a:endParaRPr lang="en-US" dirty="0">
              <a:solidFill>
                <a:srgbClr val="3F5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F4315083-7822-4765-BFAD-606AF7AC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6370242"/>
            <a:ext cx="7267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>
            <a:extLst>
              <a:ext uri="{FF2B5EF4-FFF2-40B4-BE49-F238E27FC236}">
                <a16:creationId xmlns:a16="http://schemas.microsoft.com/office/drawing/2014/main" id="{941BC780-2101-49BF-9D59-F02597B2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374296"/>
            <a:ext cx="6561627" cy="96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E721EB-DB08-4981-BAFC-DB1D458F3C21}"/>
              </a:ext>
            </a:extLst>
          </p:cNvPr>
          <p:cNvSpPr/>
          <p:nvPr/>
        </p:nvSpPr>
        <p:spPr>
          <a:xfrm>
            <a:off x="4267200" y="7406016"/>
            <a:ext cx="1981200" cy="961179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bject 10">
            <a:extLst>
              <a:ext uri="{FF2B5EF4-FFF2-40B4-BE49-F238E27FC236}">
                <a16:creationId xmlns:a16="http://schemas.microsoft.com/office/drawing/2014/main" id="{A694C604-6467-42DA-B67A-B24D4F38E389}"/>
              </a:ext>
            </a:extLst>
          </p:cNvPr>
          <p:cNvSpPr txBox="1"/>
          <p:nvPr/>
        </p:nvSpPr>
        <p:spPr>
          <a:xfrm>
            <a:off x="4278302" y="8456353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고유 수강신청 코드 생성 확인</a:t>
            </a:r>
            <a:endParaRPr lang="en-US" altLang="ko-KR" sz="1800" b="1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453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DDD3B4-0F26-4193-80CE-B0F0C69C67B0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7">
            <a:extLst>
              <a:ext uri="{FF2B5EF4-FFF2-40B4-BE49-F238E27FC236}">
                <a16:creationId xmlns:a16="http://schemas.microsoft.com/office/drawing/2014/main" id="{3E5913C6-3D04-43AB-8098-49C1CBEBDC37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2913AD-BB68-4FEB-9EEF-4B29A5F1BABE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84AA270-3C9B-423D-82A3-32680E59BE59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2" name="Object 5">
              <a:extLst>
                <a:ext uri="{FF2B5EF4-FFF2-40B4-BE49-F238E27FC236}">
                  <a16:creationId xmlns:a16="http://schemas.microsoft.com/office/drawing/2014/main" id="{11AFEB2E-C63F-45E9-9407-AC2477EFFE61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3" name="Object 7">
              <a:extLst>
                <a:ext uri="{FF2B5EF4-FFF2-40B4-BE49-F238E27FC236}">
                  <a16:creationId xmlns:a16="http://schemas.microsoft.com/office/drawing/2014/main" id="{074B5AE8-30F7-4E80-AB04-06097E41A312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4" name="Object 7">
              <a:extLst>
                <a:ext uri="{FF2B5EF4-FFF2-40B4-BE49-F238E27FC236}">
                  <a16:creationId xmlns:a16="http://schemas.microsoft.com/office/drawing/2014/main" id="{BB19673F-0C69-4D1C-9591-15CACB60D113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5197D5D-3986-47B6-B2DF-4CD171A40F15}"/>
                </a:ext>
              </a:extLst>
            </p:cNvPr>
            <p:cNvSpPr/>
            <p:nvPr/>
          </p:nvSpPr>
          <p:spPr>
            <a:xfrm rot="5400000" flipV="1">
              <a:off x="281331" y="1296617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92A0701B-8F7A-45E8-93FB-2DFB86766C33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61" name="Object 10">
            <a:extLst>
              <a:ext uri="{FF2B5EF4-FFF2-40B4-BE49-F238E27FC236}">
                <a16:creationId xmlns:a16="http://schemas.microsoft.com/office/drawing/2014/main" id="{A017F580-D631-403E-B8F8-26C8ECDEDEA0}"/>
              </a:ext>
            </a:extLst>
          </p:cNvPr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수강신청 테이블에 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ATFER TRIGGER 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설정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079BE759-FE14-42B6-A671-22C95133E463}"/>
              </a:ext>
            </a:extLst>
          </p:cNvPr>
          <p:cNvSpPr txBox="1"/>
          <p:nvPr/>
        </p:nvSpPr>
        <p:spPr>
          <a:xfrm>
            <a:off x="4178710" y="1236951"/>
            <a:ext cx="12687563" cy="85855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ts val="28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INSERT </a:t>
            </a:r>
            <a:r>
              <a:rPr lang="ko-KR" altLang="en-US" dirty="0"/>
              <a:t>이벤트 발생 시 성적 테이블에 해당 수강신청코드와</a:t>
            </a:r>
            <a:r>
              <a:rPr lang="en-US" altLang="ko-KR" dirty="0"/>
              <a:t> </a:t>
            </a:r>
            <a:r>
              <a:rPr lang="ko-KR" altLang="en-US" dirty="0"/>
              <a:t>해당 과정의 과목코드로 조합된 행이 자동 삽입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ko-KR" altLang="en-US" dirty="0"/>
              <a:t>② 추후 교수자는 강의가 끝난 과목에 한하여</a:t>
            </a:r>
            <a:r>
              <a:rPr lang="en-US" altLang="ko-KR" dirty="0"/>
              <a:t>,</a:t>
            </a:r>
            <a:r>
              <a:rPr lang="ko-KR" altLang="en-US" dirty="0"/>
              <a:t>성적테이블에서</a:t>
            </a:r>
            <a:r>
              <a:rPr lang="en-US" altLang="ko-KR" dirty="0"/>
              <a:t> </a:t>
            </a:r>
            <a:r>
              <a:rPr lang="ko-KR" altLang="en-US" dirty="0"/>
              <a:t>각 학생의 성적을 업데이트 가능</a:t>
            </a:r>
            <a:endParaRPr lang="en-US" altLang="ko-KR" dirty="0"/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941BC780-2101-49BF-9D59-F02597B2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7178"/>
            <a:ext cx="6561627" cy="96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E721EB-DB08-4981-BAFC-DB1D458F3C21}"/>
              </a:ext>
            </a:extLst>
          </p:cNvPr>
          <p:cNvSpPr/>
          <p:nvPr/>
        </p:nvSpPr>
        <p:spPr>
          <a:xfrm>
            <a:off x="4267200" y="2238898"/>
            <a:ext cx="1981200" cy="961179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bject 10">
            <a:extLst>
              <a:ext uri="{FF2B5EF4-FFF2-40B4-BE49-F238E27FC236}">
                <a16:creationId xmlns:a16="http://schemas.microsoft.com/office/drawing/2014/main" id="{A694C604-6467-42DA-B67A-B24D4F38E389}"/>
              </a:ext>
            </a:extLst>
          </p:cNvPr>
          <p:cNvSpPr txBox="1"/>
          <p:nvPr/>
        </p:nvSpPr>
        <p:spPr>
          <a:xfrm>
            <a:off x="4278302" y="3289235"/>
            <a:ext cx="8599495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고유 수강신청 코드 생성 </a:t>
            </a:r>
            <a:r>
              <a:rPr lang="en-US" altLang="ko-KR" sz="1800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INSERT </a:t>
            </a:r>
            <a:r>
              <a:rPr lang="ko-KR" altLang="en-US" sz="1800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이벤트 발생 </a:t>
            </a:r>
            <a:r>
              <a:rPr lang="en-US" altLang="ko-KR" sz="1800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en-US" altLang="ko-KR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ATFER TRIGGER </a:t>
            </a:r>
            <a:r>
              <a:rPr lang="ko-KR" altLang="en-US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b="1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783703DB-AB2F-475F-AED0-A66F7BA9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02" y="4573949"/>
            <a:ext cx="6715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Object 10">
            <a:extLst>
              <a:ext uri="{FF2B5EF4-FFF2-40B4-BE49-F238E27FC236}">
                <a16:creationId xmlns:a16="http://schemas.microsoft.com/office/drawing/2014/main" id="{5F46E3F5-49D9-4EA9-B01F-0F1E49C92BFE}"/>
              </a:ext>
            </a:extLst>
          </p:cNvPr>
          <p:cNvSpPr txBox="1"/>
          <p:nvPr/>
        </p:nvSpPr>
        <p:spPr>
          <a:xfrm>
            <a:off x="4178710" y="408382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altLang="ko-KR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AFTER TRIGGER </a:t>
            </a:r>
            <a:r>
              <a:rPr lang="ko-KR" altLang="en-US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실행으로 성적정보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테이블에 자동 삽입 확인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B97DED-7EFE-4B75-B813-FC95456ECDF9}"/>
              </a:ext>
            </a:extLst>
          </p:cNvPr>
          <p:cNvSpPr/>
          <p:nvPr/>
        </p:nvSpPr>
        <p:spPr>
          <a:xfrm>
            <a:off x="4267199" y="4608495"/>
            <a:ext cx="3505195" cy="2013329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9F2B6DC-687E-4EC1-AAD4-37B815FCFF9A}"/>
              </a:ext>
            </a:extLst>
          </p:cNvPr>
          <p:cNvSpPr/>
          <p:nvPr/>
        </p:nvSpPr>
        <p:spPr>
          <a:xfrm>
            <a:off x="4178710" y="4549587"/>
            <a:ext cx="457200" cy="457200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F87C238-8E32-484C-9B14-7E6389BBA582}"/>
              </a:ext>
            </a:extLst>
          </p:cNvPr>
          <p:cNvSpPr/>
          <p:nvPr/>
        </p:nvSpPr>
        <p:spPr>
          <a:xfrm>
            <a:off x="7860883" y="4608495"/>
            <a:ext cx="3143647" cy="2013329"/>
          </a:xfrm>
          <a:prstGeom prst="roundRect">
            <a:avLst/>
          </a:prstGeom>
          <a:solidFill>
            <a:srgbClr val="3F5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2875F39-1267-4732-8520-FD2DE92FDF67}"/>
              </a:ext>
            </a:extLst>
          </p:cNvPr>
          <p:cNvSpPr/>
          <p:nvPr/>
        </p:nvSpPr>
        <p:spPr>
          <a:xfrm>
            <a:off x="10662412" y="4549587"/>
            <a:ext cx="457200" cy="457200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47748E6-2FC1-48EC-B790-57CB34D7BDD3}"/>
              </a:ext>
            </a:extLst>
          </p:cNvPr>
          <p:cNvSpPr/>
          <p:nvPr/>
        </p:nvSpPr>
        <p:spPr>
          <a:xfrm>
            <a:off x="4262427" y="1382651"/>
            <a:ext cx="233373" cy="233373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906A64-CCBB-46A0-9383-8706639F19FC}"/>
              </a:ext>
            </a:extLst>
          </p:cNvPr>
          <p:cNvSpPr/>
          <p:nvPr/>
        </p:nvSpPr>
        <p:spPr>
          <a:xfrm>
            <a:off x="4262427" y="1734652"/>
            <a:ext cx="233373" cy="233373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195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DDD3B4-0F26-4193-80CE-B0F0C69C67B0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7">
            <a:extLst>
              <a:ext uri="{FF2B5EF4-FFF2-40B4-BE49-F238E27FC236}">
                <a16:creationId xmlns:a16="http://schemas.microsoft.com/office/drawing/2014/main" id="{3E5913C6-3D04-43AB-8098-49C1CBEBDC37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2913AD-BB68-4FEB-9EEF-4B29A5F1BABE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84AA270-3C9B-423D-82A3-32680E59BE59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52" name="Object 5">
              <a:extLst>
                <a:ext uri="{FF2B5EF4-FFF2-40B4-BE49-F238E27FC236}">
                  <a16:creationId xmlns:a16="http://schemas.microsoft.com/office/drawing/2014/main" id="{11AFEB2E-C63F-45E9-9407-AC2477EFFE61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3" name="Object 7">
              <a:extLst>
                <a:ext uri="{FF2B5EF4-FFF2-40B4-BE49-F238E27FC236}">
                  <a16:creationId xmlns:a16="http://schemas.microsoft.com/office/drawing/2014/main" id="{074B5AE8-30F7-4E80-AB04-06097E41A312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4" name="Object 7">
              <a:extLst>
                <a:ext uri="{FF2B5EF4-FFF2-40B4-BE49-F238E27FC236}">
                  <a16:creationId xmlns:a16="http://schemas.microsoft.com/office/drawing/2014/main" id="{BB19673F-0C69-4D1C-9591-15CACB60D113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</a:t>
              </a:r>
              <a:r>
                <a:rPr lang="ko-KR" altLang="en-US"/>
                <a:t>기능 구현</a:t>
              </a:r>
              <a:endParaRPr 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5197D5D-3986-47B6-B2DF-4CD171A40F15}"/>
                </a:ext>
              </a:extLst>
            </p:cNvPr>
            <p:cNvSpPr/>
            <p:nvPr/>
          </p:nvSpPr>
          <p:spPr>
            <a:xfrm rot="5400000" flipV="1">
              <a:off x="281331" y="1296617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92A0701B-8F7A-45E8-93FB-2DFB86766C33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61" name="Object 10">
            <a:extLst>
              <a:ext uri="{FF2B5EF4-FFF2-40B4-BE49-F238E27FC236}">
                <a16:creationId xmlns:a16="http://schemas.microsoft.com/office/drawing/2014/main" id="{A017F580-D631-403E-B8F8-26C8ECDEDEA0}"/>
              </a:ext>
            </a:extLst>
          </p:cNvPr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학생의 수강신청 취소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→ 수강신청 테이블에 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DELETE 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</a:t>
            </a: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sp>
        <p:nvSpPr>
          <p:cNvPr id="62" name="Object 10">
            <a:extLst>
              <a:ext uri="{FF2B5EF4-FFF2-40B4-BE49-F238E27FC236}">
                <a16:creationId xmlns:a16="http://schemas.microsoft.com/office/drawing/2014/main" id="{079BE759-FE14-42B6-A671-22C95133E463}"/>
              </a:ext>
            </a:extLst>
          </p:cNvPr>
          <p:cNvSpPr txBox="1"/>
          <p:nvPr/>
        </p:nvSpPr>
        <p:spPr>
          <a:xfrm>
            <a:off x="4178710" y="1236951"/>
            <a:ext cx="12687563" cy="858550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ts val="28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중도 탈락 기록이 있는 수강신청코드의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또는 수강신청한 과정이 이미 시작된 경우 수강신청삭제 불가</a:t>
            </a:r>
            <a:r>
              <a:rPr lang="en-US" altLang="ko-KR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03A8C5-01D7-47EF-8375-29E3608068C2}"/>
              </a:ext>
            </a:extLst>
          </p:cNvPr>
          <p:cNvSpPr/>
          <p:nvPr/>
        </p:nvSpPr>
        <p:spPr>
          <a:xfrm>
            <a:off x="4267200" y="2200452"/>
            <a:ext cx="10816359" cy="1009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FB6FE15-ECAE-4860-A735-A72B6BA6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05" y="2436215"/>
            <a:ext cx="82486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C5D92A-996B-4A99-82A1-62C57B1B894E}"/>
              </a:ext>
            </a:extLst>
          </p:cNvPr>
          <p:cNvSpPr/>
          <p:nvPr/>
        </p:nvSpPr>
        <p:spPr>
          <a:xfrm>
            <a:off x="4267200" y="3320803"/>
            <a:ext cx="10816359" cy="1822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890EA6B5-9FBB-4045-95C2-E9A67383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87" y="3548920"/>
            <a:ext cx="62388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Object 10">
            <a:extLst>
              <a:ext uri="{FF2B5EF4-FFF2-40B4-BE49-F238E27FC236}">
                <a16:creationId xmlns:a16="http://schemas.microsoft.com/office/drawing/2014/main" id="{D83BF039-52FC-4F81-B955-AB7FE313A4B4}"/>
              </a:ext>
            </a:extLst>
          </p:cNvPr>
          <p:cNvSpPr txBox="1"/>
          <p:nvPr/>
        </p:nvSpPr>
        <p:spPr>
          <a:xfrm>
            <a:off x="4178710" y="5310562"/>
            <a:ext cx="12687563" cy="1128338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lnSpc>
                <a:spcPts val="2800"/>
              </a:lnSpc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수강신청 테이블에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BEFORE TRIGGER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설정하여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DELETE </a:t>
            </a:r>
            <a:r>
              <a:rPr lang="ko-KR" altLang="en-US" dirty="0"/>
              <a:t>이벤트 발생 시 성적 테이블에 해당 수강신청코드와</a:t>
            </a:r>
            <a:endParaRPr lang="en-US" altLang="ko-KR" dirty="0"/>
          </a:p>
          <a:p>
            <a:r>
              <a:rPr lang="ko-KR" altLang="en-US" dirty="0"/>
              <a:t>해당 과정의 과목코드로 조합된 행이 자동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543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DA8B54-3455-41E9-A86D-06AD6CA822B0}"/>
              </a:ext>
            </a:extLst>
          </p:cNvPr>
          <p:cNvSpPr/>
          <p:nvPr/>
        </p:nvSpPr>
        <p:spPr>
          <a:xfrm>
            <a:off x="3962399" y="0"/>
            <a:ext cx="14369936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178710" y="3263228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로그인한 학생에게 보여지고 있는 화면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29CC73-8341-42DD-BD87-618FC826DE90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55202-9494-4811-8ED7-20BD5BBAE46E}"/>
              </a:ext>
            </a:extLst>
          </p:cNvPr>
          <p:cNvSpPr/>
          <p:nvPr/>
        </p:nvSpPr>
        <p:spPr>
          <a:xfrm>
            <a:off x="4271235" y="3794143"/>
            <a:ext cx="13798435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B0CC035-3630-4561-AEA6-32ABB01E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36" y="3888434"/>
            <a:ext cx="13559564" cy="698946"/>
          </a:xfrm>
          <a:prstGeom prst="rect">
            <a:avLst/>
          </a:prstGeom>
        </p:spPr>
      </p:pic>
      <p:sp>
        <p:nvSpPr>
          <p:cNvPr id="28" name="Object 10">
            <a:extLst>
              <a:ext uri="{FF2B5EF4-FFF2-40B4-BE49-F238E27FC236}">
                <a16:creationId xmlns:a16="http://schemas.microsoft.com/office/drawing/2014/main" id="{53FDEB93-1850-4E5C-A927-0CEC48111DB7}"/>
              </a:ext>
            </a:extLst>
          </p:cNvPr>
          <p:cNvSpPr txBox="1"/>
          <p:nvPr/>
        </p:nvSpPr>
        <p:spPr>
          <a:xfrm>
            <a:off x="4178710" y="6639703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r>
              <a:rPr lang="ko-KR" altLang="en-US" dirty="0"/>
              <a:t>수강이 끝난 과목 선택 후 </a:t>
            </a:r>
            <a:r>
              <a:rPr lang="ko-KR" altLang="en-US"/>
              <a:t>성적 확인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C380739-D763-45E4-85B7-093728B747D1}"/>
              </a:ext>
            </a:extLst>
          </p:cNvPr>
          <p:cNvSpPr/>
          <p:nvPr/>
        </p:nvSpPr>
        <p:spPr>
          <a:xfrm>
            <a:off x="10618922" y="3968886"/>
            <a:ext cx="228600" cy="228600"/>
          </a:xfrm>
          <a:prstGeom prst="ellipse">
            <a:avLst/>
          </a:prstGeom>
          <a:solidFill>
            <a:srgbClr val="3F5FFF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E1D043-60D6-49D4-9D66-3ED532DDD2AE}"/>
              </a:ext>
            </a:extLst>
          </p:cNvPr>
          <p:cNvCxnSpPr>
            <a:cxnSpLocks/>
          </p:cNvCxnSpPr>
          <p:nvPr/>
        </p:nvCxnSpPr>
        <p:spPr>
          <a:xfrm flipH="1">
            <a:off x="10733222" y="4146819"/>
            <a:ext cx="1" cy="1232155"/>
          </a:xfrm>
          <a:prstGeom prst="line">
            <a:avLst/>
          </a:prstGeom>
          <a:ln w="19050">
            <a:solidFill>
              <a:srgbClr val="3F5FFF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6D385688-8B13-46C7-A93B-50F65D5BEAB4}"/>
              </a:ext>
            </a:extLst>
          </p:cNvPr>
          <p:cNvSpPr/>
          <p:nvPr/>
        </p:nvSpPr>
        <p:spPr>
          <a:xfrm>
            <a:off x="10666951" y="4019941"/>
            <a:ext cx="132542" cy="132542"/>
          </a:xfrm>
          <a:prstGeom prst="ellipse">
            <a:avLst/>
          </a:prstGeom>
          <a:solidFill>
            <a:srgbClr val="3F5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5BBB245-2CF0-4FDB-BA79-78C25DE8378D}"/>
              </a:ext>
            </a:extLst>
          </p:cNvPr>
          <p:cNvSpPr txBox="1"/>
          <p:nvPr/>
        </p:nvSpPr>
        <p:spPr>
          <a:xfrm>
            <a:off x="9372600" y="5482376"/>
            <a:ext cx="2667000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solidFill>
                  <a:srgbClr val="3F5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성적 확인 위해 과목 선택</a:t>
            </a:r>
            <a:endParaRPr lang="en-US" dirty="0">
              <a:solidFill>
                <a:srgbClr val="3F5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FC260C-AF2F-4C3B-907B-6FBC9CD61079}"/>
              </a:ext>
            </a:extLst>
          </p:cNvPr>
          <p:cNvCxnSpPr>
            <a:cxnSpLocks/>
          </p:cNvCxnSpPr>
          <p:nvPr/>
        </p:nvCxnSpPr>
        <p:spPr>
          <a:xfrm flipH="1">
            <a:off x="10733224" y="5973633"/>
            <a:ext cx="1" cy="1999669"/>
          </a:xfrm>
          <a:prstGeom prst="line">
            <a:avLst/>
          </a:prstGeom>
          <a:ln w="19050">
            <a:solidFill>
              <a:srgbClr val="3F5FFF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A6DFE9-57D0-41A9-BC4C-B46F18D3300F}"/>
              </a:ext>
            </a:extLst>
          </p:cNvPr>
          <p:cNvGrpSpPr/>
          <p:nvPr/>
        </p:nvGrpSpPr>
        <p:grpSpPr>
          <a:xfrm>
            <a:off x="4271235" y="8000495"/>
            <a:ext cx="13798435" cy="1425737"/>
            <a:chOff x="4271235" y="5143500"/>
            <a:chExt cx="13798435" cy="142573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F1DF6D-CD64-49CC-A738-6997C46F18B7}"/>
                </a:ext>
              </a:extLst>
            </p:cNvPr>
            <p:cNvSpPr/>
            <p:nvPr/>
          </p:nvSpPr>
          <p:spPr>
            <a:xfrm>
              <a:off x="4271235" y="5143500"/>
              <a:ext cx="13798435" cy="1425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FCBC4C5-1262-4921-AF4E-84FD57420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719" b="-93836"/>
            <a:stretch/>
          </p:blipFill>
          <p:spPr>
            <a:xfrm>
              <a:off x="4499836" y="5372099"/>
              <a:ext cx="13178563" cy="94593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27D924F-86EA-4BF7-9346-B81369B45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909" t="1" b="-2245"/>
            <a:stretch/>
          </p:blipFill>
          <p:spPr>
            <a:xfrm>
              <a:off x="4419600" y="5863735"/>
              <a:ext cx="10947531" cy="498965"/>
            </a:xfrm>
            <a:prstGeom prst="rect">
              <a:avLst/>
            </a:prstGeom>
          </p:spPr>
        </p:pic>
      </p:grpSp>
      <p:sp>
        <p:nvSpPr>
          <p:cNvPr id="31" name="Object 10">
            <a:extLst>
              <a:ext uri="{FF2B5EF4-FFF2-40B4-BE49-F238E27FC236}">
                <a16:creationId xmlns:a16="http://schemas.microsoft.com/office/drawing/2014/main" id="{FBB2C93F-CF7D-4E96-9FF4-0BA5A60C1993}"/>
              </a:ext>
            </a:extLst>
          </p:cNvPr>
          <p:cNvSpPr txBox="1"/>
          <p:nvPr/>
        </p:nvSpPr>
        <p:spPr>
          <a:xfrm>
            <a:off x="4178710" y="6997028"/>
            <a:ext cx="12687563" cy="836623"/>
          </a:xfrm>
          <a:prstGeom prst="rect">
            <a:avLst/>
          </a:prstGeom>
          <a:noFill/>
        </p:spPr>
        <p:txBody>
          <a:bodyPr wrap="square" rtlCol="0" anchor="ctr"/>
          <a:lstStyle>
            <a:defPPr>
              <a:defRPr lang="en-US"/>
            </a:defPPr>
            <a:lvl1pPr algn="just"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ts val="2800"/>
              </a:lnSpc>
            </a:pPr>
            <a:r>
              <a:rPr lang="ko-KR" altLang="en-US" dirty="0"/>
              <a:t>확인할 수 있는 정보</a:t>
            </a: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/>
              <a:t>: </a:t>
            </a:r>
            <a:r>
              <a:rPr lang="ko-KR" altLang="en-US" dirty="0"/>
              <a:t>학생 이름</a:t>
            </a:r>
            <a:r>
              <a:rPr lang="en-US" altLang="ko-KR" dirty="0"/>
              <a:t>, </a:t>
            </a:r>
            <a:r>
              <a:rPr lang="ko-KR" altLang="en-US" dirty="0" err="1"/>
              <a:t>과정명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교육 기간</a:t>
            </a:r>
            <a:r>
              <a:rPr lang="en-US" altLang="ko-KR" dirty="0"/>
              <a:t>(</a:t>
            </a:r>
            <a:r>
              <a:rPr lang="ko-KR" altLang="en-US" dirty="0"/>
              <a:t>시작 연월일</a:t>
            </a:r>
            <a:r>
              <a:rPr lang="en-US" altLang="ko-KR" dirty="0"/>
              <a:t>, </a:t>
            </a:r>
            <a:r>
              <a:rPr lang="ko-KR" altLang="en-US" dirty="0"/>
              <a:t>끝 연월일</a:t>
            </a:r>
            <a:r>
              <a:rPr lang="en-US" altLang="ko-KR" dirty="0"/>
              <a:t>), </a:t>
            </a:r>
            <a:r>
              <a:rPr lang="ko-KR" altLang="en-US" dirty="0"/>
              <a:t>교재 명</a:t>
            </a:r>
            <a:r>
              <a:rPr lang="en-US" altLang="ko-KR" dirty="0"/>
              <a:t>, </a:t>
            </a:r>
            <a:r>
              <a:rPr lang="ko-KR" altLang="en-US" dirty="0"/>
              <a:t>출결</a:t>
            </a:r>
            <a:r>
              <a:rPr lang="en-US" altLang="ko-KR" dirty="0"/>
              <a:t>, </a:t>
            </a:r>
            <a:r>
              <a:rPr lang="ko-KR" altLang="en-US" dirty="0"/>
              <a:t>실기</a:t>
            </a:r>
            <a:r>
              <a:rPr lang="en-US" altLang="ko-KR" dirty="0"/>
              <a:t>, </a:t>
            </a:r>
            <a:r>
              <a:rPr lang="ko-KR" altLang="en-US" dirty="0"/>
              <a:t>필기</a:t>
            </a:r>
            <a:r>
              <a:rPr lang="en-US" altLang="ko-KR" dirty="0"/>
              <a:t>, </a:t>
            </a:r>
            <a:r>
              <a:rPr lang="ko-KR" altLang="en-US" dirty="0"/>
              <a:t>총점</a:t>
            </a:r>
            <a:r>
              <a:rPr lang="en-US" altLang="ko-KR" dirty="0"/>
              <a:t>, </a:t>
            </a:r>
            <a:r>
              <a:rPr lang="ko-KR" altLang="en-US" dirty="0"/>
              <a:t>등수</a:t>
            </a:r>
            <a:endParaRPr lang="en-US" altLang="ko-KR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0F330C-826A-48FC-B9BA-56E5E8125C94}"/>
              </a:ext>
            </a:extLst>
          </p:cNvPr>
          <p:cNvSpPr/>
          <p:nvPr/>
        </p:nvSpPr>
        <p:spPr>
          <a:xfrm>
            <a:off x="4271235" y="1755577"/>
            <a:ext cx="8301759" cy="88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B16CB6E1-E847-4787-B297-DDA1E4D86321}"/>
              </a:ext>
            </a:extLst>
          </p:cNvPr>
          <p:cNvSpPr txBox="1"/>
          <p:nvPr/>
        </p:nvSpPr>
        <p:spPr>
          <a:xfrm>
            <a:off x="4178710" y="876300"/>
            <a:ext cx="7111181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학생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로그인 후 수강목록 출력 프로시저 호출 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4D4C6CC1-FB5B-4CCA-9286-ABDA2A9F08F8}"/>
              </a:ext>
            </a:extLst>
          </p:cNvPr>
          <p:cNvSpPr txBox="1"/>
          <p:nvPr/>
        </p:nvSpPr>
        <p:spPr>
          <a:xfrm>
            <a:off x="4178710" y="1236951"/>
            <a:ext cx="12687563" cy="4478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로그인한 학생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매개변수로 넘겨줌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89BE8E-3C17-4AB8-A8D6-5E45139C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9951"/>
            <a:ext cx="6886575" cy="381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879390-F851-43DB-BC5E-201626F2C6D0}"/>
              </a:ext>
            </a:extLst>
          </p:cNvPr>
          <p:cNvSpPr/>
          <p:nvPr/>
        </p:nvSpPr>
        <p:spPr>
          <a:xfrm rot="5400000" flipV="1">
            <a:off x="-178430" y="2635463"/>
            <a:ext cx="1377953" cy="45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F5FFF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33214C-0DFE-46BF-9B5F-A63BD1CA2355}"/>
              </a:ext>
            </a:extLst>
          </p:cNvPr>
          <p:cNvGrpSpPr/>
          <p:nvPr/>
        </p:nvGrpSpPr>
        <p:grpSpPr>
          <a:xfrm>
            <a:off x="381005" y="431143"/>
            <a:ext cx="3352795" cy="2941387"/>
            <a:chOff x="304800" y="-896691"/>
            <a:chExt cx="3352795" cy="2941387"/>
          </a:xfrm>
        </p:grpSpPr>
        <p:sp>
          <p:nvSpPr>
            <p:cNvPr id="36" name="Object 5">
              <a:extLst>
                <a:ext uri="{FF2B5EF4-FFF2-40B4-BE49-F238E27FC236}">
                  <a16:creationId xmlns:a16="http://schemas.microsoft.com/office/drawing/2014/main" id="{16F9D80E-2ECB-4994-BD62-BA61C01A4C90}"/>
                </a:ext>
              </a:extLst>
            </p:cNvPr>
            <p:cNvSpPr txBox="1"/>
            <p:nvPr/>
          </p:nvSpPr>
          <p:spPr>
            <a:xfrm>
              <a:off x="304800" y="-896691"/>
              <a:ext cx="3330620" cy="116925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>
                <a:lnSpc>
                  <a:spcPts val="4500"/>
                </a:lnSpc>
              </a:pPr>
              <a:r>
                <a:rPr lang="en-US" altLang="ko-KR" sz="3200" b="1" kern="0" dirty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rPr>
                <a:t>05 </a:t>
              </a:r>
            </a:p>
            <a:p>
              <a:pPr algn="just">
                <a:lnSpc>
                  <a:spcPts val="4500"/>
                </a:lnSpc>
              </a:pP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사용자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 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기능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(</a:t>
              </a:r>
              <a:r>
                <a:rPr lang="ko-KR" altLang="en-US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학생</a:t>
              </a:r>
              <a:r>
                <a:rPr lang="en-US" altLang="ko-KR" sz="2800" b="1" kern="0" dirty="0">
                  <a:solidFill>
                    <a:srgbClr val="00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rPr>
                <a:t>)</a:t>
              </a:r>
              <a:endParaRPr 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0" name="Object 7">
              <a:extLst>
                <a:ext uri="{FF2B5EF4-FFF2-40B4-BE49-F238E27FC236}">
                  <a16:creationId xmlns:a16="http://schemas.microsoft.com/office/drawing/2014/main" id="{E0B856B9-3C71-4805-A5AF-FD7B5E2A655C}"/>
                </a:ext>
              </a:extLst>
            </p:cNvPr>
            <p:cNvSpPr txBox="1"/>
            <p:nvPr/>
          </p:nvSpPr>
          <p:spPr>
            <a:xfrm>
              <a:off x="609600" y="1108381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수강신청 기능 구현</a:t>
              </a:r>
              <a:endParaRPr lang="en-US" dirty="0"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D369C79C-D971-48C5-8302-DDC41E5053FB}"/>
                </a:ext>
              </a:extLst>
            </p:cNvPr>
            <p:cNvSpPr txBox="1"/>
            <p:nvPr/>
          </p:nvSpPr>
          <p:spPr>
            <a:xfrm>
              <a:off x="609600" y="594258"/>
              <a:ext cx="3047995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kern="0" spc="-150">
                  <a:solidFill>
                    <a:schemeClr val="bg1">
                      <a:lumMod val="7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로그인 기능 구현</a:t>
              </a:r>
              <a:endParaRPr 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9286580-081F-4607-BDEB-499F7DB718FB}"/>
                </a:ext>
              </a:extLst>
            </p:cNvPr>
            <p:cNvSpPr/>
            <p:nvPr/>
          </p:nvSpPr>
          <p:spPr>
            <a:xfrm rot="5400000" flipV="1">
              <a:off x="281332" y="1810740"/>
              <a:ext cx="306019" cy="45720"/>
            </a:xfrm>
            <a:prstGeom prst="rect">
              <a:avLst/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3F5FFF"/>
                </a:solidFill>
              </a:endParaRPr>
            </a:p>
          </p:txBody>
        </p:sp>
        <p:sp>
          <p:nvSpPr>
            <p:cNvPr id="49" name="Object 7">
              <a:extLst>
                <a:ext uri="{FF2B5EF4-FFF2-40B4-BE49-F238E27FC236}">
                  <a16:creationId xmlns:a16="http://schemas.microsoft.com/office/drawing/2014/main" id="{16DDD6C7-ABD1-4B08-9515-C6B43D839992}"/>
                </a:ext>
              </a:extLst>
            </p:cNvPr>
            <p:cNvSpPr txBox="1"/>
            <p:nvPr/>
          </p:nvSpPr>
          <p:spPr>
            <a:xfrm>
              <a:off x="609600" y="1622504"/>
              <a:ext cx="3025819" cy="42219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 algn="just">
                <a:defRPr sz="2000" b="1" kern="0">
                  <a:solidFill>
                    <a:srgbClr val="3F5FFF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에스코어 드림 5 Medium" pitchFamily="34" charset="0"/>
                </a:defRPr>
              </a:lvl1pPr>
            </a:lstStyle>
            <a:p>
              <a:r>
                <a:rPr lang="ko-KR" altLang="en-US" dirty="0"/>
                <a:t>성적 출력 기능 구현 </a:t>
              </a:r>
              <a:endParaRPr lang="en-US" dirty="0"/>
            </a:p>
          </p:txBody>
        </p:sp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BB3E0B43-41E1-4ECE-81DD-D87D6A40204C}"/>
              </a:ext>
            </a:extLst>
          </p:cNvPr>
          <p:cNvSpPr txBox="1"/>
          <p:nvPr/>
        </p:nvSpPr>
        <p:spPr>
          <a:xfrm>
            <a:off x="17221200" y="9720961"/>
            <a:ext cx="914400" cy="422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커밋</a:t>
            </a:r>
            <a:r>
              <a:rPr lang="ko-KR" altLang="en-US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완</a:t>
            </a:r>
            <a:r>
              <a:rPr lang="en-US" altLang="ko-KR" sz="14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에스코어 드림 5 Medium" pitchFamily="34" charset="0"/>
              </a:rPr>
              <a:t>.</a:t>
            </a:r>
            <a:endParaRPr lang="en-US" sz="105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31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33980" y="3293762"/>
            <a:ext cx="14620039" cy="28997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9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Q</a:t>
            </a:r>
            <a:r>
              <a:rPr lang="en-US" sz="199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</a:t>
            </a:r>
            <a:r>
              <a:rPr lang="en-US" sz="1990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2013" y="9258300"/>
            <a:ext cx="5663975" cy="5028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완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2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BD0927-3470-417D-B376-833EAD830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84288"/>
            <a:ext cx="4658721" cy="4658721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ED3FFC1-C500-4BD6-8EE6-6D86D2424F9C}"/>
              </a:ext>
            </a:extLst>
          </p:cNvPr>
          <p:cNvSpPr txBox="1"/>
          <p:nvPr/>
        </p:nvSpPr>
        <p:spPr>
          <a:xfrm>
            <a:off x="1833980" y="5701464"/>
            <a:ext cx="5663975" cy="5028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궁금한 점이 있나요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sz="2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F4FA0E8-05F2-44FD-8842-FBCC5496F461}"/>
              </a:ext>
            </a:extLst>
          </p:cNvPr>
          <p:cNvSpPr txBox="1"/>
          <p:nvPr/>
        </p:nvSpPr>
        <p:spPr>
          <a:xfrm rot="20290238">
            <a:off x="2405023" y="6559529"/>
            <a:ext cx="5663975" cy="5028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그게 무엇이죠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  <a:endParaRPr lang="en-US" sz="2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BAA64B0-FE34-4951-BE71-654BA1BF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948410"/>
            <a:ext cx="4762500" cy="4762500"/>
          </a:xfrm>
          <a:prstGeom prst="rect">
            <a:avLst/>
          </a:prstGeom>
        </p:spPr>
      </p:pic>
      <p:pic>
        <p:nvPicPr>
          <p:cNvPr id="1030" name="Picture 6" descr="Grinning Face with Smiling Eyes on Apple iOS 14.2">
            <a:extLst>
              <a:ext uri="{FF2B5EF4-FFF2-40B4-BE49-F238E27FC236}">
                <a16:creationId xmlns:a16="http://schemas.microsoft.com/office/drawing/2014/main" id="{C559ACFC-5E8B-4BAC-8829-106F9E71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1529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inning Face on Apple iOS 14.2">
            <a:extLst>
              <a:ext uri="{FF2B5EF4-FFF2-40B4-BE49-F238E27FC236}">
                <a16:creationId xmlns:a16="http://schemas.microsoft.com/office/drawing/2014/main" id="{9967B59A-2FEF-4306-862F-30E29389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265">
            <a:off x="15086956" y="285296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 txBox="1"/>
          <p:nvPr/>
        </p:nvSpPr>
        <p:spPr>
          <a:xfrm>
            <a:off x="1833980" y="3293762"/>
            <a:ext cx="14620039" cy="28997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감사합니다</a:t>
            </a:r>
            <a:endParaRPr 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2013" y="9258300"/>
            <a:ext cx="5663975" cy="5028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</a:t>
            </a:r>
            <a:r>
              <a:rPr lang="ko-KR" altLang="en-US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완</a:t>
            </a:r>
            <a:r>
              <a:rPr lang="en-US" altLang="ko-KR" sz="2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sz="2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8" name="Picture 4" descr="Grinning Face with Big Eyes on Apple iOS 14.2">
            <a:extLst>
              <a:ext uri="{FF2B5EF4-FFF2-40B4-BE49-F238E27FC236}">
                <a16:creationId xmlns:a16="http://schemas.microsoft.com/office/drawing/2014/main" id="{1A3E1ECF-4A20-4A53-B433-23A17B1A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560" y="-1905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lightly Smiling Face on Apple iOS 14.2">
            <a:extLst>
              <a:ext uri="{FF2B5EF4-FFF2-40B4-BE49-F238E27FC236}">
                <a16:creationId xmlns:a16="http://schemas.microsoft.com/office/drawing/2014/main" id="{75B66A58-1095-461F-A77D-1300C0EF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4372">
            <a:off x="1126954" y="4980231"/>
            <a:ext cx="2054252" cy="20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miling Face with Smiling Eyes on Apple iOS 14.2">
            <a:extLst>
              <a:ext uri="{FF2B5EF4-FFF2-40B4-BE49-F238E27FC236}">
                <a16:creationId xmlns:a16="http://schemas.microsoft.com/office/drawing/2014/main" id="{7E6128C3-A44E-4B78-BA9B-3431A164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0" y="5821234"/>
            <a:ext cx="372247" cy="37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inning Squinting Face on Apple iOS 14.2">
            <a:extLst>
              <a:ext uri="{FF2B5EF4-FFF2-40B4-BE49-F238E27FC236}">
                <a16:creationId xmlns:a16="http://schemas.microsoft.com/office/drawing/2014/main" id="{05159B86-3380-42CF-B15E-C4E910DA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360225"/>
            <a:ext cx="1177208" cy="11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75" y="2385130"/>
            <a:ext cx="4198650" cy="33074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96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767FCD-621D-4F1A-A4C6-BE032FD09198}"/>
              </a:ext>
            </a:extLst>
          </p:cNvPr>
          <p:cNvSpPr/>
          <p:nvPr/>
        </p:nvSpPr>
        <p:spPr>
          <a:xfrm rot="5400000">
            <a:off x="247650" y="7867650"/>
            <a:ext cx="4762500" cy="76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2BDF203-E6E7-499D-B19C-E74411BAD315}"/>
              </a:ext>
            </a:extLst>
          </p:cNvPr>
          <p:cNvSpPr txBox="1"/>
          <p:nvPr/>
        </p:nvSpPr>
        <p:spPr>
          <a:xfrm>
            <a:off x="9982200" y="3897548"/>
            <a:ext cx="7391400" cy="1893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DB </a:t>
            </a:r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6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전반적인 구조 설명</a:t>
            </a:r>
            <a:endParaRPr lang="en-US" sz="6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F64D951-F037-4EB0-A3E3-283A9905C44F}"/>
              </a:ext>
            </a:extLst>
          </p:cNvPr>
          <p:cNvSpPr txBox="1"/>
          <p:nvPr/>
        </p:nvSpPr>
        <p:spPr>
          <a:xfrm>
            <a:off x="10134600" y="6057900"/>
            <a:ext cx="4038600" cy="2792647"/>
          </a:xfrm>
          <a:prstGeom prst="rect">
            <a:avLst/>
          </a:prstGeom>
        </p:spPr>
        <p:txBody>
          <a:bodyPr wrap="square"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ERD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다이어그램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생성 규칙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VIEW/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</a:t>
            </a: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트리거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프로시저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05. </a:t>
            </a:r>
            <a:r>
              <a:rPr lang="ko-KR" altLang="en-US" sz="2400" kern="0" spc="-1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오류 코드</a:t>
            </a:r>
            <a:endParaRPr lang="en-US" altLang="ko-KR" sz="2400" kern="0" spc="-1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2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251A01-DF75-4887-929A-25499C01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41133"/>
            <a:ext cx="14935200" cy="65951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49C63E-EDC9-4E06-AF7C-C52B02157AA7}"/>
              </a:ext>
            </a:extLst>
          </p:cNvPr>
          <p:cNvSpPr/>
          <p:nvPr/>
        </p:nvSpPr>
        <p:spPr>
          <a:xfrm>
            <a:off x="4876800" y="1104900"/>
            <a:ext cx="10820400" cy="1600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6BFDD7-1CE2-4819-B554-7BABC5B41E10}"/>
              </a:ext>
            </a:extLst>
          </p:cNvPr>
          <p:cNvSpPr txBox="1"/>
          <p:nvPr/>
        </p:nvSpPr>
        <p:spPr>
          <a:xfrm>
            <a:off x="479380" y="495300"/>
            <a:ext cx="40164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02 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전반적인 구조 설명 </a:t>
            </a:r>
            <a:endParaRPr lang="en-US" altLang="ko-KR" sz="28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Bebas Neue" pitchFamily="34" charset="0"/>
            </a:endParaRPr>
          </a:p>
          <a:p>
            <a:pPr algn="just">
              <a:lnSpc>
                <a:spcPts val="4500"/>
              </a:lnSpc>
            </a:pPr>
            <a:r>
              <a:rPr lang="en-US" altLang="ko-KR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Entity-Relationship Diagram</a:t>
            </a:r>
            <a:endParaRPr lang="en-US" sz="2800" b="1" kern="0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D079481-EAA9-45BA-8F0E-2A38917AB637}"/>
              </a:ext>
            </a:extLst>
          </p:cNvPr>
          <p:cNvSpPr txBox="1"/>
          <p:nvPr/>
        </p:nvSpPr>
        <p:spPr>
          <a:xfrm>
            <a:off x="5147733" y="1409700"/>
            <a:ext cx="7239000" cy="915714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2800" kern="0" spc="-20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12</a:t>
            </a:r>
            <a:r>
              <a:rPr lang="ko-KR" altLang="en-US" sz="2000" dirty="0"/>
              <a:t>개 테이블 구성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최소 단위로 쪼개어 각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고유 코드</a:t>
            </a:r>
            <a:r>
              <a:rPr lang="ko-KR" altLang="en-US" sz="2000" dirty="0"/>
              <a:t>를 부여함으로써 테이블간 연결 진행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90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73C1D0F2-FA94-40CD-8B9E-1C1598DC8E4E}"/>
              </a:ext>
            </a:extLst>
          </p:cNvPr>
          <p:cNvSpPr txBox="1"/>
          <p:nvPr/>
        </p:nvSpPr>
        <p:spPr>
          <a:xfrm>
            <a:off x="479380" y="495300"/>
            <a:ext cx="33306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02 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전반적인 구조 설명 </a:t>
            </a:r>
            <a:endParaRPr lang="en-US" altLang="ko-KR" sz="28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Bebas Neue" pitchFamily="34" charset="0"/>
            </a:endParaRPr>
          </a:p>
          <a:p>
            <a:pPr algn="just">
              <a:lnSpc>
                <a:spcPts val="4500"/>
              </a:lnSpc>
            </a:pPr>
            <a:r>
              <a:rPr lang="ko-KR" altLang="en-US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코드 생성 규칙</a:t>
            </a:r>
            <a:endParaRPr lang="en-US" sz="1600" b="1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1FC9B-C4AE-47E8-9657-6658FD1EAF39}"/>
              </a:ext>
            </a:extLst>
          </p:cNvPr>
          <p:cNvCxnSpPr>
            <a:cxnSpLocks/>
          </p:cNvCxnSpPr>
          <p:nvPr/>
        </p:nvCxnSpPr>
        <p:spPr>
          <a:xfrm>
            <a:off x="3962400" y="342900"/>
            <a:ext cx="0" cy="943675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10CA-F822-4535-BEDD-BED06E959B1D}"/>
              </a:ext>
            </a:extLst>
          </p:cNvPr>
          <p:cNvGrpSpPr/>
          <p:nvPr/>
        </p:nvGrpSpPr>
        <p:grpSpPr>
          <a:xfrm>
            <a:off x="4953000" y="3086100"/>
            <a:ext cx="12095643" cy="1625832"/>
            <a:chOff x="5049357" y="3314700"/>
            <a:chExt cx="12095643" cy="16258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7521194-0287-4EEB-90B9-0C9354677CFA}"/>
                </a:ext>
              </a:extLst>
            </p:cNvPr>
            <p:cNvSpPr/>
            <p:nvPr/>
          </p:nvSpPr>
          <p:spPr>
            <a:xfrm>
              <a:off x="5049357" y="3314700"/>
              <a:ext cx="3806763" cy="1625832"/>
            </a:xfrm>
            <a:prstGeom prst="roundRect">
              <a:avLst>
                <a:gd name="adj" fmla="val 50000"/>
              </a:avLst>
            </a:prstGeom>
            <a:solidFill>
              <a:srgbClr val="001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9AB99964-2510-49BB-B433-94894BD9AF5B}"/>
                </a:ext>
              </a:extLst>
            </p:cNvPr>
            <p:cNvSpPr txBox="1"/>
            <p:nvPr/>
          </p:nvSpPr>
          <p:spPr>
            <a:xfrm>
              <a:off x="5809738" y="3841634"/>
              <a:ext cx="2286000" cy="571964"/>
            </a:xfrm>
            <a:prstGeom prst="rect">
              <a:avLst/>
            </a:prstGeom>
            <a:noFill/>
          </p:spPr>
          <p:txBody>
            <a:bodyPr wrap="square" rtlCol="0"/>
            <a:lstStyle>
              <a:defPPr>
                <a:defRPr lang="en-US"/>
              </a:defPPr>
              <a:lvl1pPr algn="just">
                <a:lnSpc>
                  <a:spcPts val="4500"/>
                </a:lnSpc>
                <a:defRPr sz="3200" b="1" kern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defRPr>
              </a:lvl1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교수</a:t>
              </a:r>
              <a:endParaRPr lang="en-US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92F21E5-B5BC-4BA5-AEA5-7B38355C97BF}"/>
                </a:ext>
              </a:extLst>
            </p:cNvPr>
            <p:cNvSpPr/>
            <p:nvPr/>
          </p:nvSpPr>
          <p:spPr>
            <a:xfrm>
              <a:off x="8153400" y="3314700"/>
              <a:ext cx="8991600" cy="1625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4CB7B663-4D1D-488B-A87A-1FB52A89EB53}"/>
                </a:ext>
              </a:extLst>
            </p:cNvPr>
            <p:cNvSpPr txBox="1"/>
            <p:nvPr/>
          </p:nvSpPr>
          <p:spPr>
            <a:xfrm>
              <a:off x="9248214" y="3873694"/>
              <a:ext cx="6999320" cy="447852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en-US" altLang="ko-KR" sz="2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'P' + 'YYYY' + 1001 ~ (</a:t>
              </a:r>
              <a:r>
                <a:rPr lang="ko-KR" altLang="en-US" sz="2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시퀀스설정</a:t>
              </a:r>
              <a:r>
                <a:rPr lang="en-US" altLang="ko-KR" sz="2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 (</a:t>
              </a:r>
              <a:r>
                <a:rPr lang="ko-KR" altLang="en-US" sz="2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변경불가</a:t>
              </a:r>
              <a:r>
                <a:rPr lang="en-US" altLang="ko-KR" sz="2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BC5E8D-06FC-412F-ADFA-1662E009E7B1}"/>
              </a:ext>
            </a:extLst>
          </p:cNvPr>
          <p:cNvGrpSpPr/>
          <p:nvPr/>
        </p:nvGrpSpPr>
        <p:grpSpPr>
          <a:xfrm>
            <a:off x="4953000" y="5105400"/>
            <a:ext cx="12095643" cy="1625832"/>
            <a:chOff x="5049357" y="5274046"/>
            <a:chExt cx="12095643" cy="162583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ABFE537-8E78-45A4-A618-BCE14D31DF97}"/>
                </a:ext>
              </a:extLst>
            </p:cNvPr>
            <p:cNvSpPr/>
            <p:nvPr/>
          </p:nvSpPr>
          <p:spPr>
            <a:xfrm>
              <a:off x="5049357" y="5274046"/>
              <a:ext cx="3806763" cy="1625832"/>
            </a:xfrm>
            <a:prstGeom prst="roundRect">
              <a:avLst>
                <a:gd name="adj" fmla="val 50000"/>
              </a:avLst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D75E58BE-50B4-420B-9193-404C9845DA9E}"/>
                </a:ext>
              </a:extLst>
            </p:cNvPr>
            <p:cNvSpPr txBox="1"/>
            <p:nvPr/>
          </p:nvSpPr>
          <p:spPr>
            <a:xfrm>
              <a:off x="5809738" y="5800980"/>
              <a:ext cx="2286000" cy="571964"/>
            </a:xfrm>
            <a:prstGeom prst="rect">
              <a:avLst/>
            </a:prstGeom>
            <a:noFill/>
          </p:spPr>
          <p:txBody>
            <a:bodyPr wrap="square" rtlCol="0"/>
            <a:lstStyle>
              <a:defPPr>
                <a:defRPr lang="en-US"/>
              </a:defPPr>
              <a:lvl1pPr algn="just">
                <a:lnSpc>
                  <a:spcPts val="4500"/>
                </a:lnSpc>
                <a:defRPr sz="3200" b="1" kern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defRPr>
              </a:lvl1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학생</a:t>
              </a:r>
              <a:endParaRPr lang="en-US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A86D2AA-D0A1-484B-B7CA-506B605FAA44}"/>
                </a:ext>
              </a:extLst>
            </p:cNvPr>
            <p:cNvSpPr/>
            <p:nvPr/>
          </p:nvSpPr>
          <p:spPr>
            <a:xfrm>
              <a:off x="8153400" y="5274046"/>
              <a:ext cx="8991600" cy="1625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4C745EA8-503E-41F9-8A85-3444DC985F83}"/>
                </a:ext>
              </a:extLst>
            </p:cNvPr>
            <p:cNvSpPr txBox="1"/>
            <p:nvPr/>
          </p:nvSpPr>
          <p:spPr>
            <a:xfrm>
              <a:off x="9248214" y="5833040"/>
              <a:ext cx="6999320" cy="44785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>
                <a:defRPr sz="2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en-US" altLang="ko-KR" dirty="0"/>
                <a:t>‘S' + 'YYYY' + 1001 ~ </a:t>
              </a:r>
              <a:r>
                <a:rPr lang="en-US" altLang="ko-KR"/>
                <a:t>(</a:t>
              </a:r>
              <a:r>
                <a:rPr lang="ko-KR" altLang="en-US"/>
                <a:t>시퀀스설정</a:t>
              </a:r>
              <a:r>
                <a:rPr lang="en-US" altLang="ko-KR" dirty="0"/>
                <a:t>) </a:t>
              </a:r>
              <a:r>
                <a:rPr lang="en-US" altLang="ko-KR"/>
                <a:t>(</a:t>
              </a:r>
              <a:r>
                <a:rPr lang="ko-KR" altLang="en-US"/>
                <a:t>변경불가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5C5BE0-302D-4398-8ADB-8479608AC91D}"/>
              </a:ext>
            </a:extLst>
          </p:cNvPr>
          <p:cNvGrpSpPr/>
          <p:nvPr/>
        </p:nvGrpSpPr>
        <p:grpSpPr>
          <a:xfrm>
            <a:off x="4953000" y="1153463"/>
            <a:ext cx="12095643" cy="1625832"/>
            <a:chOff x="5049357" y="1409700"/>
            <a:chExt cx="12095643" cy="162583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6ECE7FC-C822-46D8-82A4-4A009565EC29}"/>
                </a:ext>
              </a:extLst>
            </p:cNvPr>
            <p:cNvSpPr/>
            <p:nvPr/>
          </p:nvSpPr>
          <p:spPr>
            <a:xfrm>
              <a:off x="5049357" y="1409700"/>
              <a:ext cx="3806763" cy="1625832"/>
            </a:xfrm>
            <a:prstGeom prst="roundRect">
              <a:avLst>
                <a:gd name="adj" fmla="val 50000"/>
              </a:avLst>
            </a:prstGeom>
            <a:solidFill>
              <a:srgbClr val="3F5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5D4CECBF-5F3A-4F3A-9A3B-B4BCE8A85F8C}"/>
                </a:ext>
              </a:extLst>
            </p:cNvPr>
            <p:cNvSpPr txBox="1"/>
            <p:nvPr/>
          </p:nvSpPr>
          <p:spPr>
            <a:xfrm>
              <a:off x="5809738" y="1936634"/>
              <a:ext cx="2286000" cy="571964"/>
            </a:xfrm>
            <a:prstGeom prst="rect">
              <a:avLst/>
            </a:prstGeom>
            <a:noFill/>
          </p:spPr>
          <p:txBody>
            <a:bodyPr wrap="square" rtlCol="0"/>
            <a:lstStyle>
              <a:defPPr>
                <a:defRPr lang="en-US"/>
              </a:defPPr>
              <a:lvl1pPr algn="just">
                <a:lnSpc>
                  <a:spcPts val="4500"/>
                </a:lnSpc>
                <a:defRPr sz="3200" b="1" kern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defRPr>
              </a:lvl1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관리자</a:t>
              </a:r>
              <a:endParaRPr lang="en-US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F44C380-AB8A-4BF7-B417-1A5B25AB2EDA}"/>
                </a:ext>
              </a:extLst>
            </p:cNvPr>
            <p:cNvSpPr/>
            <p:nvPr/>
          </p:nvSpPr>
          <p:spPr>
            <a:xfrm>
              <a:off x="8153400" y="1409700"/>
              <a:ext cx="8991600" cy="1625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932D2B2-ACE9-4FCD-8425-35FB2458C1D0}"/>
                </a:ext>
              </a:extLst>
            </p:cNvPr>
            <p:cNvSpPr txBox="1"/>
            <p:nvPr/>
          </p:nvSpPr>
          <p:spPr>
            <a:xfrm>
              <a:off x="9248214" y="1968694"/>
              <a:ext cx="6999320" cy="44785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>
                <a:defRPr sz="2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/>
                <a:t>코드 </a:t>
              </a:r>
              <a:r>
                <a:rPr lang="en-US" altLang="ko-KR" dirty="0"/>
                <a:t>: ‘ADMIN’  / PW : ’1234’ </a:t>
              </a:r>
              <a:r>
                <a:rPr lang="en-US" altLang="ko-KR"/>
                <a:t>(</a:t>
              </a:r>
              <a:r>
                <a:rPr lang="ko-KR" altLang="en-US"/>
                <a:t>변경가능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FC4B6E-54D9-4B7E-AF2A-4AE80796BE5C}"/>
              </a:ext>
            </a:extLst>
          </p:cNvPr>
          <p:cNvGrpSpPr/>
          <p:nvPr/>
        </p:nvGrpSpPr>
        <p:grpSpPr>
          <a:xfrm>
            <a:off x="4953000" y="7001063"/>
            <a:ext cx="12095643" cy="1625832"/>
            <a:chOff x="5049357" y="3314700"/>
            <a:chExt cx="12095643" cy="162583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4CE02A0-8A72-4F05-B181-43A04DAF738F}"/>
                </a:ext>
              </a:extLst>
            </p:cNvPr>
            <p:cNvSpPr/>
            <p:nvPr/>
          </p:nvSpPr>
          <p:spPr>
            <a:xfrm>
              <a:off x="5049357" y="3314700"/>
              <a:ext cx="3806763" cy="1625832"/>
            </a:xfrm>
            <a:prstGeom prst="roundRect">
              <a:avLst>
                <a:gd name="adj" fmla="val 50000"/>
              </a:avLst>
            </a:prstGeom>
            <a:solidFill>
              <a:srgbClr val="001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05E4021F-75B6-4C09-B9DB-CA0667F3CD83}"/>
                </a:ext>
              </a:extLst>
            </p:cNvPr>
            <p:cNvSpPr txBox="1"/>
            <p:nvPr/>
          </p:nvSpPr>
          <p:spPr>
            <a:xfrm>
              <a:off x="5809738" y="3841634"/>
              <a:ext cx="2286000" cy="571964"/>
            </a:xfrm>
            <a:prstGeom prst="rect">
              <a:avLst/>
            </a:prstGeom>
            <a:noFill/>
          </p:spPr>
          <p:txBody>
            <a:bodyPr wrap="square" rtlCol="0"/>
            <a:lstStyle>
              <a:defPPr>
                <a:defRPr lang="en-US"/>
              </a:defPPr>
              <a:lvl1pPr algn="just">
                <a:lnSpc>
                  <a:spcPts val="4500"/>
                </a:lnSpc>
                <a:defRPr sz="3200" b="1" kern="0">
                  <a:solidFill>
                    <a:srgbClr val="0000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에스코어 드림 5 Medium" pitchFamily="34" charset="0"/>
                </a:defRPr>
              </a:lvl1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교수</a:t>
              </a:r>
              <a:endParaRPr lang="en-US" sz="4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5A760C4-15AD-4D22-A70C-E10FD3838C7A}"/>
                </a:ext>
              </a:extLst>
            </p:cNvPr>
            <p:cNvSpPr/>
            <p:nvPr/>
          </p:nvSpPr>
          <p:spPr>
            <a:xfrm>
              <a:off x="8153400" y="3314700"/>
              <a:ext cx="8991600" cy="16258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240C367E-0F22-4332-AFCD-CDE1017C06FD}"/>
                </a:ext>
              </a:extLst>
            </p:cNvPr>
            <p:cNvSpPr txBox="1"/>
            <p:nvPr/>
          </p:nvSpPr>
          <p:spPr>
            <a:xfrm>
              <a:off x="9248214" y="3873694"/>
              <a:ext cx="6999320" cy="447852"/>
            </a:xfrm>
            <a:prstGeom prst="rect">
              <a:avLst/>
            </a:prstGeom>
            <a:noFill/>
          </p:spPr>
          <p:txBody>
            <a:bodyPr wrap="square" rtlCol="0" anchor="ctr"/>
            <a:lstStyle>
              <a:defPPr>
                <a:defRPr lang="en-US"/>
              </a:defPPr>
              <a:lvl1pPr>
                <a:defRPr sz="2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dirty="0"/>
                <a:t>목록 별 </a:t>
              </a:r>
              <a:r>
                <a:rPr lang="ko-KR" altLang="en-US"/>
                <a:t>규칙 설정</a:t>
              </a:r>
              <a:r>
                <a:rPr lang="en-US" altLang="ko-KR"/>
                <a:t>(</a:t>
              </a:r>
              <a:r>
                <a:rPr lang="ko-KR" altLang="en-US"/>
                <a:t>시퀀스이용</a:t>
              </a:r>
              <a:r>
                <a:rPr lang="en-US" altLang="ko-KR"/>
                <a:t>)</a:t>
              </a:r>
              <a:endParaRPr lang="en-US" altLang="ko-KR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490945-D29C-407E-9641-DF9BBAB1A5CB}"/>
              </a:ext>
            </a:extLst>
          </p:cNvPr>
          <p:cNvGrpSpPr/>
          <p:nvPr/>
        </p:nvGrpSpPr>
        <p:grpSpPr>
          <a:xfrm>
            <a:off x="13535620" y="7369895"/>
            <a:ext cx="2994026" cy="2443719"/>
            <a:chOff x="14074775" y="7353300"/>
            <a:chExt cx="2994026" cy="2443719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2A94E147-9C29-41CE-B323-D2073F2097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9" t="2235" r="2966" b="216"/>
            <a:stretch/>
          </p:blipFill>
          <p:spPr bwMode="auto">
            <a:xfrm>
              <a:off x="14097000" y="7353300"/>
              <a:ext cx="2971801" cy="244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6A35B3-2F88-471A-A75D-6FA5CD8132C5}"/>
                </a:ext>
              </a:extLst>
            </p:cNvPr>
            <p:cNvSpPr/>
            <p:nvPr/>
          </p:nvSpPr>
          <p:spPr>
            <a:xfrm>
              <a:off x="14097000" y="9715500"/>
              <a:ext cx="2971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454949-101F-4002-8011-703C9F950809}"/>
                </a:ext>
              </a:extLst>
            </p:cNvPr>
            <p:cNvSpPr/>
            <p:nvPr/>
          </p:nvSpPr>
          <p:spPr>
            <a:xfrm>
              <a:off x="14074775" y="7353300"/>
              <a:ext cx="2994025" cy="2438399"/>
            </a:xfrm>
            <a:prstGeom prst="rect">
              <a:avLst/>
            </a:prstGeom>
            <a:noFill/>
            <a:ln w="47625">
              <a:solidFill>
                <a:srgbClr val="3F5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91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D88684DF-013E-45F1-B400-AF66B6650351}"/>
              </a:ext>
            </a:extLst>
          </p:cNvPr>
          <p:cNvSpPr txBox="1"/>
          <p:nvPr/>
        </p:nvSpPr>
        <p:spPr>
          <a:xfrm>
            <a:off x="479380" y="495300"/>
            <a:ext cx="33306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02 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전반적인 구조 설명 </a:t>
            </a:r>
            <a:endParaRPr lang="en-US" altLang="ko-KR" sz="28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Bebas Neue" pitchFamily="34" charset="0"/>
            </a:endParaRPr>
          </a:p>
          <a:p>
            <a:pPr algn="just">
              <a:lnSpc>
                <a:spcPts val="4500"/>
              </a:lnSpc>
            </a:pPr>
            <a:r>
              <a:rPr lang="en-US" altLang="ko-KR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VIEW/</a:t>
            </a:r>
            <a:r>
              <a:rPr lang="ko-KR" altLang="en-US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함수</a:t>
            </a:r>
            <a:r>
              <a:rPr lang="en-US" altLang="ko-KR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/</a:t>
            </a:r>
            <a:r>
              <a:rPr lang="ko-KR" altLang="en-US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트리거</a:t>
            </a:r>
            <a:endParaRPr lang="en-US" sz="1600" b="1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7CD387-3D83-42B0-A2A3-A2A9B5CD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94877"/>
              </p:ext>
            </p:extLst>
          </p:nvPr>
        </p:nvGraphicFramePr>
        <p:xfrm>
          <a:off x="4479881" y="1203959"/>
          <a:ext cx="7543800" cy="7543801"/>
        </p:xfrm>
        <a:graphic>
          <a:graphicData uri="http://schemas.openxmlformats.org/drawingml/2006/table">
            <a:tbl>
              <a:tblPr/>
              <a:tblGrid>
                <a:gridCol w="3246699">
                  <a:extLst>
                    <a:ext uri="{9D8B030D-6E8A-4147-A177-3AD203B41FA5}">
                      <a16:colId xmlns:a16="http://schemas.microsoft.com/office/drawing/2014/main" val="779066542"/>
                    </a:ext>
                  </a:extLst>
                </a:gridCol>
                <a:gridCol w="429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2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VIEW </a:t>
                      </a:r>
                      <a:r>
                        <a:rPr lang="ko-KR" altLang="en-US" dirty="0">
                          <a:effectLst/>
                        </a:rPr>
                        <a:t>목록</a:t>
                      </a:r>
                      <a:r>
                        <a:rPr lang="en-US" altLang="ko-KR" dirty="0">
                          <a:effectLst/>
                        </a:rPr>
                        <a:t>(6)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ko-KR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95257"/>
                  </a:ext>
                </a:extLst>
              </a:tr>
              <a:tr h="1355617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VIEW_COURSE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</a:t>
                      </a:r>
                      <a:r>
                        <a:rPr lang="ko-KR" altLang="en-US" sz="1600" dirty="0" err="1">
                          <a:effectLst/>
                        </a:rPr>
                        <a:t>과정명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강의실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과목기간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en-US" altLang="ko-KR" sz="1600" dirty="0">
                          <a:effectLst/>
                        </a:rPr>
                        <a:t>   (</a:t>
                      </a:r>
                      <a:r>
                        <a:rPr lang="ko-KR" altLang="en-US" sz="1600" dirty="0">
                          <a:effectLst/>
                        </a:rPr>
                        <a:t>시간일</a:t>
                      </a:r>
                      <a:r>
                        <a:rPr lang="en-US" altLang="ko-KR" sz="1600" dirty="0">
                          <a:effectLst/>
                        </a:rPr>
                        <a:t>,  </a:t>
                      </a:r>
                      <a:r>
                        <a:rPr lang="ko-KR" altLang="en-US" sz="1600" dirty="0">
                          <a:effectLst/>
                        </a:rPr>
                        <a:t>종료일</a:t>
                      </a:r>
                      <a:r>
                        <a:rPr lang="en-US" altLang="ko-KR" sz="1600" dirty="0">
                          <a:effectLst/>
                        </a:rPr>
                        <a:t>), </a:t>
                      </a:r>
                      <a:r>
                        <a:rPr lang="ko-KR" altLang="en-US" sz="1600" dirty="0" err="1">
                          <a:effectLst/>
                        </a:rPr>
                        <a:t>교재명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교수명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89884"/>
                  </a:ext>
                </a:extLst>
              </a:tr>
              <a:tr h="1276726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VIEW_SUBJECT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</a:t>
                      </a:r>
                      <a:r>
                        <a:rPr lang="ko-KR" altLang="en-US" sz="1600" dirty="0" err="1">
                          <a:effectLst/>
                        </a:rPr>
                        <a:t>과정명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강의실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과목시작일자</a:t>
                      </a:r>
                      <a:r>
                        <a:rPr lang="en-US" altLang="ko-KR" sz="1600" dirty="0">
                          <a:effectLst/>
                        </a:rPr>
                        <a:t>,  </a:t>
                      </a:r>
                    </a:p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en-US" altLang="ko-KR" sz="1600" dirty="0">
                          <a:effectLst/>
                        </a:rPr>
                        <a:t>   </a:t>
                      </a:r>
                      <a:r>
                        <a:rPr lang="ko-KR" altLang="en-US" sz="1600" dirty="0">
                          <a:effectLst/>
                        </a:rPr>
                        <a:t>과목종료일자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교재명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교수명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62361"/>
                  </a:ext>
                </a:extLst>
              </a:tr>
              <a:tr h="1063938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VIEW_PROFESSORS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</a:t>
                      </a:r>
                      <a:r>
                        <a:rPr lang="ko-KR" altLang="en-US" sz="1600" dirty="0" err="1">
                          <a:effectLst/>
                        </a:rPr>
                        <a:t>교수명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배정된과목명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과목기간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교재명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</a:p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en-US" altLang="ko-KR" sz="1600" dirty="0">
                          <a:effectLst/>
                        </a:rPr>
                        <a:t>   </a:t>
                      </a:r>
                      <a:r>
                        <a:rPr lang="ko-KR" altLang="en-US" sz="1600" dirty="0">
                          <a:effectLst/>
                        </a:rPr>
                        <a:t>강의실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강의진행여부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692471"/>
                  </a:ext>
                </a:extLst>
              </a:tr>
              <a:tr h="989693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VIEW_STUDENT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</a:t>
                      </a:r>
                      <a:r>
                        <a:rPr lang="ko-KR" altLang="en-US" sz="1600" dirty="0" err="1">
                          <a:effectLst/>
                        </a:rPr>
                        <a:t>학생명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과정명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과목총점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</a:p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en-US" altLang="ko-KR" sz="1600" dirty="0">
                          <a:effectLst/>
                        </a:rPr>
                        <a:t>   </a:t>
                      </a:r>
                      <a:r>
                        <a:rPr lang="ko-KR" altLang="en-US" sz="1600" dirty="0">
                          <a:effectLst/>
                        </a:rPr>
                        <a:t>과정수강상태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07600"/>
                  </a:ext>
                </a:extLst>
              </a:tr>
              <a:tr h="989693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VIEW_REGISTER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과정개설코드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과정명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과정기간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265983"/>
                  </a:ext>
                </a:extLst>
              </a:tr>
              <a:tr h="1095874"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2700"/>
                        </a:lnSpc>
                      </a:pPr>
                      <a:r>
                        <a:rPr lang="en-US" dirty="0">
                          <a:effectLst/>
                        </a:rPr>
                        <a:t>VIEW_ADMIN_SCOREINFO</a:t>
                      </a: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ko-KR" altLang="en-US" sz="1600" dirty="0">
                          <a:effectLst/>
                        </a:rPr>
                        <a:t>   과목명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과목기간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교재명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학생명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출결점수</a:t>
                      </a:r>
                      <a:r>
                        <a:rPr lang="en-US" altLang="ko-KR" sz="1600" dirty="0">
                          <a:effectLst/>
                        </a:rPr>
                        <a:t>,  </a:t>
                      </a:r>
                    </a:p>
                    <a:p>
                      <a:pPr rtl="0" fontAlgn="b">
                        <a:lnSpc>
                          <a:spcPts val="2700"/>
                        </a:lnSpc>
                      </a:pPr>
                      <a:r>
                        <a:rPr lang="en-US" altLang="ko-KR" sz="1600" dirty="0">
                          <a:effectLst/>
                        </a:rPr>
                        <a:t>   </a:t>
                      </a:r>
                      <a:r>
                        <a:rPr lang="ko-KR" altLang="en-US" sz="1600" dirty="0">
                          <a:effectLst/>
                        </a:rPr>
                        <a:t>필기점수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실기점수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총점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등수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수강상태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12700" marB="127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916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A76E11-6633-4792-863D-2427D2A4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19379"/>
              </p:ext>
            </p:extLst>
          </p:nvPr>
        </p:nvGraphicFramePr>
        <p:xfrm>
          <a:off x="12344400" y="1214971"/>
          <a:ext cx="3651250" cy="899160"/>
        </p:xfrm>
        <a:graphic>
          <a:graphicData uri="http://schemas.openxmlformats.org/drawingml/2006/table">
            <a:tbl>
              <a:tblPr/>
              <a:tblGrid>
                <a:gridCol w="3651250">
                  <a:extLst>
                    <a:ext uri="{9D8B030D-6E8A-4147-A177-3AD203B41FA5}">
                      <a16:colId xmlns:a16="http://schemas.microsoft.com/office/drawing/2014/main" val="3126533890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함수 목록</a:t>
                      </a:r>
                      <a:r>
                        <a:rPr lang="en-US" altLang="ko-KR" dirty="0">
                          <a:effectLst/>
                        </a:rPr>
                        <a:t>(2)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9309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 FN_OPENS_SELECT_STEND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4825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 FN_OPENS_SELECT_PROF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6669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4356C8-6BC1-4224-B6FE-0EB900051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83557"/>
              </p:ext>
            </p:extLst>
          </p:nvPr>
        </p:nvGraphicFramePr>
        <p:xfrm>
          <a:off x="12344400" y="2476500"/>
          <a:ext cx="3651250" cy="899160"/>
        </p:xfrm>
        <a:graphic>
          <a:graphicData uri="http://schemas.openxmlformats.org/drawingml/2006/table">
            <a:tbl>
              <a:tblPr/>
              <a:tblGrid>
                <a:gridCol w="3651250">
                  <a:extLst>
                    <a:ext uri="{9D8B030D-6E8A-4147-A177-3AD203B41FA5}">
                      <a16:colId xmlns:a16="http://schemas.microsoft.com/office/drawing/2014/main" val="989248822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effectLst/>
                        </a:rPr>
                        <a:t>트리거</a:t>
                      </a:r>
                      <a:r>
                        <a:rPr lang="ko-KR" altLang="en-US" dirty="0">
                          <a:effectLst/>
                        </a:rPr>
                        <a:t> 목록</a:t>
                      </a:r>
                      <a:r>
                        <a:rPr lang="en-US" altLang="ko-KR" dirty="0">
                          <a:effectLst/>
                        </a:rPr>
                        <a:t>(2)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2175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 TRG_INSERT_SCORE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5986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 TRG_DELETE_SCORE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0979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7A1C282-E134-4091-90C8-8FC63B2A3186}"/>
              </a:ext>
            </a:extLst>
          </p:cNvPr>
          <p:cNvSpPr/>
          <p:nvPr/>
        </p:nvSpPr>
        <p:spPr>
          <a:xfrm>
            <a:off x="4479882" y="1203959"/>
            <a:ext cx="7543800" cy="7543800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E8267E-004C-4F9C-A0C8-59DC983EAA91}"/>
              </a:ext>
            </a:extLst>
          </p:cNvPr>
          <p:cNvSpPr/>
          <p:nvPr/>
        </p:nvSpPr>
        <p:spPr>
          <a:xfrm>
            <a:off x="12344400" y="1203959"/>
            <a:ext cx="3651250" cy="910172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F73E4-CED3-442E-92E0-7E0708CB8A17}"/>
              </a:ext>
            </a:extLst>
          </p:cNvPr>
          <p:cNvSpPr/>
          <p:nvPr/>
        </p:nvSpPr>
        <p:spPr>
          <a:xfrm>
            <a:off x="12344400" y="2455544"/>
            <a:ext cx="3651250" cy="935356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D88684DF-013E-45F1-B400-AF66B6650351}"/>
              </a:ext>
            </a:extLst>
          </p:cNvPr>
          <p:cNvSpPr txBox="1"/>
          <p:nvPr/>
        </p:nvSpPr>
        <p:spPr>
          <a:xfrm>
            <a:off x="479380" y="495300"/>
            <a:ext cx="3330620" cy="11692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ts val="4500"/>
              </a:lnSpc>
            </a:pPr>
            <a:r>
              <a:rPr lang="en-US" altLang="ko-KR" sz="3200" b="1" kern="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에스코어 드림 5 Medium" pitchFamily="34" charset="0"/>
              </a:rPr>
              <a:t>02 </a:t>
            </a:r>
          </a:p>
          <a:p>
            <a:pPr algn="just">
              <a:lnSpc>
                <a:spcPts val="4500"/>
              </a:lnSpc>
            </a:pPr>
            <a:r>
              <a:rPr lang="ko-KR" altLang="en-US" sz="2800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전반적인 구조 설명 </a:t>
            </a:r>
            <a:endParaRPr lang="en-US" altLang="ko-KR" sz="2800" dirty="0">
              <a:solidFill>
                <a:srgbClr val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Bebas Neue" pitchFamily="34" charset="0"/>
            </a:endParaRPr>
          </a:p>
          <a:p>
            <a:pPr algn="just">
              <a:lnSpc>
                <a:spcPts val="4500"/>
              </a:lnSpc>
            </a:pPr>
            <a:r>
              <a:rPr lang="ko-KR" altLang="en-US" sz="2800" b="1" kern="0" dirty="0">
                <a:solidFill>
                  <a:srgbClr val="3F5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에스코어 드림 5 Medium" pitchFamily="34" charset="0"/>
              </a:rPr>
              <a:t>프로시저</a:t>
            </a:r>
            <a:endParaRPr lang="en-US" altLang="ko-KR" sz="2800" b="1" kern="0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에스코어 드림 5 Medium" pitchFamily="34" charset="0"/>
            </a:endParaRPr>
          </a:p>
          <a:p>
            <a:pPr algn="just">
              <a:lnSpc>
                <a:spcPts val="4500"/>
              </a:lnSpc>
            </a:pPr>
            <a:endParaRPr lang="en-US" sz="1600" b="1" dirty="0">
              <a:solidFill>
                <a:srgbClr val="3F5FFF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EFE47A-627A-48A7-A363-6DCF5984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28521"/>
              </p:ext>
            </p:extLst>
          </p:nvPr>
        </p:nvGraphicFramePr>
        <p:xfrm>
          <a:off x="11353800" y="495300"/>
          <a:ext cx="6553200" cy="9038769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358874682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4830938"/>
                    </a:ext>
                  </a:extLst>
                </a:gridCol>
              </a:tblGrid>
              <a:tr h="4031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300" dirty="0">
                          <a:effectLst/>
                        </a:rPr>
                        <a:t>PROCEDURE </a:t>
                      </a:r>
                      <a:r>
                        <a:rPr lang="ko-KR" altLang="en-US" sz="2300" dirty="0">
                          <a:effectLst/>
                        </a:rPr>
                        <a:t>목록</a:t>
                      </a:r>
                      <a:r>
                        <a:rPr lang="en-US" altLang="ko-KR" sz="2300" dirty="0">
                          <a:effectLst/>
                        </a:rPr>
                        <a:t>(17)</a:t>
                      </a: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ko-KR" sz="230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91036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PRC_PROFESSOR_UPDATE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교수 수정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240735"/>
                  </a:ext>
                </a:extLst>
              </a:tr>
              <a:tr h="1116994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PRC_PROF_SUBJECT_VIEW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교수의 로그인 이후 자신이 강의한 과목출력 뷰 프로시저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704001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PRC_REGISTER_DELETE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수강신청 삭제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08630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PRC_REGISTER_INSERT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수강신청 입력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447329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PRC_ROOM_DELETE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강의실 삭제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646252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PRC_ROOM_INSERT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강의실 입력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45192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PRC_ROOM_UPDATE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강의실 수정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91360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PRC_SCORE_DELETE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점수 삭제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77580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PRC_SCORE_UPDATE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점수 수정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877104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PRC_STUDENT_DELETE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학생 삭제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11966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PRC_STUDENT_INSERT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학생 입력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705334"/>
                  </a:ext>
                </a:extLst>
              </a:tr>
              <a:tr h="75784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PRC_STUDENT_SUBINFO_  </a:t>
                      </a:r>
                    </a:p>
                    <a:p>
                      <a:pPr rtl="0" fontAlgn="b"/>
                      <a:r>
                        <a:rPr lang="en-US" sz="2000" dirty="0">
                          <a:effectLst/>
                        </a:rPr>
                        <a:t> VIEW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로그인한 학생이 선택한 과목 출력 뷰 프로시저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477757"/>
                  </a:ext>
                </a:extLst>
              </a:tr>
              <a:tr h="1116994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PRC_STUDENT_SUB_VIEW</a:t>
                      </a:r>
                    </a:p>
                  </a:txBody>
                  <a:tcPr marL="28949" marR="28949" marT="19299" marB="1929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로그인한 학생이 자신이 수강 끝낸 과목을 확인할 수 있는 뷰 프로시저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00716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PRC_STUDENT_UPDATE</a:t>
                      </a: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학생 수정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835371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PRC_SUBJECT_DELETE</a:t>
                      </a: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과목 삭제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457334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PRC_SUBJECT_INSERT</a:t>
                      </a: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과목 입력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79264"/>
                  </a:ext>
                </a:extLst>
              </a:tr>
              <a:tr h="40312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 PRC_SUBJECT_UPDATE</a:t>
                      </a: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2000" dirty="0">
                          <a:effectLst/>
                        </a:rPr>
                        <a:t>과목 수정</a:t>
                      </a:r>
                      <a:endParaRPr lang="en-US" sz="2000" dirty="0">
                        <a:effectLst/>
                      </a:endParaRPr>
                    </a:p>
                  </a:txBody>
                  <a:tcPr marL="28949" marR="28949" marT="19299" marB="192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20313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DBC5D8E-02AB-4A56-BFE7-019FFBFF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9256"/>
              </p:ext>
            </p:extLst>
          </p:nvPr>
        </p:nvGraphicFramePr>
        <p:xfrm>
          <a:off x="3810000" y="495300"/>
          <a:ext cx="7293020" cy="9038774"/>
        </p:xfrm>
        <a:graphic>
          <a:graphicData uri="http://schemas.openxmlformats.org/drawingml/2006/table">
            <a:tbl>
              <a:tblPr/>
              <a:tblGrid>
                <a:gridCol w="3646510">
                  <a:extLst>
                    <a:ext uri="{9D8B030D-6E8A-4147-A177-3AD203B41FA5}">
                      <a16:colId xmlns:a16="http://schemas.microsoft.com/office/drawing/2014/main" val="4090108972"/>
                    </a:ext>
                  </a:extLst>
                </a:gridCol>
                <a:gridCol w="3646510">
                  <a:extLst>
                    <a:ext uri="{9D8B030D-6E8A-4147-A177-3AD203B41FA5}">
                      <a16:colId xmlns:a16="http://schemas.microsoft.com/office/drawing/2014/main" val="3706654863"/>
                    </a:ext>
                  </a:extLst>
                </a:gridCol>
              </a:tblGrid>
              <a:tr h="3370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900" dirty="0">
                          <a:effectLst/>
                        </a:rPr>
                        <a:t>PROCEDURE </a:t>
                      </a:r>
                      <a:r>
                        <a:rPr lang="ko-KR" altLang="en-US" sz="1900" dirty="0">
                          <a:effectLst/>
                        </a:rPr>
                        <a:t>목록</a:t>
                      </a:r>
                      <a:r>
                        <a:rPr lang="en-US" altLang="ko-KR" sz="1900" dirty="0">
                          <a:effectLst/>
                        </a:rPr>
                        <a:t>(25)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ko-KR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339191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PRC_ADMIN_UPDATE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관리자 정보 업데이트 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620385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PRC_BOOK_DELETE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교재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15126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PRC_BOOK_INSERT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교재 입력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344437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PRC_BOOK_UPDATE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교재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034631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PRC_COURSE_DELETE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987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PRC_COURSE_INSERT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 입력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533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PRC_COURSE_UPDATE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909737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PRC_FAIL_DELETE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중도탈락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55139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PRC_FAIL_INSERT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중도탈락 입력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938850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PRC_FAIL_UPDATE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중도탈락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288916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PRC_LOGIN_ADMIN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관리자 로그인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2979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PRC_LOGIN_PROFESSOR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교수 로그인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04318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PRC_LOGIN_STUDENT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학생 로그인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96517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PRC_OPENC_DELETE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과정개설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59424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PRC_OPENC_INSERT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과정개설 입력</a:t>
                      </a:r>
                      <a:endParaRPr lang="en-US" altLang="ko-KR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512864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PRC_OPENC_UPDATE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과정개설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00796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PRC_OPENS_DELETE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과목개설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63181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PRC_OPENS_INSERT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과목개설 입력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65727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PRC_OPENS_UPDATE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과목개설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72340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PRC_PERCENT_DELETE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배점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44049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PRC_PERCENT_UPDATE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배점 수정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5345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PRC_PROFESSOR_DELETE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교수 삭제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95362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PRC_PROFESSOR_INSERT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교수 입력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790209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 PRC_PROFESSOR_SCORE_VIEW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교수 성적 입력 전 뷰 프로시저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67525"/>
                  </a:ext>
                </a:extLst>
              </a:tr>
              <a:tr h="33703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effectLst/>
                        </a:rPr>
                        <a:t>PRC_PROFESSOR_SCOREINFO_VIEW</a:t>
                      </a: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교수의 성적 전체 출력 </a:t>
                      </a:r>
                      <a:endParaRPr lang="en-US" altLang="ko-KR" sz="1900" dirty="0">
                        <a:effectLst/>
                      </a:endParaRPr>
                    </a:p>
                    <a:p>
                      <a:pPr rtl="0" fontAlgn="b"/>
                      <a:r>
                        <a:rPr lang="ko-KR" altLang="en-US" sz="1900" dirty="0">
                          <a:effectLst/>
                        </a:rPr>
                        <a:t>뷰 프로시저</a:t>
                      </a:r>
                      <a:endParaRPr lang="en-US" sz="1900" dirty="0">
                        <a:effectLst/>
                      </a:endParaRPr>
                    </a:p>
                  </a:txBody>
                  <a:tcPr marL="25279" marR="25279" marT="16852" marB="1685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03404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7B055F-1738-4A13-B468-FABE51F6E415}"/>
              </a:ext>
            </a:extLst>
          </p:cNvPr>
          <p:cNvSpPr/>
          <p:nvPr/>
        </p:nvSpPr>
        <p:spPr>
          <a:xfrm>
            <a:off x="3821349" y="463685"/>
            <a:ext cx="7293020" cy="9070384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27DBE-490A-4482-8D6D-602CF45496DD}"/>
              </a:ext>
            </a:extLst>
          </p:cNvPr>
          <p:cNvSpPr/>
          <p:nvPr/>
        </p:nvSpPr>
        <p:spPr>
          <a:xfrm>
            <a:off x="11353800" y="463685"/>
            <a:ext cx="6553200" cy="9070384"/>
          </a:xfrm>
          <a:prstGeom prst="rect">
            <a:avLst/>
          </a:prstGeom>
          <a:noFill/>
          <a:ln w="47625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5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2951</Words>
  <Application>Microsoft Office PowerPoint</Application>
  <PresentationFormat>사용자 지정</PresentationFormat>
  <Paragraphs>625</Paragraphs>
  <Slides>47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Bebas Neue</vt:lpstr>
      <vt:lpstr>맑은 고딕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Calibri</vt:lpstr>
      <vt:lpstr>Rockwell Extra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KSH-PC</cp:lastModifiedBy>
  <cp:revision>91</cp:revision>
  <dcterms:created xsi:type="dcterms:W3CDTF">2021-04-17T18:45:24Z</dcterms:created>
  <dcterms:modified xsi:type="dcterms:W3CDTF">2021-04-18T13:09:17Z</dcterms:modified>
</cp:coreProperties>
</file>