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9" r:id="rId2"/>
    <p:sldId id="270" r:id="rId3"/>
    <p:sldId id="271" r:id="rId4"/>
    <p:sldId id="272" r:id="rId5"/>
    <p:sldId id="256" r:id="rId6"/>
    <p:sldId id="259" r:id="rId7"/>
    <p:sldId id="273" r:id="rId8"/>
    <p:sldId id="258" r:id="rId9"/>
    <p:sldId id="257" r:id="rId10"/>
    <p:sldId id="280" r:id="rId11"/>
    <p:sldId id="274" r:id="rId12"/>
    <p:sldId id="260" r:id="rId13"/>
    <p:sldId id="261" r:id="rId14"/>
    <p:sldId id="281" r:id="rId15"/>
    <p:sldId id="275" r:id="rId16"/>
    <p:sldId id="263" r:id="rId17"/>
    <p:sldId id="262" r:id="rId18"/>
    <p:sldId id="282" r:id="rId19"/>
    <p:sldId id="276" r:id="rId20"/>
    <p:sldId id="265" r:id="rId21"/>
    <p:sldId id="264" r:id="rId22"/>
    <p:sldId id="283" r:id="rId23"/>
    <p:sldId id="277" r:id="rId24"/>
    <p:sldId id="267" r:id="rId25"/>
    <p:sldId id="266" r:id="rId26"/>
    <p:sldId id="284" r:id="rId27"/>
    <p:sldId id="278" r:id="rId28"/>
    <p:sldId id="269" r:id="rId29"/>
    <p:sldId id="268" r:id="rId30"/>
    <p:sldId id="285" r:id="rId31"/>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8" autoAdjust="0"/>
  </p:normalViewPr>
  <p:slideViewPr>
    <p:cSldViewPr>
      <p:cViewPr varScale="1">
        <p:scale>
          <a:sx n="82" d="100"/>
          <a:sy n="82" d="100"/>
        </p:scale>
        <p:origin x="14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19" name="Footer Placeholder 18"/>
          <p:cNvSpPr>
            <a:spLocks noGrp="1"/>
          </p:cNvSpPr>
          <p:nvPr>
            <p:ph type="ftr" sz="quarter" idx="11"/>
          </p:nvPr>
        </p:nvSpPr>
        <p:spPr/>
        <p:txBody>
          <a:bodyPr/>
          <a:lstStyle/>
          <a:p>
            <a:endParaRPr lang="fa-IR"/>
          </a:p>
        </p:txBody>
      </p:sp>
      <p:sp>
        <p:nvSpPr>
          <p:cNvPr id="27" name="Slide Number Placeholder 26"/>
          <p:cNvSpPr>
            <a:spLocks noGrp="1"/>
          </p:cNvSpPr>
          <p:nvPr>
            <p:ph type="sldNum" sz="quarter" idx="12"/>
          </p:nvPr>
        </p:nvSpPr>
        <p:spPr/>
        <p:txBody>
          <a:bodyPr/>
          <a:lstStyle/>
          <a:p>
            <a:fld id="{EC9B17B5-5B70-4B53-BA7C-254690B629C5}"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8" name="Slide Number Placeholder 7"/>
          <p:cNvSpPr>
            <a:spLocks noGrp="1"/>
          </p:cNvSpPr>
          <p:nvPr>
            <p:ph type="sldNum" sz="quarter" idx="11"/>
          </p:nvPr>
        </p:nvSpPr>
        <p:spPr/>
        <p:txBody>
          <a:bodyPr/>
          <a:lstStyle/>
          <a:p>
            <a:fld id="{EC9B17B5-5B70-4B53-BA7C-254690B629C5}" type="slidenum">
              <a:rPr lang="fa-IR" smtClean="0"/>
              <a:pPr/>
              <a:t>‹#›</a:t>
            </a:fld>
            <a:endParaRPr lang="fa-IR"/>
          </a:p>
        </p:txBody>
      </p:sp>
      <p:sp>
        <p:nvSpPr>
          <p:cNvPr id="9" name="Footer Placeholder 8"/>
          <p:cNvSpPr>
            <a:spLocks noGrp="1"/>
          </p:cNvSpPr>
          <p:nvPr>
            <p:ph type="ftr" sz="quarter" idx="12"/>
          </p:nvPr>
        </p:nvSpPr>
        <p:spPr/>
        <p:txBody>
          <a:bodyPr/>
          <a:lstStyle/>
          <a:p>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0B28A5-1B1F-4CDA-8B97-FECB4CBECE65}" type="datetimeFigureOut">
              <a:rPr lang="fa-IR" smtClean="0"/>
              <a:pPr/>
              <a:t>26/10/1446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a:xfrm>
            <a:off x="8156448" y="6422064"/>
            <a:ext cx="762000" cy="365125"/>
          </a:xfrm>
        </p:spPr>
        <p:txBody>
          <a:bodyPr/>
          <a:lstStyle/>
          <a:p>
            <a:fld id="{EC9B17B5-5B70-4B53-BA7C-254690B629C5}" type="slidenum">
              <a:rPr lang="fa-IR" smtClean="0"/>
              <a:pPr/>
              <a:t>‹#›</a:t>
            </a:fld>
            <a:endParaRPr lang="fa-I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E0B28A5-1B1F-4CDA-8B97-FECB4CBECE65}" type="datetimeFigureOut">
              <a:rPr lang="fa-IR" smtClean="0"/>
              <a:pPr/>
              <a:t>26/10/1446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E0B28A5-1B1F-4CDA-8B97-FECB4CBECE65}" type="datetimeFigureOut">
              <a:rPr lang="fa-IR" smtClean="0"/>
              <a:pPr/>
              <a:t>26/10/1446</a:t>
            </a:fld>
            <a:endParaRPr lang="fa-I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a-I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C9B17B5-5B70-4B53-BA7C-254690B629C5}" type="slidenum">
              <a:rPr lang="fa-IR" smtClean="0"/>
              <a:pPr/>
              <a:t>‹#›</a:t>
            </a:fld>
            <a:endParaRPr lang="fa-I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clrChange>
              <a:clrFrom>
                <a:srgbClr val="FEFEFE"/>
              </a:clrFrom>
              <a:clrTo>
                <a:srgbClr val="FEFEFE">
                  <a:alpha val="0"/>
                </a:srgbClr>
              </a:clrTo>
            </a:clrChange>
          </a:blip>
          <a:srcRect/>
          <a:stretch>
            <a:fillRect/>
          </a:stretch>
        </p:blipFill>
        <p:spPr bwMode="auto">
          <a:xfrm>
            <a:off x="1357290" y="642918"/>
            <a:ext cx="6390211" cy="20002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00298" y="214290"/>
            <a:ext cx="3917505"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اجاره:</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1000100" y="1257300"/>
            <a:ext cx="7143799" cy="493133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00034" y="1857364"/>
          <a:ext cx="7643866" cy="4232788"/>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843343">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algn="ctr" rtl="1"/>
                      <a:r>
                        <a:rPr lang="fa-IR" sz="2000" dirty="0" smtClean="0">
                          <a:solidFill>
                            <a:schemeClr val="accent2">
                              <a:lumMod val="60000"/>
                              <a:lumOff val="40000"/>
                            </a:schemeClr>
                          </a:solidFill>
                        </a:rPr>
                        <a:t>               </a:t>
                      </a:r>
                      <a:r>
                        <a:rPr lang="fa-IR" sz="2000" dirty="0" smtClean="0">
                          <a:solidFill>
                            <a:srgbClr val="C00000"/>
                          </a:solidFill>
                        </a:rPr>
                        <a:t>پرداخت</a:t>
                      </a:r>
                      <a:r>
                        <a:rPr lang="fa-IR" sz="2000" baseline="0" dirty="0" smtClean="0">
                          <a:solidFill>
                            <a:srgbClr val="C00000"/>
                          </a:solidFill>
                        </a:rPr>
                        <a:t> اجاره</a:t>
                      </a:r>
                      <a:endParaRPr lang="fa-IR" sz="2000" dirty="0">
                        <a:solidFill>
                          <a:srgbClr val="C00000"/>
                        </a:solidFill>
                      </a:endParaRPr>
                    </a:p>
                  </a:txBody>
                  <a:tcPr/>
                </a:tc>
                <a:extLst>
                  <a:ext uri="{0D108BD9-81ED-4DB2-BD59-A6C34878D82A}">
                    <a16:rowId xmlns:a16="http://schemas.microsoft.com/office/drawing/2014/main" val="10000"/>
                  </a:ext>
                </a:extLst>
              </a:tr>
              <a:tr h="825015">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algn="ctr" rtl="1"/>
                      <a:r>
                        <a:rPr lang="fa-IR" sz="1800" dirty="0" smtClean="0">
                          <a:solidFill>
                            <a:srgbClr val="00B050"/>
                          </a:solidFill>
                        </a:rPr>
                        <a:t>                     مربي</a:t>
                      </a:r>
                      <a:endParaRPr lang="fa-IR" sz="1800" dirty="0">
                        <a:solidFill>
                          <a:srgbClr val="00B050"/>
                        </a:solidFill>
                      </a:endParaRPr>
                    </a:p>
                  </a:txBody>
                  <a:tcPr/>
                </a:tc>
                <a:extLst>
                  <a:ext uri="{0D108BD9-81ED-4DB2-BD59-A6C34878D82A}">
                    <a16:rowId xmlns:a16="http://schemas.microsoft.com/office/drawing/2014/main" val="10001"/>
                  </a:ext>
                </a:extLst>
              </a:tr>
              <a:tr h="825015">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algn="ctr" rtl="1"/>
                      <a:r>
                        <a:rPr lang="fa-IR" sz="1800" dirty="0" smtClean="0">
                          <a:solidFill>
                            <a:srgbClr val="00B050"/>
                          </a:solidFill>
                        </a:rPr>
                        <a:t>      پرداخت</a:t>
                      </a:r>
                      <a:r>
                        <a:rPr lang="fa-IR" sz="1800" baseline="0" dirty="0" smtClean="0">
                          <a:solidFill>
                            <a:srgbClr val="00B050"/>
                          </a:solidFill>
                        </a:rPr>
                        <a:t> اجاره ي هر ماه به باشگاه</a:t>
                      </a:r>
                      <a:endParaRPr lang="fa-IR" sz="1800" dirty="0">
                        <a:solidFill>
                          <a:srgbClr val="00B050"/>
                        </a:solidFill>
                      </a:endParaRPr>
                    </a:p>
                  </a:txBody>
                  <a:tcPr/>
                </a:tc>
                <a:extLst>
                  <a:ext uri="{0D108BD9-81ED-4DB2-BD59-A6C34878D82A}">
                    <a16:rowId xmlns:a16="http://schemas.microsoft.com/office/drawing/2014/main" val="10002"/>
                  </a:ext>
                </a:extLst>
              </a:tr>
              <a:tr h="825015">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algn="ctr" rtl="1"/>
                      <a:r>
                        <a:rPr lang="fa-IR" sz="1800" dirty="0" smtClean="0">
                          <a:solidFill>
                            <a:srgbClr val="00B050"/>
                          </a:solidFill>
                        </a:rPr>
                        <a:t>          رسيدن</a:t>
                      </a:r>
                      <a:r>
                        <a:rPr lang="fa-IR" sz="1800" baseline="0" dirty="0" smtClean="0">
                          <a:solidFill>
                            <a:srgbClr val="00B050"/>
                          </a:solidFill>
                        </a:rPr>
                        <a:t> موعد پرداخت اجاره</a:t>
                      </a:r>
                      <a:endParaRPr lang="fa-IR" sz="1800" dirty="0">
                        <a:solidFill>
                          <a:srgbClr val="00B050"/>
                        </a:solidFill>
                      </a:endParaRPr>
                    </a:p>
                  </a:txBody>
                  <a:tcPr/>
                </a:tc>
                <a:extLst>
                  <a:ext uri="{0D108BD9-81ED-4DB2-BD59-A6C34878D82A}">
                    <a16:rowId xmlns:a16="http://schemas.microsoft.com/office/drawing/2014/main" val="10003"/>
                  </a:ext>
                </a:extLst>
              </a:tr>
              <a:tr h="825015">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fa-IR" sz="1800" baseline="0" dirty="0" smtClean="0">
                          <a:solidFill>
                            <a:srgbClr val="00B050"/>
                          </a:solidFill>
                        </a:rPr>
                        <a:t>1- پرداخت اجاره بها  </a:t>
                      </a:r>
                    </a:p>
                    <a:p>
                      <a:pPr algn="ctr" rtl="1"/>
                      <a:r>
                        <a:rPr lang="fa-IR" sz="1800" baseline="0" dirty="0" smtClean="0">
                          <a:solidFill>
                            <a:srgbClr val="00B050"/>
                          </a:solidFill>
                        </a:rPr>
                        <a:t>           2</a:t>
                      </a:r>
                      <a:r>
                        <a:rPr lang="fa-IR" sz="1800" dirty="0" smtClean="0">
                          <a:solidFill>
                            <a:srgbClr val="00B050"/>
                          </a:solidFill>
                        </a:rPr>
                        <a:t>-دريافت رسيد پرداخت اجاره</a:t>
                      </a:r>
                    </a:p>
                    <a:p>
                      <a:pPr algn="ctr" rtl="1"/>
                      <a:r>
                        <a:rPr lang="fa-IR" sz="1800" dirty="0" smtClean="0">
                          <a:solidFill>
                            <a:srgbClr val="00B050"/>
                          </a:solidFill>
                        </a:rPr>
                        <a:t>3-تمديد زمان اجاره </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8"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مربي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9" name="Content Placeholder 2"/>
          <p:cNvSpPr>
            <a:spLocks noGrp="1"/>
          </p:cNvSpPr>
          <p:nvPr>
            <p:ph idx="1"/>
          </p:nvPr>
        </p:nvSpPr>
        <p:spPr>
          <a:xfrm>
            <a:off x="4071934" y="1000108"/>
            <a:ext cx="4424370" cy="685792"/>
          </a:xfrm>
        </p:spPr>
        <p:txBody>
          <a:bodyPr>
            <a:normAutofit fontScale="775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پرداخت اجاره</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115328" cy="4983179"/>
          </a:xfrm>
        </p:spPr>
        <p:txBody>
          <a:bodyPr>
            <a:normAutofit/>
          </a:bodyPr>
          <a:lstStyle/>
          <a:p>
            <a:r>
              <a:rPr lang="fa-IR" sz="2000" dirty="0" smtClean="0">
                <a:solidFill>
                  <a:srgbClr val="FFC000"/>
                </a:solidFill>
              </a:rPr>
              <a:t>1-</a:t>
            </a:r>
            <a:r>
              <a:rPr lang="fa-IR" sz="2000" dirty="0" smtClean="0"/>
              <a:t>مراجعه مربي جهت پرداخت اجاره</a:t>
            </a:r>
          </a:p>
          <a:p>
            <a:r>
              <a:rPr lang="fa-IR" sz="2000" dirty="0" smtClean="0">
                <a:solidFill>
                  <a:srgbClr val="FFC000"/>
                </a:solidFill>
              </a:rPr>
              <a:t>2-</a:t>
            </a:r>
            <a:r>
              <a:rPr lang="fa-IR" sz="2000" dirty="0" smtClean="0"/>
              <a:t>كنترل مشخصات و ميزان اجاره ي مربي</a:t>
            </a:r>
          </a:p>
          <a:p>
            <a:r>
              <a:rPr lang="fa-IR" sz="2000" dirty="0" smtClean="0"/>
              <a:t>   </a:t>
            </a:r>
            <a:r>
              <a:rPr lang="fa-IR" sz="2000" dirty="0" smtClean="0">
                <a:solidFill>
                  <a:srgbClr val="FFC000"/>
                </a:solidFill>
              </a:rPr>
              <a:t> 1-2-</a:t>
            </a:r>
            <a:r>
              <a:rPr lang="fa-IR" sz="2000" dirty="0" smtClean="0"/>
              <a:t>درصورت داشتن بدهي قبلي اضافه كردن آن به اجاره ي معمول</a:t>
            </a:r>
          </a:p>
          <a:p>
            <a:r>
              <a:rPr lang="fa-IR" sz="2000" dirty="0" smtClean="0">
                <a:solidFill>
                  <a:srgbClr val="FFC000"/>
                </a:solidFill>
              </a:rPr>
              <a:t>3-</a:t>
            </a:r>
            <a:r>
              <a:rPr lang="fa-IR" sz="2000" dirty="0" smtClean="0"/>
              <a:t>درخواست پرداخت مبلغ مشخص شده ي اجاره</a:t>
            </a:r>
          </a:p>
          <a:p>
            <a:r>
              <a:rPr lang="fa-IR" sz="2000" dirty="0" smtClean="0">
                <a:solidFill>
                  <a:srgbClr val="FFC000"/>
                </a:solidFill>
              </a:rPr>
              <a:t>4-</a:t>
            </a:r>
            <a:r>
              <a:rPr lang="fa-IR" sz="2000" dirty="0" smtClean="0"/>
              <a:t>پرداخت مبلغ اجاره توسط مربي و در خواست رسيد</a:t>
            </a:r>
          </a:p>
          <a:p>
            <a:r>
              <a:rPr lang="fa-IR" sz="2000" dirty="0" smtClean="0">
                <a:solidFill>
                  <a:srgbClr val="FFC000"/>
                </a:solidFill>
              </a:rPr>
              <a:t>5-</a:t>
            </a:r>
            <a:r>
              <a:rPr lang="fa-IR" sz="2000" dirty="0" smtClean="0"/>
              <a:t>دادن رسيد دريافت اجاره به مربي</a:t>
            </a:r>
          </a:p>
          <a:p>
            <a:r>
              <a:rPr lang="fa-IR" sz="2000" dirty="0" smtClean="0">
                <a:solidFill>
                  <a:srgbClr val="FFC000"/>
                </a:solidFill>
              </a:rPr>
              <a:t>6-</a:t>
            </a:r>
            <a:r>
              <a:rPr lang="fa-IR" sz="2000" dirty="0" smtClean="0"/>
              <a:t>ثبت اجاره ي پرداخت شده مربي</a:t>
            </a:r>
          </a:p>
          <a:p>
            <a:r>
              <a:rPr lang="fa-IR" sz="2000" dirty="0" smtClean="0">
                <a:solidFill>
                  <a:srgbClr val="FFC000"/>
                </a:solidFill>
              </a:rPr>
              <a:t>7-</a:t>
            </a:r>
            <a:r>
              <a:rPr lang="fa-IR" sz="2000" dirty="0" smtClean="0"/>
              <a:t>افزودن مبلغ اجاره به صندوق باشگاه</a:t>
            </a:r>
            <a:endParaRPr lang="fa-IR" sz="2000" dirty="0"/>
          </a:p>
        </p:txBody>
      </p:sp>
      <p:sp>
        <p:nvSpPr>
          <p:cNvPr id="4" name="Title 1"/>
          <p:cNvSpPr>
            <a:spLocks noGrp="1"/>
          </p:cNvSpPr>
          <p:nvPr>
            <p:ph type="title"/>
          </p:nvPr>
        </p:nvSpPr>
        <p:spPr>
          <a:xfrm>
            <a:off x="1714480" y="357166"/>
            <a:ext cx="6758006" cy="939784"/>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پرداخت اجاره</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a:stretch>
            <a:fillRect/>
          </a:stretch>
        </p:blipFill>
        <p:spPr bwMode="auto">
          <a:xfrm>
            <a:off x="214282" y="285728"/>
            <a:ext cx="6286544" cy="6215106"/>
          </a:xfrm>
          <a:prstGeom prst="rect">
            <a:avLst/>
          </a:prstGeom>
          <a:ln w="228600" cap="sq" cmpd="thickThin">
            <a:solidFill>
              <a:srgbClr val="000000"/>
            </a:solidFill>
            <a:prstDash val="solid"/>
            <a:miter lim="800000"/>
          </a:ln>
          <a:effectLst>
            <a:innerShdw blurRad="76200">
              <a:srgbClr val="000000"/>
            </a:innerShdw>
          </a:effectLst>
        </p:spPr>
      </p:pic>
      <p:sp>
        <p:nvSpPr>
          <p:cNvPr id="3" name="Left Arrow 2"/>
          <p:cNvSpPr/>
          <p:nvPr/>
        </p:nvSpPr>
        <p:spPr>
          <a:xfrm rot="1761678">
            <a:off x="6259725" y="2919308"/>
            <a:ext cx="3077850"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پرداخت </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اجاره:</a:t>
            </a:r>
            <a:endParaRPr lang="fa-IR" sz="1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1357298"/>
            <a:ext cx="7286676" cy="4857783"/>
          </a:xfrm>
          <a:prstGeom prst="rect">
            <a:avLst/>
          </a:prstGeom>
          <a:ln w="228600" cap="sq" cmpd="thickThin">
            <a:solidFill>
              <a:srgbClr val="000000"/>
            </a:solidFill>
            <a:prstDash val="solid"/>
            <a:miter lim="800000"/>
          </a:ln>
          <a:effectLst>
            <a:innerShdw blurRad="76200">
              <a:srgbClr val="000000"/>
            </a:innerShdw>
          </a:effectLst>
        </p:spPr>
      </p:pic>
      <p:sp>
        <p:nvSpPr>
          <p:cNvPr id="6" name="Title 1"/>
          <p:cNvSpPr>
            <a:spLocks noGrp="1"/>
          </p:cNvSpPr>
          <p:nvPr>
            <p:ph type="title"/>
          </p:nvPr>
        </p:nvSpPr>
        <p:spPr>
          <a:xfrm>
            <a:off x="2071670" y="214290"/>
            <a:ext cx="4643470"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پرداخت اجاره:</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8596" y="1857364"/>
          <a:ext cx="7643866" cy="4143403"/>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843343">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algn="ctr" rtl="1"/>
                      <a:r>
                        <a:rPr lang="fa-IR" sz="2000" dirty="0" smtClean="0">
                          <a:solidFill>
                            <a:schemeClr val="accent2">
                              <a:lumMod val="60000"/>
                              <a:lumOff val="40000"/>
                            </a:schemeClr>
                          </a:solidFill>
                        </a:rPr>
                        <a:t>                 </a:t>
                      </a:r>
                      <a:r>
                        <a:rPr lang="fa-IR" sz="2000" dirty="0" smtClean="0">
                          <a:solidFill>
                            <a:srgbClr val="C00000"/>
                          </a:solidFill>
                        </a:rPr>
                        <a:t>دريافت شهريه</a:t>
                      </a:r>
                      <a:r>
                        <a:rPr lang="fa-IR" sz="2000" baseline="0" dirty="0" smtClean="0">
                          <a:solidFill>
                            <a:srgbClr val="C00000"/>
                          </a:solidFill>
                        </a:rPr>
                        <a:t> </a:t>
                      </a:r>
                      <a:endParaRPr lang="fa-IR" sz="2000" dirty="0">
                        <a:solidFill>
                          <a:srgbClr val="C00000"/>
                        </a:solidFill>
                      </a:endParaRPr>
                    </a:p>
                  </a:txBody>
                  <a:tcPr/>
                </a:tc>
                <a:extLst>
                  <a:ext uri="{0D108BD9-81ED-4DB2-BD59-A6C34878D82A}">
                    <a16:rowId xmlns:a16="http://schemas.microsoft.com/office/drawing/2014/main" val="10000"/>
                  </a:ext>
                </a:extLst>
              </a:tr>
              <a:tr h="825015">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algn="ctr" rtl="1"/>
                      <a:r>
                        <a:rPr lang="fa-IR" sz="1800" dirty="0" smtClean="0">
                          <a:solidFill>
                            <a:srgbClr val="00B050"/>
                          </a:solidFill>
                        </a:rPr>
                        <a:t>                     مربي</a:t>
                      </a:r>
                      <a:endParaRPr lang="fa-IR" sz="1800" dirty="0">
                        <a:solidFill>
                          <a:srgbClr val="00B050"/>
                        </a:solidFill>
                      </a:endParaRPr>
                    </a:p>
                  </a:txBody>
                  <a:tcPr/>
                </a:tc>
                <a:extLst>
                  <a:ext uri="{0D108BD9-81ED-4DB2-BD59-A6C34878D82A}">
                    <a16:rowId xmlns:a16="http://schemas.microsoft.com/office/drawing/2014/main" val="10001"/>
                  </a:ext>
                </a:extLst>
              </a:tr>
              <a:tr h="825015">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algn="ctr" rtl="1"/>
                      <a:r>
                        <a:rPr lang="fa-IR" sz="1800" dirty="0" smtClean="0">
                          <a:solidFill>
                            <a:srgbClr val="00B050"/>
                          </a:solidFill>
                        </a:rPr>
                        <a:t>      دريافت شهريه ي </a:t>
                      </a:r>
                      <a:r>
                        <a:rPr lang="fa-IR" sz="1800" baseline="0" dirty="0" smtClean="0">
                          <a:solidFill>
                            <a:srgbClr val="00B050"/>
                          </a:solidFill>
                        </a:rPr>
                        <a:t>هر ماه ورزشكاران از باشگاه</a:t>
                      </a:r>
                      <a:endParaRPr lang="fa-IR" sz="1800" dirty="0">
                        <a:solidFill>
                          <a:srgbClr val="00B050"/>
                        </a:solidFill>
                      </a:endParaRPr>
                    </a:p>
                  </a:txBody>
                  <a:tcPr/>
                </a:tc>
                <a:extLst>
                  <a:ext uri="{0D108BD9-81ED-4DB2-BD59-A6C34878D82A}">
                    <a16:rowId xmlns:a16="http://schemas.microsoft.com/office/drawing/2014/main" val="10002"/>
                  </a:ext>
                </a:extLst>
              </a:tr>
              <a:tr h="825015">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algn="ctr" rtl="1"/>
                      <a:r>
                        <a:rPr lang="fa-IR" sz="1800" baseline="0" dirty="0" smtClean="0">
                          <a:solidFill>
                            <a:srgbClr val="00B050"/>
                          </a:solidFill>
                        </a:rPr>
                        <a:t> </a:t>
                      </a:r>
                      <a:r>
                        <a:rPr lang="fa-IR" sz="1800" dirty="0" smtClean="0">
                          <a:solidFill>
                            <a:srgbClr val="00B050"/>
                          </a:solidFill>
                        </a:rPr>
                        <a:t>رسيدن</a:t>
                      </a:r>
                      <a:r>
                        <a:rPr lang="fa-IR" sz="1800" baseline="0" dirty="0" smtClean="0">
                          <a:solidFill>
                            <a:srgbClr val="00B050"/>
                          </a:solidFill>
                        </a:rPr>
                        <a:t> موعد دريافت شهريه</a:t>
                      </a:r>
                      <a:endParaRPr lang="fa-IR" sz="1800" dirty="0">
                        <a:solidFill>
                          <a:srgbClr val="00B050"/>
                        </a:solidFill>
                      </a:endParaRPr>
                    </a:p>
                  </a:txBody>
                  <a:tcPr/>
                </a:tc>
                <a:extLst>
                  <a:ext uri="{0D108BD9-81ED-4DB2-BD59-A6C34878D82A}">
                    <a16:rowId xmlns:a16="http://schemas.microsoft.com/office/drawing/2014/main" val="10003"/>
                  </a:ext>
                </a:extLst>
              </a:tr>
              <a:tr h="825015">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algn="ctr" rtl="1"/>
                      <a:r>
                        <a:rPr lang="fa-IR" sz="1800" dirty="0" smtClean="0">
                          <a:solidFill>
                            <a:srgbClr val="00B050"/>
                          </a:solidFill>
                        </a:rPr>
                        <a:t> 1-تحويل شهريه</a:t>
                      </a:r>
                      <a:r>
                        <a:rPr lang="fa-IR" sz="1800" baseline="0" dirty="0" smtClean="0">
                          <a:solidFill>
                            <a:srgbClr val="00B050"/>
                          </a:solidFill>
                        </a:rPr>
                        <a:t>        </a:t>
                      </a:r>
                    </a:p>
                    <a:p>
                      <a:pPr algn="ctr" rtl="1"/>
                      <a:r>
                        <a:rPr lang="fa-IR" sz="1800" baseline="0" dirty="0" smtClean="0">
                          <a:solidFill>
                            <a:srgbClr val="00B050"/>
                          </a:solidFill>
                        </a:rPr>
                        <a:t> 2-دادن رسيد به باشگاه جهت تحويل شهريه</a:t>
                      </a:r>
                      <a:endParaRPr lang="fa-IR" sz="1800" dirty="0" smtClean="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مربي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2928926" y="1000108"/>
            <a:ext cx="5567378"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دريافت شهريه ي ورزشكاران</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600200"/>
            <a:ext cx="8715436" cy="4525963"/>
          </a:xfrm>
        </p:spPr>
        <p:txBody>
          <a:bodyPr>
            <a:normAutofit/>
          </a:bodyPr>
          <a:lstStyle/>
          <a:p>
            <a:r>
              <a:rPr lang="fa-IR" sz="1800" dirty="0" smtClean="0">
                <a:solidFill>
                  <a:srgbClr val="FFC000"/>
                </a:solidFill>
              </a:rPr>
              <a:t>1-</a:t>
            </a:r>
            <a:r>
              <a:rPr lang="fa-IR" sz="1800" dirty="0" smtClean="0"/>
              <a:t>مراجعه ي مربي جهت دريافت شهريه ي ورزشكاران</a:t>
            </a:r>
          </a:p>
          <a:p>
            <a:r>
              <a:rPr lang="fa-IR" sz="1800" dirty="0" smtClean="0">
                <a:solidFill>
                  <a:srgbClr val="FFC000"/>
                </a:solidFill>
              </a:rPr>
              <a:t>2-</a:t>
            </a:r>
            <a:r>
              <a:rPr lang="fa-IR" sz="1800" dirty="0" smtClean="0"/>
              <a:t>كنترل ميزان شهريه ي پرداختي توسط ورزشكاران مربوط به مربي</a:t>
            </a:r>
          </a:p>
          <a:p>
            <a:r>
              <a:rPr lang="fa-IR" sz="1800" dirty="0" smtClean="0"/>
              <a:t>     </a:t>
            </a:r>
            <a:r>
              <a:rPr lang="fa-IR" sz="1800" dirty="0" smtClean="0">
                <a:solidFill>
                  <a:srgbClr val="FFC000"/>
                </a:solidFill>
              </a:rPr>
              <a:t>1-2-</a:t>
            </a:r>
            <a:r>
              <a:rPr lang="fa-IR" sz="1800" dirty="0" smtClean="0"/>
              <a:t>در صورت پرداخت شهريه ها توسط ورزشكاران مراجعه به صندوق</a:t>
            </a:r>
          </a:p>
          <a:p>
            <a:r>
              <a:rPr lang="fa-IR" sz="1800" dirty="0" smtClean="0"/>
              <a:t>          </a:t>
            </a:r>
            <a:r>
              <a:rPr lang="fa-IR" sz="1800" dirty="0" smtClean="0">
                <a:solidFill>
                  <a:srgbClr val="FFC000"/>
                </a:solidFill>
              </a:rPr>
              <a:t>1-1-2-</a:t>
            </a:r>
            <a:r>
              <a:rPr lang="fa-IR" sz="1800" dirty="0" smtClean="0"/>
              <a:t>در صورت خالي بودن صندوق اعلام به مربي و  درخواست مراجعه در           زمان ديگر</a:t>
            </a:r>
          </a:p>
          <a:p>
            <a:r>
              <a:rPr lang="fa-IR" sz="1800" dirty="0" smtClean="0"/>
              <a:t>         </a:t>
            </a:r>
            <a:r>
              <a:rPr lang="fa-IR" sz="1800" dirty="0" smtClean="0">
                <a:solidFill>
                  <a:srgbClr val="FFC000"/>
                </a:solidFill>
              </a:rPr>
              <a:t>2-1-2-</a:t>
            </a:r>
            <a:r>
              <a:rPr lang="fa-IR" sz="1800" dirty="0" smtClean="0"/>
              <a:t>در صورت خالي نبودن صندوق پرداخت و تحويل شهريه ها به مربي</a:t>
            </a:r>
          </a:p>
          <a:p>
            <a:r>
              <a:rPr lang="fa-IR" sz="1800" dirty="0" smtClean="0"/>
              <a:t>            </a:t>
            </a:r>
            <a:r>
              <a:rPr lang="fa-IR" sz="1800" dirty="0" smtClean="0">
                <a:solidFill>
                  <a:srgbClr val="FFC000"/>
                </a:solidFill>
              </a:rPr>
              <a:t>1-2-1-2-</a:t>
            </a:r>
            <a:r>
              <a:rPr lang="fa-IR" sz="1800" dirty="0" smtClean="0"/>
              <a:t>گرفتن رسيد از مربي جهت تحويل شهريه</a:t>
            </a:r>
          </a:p>
          <a:p>
            <a:r>
              <a:rPr lang="fa-IR" sz="1800" dirty="0" smtClean="0"/>
              <a:t>            </a:t>
            </a:r>
            <a:r>
              <a:rPr lang="fa-IR" sz="1800" dirty="0" smtClean="0">
                <a:solidFill>
                  <a:srgbClr val="FFC000"/>
                </a:solidFill>
              </a:rPr>
              <a:t>2-2-1-2-</a:t>
            </a:r>
            <a:r>
              <a:rPr lang="fa-IR" sz="1800" dirty="0" smtClean="0"/>
              <a:t>ثبت رسيد دريافت شهريه ها توسط مربي</a:t>
            </a:r>
          </a:p>
          <a:p>
            <a:pPr>
              <a:buNone/>
            </a:pPr>
            <a:r>
              <a:rPr lang="fa-IR" sz="1800" dirty="0" smtClean="0"/>
              <a:t>         </a:t>
            </a:r>
            <a:r>
              <a:rPr lang="fa-IR" sz="1800" dirty="0" smtClean="0">
                <a:solidFill>
                  <a:srgbClr val="FFC000"/>
                </a:solidFill>
              </a:rPr>
              <a:t>2-2-</a:t>
            </a:r>
            <a:r>
              <a:rPr lang="fa-IR" sz="1800" dirty="0" smtClean="0"/>
              <a:t>درصورت پرداخت نشدن همه ي شهريه ها افزون بر تكرار مراحل قبل اعلام آن به مربي </a:t>
            </a:r>
          </a:p>
          <a:p>
            <a:r>
              <a:rPr lang="fa-IR" sz="1800" dirty="0" smtClean="0">
                <a:solidFill>
                  <a:srgbClr val="FFC000"/>
                </a:solidFill>
              </a:rPr>
              <a:t>           1-2-2-</a:t>
            </a:r>
            <a:r>
              <a:rPr lang="fa-IR" sz="1800" dirty="0" smtClean="0"/>
              <a:t>درخواست ليست افرادي كه شهريه نداده اند توسط مربي</a:t>
            </a:r>
          </a:p>
          <a:p>
            <a:r>
              <a:rPr lang="fa-IR" sz="1800" dirty="0" smtClean="0">
                <a:solidFill>
                  <a:srgbClr val="FFC000"/>
                </a:solidFill>
              </a:rPr>
              <a:t>           2-2-2-</a:t>
            </a:r>
            <a:r>
              <a:rPr lang="fa-IR" sz="1800" dirty="0" smtClean="0"/>
              <a:t>تهيه ليست افرادي كه شهريه نداده اند</a:t>
            </a:r>
          </a:p>
          <a:p>
            <a:pPr>
              <a:buNone/>
            </a:pPr>
            <a:r>
              <a:rPr lang="fa-IR" sz="1800" dirty="0" smtClean="0">
                <a:solidFill>
                  <a:srgbClr val="FFC000"/>
                </a:solidFill>
              </a:rPr>
              <a:t>                3-2-2-</a:t>
            </a:r>
            <a:r>
              <a:rPr lang="fa-IR" sz="1800" dirty="0" smtClean="0"/>
              <a:t>تحويل ليست افراد خواسته شده به مربي</a:t>
            </a:r>
          </a:p>
          <a:p>
            <a:pPr>
              <a:buNone/>
            </a:pPr>
            <a:endParaRPr lang="fa-IR" sz="1800" dirty="0" smtClean="0"/>
          </a:p>
          <a:p>
            <a:endParaRPr lang="fa-IR" sz="1800" dirty="0"/>
          </a:p>
        </p:txBody>
      </p:sp>
      <p:sp>
        <p:nvSpPr>
          <p:cNvPr id="4" name="Title 1"/>
          <p:cNvSpPr>
            <a:spLocks noGrp="1"/>
          </p:cNvSpPr>
          <p:nvPr>
            <p:ph type="title"/>
          </p:nvPr>
        </p:nvSpPr>
        <p:spPr>
          <a:xfrm>
            <a:off x="714348" y="357166"/>
            <a:ext cx="7786710" cy="1143000"/>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دريافت شهريه ورزشكاران</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844" y="357166"/>
            <a:ext cx="6858048" cy="6215106"/>
          </a:xfrm>
          <a:prstGeom prst="rect">
            <a:avLst/>
          </a:prstGeom>
          <a:noFill/>
          <a:ln w="9525">
            <a:noFill/>
            <a:miter lim="800000"/>
            <a:headEnd/>
            <a:tailEnd/>
          </a:ln>
          <a:effectLst/>
        </p:spPr>
      </p:pic>
      <p:sp>
        <p:nvSpPr>
          <p:cNvPr id="6" name="Left Arrow 5"/>
          <p:cNvSpPr/>
          <p:nvPr/>
        </p:nvSpPr>
        <p:spPr>
          <a:xfrm rot="1761678">
            <a:off x="6367663" y="2877346"/>
            <a:ext cx="3077850"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دريافت شهريه ورزشكاران</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fa-IR" sz="1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0232" y="142852"/>
            <a:ext cx="5072098"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دريافت شهريه ي ورزشكاران:</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122" name="Picture 2"/>
          <p:cNvPicPr>
            <a:picLocks noChangeAspect="1" noChangeArrowheads="1"/>
          </p:cNvPicPr>
          <p:nvPr/>
        </p:nvPicPr>
        <p:blipFill>
          <a:blip r:embed="rId2"/>
          <a:srcRect/>
          <a:stretch>
            <a:fillRect/>
          </a:stretch>
        </p:blipFill>
        <p:spPr bwMode="auto">
          <a:xfrm>
            <a:off x="857224" y="1204913"/>
            <a:ext cx="7358113" cy="519973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1785924"/>
          <a:ext cx="7643866" cy="4429157"/>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901505">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rtl="1"/>
                      <a:r>
                        <a:rPr lang="fa-IR" sz="2000" dirty="0" smtClean="0">
                          <a:solidFill>
                            <a:schemeClr val="accent2">
                              <a:lumMod val="60000"/>
                              <a:lumOff val="40000"/>
                            </a:schemeClr>
                          </a:solidFill>
                        </a:rPr>
                        <a:t>                  </a:t>
                      </a:r>
                      <a:r>
                        <a:rPr lang="fa-IR" sz="2000" dirty="0" smtClean="0">
                          <a:solidFill>
                            <a:srgbClr val="C00000"/>
                          </a:solidFill>
                        </a:rPr>
                        <a:t>ثبت نام</a:t>
                      </a:r>
                      <a:endParaRPr lang="fa-IR" sz="2000" dirty="0">
                        <a:solidFill>
                          <a:srgbClr val="C00000"/>
                        </a:solidFill>
                      </a:endParaRPr>
                    </a:p>
                  </a:txBody>
                  <a:tcPr/>
                </a:tc>
                <a:extLst>
                  <a:ext uri="{0D108BD9-81ED-4DB2-BD59-A6C34878D82A}">
                    <a16:rowId xmlns:a16="http://schemas.microsoft.com/office/drawing/2014/main" val="10000"/>
                  </a:ext>
                </a:extLst>
              </a:tr>
              <a:tr h="881913">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rtl="1"/>
                      <a:r>
                        <a:rPr lang="fa-IR" sz="1800" dirty="0" smtClean="0">
                          <a:solidFill>
                            <a:srgbClr val="00B050"/>
                          </a:solidFill>
                        </a:rPr>
                        <a:t>                      ورزشكار</a:t>
                      </a:r>
                      <a:endParaRPr lang="fa-IR" sz="1800" dirty="0">
                        <a:solidFill>
                          <a:srgbClr val="00B050"/>
                        </a:solidFill>
                      </a:endParaRPr>
                    </a:p>
                  </a:txBody>
                  <a:tcPr/>
                </a:tc>
                <a:extLst>
                  <a:ext uri="{0D108BD9-81ED-4DB2-BD59-A6C34878D82A}">
                    <a16:rowId xmlns:a16="http://schemas.microsoft.com/office/drawing/2014/main" val="10001"/>
                  </a:ext>
                </a:extLst>
              </a:tr>
              <a:tr h="881913">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rtl="1"/>
                      <a:r>
                        <a:rPr lang="fa-IR" sz="1800" dirty="0" smtClean="0">
                          <a:solidFill>
                            <a:srgbClr val="00B050"/>
                          </a:solidFill>
                        </a:rPr>
                        <a:t>      عضويت</a:t>
                      </a:r>
                      <a:r>
                        <a:rPr lang="fa-IR" sz="1800" baseline="0" dirty="0" smtClean="0">
                          <a:solidFill>
                            <a:srgbClr val="00B050"/>
                          </a:solidFill>
                        </a:rPr>
                        <a:t> در يكي از رشته هاي ورزشي</a:t>
                      </a:r>
                      <a:endParaRPr lang="fa-IR" sz="1800" dirty="0">
                        <a:solidFill>
                          <a:srgbClr val="00B050"/>
                        </a:solidFill>
                      </a:endParaRPr>
                    </a:p>
                  </a:txBody>
                  <a:tcPr/>
                </a:tc>
                <a:extLst>
                  <a:ext uri="{0D108BD9-81ED-4DB2-BD59-A6C34878D82A}">
                    <a16:rowId xmlns:a16="http://schemas.microsoft.com/office/drawing/2014/main" val="10002"/>
                  </a:ext>
                </a:extLst>
              </a:tr>
              <a:tr h="881913">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rtl="1"/>
                      <a:r>
                        <a:rPr lang="fa-IR" sz="1800" dirty="0" smtClean="0">
                          <a:solidFill>
                            <a:srgbClr val="00B050"/>
                          </a:solidFill>
                        </a:rPr>
                        <a:t>     1-رشته ي ورزشي درخواستي در باشگاه داير باشد.</a:t>
                      </a:r>
                    </a:p>
                    <a:p>
                      <a:pPr rtl="1"/>
                      <a:r>
                        <a:rPr lang="fa-IR" sz="1800" dirty="0" smtClean="0">
                          <a:solidFill>
                            <a:srgbClr val="00B050"/>
                          </a:solidFill>
                        </a:rPr>
                        <a:t>     2-ورزشكار مدارك لازم براي ثبت نام را داشته باشد.</a:t>
                      </a:r>
                      <a:endParaRPr lang="fa-IR" sz="1800" dirty="0">
                        <a:solidFill>
                          <a:srgbClr val="00B050"/>
                        </a:solidFill>
                      </a:endParaRPr>
                    </a:p>
                  </a:txBody>
                  <a:tcPr/>
                </a:tc>
                <a:extLst>
                  <a:ext uri="{0D108BD9-81ED-4DB2-BD59-A6C34878D82A}">
                    <a16:rowId xmlns:a16="http://schemas.microsoft.com/office/drawing/2014/main" val="10003"/>
                  </a:ext>
                </a:extLst>
              </a:tr>
              <a:tr h="881913">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rtl="1"/>
                      <a:r>
                        <a:rPr lang="fa-IR" sz="1800" baseline="0" dirty="0" smtClean="0">
                          <a:solidFill>
                            <a:srgbClr val="00B050"/>
                          </a:solidFill>
                        </a:rPr>
                        <a:t>      1-ثبت نام ورزشكار صورت گيرد.</a:t>
                      </a:r>
                    </a:p>
                    <a:p>
                      <a:pPr rtl="1"/>
                      <a:r>
                        <a:rPr lang="fa-IR" sz="1800" baseline="0" dirty="0" smtClean="0">
                          <a:solidFill>
                            <a:srgbClr val="00B050"/>
                          </a:solidFill>
                        </a:rPr>
                        <a:t>     2-كارت عضويت براي ورزشكار صادر گردد.</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ورزشكار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4071934" y="1000108"/>
            <a:ext cx="4424370"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ثبت نام ورزشكار </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زذزذزذز"/>
          <p:cNvSpPr>
            <a:spLocks noGrp="1"/>
          </p:cNvSpPr>
          <p:nvPr>
            <p:ph type="title"/>
          </p:nvPr>
        </p:nvSpPr>
        <p:spPr>
          <a:xfrm rot="20946666" flipH="1">
            <a:off x="292021" y="1686387"/>
            <a:ext cx="8474981" cy="1143000"/>
          </a:xfrm>
        </p:spPr>
        <p:style>
          <a:lnRef idx="0">
            <a:schemeClr val="dk1"/>
          </a:lnRef>
          <a:fillRef idx="3">
            <a:schemeClr val="dk1"/>
          </a:fillRef>
          <a:effectRef idx="3">
            <a:schemeClr val="dk1"/>
          </a:effectRef>
          <a:fontRef idx="minor">
            <a:schemeClr val="lt1"/>
          </a:fontRef>
        </p:style>
        <p:txBody>
          <a:bodyPr>
            <a:normAutofit/>
          </a:bodyPr>
          <a:lstStyle/>
          <a:p>
            <a:r>
              <a:rPr lang="fa-IR" sz="2800" dirty="0" smtClean="0">
                <a:solidFill>
                  <a:srgbClr val="FFC000"/>
                </a:solidFill>
              </a:rPr>
              <a:t>تحليل سيستم جاري باشگاه ورزشي چند منظوره   </a:t>
            </a:r>
            <a:r>
              <a:rPr lang="fa-IR" sz="2800" dirty="0" smtClean="0">
                <a:solidFill>
                  <a:schemeClr val="bg1"/>
                </a:solidFill>
              </a:rPr>
              <a:t>.</a:t>
            </a:r>
            <a:r>
              <a:rPr lang="fa-IR" sz="2800" dirty="0" smtClean="0">
                <a:solidFill>
                  <a:srgbClr val="FFC000"/>
                </a:solidFill>
              </a:rPr>
              <a:t> </a:t>
            </a:r>
            <a:endParaRPr lang="fa-IR" sz="2800" dirty="0">
              <a:solidFill>
                <a:srgbClr val="FFC000"/>
              </a:solidFill>
            </a:endParaRPr>
          </a:p>
        </p:txBody>
      </p:sp>
      <p:sp>
        <p:nvSpPr>
          <p:cNvPr id="5" name="Title 1"/>
          <p:cNvSpPr txBox="1">
            <a:spLocks/>
          </p:cNvSpPr>
          <p:nvPr/>
        </p:nvSpPr>
        <p:spPr>
          <a:xfrm rot="21444716">
            <a:off x="3676550" y="4311404"/>
            <a:ext cx="5143536" cy="2286016"/>
          </a:xfrm>
          <a:prstGeom prst="rect">
            <a:avLst/>
          </a:prstGeom>
        </p:spPr>
        <p:txBody>
          <a:bodyPr vert="horz" lIns="45720" rIns="45720" anchor="ctr">
            <a:normAutofit fontScale="97500"/>
          </a:bodyPr>
          <a:lstStyle/>
          <a:p>
            <a:pPr marL="0" marR="0" lvl="0" indent="0" algn="r" defTabSz="914400" rtl="1" eaLnBrk="1" fontAlgn="auto" latinLnBrk="0" hangingPunct="1">
              <a:lnSpc>
                <a:spcPct val="100000"/>
              </a:lnSpc>
              <a:spcBef>
                <a:spcPct val="0"/>
              </a:spcBef>
              <a:spcAft>
                <a:spcPts val="0"/>
              </a:spcAft>
              <a:buClrTx/>
              <a:buSzTx/>
              <a:buFontTx/>
              <a:buNone/>
              <a:tabLst/>
              <a:defRPr/>
            </a:pPr>
            <a:endParaRPr kumimoji="0" lang="fa-IR" sz="2400" b="0" i="0" u="none" strike="noStrike" kern="1200" cap="none" spc="0" normalizeH="0" noProof="0" dirty="0" smtClean="0">
              <a:ln>
                <a:noFill/>
              </a:ln>
              <a:solidFill>
                <a:schemeClr val="tx1"/>
              </a:solidFill>
              <a:effectLst/>
              <a:uLnTx/>
              <a:uFillTx/>
              <a:latin typeface="+mj-lt"/>
              <a:ea typeface="+mj-ea"/>
              <a:cs typeface="B Homa" pitchFamily="2"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5860"/>
            <a:ext cx="9144000" cy="5000660"/>
          </a:xfrm>
        </p:spPr>
        <p:txBody>
          <a:bodyPr>
            <a:normAutofit/>
          </a:bodyPr>
          <a:lstStyle/>
          <a:p>
            <a:r>
              <a:rPr lang="fa-IR" sz="1800" dirty="0" smtClean="0">
                <a:solidFill>
                  <a:srgbClr val="FFC000"/>
                </a:solidFill>
              </a:rPr>
              <a:t>1-</a:t>
            </a:r>
            <a:r>
              <a:rPr lang="fa-IR" sz="1800" dirty="0" smtClean="0"/>
              <a:t>مراجعه ي ورزشكار براي ثبت نام در رشته ي مورد نظر</a:t>
            </a:r>
          </a:p>
          <a:p>
            <a:r>
              <a:rPr lang="fa-IR" sz="1800" dirty="0" smtClean="0">
                <a:solidFill>
                  <a:srgbClr val="FFC000"/>
                </a:solidFill>
              </a:rPr>
              <a:t>2-</a:t>
            </a:r>
            <a:r>
              <a:rPr lang="fa-IR" sz="1800" dirty="0" smtClean="0"/>
              <a:t>كنترل رشته ي ورزشي درخواستي</a:t>
            </a:r>
          </a:p>
          <a:p>
            <a:r>
              <a:rPr lang="fa-IR" sz="1800" dirty="0" smtClean="0"/>
              <a:t> </a:t>
            </a:r>
            <a:r>
              <a:rPr lang="fa-IR" sz="1800" dirty="0" smtClean="0">
                <a:solidFill>
                  <a:srgbClr val="FFC000"/>
                </a:solidFill>
              </a:rPr>
              <a:t>   1-2-</a:t>
            </a:r>
            <a:r>
              <a:rPr lang="fa-IR" sz="1800" dirty="0" smtClean="0"/>
              <a:t>در صورت عدم وجود رشته و يا پر شدن نفرات آن اعلام به ورزشكار</a:t>
            </a:r>
          </a:p>
          <a:p>
            <a:r>
              <a:rPr lang="fa-IR" sz="1800" dirty="0" smtClean="0"/>
              <a:t>    </a:t>
            </a:r>
            <a:r>
              <a:rPr lang="fa-IR" sz="1800" dirty="0" smtClean="0">
                <a:solidFill>
                  <a:srgbClr val="FFC000"/>
                </a:solidFill>
              </a:rPr>
              <a:t>2-2-</a:t>
            </a:r>
            <a:r>
              <a:rPr lang="fa-IR" sz="1800" dirty="0" smtClean="0"/>
              <a:t>در صورت وجود رشته ي مورد نظر و پر نشدن آن ثبت در فرم عضويت</a:t>
            </a:r>
          </a:p>
          <a:p>
            <a:r>
              <a:rPr lang="fa-IR" sz="1800" dirty="0" smtClean="0">
                <a:solidFill>
                  <a:srgbClr val="FFC000"/>
                </a:solidFill>
              </a:rPr>
              <a:t>         1-2-2-</a:t>
            </a:r>
            <a:r>
              <a:rPr lang="fa-IR" sz="1800" dirty="0" smtClean="0"/>
              <a:t>درخواست ارائه ي مدارك و مشخصات شخصي از قبيل كارت شناسايي و ... از ورزشكار</a:t>
            </a:r>
          </a:p>
          <a:p>
            <a:r>
              <a:rPr lang="fa-IR" sz="1800" dirty="0" smtClean="0">
                <a:solidFill>
                  <a:srgbClr val="FFC000"/>
                </a:solidFill>
              </a:rPr>
              <a:t>         2-2-2-</a:t>
            </a:r>
            <a:r>
              <a:rPr lang="fa-IR" sz="1800" dirty="0" smtClean="0"/>
              <a:t>ارائه ي مدارك لازم جهت ثبت نام از طرف ورزشكار</a:t>
            </a:r>
          </a:p>
          <a:p>
            <a:r>
              <a:rPr lang="fa-IR" sz="1800" dirty="0" smtClean="0">
                <a:solidFill>
                  <a:srgbClr val="FFC000"/>
                </a:solidFill>
              </a:rPr>
              <a:t>         3-2-2-</a:t>
            </a:r>
            <a:r>
              <a:rPr lang="fa-IR" sz="1800" dirty="0" smtClean="0"/>
              <a:t>كنترل مدارك و مشخصات ورزشكار</a:t>
            </a:r>
          </a:p>
          <a:p>
            <a:r>
              <a:rPr lang="fa-IR" sz="1800" dirty="0" smtClean="0"/>
              <a:t>              </a:t>
            </a:r>
            <a:r>
              <a:rPr lang="fa-IR" sz="1800" dirty="0" smtClean="0">
                <a:solidFill>
                  <a:srgbClr val="FFC000"/>
                </a:solidFill>
              </a:rPr>
              <a:t>1-3-2-2-</a:t>
            </a:r>
            <a:r>
              <a:rPr lang="fa-IR" sz="1800" dirty="0" smtClean="0"/>
              <a:t>درصورت صحت مدارك ثبت مدارك و مشخصات در دفتر ثبت</a:t>
            </a:r>
          </a:p>
          <a:p>
            <a:r>
              <a:rPr lang="fa-IR" sz="1800" dirty="0" smtClean="0"/>
              <a:t>              </a:t>
            </a:r>
            <a:r>
              <a:rPr lang="fa-IR" sz="1800" dirty="0" smtClean="0">
                <a:solidFill>
                  <a:srgbClr val="FFC000"/>
                </a:solidFill>
              </a:rPr>
              <a:t>2-3-2-2-</a:t>
            </a:r>
            <a:r>
              <a:rPr lang="fa-IR" sz="1800" dirty="0" smtClean="0"/>
              <a:t>درصورت كمبود مدارك اعلام آن به ورزشكار</a:t>
            </a:r>
          </a:p>
          <a:p>
            <a:r>
              <a:rPr lang="fa-IR" sz="1800" dirty="0" smtClean="0">
                <a:solidFill>
                  <a:srgbClr val="FFC000"/>
                </a:solidFill>
              </a:rPr>
              <a:t>         4-2-2-</a:t>
            </a:r>
            <a:r>
              <a:rPr lang="fa-IR" sz="1800" dirty="0" smtClean="0"/>
              <a:t>اعلام مبلغ شهريه و درخواست پرداخت مبلغ ثبت نام از ورزشكار</a:t>
            </a:r>
          </a:p>
          <a:p>
            <a:r>
              <a:rPr lang="fa-IR" sz="1800" dirty="0" smtClean="0"/>
              <a:t>         </a:t>
            </a:r>
            <a:r>
              <a:rPr lang="fa-IR" sz="1800" dirty="0" smtClean="0">
                <a:solidFill>
                  <a:srgbClr val="FFC000"/>
                </a:solidFill>
              </a:rPr>
              <a:t>5-2-2-</a:t>
            </a:r>
            <a:r>
              <a:rPr lang="fa-IR" sz="1800" dirty="0" smtClean="0"/>
              <a:t>پرداخت مبلغ ثبت نام توسط ورزشكار</a:t>
            </a:r>
          </a:p>
          <a:p>
            <a:r>
              <a:rPr lang="fa-IR" sz="1800" dirty="0" smtClean="0"/>
              <a:t>         </a:t>
            </a:r>
            <a:r>
              <a:rPr lang="fa-IR" sz="1800" dirty="0" smtClean="0">
                <a:solidFill>
                  <a:srgbClr val="FFC000"/>
                </a:solidFill>
              </a:rPr>
              <a:t>6-2-2-</a:t>
            </a:r>
            <a:r>
              <a:rPr lang="fa-IR" sz="1800" dirty="0" smtClean="0"/>
              <a:t>افزودن مبلغ اخذ شده به صندوق باشگاه</a:t>
            </a:r>
          </a:p>
          <a:p>
            <a:r>
              <a:rPr lang="fa-IR" sz="1800" dirty="0" smtClean="0"/>
              <a:t>         </a:t>
            </a:r>
            <a:r>
              <a:rPr lang="fa-IR" sz="1800" dirty="0" smtClean="0">
                <a:solidFill>
                  <a:srgbClr val="FFC000"/>
                </a:solidFill>
              </a:rPr>
              <a:t>7-2-2-</a:t>
            </a:r>
            <a:r>
              <a:rPr lang="fa-IR" sz="1800" dirty="0" smtClean="0"/>
              <a:t>اقدام براي صدور كارت عضويت براي ورزشكار</a:t>
            </a:r>
          </a:p>
          <a:p>
            <a:r>
              <a:rPr lang="fa-IR" sz="1800" dirty="0" smtClean="0"/>
              <a:t>         </a:t>
            </a:r>
            <a:r>
              <a:rPr lang="fa-IR" sz="1800" dirty="0" smtClean="0">
                <a:solidFill>
                  <a:srgbClr val="FFC000"/>
                </a:solidFill>
              </a:rPr>
              <a:t>8-2-2-</a:t>
            </a:r>
            <a:r>
              <a:rPr lang="fa-IR" sz="1800" dirty="0" smtClean="0"/>
              <a:t>تحويل كارت عضويت به ورزشكار</a:t>
            </a:r>
          </a:p>
          <a:p>
            <a:endParaRPr lang="fa-IR" sz="1800" dirty="0"/>
          </a:p>
        </p:txBody>
      </p:sp>
      <p:sp>
        <p:nvSpPr>
          <p:cNvPr id="4" name="Title 1"/>
          <p:cNvSpPr>
            <a:spLocks noGrp="1"/>
          </p:cNvSpPr>
          <p:nvPr>
            <p:ph type="title"/>
          </p:nvPr>
        </p:nvSpPr>
        <p:spPr>
          <a:xfrm>
            <a:off x="2285984" y="357166"/>
            <a:ext cx="6286512" cy="1000132"/>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ثبت نام ورزشكار</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14282" y="500042"/>
            <a:ext cx="6429420" cy="6000792"/>
          </a:xfrm>
          <a:prstGeom prst="rect">
            <a:avLst/>
          </a:prstGeom>
          <a:ln w="228600" cap="sq" cmpd="thickThin">
            <a:solidFill>
              <a:srgbClr val="000000"/>
            </a:solidFill>
            <a:prstDash val="solid"/>
            <a:miter lim="800000"/>
          </a:ln>
          <a:effectLst>
            <a:innerShdw blurRad="76200">
              <a:srgbClr val="000000"/>
            </a:innerShdw>
          </a:effectLst>
        </p:spPr>
      </p:pic>
      <p:sp>
        <p:nvSpPr>
          <p:cNvPr id="6" name="Left Arrow 5"/>
          <p:cNvSpPr/>
          <p:nvPr/>
        </p:nvSpPr>
        <p:spPr>
          <a:xfrm rot="1761678">
            <a:off x="6105681" y="3062039"/>
            <a:ext cx="3288261" cy="1580842"/>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ثبت نام ورزشكار:</a:t>
            </a:r>
            <a:endParaRPr lang="fa-I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00232" y="142852"/>
            <a:ext cx="5072098"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ثبت نام ورزشكار:</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7170" name="Picture 2"/>
          <p:cNvPicPr>
            <a:picLocks noChangeAspect="1" noChangeArrowheads="1"/>
          </p:cNvPicPr>
          <p:nvPr/>
        </p:nvPicPr>
        <p:blipFill>
          <a:blip r:embed="rId2"/>
          <a:srcRect/>
          <a:stretch>
            <a:fillRect/>
          </a:stretch>
        </p:blipFill>
        <p:spPr bwMode="auto">
          <a:xfrm>
            <a:off x="785786" y="1285860"/>
            <a:ext cx="7358114" cy="508635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1785924"/>
          <a:ext cx="7643866" cy="4429157"/>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901505">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algn="ctr" rtl="1"/>
                      <a:r>
                        <a:rPr lang="fa-IR" sz="2000" dirty="0" smtClean="0">
                          <a:solidFill>
                            <a:schemeClr val="accent2">
                              <a:lumMod val="60000"/>
                              <a:lumOff val="40000"/>
                            </a:schemeClr>
                          </a:solidFill>
                        </a:rPr>
                        <a:t>                  </a:t>
                      </a:r>
                      <a:r>
                        <a:rPr lang="fa-IR" sz="2000" dirty="0" smtClean="0">
                          <a:solidFill>
                            <a:srgbClr val="C00000"/>
                          </a:solidFill>
                        </a:rPr>
                        <a:t>پرداخت شهريه</a:t>
                      </a:r>
                      <a:endParaRPr lang="fa-IR" sz="2000" dirty="0">
                        <a:solidFill>
                          <a:srgbClr val="C00000"/>
                        </a:solidFill>
                      </a:endParaRPr>
                    </a:p>
                  </a:txBody>
                  <a:tcPr/>
                </a:tc>
                <a:extLst>
                  <a:ext uri="{0D108BD9-81ED-4DB2-BD59-A6C34878D82A}">
                    <a16:rowId xmlns:a16="http://schemas.microsoft.com/office/drawing/2014/main" val="10000"/>
                  </a:ext>
                </a:extLst>
              </a:tr>
              <a:tr h="881913">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algn="ctr" rtl="1"/>
                      <a:r>
                        <a:rPr lang="fa-IR" sz="1800" dirty="0" smtClean="0">
                          <a:solidFill>
                            <a:srgbClr val="00B050"/>
                          </a:solidFill>
                        </a:rPr>
                        <a:t>                      ورزشكار</a:t>
                      </a:r>
                      <a:endParaRPr lang="fa-IR" sz="1800" dirty="0">
                        <a:solidFill>
                          <a:srgbClr val="00B050"/>
                        </a:solidFill>
                      </a:endParaRPr>
                    </a:p>
                  </a:txBody>
                  <a:tcPr/>
                </a:tc>
                <a:extLst>
                  <a:ext uri="{0D108BD9-81ED-4DB2-BD59-A6C34878D82A}">
                    <a16:rowId xmlns:a16="http://schemas.microsoft.com/office/drawing/2014/main" val="10001"/>
                  </a:ext>
                </a:extLst>
              </a:tr>
              <a:tr h="881913">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algn="ctr" rtl="1"/>
                      <a:r>
                        <a:rPr lang="fa-IR" sz="1800" dirty="0" smtClean="0">
                          <a:solidFill>
                            <a:srgbClr val="00B050"/>
                          </a:solidFill>
                        </a:rPr>
                        <a:t>           پرداخت مبلغ شهريه به باشگاه</a:t>
                      </a:r>
                      <a:endParaRPr lang="fa-IR" sz="1800" dirty="0">
                        <a:solidFill>
                          <a:srgbClr val="00B050"/>
                        </a:solidFill>
                      </a:endParaRPr>
                    </a:p>
                  </a:txBody>
                  <a:tcPr/>
                </a:tc>
                <a:extLst>
                  <a:ext uri="{0D108BD9-81ED-4DB2-BD59-A6C34878D82A}">
                    <a16:rowId xmlns:a16="http://schemas.microsoft.com/office/drawing/2014/main" val="10002"/>
                  </a:ext>
                </a:extLst>
              </a:tr>
              <a:tr h="881913">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algn="ctr" rtl="1"/>
                      <a:r>
                        <a:rPr lang="fa-IR" sz="1800" dirty="0" smtClean="0">
                          <a:solidFill>
                            <a:srgbClr val="00B050"/>
                          </a:solidFill>
                        </a:rPr>
                        <a:t>            رسيدن</a:t>
                      </a:r>
                      <a:r>
                        <a:rPr lang="fa-IR" sz="1800" baseline="0" dirty="0" smtClean="0">
                          <a:solidFill>
                            <a:srgbClr val="00B050"/>
                          </a:solidFill>
                        </a:rPr>
                        <a:t> موعد پرداخت شهريه</a:t>
                      </a:r>
                      <a:endParaRPr lang="fa-IR" sz="1800" dirty="0" smtClean="0">
                        <a:solidFill>
                          <a:srgbClr val="00B050"/>
                        </a:solidFill>
                      </a:endParaRPr>
                    </a:p>
                  </a:txBody>
                  <a:tcPr/>
                </a:tc>
                <a:extLst>
                  <a:ext uri="{0D108BD9-81ED-4DB2-BD59-A6C34878D82A}">
                    <a16:rowId xmlns:a16="http://schemas.microsoft.com/office/drawing/2014/main" val="10003"/>
                  </a:ext>
                </a:extLst>
              </a:tr>
              <a:tr h="881913">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algn="ctr" rtl="1"/>
                      <a:r>
                        <a:rPr lang="fa-IR" sz="1800" baseline="0" dirty="0" smtClean="0">
                          <a:solidFill>
                            <a:srgbClr val="00B050"/>
                          </a:solidFill>
                        </a:rPr>
                        <a:t>1-پرداخت شهريه             </a:t>
                      </a:r>
                    </a:p>
                    <a:p>
                      <a:pPr algn="ctr" rtl="1"/>
                      <a:r>
                        <a:rPr lang="fa-IR" sz="1800" baseline="0" dirty="0" smtClean="0">
                          <a:solidFill>
                            <a:srgbClr val="00B050"/>
                          </a:solidFill>
                        </a:rPr>
                        <a:t>2-تمديد كارت عضويت ورزشكار</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ورزشكار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4071934" y="1000108"/>
            <a:ext cx="4424370" cy="685792"/>
          </a:xfrm>
        </p:spPr>
        <p:txBody>
          <a:bodyPr>
            <a:normAutofit fontScale="775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پرداخت شهريه </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7467600" cy="4525963"/>
          </a:xfrm>
        </p:spPr>
        <p:txBody>
          <a:bodyPr>
            <a:normAutofit/>
          </a:bodyPr>
          <a:lstStyle/>
          <a:p>
            <a:r>
              <a:rPr lang="fa-IR" sz="1800" dirty="0" smtClean="0">
                <a:solidFill>
                  <a:srgbClr val="FFC000"/>
                </a:solidFill>
              </a:rPr>
              <a:t>1-</a:t>
            </a:r>
            <a:r>
              <a:rPr lang="fa-IR" sz="1800" dirty="0" smtClean="0"/>
              <a:t>مراجعه ي ورزشكار جهت پرداخت شهريه</a:t>
            </a:r>
          </a:p>
          <a:p>
            <a:r>
              <a:rPr lang="fa-IR" sz="1800" dirty="0" smtClean="0">
                <a:solidFill>
                  <a:srgbClr val="FFC000"/>
                </a:solidFill>
              </a:rPr>
              <a:t>2-</a:t>
            </a:r>
            <a:r>
              <a:rPr lang="fa-IR" sz="1800" dirty="0" smtClean="0"/>
              <a:t>كنترل مشخصات و ميزان شهريه قابل پرداخت</a:t>
            </a:r>
          </a:p>
          <a:p>
            <a:r>
              <a:rPr lang="fa-IR" sz="1800" dirty="0" smtClean="0"/>
              <a:t>     </a:t>
            </a:r>
            <a:r>
              <a:rPr lang="fa-IR" sz="1800" dirty="0" smtClean="0">
                <a:solidFill>
                  <a:srgbClr val="FFC000"/>
                </a:solidFill>
              </a:rPr>
              <a:t>1-2-</a:t>
            </a:r>
            <a:r>
              <a:rPr lang="fa-IR" sz="1800" dirty="0" smtClean="0"/>
              <a:t>درصورت نداشتن بدهي قبلي در خواست شهريه ي مورد نظر</a:t>
            </a:r>
          </a:p>
          <a:p>
            <a:r>
              <a:rPr lang="fa-IR" sz="1800" dirty="0" smtClean="0"/>
              <a:t>     </a:t>
            </a:r>
            <a:r>
              <a:rPr lang="fa-IR" sz="1800" dirty="0" smtClean="0">
                <a:solidFill>
                  <a:srgbClr val="FFC000"/>
                </a:solidFill>
              </a:rPr>
              <a:t>2-2-</a:t>
            </a:r>
            <a:r>
              <a:rPr lang="fa-IR" sz="1800" dirty="0" smtClean="0"/>
              <a:t>در صورت داشتن بدهي قبلي اضافه كردن آن به شهريه ي مورد نظر و درخواست براي پرداخت كل شهريه</a:t>
            </a:r>
          </a:p>
          <a:p>
            <a:r>
              <a:rPr lang="fa-IR" sz="1800" dirty="0" smtClean="0">
                <a:solidFill>
                  <a:srgbClr val="FFC000"/>
                </a:solidFill>
              </a:rPr>
              <a:t>3-</a:t>
            </a:r>
            <a:r>
              <a:rPr lang="fa-IR" sz="1800" dirty="0" smtClean="0"/>
              <a:t>پرداخت شهريه توسط ورزشكار</a:t>
            </a:r>
          </a:p>
          <a:p>
            <a:r>
              <a:rPr lang="fa-IR" sz="1800" dirty="0" smtClean="0">
                <a:solidFill>
                  <a:srgbClr val="FFC000"/>
                </a:solidFill>
              </a:rPr>
              <a:t>4-</a:t>
            </a:r>
            <a:r>
              <a:rPr lang="fa-IR" sz="1800" dirty="0" smtClean="0"/>
              <a:t>ثبت شهريه داده شده در دفتر ثبت</a:t>
            </a:r>
          </a:p>
          <a:p>
            <a:r>
              <a:rPr lang="fa-IR" sz="1800" dirty="0" smtClean="0">
                <a:solidFill>
                  <a:srgbClr val="FFC000"/>
                </a:solidFill>
              </a:rPr>
              <a:t>5-</a:t>
            </a:r>
            <a:r>
              <a:rPr lang="fa-IR" sz="1800" dirty="0" smtClean="0"/>
              <a:t>اضافه كردن مقدار شهريه به صندوق باشگاه</a:t>
            </a:r>
          </a:p>
          <a:p>
            <a:r>
              <a:rPr lang="fa-IR" sz="1800" dirty="0" smtClean="0">
                <a:solidFill>
                  <a:srgbClr val="FFC000"/>
                </a:solidFill>
              </a:rPr>
              <a:t>6-</a:t>
            </a:r>
            <a:r>
              <a:rPr lang="fa-IR" sz="1800" dirty="0" smtClean="0"/>
              <a:t>تمديد كارت عضويت ورزشكار و دادن رسيد به ورزشكار</a:t>
            </a:r>
          </a:p>
          <a:p>
            <a:r>
              <a:rPr lang="fa-IR" sz="1800" dirty="0" smtClean="0">
                <a:solidFill>
                  <a:srgbClr val="FFC000"/>
                </a:solidFill>
              </a:rPr>
              <a:t>7-</a:t>
            </a:r>
            <a:r>
              <a:rPr lang="fa-IR" sz="1800" dirty="0" smtClean="0"/>
              <a:t> اعلام تمديد كارت به ورزشكار</a:t>
            </a:r>
            <a:endParaRPr lang="fa-IR" sz="1800" dirty="0"/>
          </a:p>
        </p:txBody>
      </p:sp>
      <p:sp>
        <p:nvSpPr>
          <p:cNvPr id="4" name="Title 1"/>
          <p:cNvSpPr>
            <a:spLocks noGrp="1"/>
          </p:cNvSpPr>
          <p:nvPr>
            <p:ph type="title"/>
          </p:nvPr>
        </p:nvSpPr>
        <p:spPr>
          <a:xfrm>
            <a:off x="1785918" y="285728"/>
            <a:ext cx="6786578" cy="1000132"/>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پرداخت شهريه</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4282" y="500042"/>
            <a:ext cx="6000792" cy="6072230"/>
          </a:xfrm>
          <a:prstGeom prst="rect">
            <a:avLst/>
          </a:prstGeom>
          <a:ln w="228600" cap="sq" cmpd="thickThin">
            <a:solidFill>
              <a:srgbClr val="000000"/>
            </a:solidFill>
            <a:prstDash val="solid"/>
            <a:miter lim="800000"/>
          </a:ln>
          <a:effectLst>
            <a:innerShdw blurRad="76200">
              <a:srgbClr val="000000"/>
            </a:innerShdw>
          </a:effectLst>
        </p:spPr>
      </p:pic>
      <p:sp>
        <p:nvSpPr>
          <p:cNvPr id="3" name="Left Arrow 2"/>
          <p:cNvSpPr/>
          <p:nvPr/>
        </p:nvSpPr>
        <p:spPr>
          <a:xfrm rot="1761678">
            <a:off x="6259725" y="2919308"/>
            <a:ext cx="3077850"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پرداخت </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شهريه:</a:t>
            </a:r>
            <a:endParaRPr lang="fa-IR" sz="1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0232" y="142852"/>
            <a:ext cx="5072098"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پرداخت شهريه:</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122" name="Picture 2"/>
          <p:cNvPicPr>
            <a:picLocks noChangeAspect="1" noChangeArrowheads="1"/>
          </p:cNvPicPr>
          <p:nvPr/>
        </p:nvPicPr>
        <p:blipFill>
          <a:blip r:embed="rId2"/>
          <a:srcRect/>
          <a:stretch>
            <a:fillRect/>
          </a:stretch>
        </p:blipFill>
        <p:spPr bwMode="auto">
          <a:xfrm>
            <a:off x="857224" y="1214422"/>
            <a:ext cx="7358114" cy="484623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1785924"/>
          <a:ext cx="7643866" cy="4429157"/>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901505">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rtl="1"/>
                      <a:r>
                        <a:rPr lang="fa-IR" sz="2000" b="1" kern="10" dirty="0" smtClean="0">
                          <a:ln w="11430"/>
                          <a:solidFill>
                            <a:srgbClr val="C00000"/>
                          </a:solidFill>
                          <a:effectLst>
                            <a:outerShdw blurRad="50800" dist="39000" dir="5460000" algn="tl">
                              <a:srgbClr val="000000">
                                <a:alpha val="38000"/>
                              </a:srgbClr>
                            </a:outerShdw>
                          </a:effectLst>
                          <a:latin typeface="Times New Roman" pitchFamily="18" charset="0"/>
                          <a:cs typeface="Times New Roman" pitchFamily="18" charset="0"/>
                        </a:rPr>
                        <a:t>            </a:t>
                      </a:r>
                      <a:r>
                        <a:rPr lang="fa-IR" sz="2400" b="1" kern="10" dirty="0" smtClean="0">
                          <a:ln w="11430"/>
                          <a:solidFill>
                            <a:srgbClr val="C00000"/>
                          </a:solidFill>
                          <a:effectLst>
                            <a:outerShdw blurRad="50800" dist="39000" dir="5460000" algn="tl">
                              <a:srgbClr val="000000">
                                <a:alpha val="38000"/>
                              </a:srgbClr>
                            </a:outerShdw>
                          </a:effectLst>
                          <a:latin typeface="Times New Roman" pitchFamily="18" charset="0"/>
                          <a:cs typeface="Times New Roman" pitchFamily="18" charset="0"/>
                        </a:rPr>
                        <a:t>شركت در تمرين يا استفاده از امكانات</a:t>
                      </a:r>
                      <a:endParaRPr lang="fa-IR" sz="2400" dirty="0">
                        <a:solidFill>
                          <a:srgbClr val="C00000"/>
                        </a:solidFill>
                      </a:endParaRPr>
                    </a:p>
                  </a:txBody>
                  <a:tcPr/>
                </a:tc>
                <a:extLst>
                  <a:ext uri="{0D108BD9-81ED-4DB2-BD59-A6C34878D82A}">
                    <a16:rowId xmlns:a16="http://schemas.microsoft.com/office/drawing/2014/main" val="10000"/>
                  </a:ext>
                </a:extLst>
              </a:tr>
              <a:tr h="881913">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rtl="1"/>
                      <a:r>
                        <a:rPr lang="fa-IR" sz="1800" dirty="0" smtClean="0">
                          <a:solidFill>
                            <a:srgbClr val="00B050"/>
                          </a:solidFill>
                        </a:rPr>
                        <a:t>                      ورزشكار</a:t>
                      </a:r>
                      <a:endParaRPr lang="fa-IR" sz="1800" dirty="0">
                        <a:solidFill>
                          <a:srgbClr val="00B050"/>
                        </a:solidFill>
                      </a:endParaRPr>
                    </a:p>
                  </a:txBody>
                  <a:tcPr/>
                </a:tc>
                <a:extLst>
                  <a:ext uri="{0D108BD9-81ED-4DB2-BD59-A6C34878D82A}">
                    <a16:rowId xmlns:a16="http://schemas.microsoft.com/office/drawing/2014/main" val="10001"/>
                  </a:ext>
                </a:extLst>
              </a:tr>
              <a:tr h="881913">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rtl="1"/>
                      <a:r>
                        <a:rPr lang="fa-IR" sz="1800" dirty="0" smtClean="0">
                          <a:solidFill>
                            <a:srgbClr val="00B050"/>
                          </a:solidFill>
                        </a:rPr>
                        <a:t>           </a:t>
                      </a:r>
                      <a:r>
                        <a:rPr lang="fa-IR" sz="1800" b="1" kern="10" dirty="0" smtClean="0">
                          <a:ln w="11430"/>
                          <a:solidFill>
                            <a:srgbClr val="00B050"/>
                          </a:solidFill>
                          <a:effectLst>
                            <a:outerShdw blurRad="50800" dist="39000" dir="5460000" algn="tl">
                              <a:srgbClr val="000000">
                                <a:alpha val="38000"/>
                              </a:srgbClr>
                            </a:outerShdw>
                          </a:effectLst>
                          <a:latin typeface="Times New Roman" pitchFamily="18" charset="0"/>
                          <a:cs typeface="Times New Roman" pitchFamily="18" charset="0"/>
                        </a:rPr>
                        <a:t>شركت در تمرين يا استفاده از امكانات رشته مورد</a:t>
                      </a:r>
                      <a:r>
                        <a:rPr lang="fa-IR" sz="1800" b="1" kern="10" baseline="0" dirty="0" smtClean="0">
                          <a:ln w="11430"/>
                          <a:solidFill>
                            <a:srgbClr val="00B050"/>
                          </a:solidFill>
                          <a:effectLst>
                            <a:outerShdw blurRad="50800" dist="39000" dir="5460000" algn="tl">
                              <a:srgbClr val="000000">
                                <a:alpha val="38000"/>
                              </a:srgbClr>
                            </a:outerShdw>
                          </a:effectLst>
                          <a:latin typeface="Times New Roman" pitchFamily="18" charset="0"/>
                          <a:cs typeface="Times New Roman" pitchFamily="18" charset="0"/>
                        </a:rPr>
                        <a:t> نظر</a:t>
                      </a:r>
                      <a:endParaRPr lang="fa-IR" sz="1800" dirty="0">
                        <a:solidFill>
                          <a:srgbClr val="00B050"/>
                        </a:solidFill>
                      </a:endParaRPr>
                    </a:p>
                  </a:txBody>
                  <a:tcPr/>
                </a:tc>
                <a:extLst>
                  <a:ext uri="{0D108BD9-81ED-4DB2-BD59-A6C34878D82A}">
                    <a16:rowId xmlns:a16="http://schemas.microsoft.com/office/drawing/2014/main" val="10002"/>
                  </a:ext>
                </a:extLst>
              </a:tr>
              <a:tr h="881913">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rtl="1"/>
                      <a:r>
                        <a:rPr lang="fa-IR" sz="1700" dirty="0" smtClean="0">
                          <a:solidFill>
                            <a:srgbClr val="00B050"/>
                          </a:solidFill>
                        </a:rPr>
                        <a:t>داشتن كارت عضويت و يا</a:t>
                      </a:r>
                      <a:r>
                        <a:rPr lang="fa-IR" sz="1700" baseline="0" dirty="0" smtClean="0">
                          <a:solidFill>
                            <a:srgbClr val="00B050"/>
                          </a:solidFill>
                        </a:rPr>
                        <a:t> درخواست گرفتن برگه عضويت موقت</a:t>
                      </a:r>
                      <a:endParaRPr lang="fa-IR" sz="1700" dirty="0" smtClean="0">
                        <a:solidFill>
                          <a:srgbClr val="00B050"/>
                        </a:solidFill>
                      </a:endParaRPr>
                    </a:p>
                  </a:txBody>
                  <a:tcPr/>
                </a:tc>
                <a:extLst>
                  <a:ext uri="{0D108BD9-81ED-4DB2-BD59-A6C34878D82A}">
                    <a16:rowId xmlns:a16="http://schemas.microsoft.com/office/drawing/2014/main" val="10003"/>
                  </a:ext>
                </a:extLst>
              </a:tr>
              <a:tr h="881913">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rtl="1"/>
                      <a:r>
                        <a:rPr lang="fa-IR" sz="1800" baseline="0" dirty="0" smtClean="0">
                          <a:solidFill>
                            <a:srgbClr val="00B050"/>
                          </a:solidFill>
                        </a:rPr>
                        <a:t>             شركت در تمرين و استفاده از تمرينات </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ورزشكار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2143108" y="1000108"/>
            <a:ext cx="6353196"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شركت در تمرين يا استفاده از امكانات</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142984"/>
            <a:ext cx="8643998" cy="5214974"/>
          </a:xfrm>
        </p:spPr>
        <p:txBody>
          <a:bodyPr>
            <a:normAutofit/>
          </a:bodyPr>
          <a:lstStyle/>
          <a:p>
            <a:r>
              <a:rPr lang="fa-IR" sz="1800" dirty="0" smtClean="0">
                <a:solidFill>
                  <a:srgbClr val="FFC000"/>
                </a:solidFill>
              </a:rPr>
              <a:t>1-</a:t>
            </a:r>
            <a:r>
              <a:rPr lang="fa-IR" sz="1800" dirty="0" smtClean="0"/>
              <a:t>مراجعه ي ورزشكار و درخواست انجام تمرين و يا استفاده از امكانات</a:t>
            </a:r>
          </a:p>
          <a:p>
            <a:r>
              <a:rPr lang="fa-IR" sz="1800" dirty="0" smtClean="0">
                <a:solidFill>
                  <a:srgbClr val="FFC000"/>
                </a:solidFill>
              </a:rPr>
              <a:t>2-</a:t>
            </a:r>
            <a:r>
              <a:rPr lang="fa-IR" sz="1800" dirty="0" smtClean="0"/>
              <a:t>كنترل مشخصات ورزشكار </a:t>
            </a:r>
          </a:p>
          <a:p>
            <a:r>
              <a:rPr lang="fa-IR" sz="1800" dirty="0" smtClean="0"/>
              <a:t>     </a:t>
            </a:r>
            <a:r>
              <a:rPr lang="fa-IR" sz="1800" dirty="0" smtClean="0">
                <a:solidFill>
                  <a:srgbClr val="FFC000"/>
                </a:solidFill>
              </a:rPr>
              <a:t>1-2-</a:t>
            </a:r>
            <a:r>
              <a:rPr lang="fa-IR" sz="1800" dirty="0" smtClean="0"/>
              <a:t>در صورت عضو بودن اجازه تمرين را به وي دادن</a:t>
            </a:r>
          </a:p>
          <a:p>
            <a:r>
              <a:rPr lang="fa-IR" sz="1800" dirty="0" smtClean="0"/>
              <a:t>     </a:t>
            </a:r>
            <a:r>
              <a:rPr lang="fa-IR" sz="1800" dirty="0" smtClean="0">
                <a:solidFill>
                  <a:srgbClr val="FFC000"/>
                </a:solidFill>
              </a:rPr>
              <a:t>2-2-</a:t>
            </a:r>
            <a:r>
              <a:rPr lang="fa-IR" sz="1800" dirty="0" smtClean="0"/>
              <a:t>در صورت عدم عضويت اعلام به وي جهت گرفتن برگه ي عضويت موقت</a:t>
            </a:r>
          </a:p>
          <a:p>
            <a:r>
              <a:rPr lang="fa-IR" sz="1800" dirty="0" smtClean="0">
                <a:solidFill>
                  <a:srgbClr val="FFC000"/>
                </a:solidFill>
              </a:rPr>
              <a:t>         1-2-2-</a:t>
            </a:r>
            <a:r>
              <a:rPr lang="fa-IR" sz="1800" dirty="0" smtClean="0"/>
              <a:t>درخواست ورزشكار جهت دريافت برگه ي عضويت موقت</a:t>
            </a:r>
          </a:p>
          <a:p>
            <a:r>
              <a:rPr lang="fa-IR" sz="1800" dirty="0" smtClean="0">
                <a:solidFill>
                  <a:srgbClr val="FFC000"/>
                </a:solidFill>
              </a:rPr>
              <a:t>         2-2-2-</a:t>
            </a:r>
            <a:r>
              <a:rPr lang="fa-IR" sz="1800" dirty="0" smtClean="0"/>
              <a:t>درخواست هزينه برگه ي عضويت موقت از فرد متقاضي(ورزشكار)</a:t>
            </a:r>
          </a:p>
          <a:p>
            <a:r>
              <a:rPr lang="fa-IR" sz="1800" dirty="0" smtClean="0"/>
              <a:t>         </a:t>
            </a:r>
            <a:r>
              <a:rPr lang="fa-IR" sz="1800" dirty="0" smtClean="0">
                <a:solidFill>
                  <a:srgbClr val="FFC000"/>
                </a:solidFill>
              </a:rPr>
              <a:t>3-2-2-</a:t>
            </a:r>
            <a:r>
              <a:rPr lang="fa-IR" sz="1800" dirty="0" smtClean="0"/>
              <a:t>پرداخت هزينه ي جهت دريافت برگه ي عضويت موقت توسط ورزشكار</a:t>
            </a:r>
          </a:p>
          <a:p>
            <a:r>
              <a:rPr lang="fa-IR" sz="1800" dirty="0" smtClean="0"/>
              <a:t>         </a:t>
            </a:r>
            <a:r>
              <a:rPr lang="fa-IR" sz="1800" dirty="0" smtClean="0">
                <a:solidFill>
                  <a:srgbClr val="FFC000"/>
                </a:solidFill>
              </a:rPr>
              <a:t>4-2-2-</a:t>
            </a:r>
            <a:r>
              <a:rPr lang="fa-IR" sz="1800" dirty="0" smtClean="0"/>
              <a:t>افزودن وجه حاصل از برگه  ي عضويت موقت به صندوق باشگاه</a:t>
            </a:r>
          </a:p>
          <a:p>
            <a:r>
              <a:rPr lang="fa-IR" sz="1800" dirty="0" smtClean="0"/>
              <a:t>         </a:t>
            </a:r>
            <a:r>
              <a:rPr lang="fa-IR" sz="1800" dirty="0" smtClean="0">
                <a:solidFill>
                  <a:srgbClr val="FFC000"/>
                </a:solidFill>
              </a:rPr>
              <a:t>5-2-2-</a:t>
            </a:r>
            <a:r>
              <a:rPr lang="fa-IR" sz="1800" dirty="0" smtClean="0"/>
              <a:t>دادن برگه ي عضويت موقت به متقاضي(ورزشكار)</a:t>
            </a:r>
          </a:p>
          <a:p>
            <a:r>
              <a:rPr lang="fa-IR" sz="1800" dirty="0" smtClean="0">
                <a:solidFill>
                  <a:srgbClr val="FFC000"/>
                </a:solidFill>
              </a:rPr>
              <a:t>3-</a:t>
            </a:r>
            <a:r>
              <a:rPr lang="fa-IR" sz="1800" dirty="0" smtClean="0"/>
              <a:t>ثبت حضور افراد ( ورزشكاران )وارد شده چه به  صورت دايم و چه به صورت موقت</a:t>
            </a:r>
          </a:p>
        </p:txBody>
      </p:sp>
      <p:sp>
        <p:nvSpPr>
          <p:cNvPr id="4" name="Title 1"/>
          <p:cNvSpPr>
            <a:spLocks noGrp="1"/>
          </p:cNvSpPr>
          <p:nvPr>
            <p:ph type="title"/>
          </p:nvPr>
        </p:nvSpPr>
        <p:spPr>
          <a:xfrm>
            <a:off x="428596" y="285728"/>
            <a:ext cx="8929718" cy="1000132"/>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100" dirty="0" smtClean="0">
                <a:solidFill>
                  <a:srgbClr val="FFC000"/>
                </a:solidFill>
                <a:latin typeface="Arial" pitchFamily="34" charset="0"/>
                <a:cs typeface="Arial" pitchFamily="34" charset="0"/>
              </a:rPr>
              <a:t>شركت در تمرين يا استفاده از امكانات</a:t>
            </a:r>
            <a:r>
              <a:rPr lang="fa-IR" sz="3200" dirty="0" smtClean="0">
                <a:solidFill>
                  <a:srgbClr val="FFC000"/>
                </a:solidFill>
                <a:latin typeface="Arial" pitchFamily="34" charset="0"/>
                <a:cs typeface="Arial" pitchFamily="34" charset="0"/>
              </a:rPr>
              <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4282" y="357166"/>
            <a:ext cx="6143668" cy="6210873"/>
          </a:xfrm>
          <a:prstGeom prst="rect">
            <a:avLst/>
          </a:prstGeom>
          <a:ln w="228600" cap="sq" cmpd="thickThin">
            <a:solidFill>
              <a:srgbClr val="000000"/>
            </a:solidFill>
            <a:prstDash val="solid"/>
            <a:miter lim="800000"/>
          </a:ln>
          <a:effectLst>
            <a:innerShdw blurRad="76200">
              <a:srgbClr val="000000"/>
            </a:innerShdw>
          </a:effectLst>
        </p:spPr>
      </p:pic>
      <p:sp>
        <p:nvSpPr>
          <p:cNvPr id="6" name="Left Arrow 5"/>
          <p:cNvSpPr/>
          <p:nvPr/>
        </p:nvSpPr>
        <p:spPr>
          <a:xfrm rot="1761678">
            <a:off x="5915995" y="3036729"/>
            <a:ext cx="3436573"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شركت در تمرين يا استفاده از امكانات</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fa-IR" sz="17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0628" y="928670"/>
            <a:ext cx="3709990" cy="77472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rtl="1"/>
            <a:r>
              <a:rPr lang="fa-IR" sz="3200" b="1" spc="50" dirty="0" smtClean="0">
                <a:ln w="11430"/>
                <a:solidFill>
                  <a:srgbClr val="00B050"/>
                </a:solidFill>
                <a:effectLst>
                  <a:outerShdw blurRad="76200" dist="50800" dir="5400000" algn="tl" rotWithShape="0">
                    <a:srgbClr val="000000">
                      <a:alpha val="65000"/>
                    </a:srgbClr>
                  </a:outerShdw>
                </a:effectLst>
                <a:latin typeface="Arial" pitchFamily="34" charset="0"/>
                <a:cs typeface="B Homa" pitchFamily="2" charset="-78"/>
              </a:rPr>
              <a:t>مطالب ارائه شده</a:t>
            </a:r>
            <a:endParaRPr lang="en-US" sz="3200" b="1" spc="50" dirty="0">
              <a:ln w="11430"/>
              <a:solidFill>
                <a:srgbClr val="00B050"/>
              </a:solidFill>
              <a:effectLst>
                <a:outerShdw blurRad="76200" dist="50800" dir="5400000" algn="tl" rotWithShape="0">
                  <a:srgbClr val="000000">
                    <a:alpha val="65000"/>
                  </a:srgbClr>
                </a:outerShdw>
              </a:effectLst>
              <a:cs typeface="B Homa" pitchFamily="2" charset="-78"/>
            </a:endParaRPr>
          </a:p>
        </p:txBody>
      </p:sp>
      <p:sp>
        <p:nvSpPr>
          <p:cNvPr id="5" name="Content Placeholder 2"/>
          <p:cNvSpPr>
            <a:spLocks noGrp="1"/>
          </p:cNvSpPr>
          <p:nvPr>
            <p:ph idx="1"/>
          </p:nvPr>
        </p:nvSpPr>
        <p:spPr>
          <a:xfrm>
            <a:off x="0" y="1857364"/>
            <a:ext cx="9144000" cy="4429156"/>
          </a:xfrm>
        </p:spPr>
        <p:txBody>
          <a:bodyPr>
            <a:normAutofit/>
          </a:bodyPr>
          <a:lstStyle/>
          <a:p>
            <a:pPr algn="justLow" rtl="1">
              <a:buClr>
                <a:srgbClr val="1639EA"/>
              </a:buClr>
              <a:buFont typeface="Wingdings" pitchFamily="2" charset="2"/>
              <a:buChar char="Ø"/>
            </a:pP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rPr>
              <a:t>مقدمه</a:t>
            </a:r>
          </a:p>
          <a:p>
            <a:pPr algn="justLow" rtl="1">
              <a:buClr>
                <a:srgbClr val="1639EA"/>
              </a:buClr>
              <a:buFont typeface="Wingdings" pitchFamily="2" charset="2"/>
              <a:buChar char="Ø"/>
            </a:pP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endParaRPr>
          </a:p>
          <a:p>
            <a:pPr algn="justLow" rtl="1">
              <a:buClr>
                <a:srgbClr val="1639EA"/>
              </a:buClr>
              <a:buFont typeface="Wingdings" pitchFamily="2" charset="2"/>
              <a:buChar char="Ø"/>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Use Case Diagram</a:t>
            </a: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endPar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تحلیل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Use Case </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های مختلف با رسم نمودار های توالی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Sequence</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a:t>
            </a: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و </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rPr>
              <a:t>دياگرام همکاری(</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Collaboration</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)برای هر یک</a:t>
            </a:r>
          </a:p>
          <a:p>
            <a:pPr algn="justLow" rtl="1">
              <a:buClr>
                <a:srgbClr val="1639EA"/>
              </a:buClr>
              <a:buFont typeface="Wingdings" pitchFamily="2" charset="2"/>
              <a:buChar char="Ø"/>
            </a:pP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0232" y="142852"/>
            <a:ext cx="5072098"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شركت در تمرين يا استفاده از امكانات:</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2"/>
          <p:cNvPicPr>
            <a:picLocks noChangeAspect="1" noChangeArrowheads="1"/>
          </p:cNvPicPr>
          <p:nvPr/>
        </p:nvPicPr>
        <p:blipFill>
          <a:blip r:embed="rId2"/>
          <a:srcRect/>
          <a:stretch>
            <a:fillRect/>
          </a:stretch>
        </p:blipFill>
        <p:spPr bwMode="auto">
          <a:xfrm>
            <a:off x="857224" y="1214422"/>
            <a:ext cx="7215238" cy="492922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64" y="428604"/>
            <a:ext cx="1471594" cy="1143000"/>
          </a:xfrm>
        </p:spPr>
        <p:txBody>
          <a:bodyPr>
            <a:normAutofit/>
          </a:bodyPr>
          <a:lstStyle/>
          <a:p>
            <a:r>
              <a:rPr lang="fa-IR" sz="3200" dirty="0" smtClean="0">
                <a:solidFill>
                  <a:srgbClr val="FFFF00"/>
                </a:solidFill>
              </a:rPr>
              <a:t>مقدمه</a:t>
            </a:r>
            <a:r>
              <a:rPr lang="fa-IR" sz="3200" dirty="0" smtClean="0"/>
              <a:t>:</a:t>
            </a:r>
            <a:endParaRPr lang="fa-IR" sz="3200" dirty="0"/>
          </a:p>
        </p:txBody>
      </p:sp>
      <p:sp>
        <p:nvSpPr>
          <p:cNvPr id="3" name="Content Placeholder 2"/>
          <p:cNvSpPr>
            <a:spLocks noGrp="1"/>
          </p:cNvSpPr>
          <p:nvPr>
            <p:ph idx="1"/>
          </p:nvPr>
        </p:nvSpPr>
        <p:spPr>
          <a:xfrm>
            <a:off x="457200" y="1600200"/>
            <a:ext cx="7467600" cy="5043510"/>
          </a:xfrm>
        </p:spPr>
        <p:txBody>
          <a:bodyPr>
            <a:normAutofit/>
          </a:bodyPr>
          <a:lstStyle/>
          <a:p>
            <a:r>
              <a:rPr lang="fa-IR" sz="1400" dirty="0" smtClean="0"/>
              <a:t>در حال حاضر اكثر باشگاه هاي موجود سيستم مديريت نرم افزاري براي مجموعه ي ورزشي خود را دارا نيستند.كه درصورت سادگي عمليات جاري آنها چيزي تقريبا طبيعي به نظر مي رسد.اما درصورتي كه يك باشگاه ورزشي داراي چندين رشته ورزشي به همراه چندين مكان (سالن) ورزشي باشد طبيعتا به چندين مربي ورزشي نياز پيدا مي كند كه اين گستردگي نيز باعث زياد تر شدن ورزشكاران ثبت نامي يا غير ثبت نامي مي شود.در نتيجه يك سيستم مديريتي تقريبا بزرگ در اين گونه باشگاه ها احساس مي شود.كه بنده با توجه به اين تفاصيل به يكي از اينگونه باشگاه ها مراجعه كرده و سيستم جاري آن را در قالب در اينجا مورد بررسي قرار داده ام. در ادامه توضيحات اينكه در اين باشگاه با توجه به امكانات موجود رشته هاي مختلفي مي تواند ارائه شود كه مي توان هر كدام را به يك يا چند مربي ورزشي با ساعات و مكان هاي متفاوت اختصاص داد يعني هر رشته را چند مربي مي توانند در ساعت هاي متمايز با يكديگر  ارائه كنند.</a:t>
            </a:r>
          </a:p>
          <a:p>
            <a:r>
              <a:rPr lang="fa-IR" sz="1400" dirty="0" smtClean="0">
                <a:solidFill>
                  <a:srgbClr val="FFFF00"/>
                </a:solidFill>
              </a:rPr>
              <a:t>از جمله كارهاي كه در اين گونه باشگاه انچام مي شود و به ثبت مي رسند عبارتند از:</a:t>
            </a:r>
          </a:p>
          <a:p>
            <a:r>
              <a:rPr lang="fa-IR" sz="1400" dirty="0" smtClean="0"/>
              <a:t>ثبت ساعات اجاره ي باشگاه توسط مربيان</a:t>
            </a:r>
          </a:p>
          <a:p>
            <a:r>
              <a:rPr lang="fa-IR" sz="1400" dirty="0" smtClean="0"/>
              <a:t>ثبت مدارك و مشخصات هر مربي</a:t>
            </a:r>
          </a:p>
          <a:p>
            <a:r>
              <a:rPr lang="fa-IR" sz="1400" dirty="0" smtClean="0"/>
              <a:t>ثبت پرداخت اجاره مربيان</a:t>
            </a:r>
          </a:p>
          <a:p>
            <a:r>
              <a:rPr lang="fa-IR" sz="1400" dirty="0" smtClean="0"/>
              <a:t>ثبت تحويل شهريه ي ورزشكاران به مربيان</a:t>
            </a:r>
          </a:p>
          <a:p>
            <a:r>
              <a:rPr lang="fa-IR" sz="1400" dirty="0" smtClean="0"/>
              <a:t>ثبت نام هر ورزشكار</a:t>
            </a:r>
          </a:p>
          <a:p>
            <a:r>
              <a:rPr lang="fa-IR" sz="1400" dirty="0" smtClean="0"/>
              <a:t>ثبت پرداخت شهريه ي هر ورزشگار </a:t>
            </a:r>
          </a:p>
          <a:p>
            <a:pPr>
              <a:buNone/>
            </a:pPr>
            <a:r>
              <a:rPr lang="fa-IR" sz="1400" dirty="0" smtClean="0"/>
              <a:t>       ثبت اطلاعات مالي صندوق باشگاه</a:t>
            </a:r>
          </a:p>
          <a:p>
            <a:r>
              <a:rPr lang="fa-IR" sz="1400" dirty="0" smtClean="0"/>
              <a:t>و 000</a:t>
            </a:r>
            <a:endParaRPr lang="fa-IR"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fa-IR"/>
          </a:p>
        </p:txBody>
      </p:sp>
      <p:pic>
        <p:nvPicPr>
          <p:cNvPr id="1026" name="Picture 2"/>
          <p:cNvPicPr>
            <a:picLocks noChangeAspect="1" noChangeArrowheads="1"/>
          </p:cNvPicPr>
          <p:nvPr/>
        </p:nvPicPr>
        <p:blipFill>
          <a:blip r:embed="rId2"/>
          <a:srcRect/>
          <a:stretch>
            <a:fillRect/>
          </a:stretch>
        </p:blipFill>
        <p:spPr bwMode="auto">
          <a:xfrm>
            <a:off x="500034" y="1000108"/>
            <a:ext cx="8143899" cy="5214974"/>
          </a:xfrm>
          <a:prstGeom prst="rect">
            <a:avLst/>
          </a:prstGeom>
          <a:ln w="228600" cap="sq" cmpd="thickThin">
            <a:solidFill>
              <a:srgbClr val="000000"/>
            </a:solidFill>
            <a:prstDash val="solid"/>
            <a:miter lim="800000"/>
          </a:ln>
          <a:effectLst>
            <a:innerShdw blurRad="76200">
              <a:srgbClr val="000000"/>
            </a:innerShdw>
          </a:effectLst>
        </p:spPr>
      </p:pic>
      <p:sp>
        <p:nvSpPr>
          <p:cNvPr id="5" name="Title 1"/>
          <p:cNvSpPr txBox="1">
            <a:spLocks/>
          </p:cNvSpPr>
          <p:nvPr/>
        </p:nvSpPr>
        <p:spPr>
          <a:xfrm>
            <a:off x="428596" y="142852"/>
            <a:ext cx="7467600" cy="1143000"/>
          </a:xfrm>
          <a:prstGeom prst="rect">
            <a:avLst/>
          </a:prstGeom>
        </p:spPr>
        <p:txBody>
          <a:bodyPr vert="horz" lIns="45720" rIns="45720" anchor="t">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fa-IR"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B Homa" pitchFamily="2" charset="-78"/>
              </a:rPr>
              <a:t>نمودار توالی </a:t>
            </a:r>
            <a:r>
              <a:rPr kumimoji="0" lang="fa-IR"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a:t>
            </a:r>
            <a:r>
              <a:rPr kumimoji="0" lang="en-US" sz="3200" b="1" i="0" u="none" strike="noStrike" kern="10" cap="all" spc="0" normalizeH="0" baseline="0" noProof="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UseCase</a:t>
            </a:r>
            <a:r>
              <a:rPr kumimoji="0" lang="en-US"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 Diagram</a:t>
            </a:r>
            <a:r>
              <a:rPr kumimoji="0" lang="fa-IR"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a:t>
            </a:r>
            <a:r>
              <a:rPr kumimoji="0" lang="en-US" sz="40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
            </a:r>
            <a:br>
              <a:rPr kumimoji="0" lang="en-US" sz="40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br>
            <a:endParaRPr kumimoji="0" lang="en-US" sz="4000" b="1" i="0" u="none" strike="noStrike" kern="1200" cap="all"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0762" y="357166"/>
            <a:ext cx="2643238" cy="1143000"/>
          </a:xfrm>
        </p:spPr>
        <p:txBody>
          <a:bodyPr>
            <a:noAutofit/>
          </a:bodyPr>
          <a:lstStyle/>
          <a:p>
            <a:r>
              <a:rPr lang="fa-IR" sz="3600" dirty="0" smtClean="0">
                <a:latin typeface="Arial" pitchFamily="34" charset="0"/>
                <a:cs typeface="B Bardiya" pitchFamily="2" charset="-78"/>
              </a:rPr>
              <a:t>تحليل سيستم  </a:t>
            </a:r>
            <a:endParaRPr lang="fa-IR" sz="3600" dirty="0">
              <a:latin typeface="Arial" pitchFamily="34" charset="0"/>
              <a:cs typeface="B Bardiya" pitchFamily="2" charset="-78"/>
            </a:endParaRPr>
          </a:p>
        </p:txBody>
      </p:sp>
      <p:sp>
        <p:nvSpPr>
          <p:cNvPr id="3" name="Content Placeholder 2"/>
          <p:cNvSpPr>
            <a:spLocks noGrp="1"/>
          </p:cNvSpPr>
          <p:nvPr>
            <p:ph idx="1"/>
          </p:nvPr>
        </p:nvSpPr>
        <p:spPr/>
        <p:txBody>
          <a:bodyPr>
            <a:normAutofit/>
          </a:bodyPr>
          <a:lstStyle/>
          <a:p>
            <a:r>
              <a:rPr lang="fa-IR" sz="1800" dirty="0" smtClean="0">
                <a:cs typeface="B Homa" pitchFamily="2" charset="-78"/>
              </a:rPr>
              <a:t>با توجه به شکل مشاهده شده دیدیم که این سیستم دارای 2 مراجعه کننده (</a:t>
            </a:r>
            <a:r>
              <a:rPr lang="en-US" sz="1800" dirty="0" smtClean="0">
                <a:latin typeface="Times New Roman" pitchFamily="18" charset="0"/>
                <a:ea typeface="Times New Roman" pitchFamily="18" charset="0"/>
                <a:cs typeface="Times New Roman" pitchFamily="18" charset="0"/>
              </a:rPr>
              <a:t>Actor</a:t>
            </a:r>
            <a:r>
              <a:rPr lang="fa-IR" sz="1800" dirty="0" smtClean="0">
                <a:latin typeface="Times New Roman" pitchFamily="18" charset="0"/>
                <a:ea typeface="Times New Roman" pitchFamily="18" charset="0"/>
                <a:cs typeface="B Homa" pitchFamily="2" charset="-78"/>
              </a:rPr>
              <a:t>) می باشد، در ادامه به تحلیل هر یک از آنها می پردازیم.</a:t>
            </a:r>
          </a:p>
          <a:p>
            <a:pPr marL="118872"/>
            <a:r>
              <a:rPr lang="en-US" sz="2000" dirty="0" smtClean="0">
                <a:solidFill>
                  <a:srgbClr val="FFC000"/>
                </a:solidFill>
                <a:latin typeface="Times New Roman" pitchFamily="18" charset="0"/>
                <a:ea typeface="Times New Roman" pitchFamily="18" charset="0"/>
                <a:cs typeface="Times New Roman" pitchFamily="18" charset="0"/>
              </a:rPr>
              <a:t>Actor</a:t>
            </a:r>
            <a:r>
              <a:rPr lang="fa-IR" sz="2000" dirty="0" smtClean="0">
                <a:solidFill>
                  <a:srgbClr val="FFC000"/>
                </a:solidFill>
                <a:latin typeface="Arial" pitchFamily="34" charset="0"/>
                <a:ea typeface="Times New Roman" pitchFamily="18" charset="0"/>
                <a:cs typeface="B Homa" pitchFamily="2" charset="-78"/>
              </a:rPr>
              <a:t> مربي </a:t>
            </a:r>
            <a:r>
              <a:rPr lang="fa-IR" sz="2000" dirty="0" smtClean="0">
                <a:solidFill>
                  <a:srgbClr val="FFFF00"/>
                </a:solidFill>
                <a:latin typeface="Arial" pitchFamily="34" charset="0"/>
                <a:ea typeface="Times New Roman" pitchFamily="18" charset="0"/>
                <a:cs typeface="B Homa" pitchFamily="2" charset="-78"/>
              </a:rPr>
              <a:t>: </a:t>
            </a:r>
            <a:r>
              <a:rPr lang="fa-IR" sz="2000" dirty="0" smtClean="0">
                <a:latin typeface="Arial" pitchFamily="34" charset="0"/>
                <a:ea typeface="Times New Roman" pitchFamily="18" charset="0"/>
                <a:cs typeface="B Homa" pitchFamily="2" charset="-78"/>
              </a:rPr>
              <a:t>این </a:t>
            </a:r>
            <a:r>
              <a:rPr lang="en-US" sz="2000" dirty="0" smtClean="0">
                <a:latin typeface="Times New Roman" pitchFamily="18" charset="0"/>
                <a:ea typeface="Times New Roman" pitchFamily="18" charset="0"/>
                <a:cs typeface="Times New Roman" pitchFamily="18" charset="0"/>
              </a:rPr>
              <a:t>Actor</a:t>
            </a:r>
            <a:r>
              <a:rPr lang="fa-IR" sz="2000" dirty="0" smtClean="0">
                <a:latin typeface="Arial" pitchFamily="34" charset="0"/>
                <a:ea typeface="Times New Roman" pitchFamily="18" charset="0"/>
                <a:cs typeface="B Homa" pitchFamily="2" charset="-78"/>
              </a:rPr>
              <a:t> برای سه کار به این سیستم مراجعه می کند که به شرح زیر می باشند:</a:t>
            </a:r>
          </a:p>
          <a:p>
            <a:pPr marL="118872"/>
            <a:r>
              <a:rPr lang="fa-IR" sz="2000" dirty="0" smtClean="0">
                <a:solidFill>
                  <a:srgbClr val="FFFF00"/>
                </a:solidFill>
                <a:latin typeface="Arial" pitchFamily="34" charset="0"/>
                <a:ea typeface="Times New Roman" pitchFamily="18" charset="0"/>
                <a:cs typeface="B Homa" pitchFamily="2" charset="-78"/>
              </a:rPr>
              <a:t>1. </a:t>
            </a:r>
            <a:r>
              <a:rPr lang="fa-IR" sz="2000" dirty="0" smtClean="0">
                <a:solidFill>
                  <a:srgbClr val="00B050"/>
                </a:solidFill>
                <a:latin typeface="Arial" pitchFamily="34" charset="0"/>
                <a:ea typeface="Times New Roman" pitchFamily="18" charset="0"/>
                <a:cs typeface="B Homa" pitchFamily="2" charset="-78"/>
              </a:rPr>
              <a:t>اجاره ي باشگاه</a:t>
            </a:r>
          </a:p>
          <a:p>
            <a:pPr marL="118872"/>
            <a:r>
              <a:rPr lang="fa-IR" sz="2000" dirty="0" smtClean="0">
                <a:solidFill>
                  <a:srgbClr val="FFFF00"/>
                </a:solidFill>
                <a:latin typeface="Arial" pitchFamily="34" charset="0"/>
                <a:ea typeface="Times New Roman" pitchFamily="18" charset="0"/>
                <a:cs typeface="B Homa" pitchFamily="2" charset="-78"/>
              </a:rPr>
              <a:t>2. </a:t>
            </a:r>
            <a:r>
              <a:rPr lang="fa-IR" sz="2000" dirty="0" smtClean="0">
                <a:solidFill>
                  <a:srgbClr val="00B050"/>
                </a:solidFill>
                <a:latin typeface="Arial" pitchFamily="34" charset="0"/>
                <a:ea typeface="Times New Roman" pitchFamily="18" charset="0"/>
                <a:cs typeface="B Homa" pitchFamily="2" charset="-78"/>
              </a:rPr>
              <a:t>پرداخت اجاره</a:t>
            </a:r>
          </a:p>
          <a:p>
            <a:pPr marL="118872"/>
            <a:r>
              <a:rPr lang="fa-IR" sz="2000" dirty="0" smtClean="0">
                <a:solidFill>
                  <a:srgbClr val="FFFF00"/>
                </a:solidFill>
                <a:latin typeface="Arial" pitchFamily="34" charset="0"/>
                <a:ea typeface="Times New Roman" pitchFamily="18" charset="0"/>
                <a:cs typeface="B Homa" pitchFamily="2" charset="-78"/>
              </a:rPr>
              <a:t>3. </a:t>
            </a:r>
            <a:r>
              <a:rPr lang="fa-IR" sz="2000" dirty="0" smtClean="0">
                <a:solidFill>
                  <a:srgbClr val="00B050"/>
                </a:solidFill>
                <a:latin typeface="Arial" pitchFamily="34" charset="0"/>
                <a:ea typeface="Times New Roman" pitchFamily="18" charset="0"/>
                <a:cs typeface="B Homa" pitchFamily="2" charset="-78"/>
              </a:rPr>
              <a:t>دريافت شهريه ي ورزشكاران</a:t>
            </a:r>
          </a:p>
          <a:p>
            <a:pPr marL="118872"/>
            <a:r>
              <a:rPr lang="en-US" sz="2000" dirty="0" smtClean="0">
                <a:solidFill>
                  <a:srgbClr val="FFC000"/>
                </a:solidFill>
                <a:latin typeface="Arial" pitchFamily="34" charset="0"/>
                <a:ea typeface="Times New Roman" pitchFamily="18" charset="0"/>
                <a:cs typeface="B Homa" pitchFamily="2" charset="-78"/>
              </a:rPr>
              <a:t>Actor</a:t>
            </a:r>
            <a:r>
              <a:rPr lang="fa-IR" sz="2000" dirty="0" smtClean="0">
                <a:solidFill>
                  <a:srgbClr val="FFC000"/>
                </a:solidFill>
                <a:latin typeface="Arial" pitchFamily="34" charset="0"/>
                <a:ea typeface="Times New Roman" pitchFamily="18" charset="0"/>
                <a:cs typeface="B Homa" pitchFamily="2" charset="-78"/>
              </a:rPr>
              <a:t> ورزشكار:</a:t>
            </a:r>
            <a:r>
              <a:rPr lang="fa-IR" sz="2000" dirty="0" smtClean="0">
                <a:solidFill>
                  <a:srgbClr val="FFFF00"/>
                </a:solidFill>
                <a:latin typeface="Arial" pitchFamily="34" charset="0"/>
                <a:ea typeface="Times New Roman" pitchFamily="18" charset="0"/>
                <a:cs typeface="B Homa" pitchFamily="2" charset="-78"/>
              </a:rPr>
              <a:t> : </a:t>
            </a:r>
            <a:r>
              <a:rPr lang="fa-IR" sz="2000" dirty="0" smtClean="0">
                <a:latin typeface="Arial" pitchFamily="34" charset="0"/>
                <a:ea typeface="Times New Roman" pitchFamily="18" charset="0"/>
                <a:cs typeface="B Homa" pitchFamily="2" charset="-78"/>
              </a:rPr>
              <a:t>این </a:t>
            </a:r>
            <a:r>
              <a:rPr lang="en-US" sz="2000" dirty="0" smtClean="0">
                <a:latin typeface="Times New Roman" pitchFamily="18" charset="0"/>
                <a:ea typeface="Times New Roman" pitchFamily="18" charset="0"/>
                <a:cs typeface="Times New Roman" pitchFamily="18" charset="0"/>
              </a:rPr>
              <a:t>Actor</a:t>
            </a:r>
            <a:r>
              <a:rPr lang="fa-IR" sz="2000" dirty="0" smtClean="0">
                <a:latin typeface="Times New Roman" pitchFamily="18" charset="0"/>
                <a:ea typeface="Times New Roman" pitchFamily="18" charset="0"/>
                <a:cs typeface="Times New Roman" pitchFamily="18" charset="0"/>
              </a:rPr>
              <a:t> نيز</a:t>
            </a:r>
            <a:r>
              <a:rPr lang="fa-IR" sz="2000" dirty="0" smtClean="0">
                <a:latin typeface="Arial" pitchFamily="34" charset="0"/>
                <a:ea typeface="Times New Roman" pitchFamily="18" charset="0"/>
                <a:cs typeface="B Homa" pitchFamily="2" charset="-78"/>
              </a:rPr>
              <a:t> برای سه کار به این سیستم مراجعه می کند که به شرح زیر می باشند:</a:t>
            </a:r>
          </a:p>
          <a:p>
            <a:pPr marL="118872"/>
            <a:r>
              <a:rPr lang="fa-IR" sz="2000" dirty="0" smtClean="0">
                <a:solidFill>
                  <a:srgbClr val="FFFF00"/>
                </a:solidFill>
                <a:latin typeface="Arial" pitchFamily="34" charset="0"/>
                <a:ea typeface="Times New Roman" pitchFamily="18" charset="0"/>
                <a:cs typeface="B Homa" pitchFamily="2" charset="-78"/>
              </a:rPr>
              <a:t>1</a:t>
            </a:r>
            <a:r>
              <a:rPr lang="fa-IR" sz="2000" dirty="0" smtClean="0">
                <a:solidFill>
                  <a:srgbClr val="00B050"/>
                </a:solidFill>
                <a:latin typeface="Arial" pitchFamily="34" charset="0"/>
                <a:ea typeface="Times New Roman" pitchFamily="18" charset="0"/>
                <a:cs typeface="B Homa" pitchFamily="2" charset="-78"/>
              </a:rPr>
              <a:t>. ثبت نام</a:t>
            </a:r>
          </a:p>
          <a:p>
            <a:pPr marL="118872"/>
            <a:r>
              <a:rPr lang="fa-IR" sz="2000" dirty="0" smtClean="0">
                <a:solidFill>
                  <a:srgbClr val="FFFF00"/>
                </a:solidFill>
                <a:latin typeface="Arial" pitchFamily="34" charset="0"/>
                <a:ea typeface="Times New Roman" pitchFamily="18" charset="0"/>
                <a:cs typeface="B Homa" pitchFamily="2" charset="-78"/>
              </a:rPr>
              <a:t>2. </a:t>
            </a:r>
            <a:r>
              <a:rPr lang="fa-IR" sz="2000" dirty="0" smtClean="0">
                <a:solidFill>
                  <a:srgbClr val="00B050"/>
                </a:solidFill>
                <a:latin typeface="Arial" pitchFamily="34" charset="0"/>
                <a:ea typeface="Times New Roman" pitchFamily="18" charset="0"/>
                <a:cs typeface="B Homa" pitchFamily="2" charset="-78"/>
              </a:rPr>
              <a:t>پرداخت شهريه</a:t>
            </a:r>
          </a:p>
          <a:p>
            <a:pPr marL="118872"/>
            <a:r>
              <a:rPr lang="fa-IR" sz="2000" dirty="0" smtClean="0">
                <a:solidFill>
                  <a:srgbClr val="FFFF00"/>
                </a:solidFill>
                <a:latin typeface="Arial" pitchFamily="34" charset="0"/>
                <a:ea typeface="Times New Roman" pitchFamily="18" charset="0"/>
                <a:cs typeface="B Homa" pitchFamily="2" charset="-78"/>
              </a:rPr>
              <a:t>3. </a:t>
            </a:r>
            <a:r>
              <a:rPr lang="fa-IR" sz="2000" dirty="0" smtClean="0">
                <a:solidFill>
                  <a:srgbClr val="00B050"/>
                </a:solidFill>
                <a:latin typeface="Arial" pitchFamily="34" charset="0"/>
                <a:ea typeface="Times New Roman" pitchFamily="18" charset="0"/>
                <a:cs typeface="B Homa" pitchFamily="2" charset="-78"/>
              </a:rPr>
              <a:t>شركت در تمرين يا استفاده از امكانات </a:t>
            </a:r>
          </a:p>
          <a:p>
            <a:endParaRPr lang="fa-IR"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10" y="1643051"/>
          <a:ext cx="7786742" cy="4429156"/>
        </p:xfrm>
        <a:graphic>
          <a:graphicData uri="http://schemas.openxmlformats.org/drawingml/2006/table">
            <a:tbl>
              <a:tblPr firstRow="1" bandRow="1">
                <a:tableStyleId>{5C22544A-7EE6-4342-B048-85BDC9FD1C3A}</a:tableStyleId>
              </a:tblPr>
              <a:tblGrid>
                <a:gridCol w="6215106">
                  <a:extLst>
                    <a:ext uri="{9D8B030D-6E8A-4147-A177-3AD203B41FA5}">
                      <a16:colId xmlns:a16="http://schemas.microsoft.com/office/drawing/2014/main" val="20000"/>
                    </a:ext>
                  </a:extLst>
                </a:gridCol>
                <a:gridCol w="1571636">
                  <a:extLst>
                    <a:ext uri="{9D8B030D-6E8A-4147-A177-3AD203B41FA5}">
                      <a16:colId xmlns:a16="http://schemas.microsoft.com/office/drawing/2014/main" val="20001"/>
                    </a:ext>
                  </a:extLst>
                </a:gridCol>
              </a:tblGrid>
              <a:tr h="891296">
                <a:tc>
                  <a:txBody>
                    <a:bodyPr/>
                    <a:lstStyle/>
                    <a:p>
                      <a:pPr algn="ctr"/>
                      <a:r>
                        <a:rPr lang="fa-IR" sz="2400" dirty="0" smtClean="0">
                          <a:solidFill>
                            <a:srgbClr val="FFC000"/>
                          </a:solidFill>
                          <a:effectLst>
                            <a:glow rad="101600">
                              <a:schemeClr val="bg1">
                                <a:alpha val="60000"/>
                              </a:schemeClr>
                            </a:glow>
                          </a:effectLst>
                          <a:cs typeface="B Homa" pitchFamily="2" charset="-78"/>
                        </a:rPr>
                        <a:t>اجاره باشگاه</a:t>
                      </a:r>
                      <a:endParaRPr lang="en-US" sz="2400" dirty="0">
                        <a:solidFill>
                          <a:srgbClr val="FFC000"/>
                        </a:solidFill>
                        <a:effectLst>
                          <a:glow rad="101600">
                            <a:schemeClr val="bg1">
                              <a:alpha val="60000"/>
                            </a:schemeClr>
                          </a:glow>
                        </a:effectLst>
                        <a:cs typeface="B Homa" pitchFamily="2" charset="-78"/>
                      </a:endParaRPr>
                    </a:p>
                  </a:txBody>
                  <a:tcPr>
                    <a:solidFill>
                      <a:schemeClr val="tx1">
                        <a:lumMod val="95000"/>
                      </a:schemeClr>
                    </a:solidFill>
                  </a:tcPr>
                </a:tc>
                <a:tc>
                  <a:txBody>
                    <a:bodyPr/>
                    <a:lstStyle/>
                    <a:p>
                      <a:pPr algn="ctr" rtl="1"/>
                      <a:r>
                        <a:rPr lang="fa-IR" sz="2000" dirty="0" smtClean="0">
                          <a:solidFill>
                            <a:srgbClr val="00B050"/>
                          </a:solidFill>
                          <a:effectLst>
                            <a:glow rad="101600">
                              <a:schemeClr val="bg1">
                                <a:alpha val="60000"/>
                              </a:schemeClr>
                            </a:glow>
                          </a:effectLst>
                          <a:cs typeface="B Homa" pitchFamily="2" charset="-78"/>
                        </a:rPr>
                        <a:t>نام </a:t>
                      </a:r>
                      <a:r>
                        <a:rPr lang="en-US" sz="2000" b="1" kern="10" dirty="0" smtClean="0">
                          <a:ln w="11430"/>
                          <a:solidFill>
                            <a:srgbClr val="00B050"/>
                          </a:solidFill>
                          <a:effectLst>
                            <a:glow rad="101600">
                              <a:schemeClr val="bg1">
                                <a:alpha val="60000"/>
                              </a:schemeClr>
                            </a:glow>
                            <a:outerShdw blurRad="50800" dist="39000" dir="5460000" algn="tl">
                              <a:srgbClr val="000000">
                                <a:alpha val="38000"/>
                              </a:srgbClr>
                            </a:outerShdw>
                          </a:effectLst>
                          <a:latin typeface="Times New Roman" pitchFamily="18" charset="0"/>
                          <a:cs typeface="Times New Roman" pitchFamily="18" charset="0"/>
                        </a:rPr>
                        <a:t>Use</a:t>
                      </a:r>
                      <a:r>
                        <a:rPr lang="en-US" sz="2000" b="1" kern="10" dirty="0" smtClean="0">
                          <a:ln w="11430"/>
                          <a:solidFill>
                            <a:srgbClr val="00B050"/>
                          </a:solidFill>
                          <a:effectLst>
                            <a:glow rad="101600">
                              <a:schemeClr val="bg2">
                                <a:alpha val="60000"/>
                              </a:schemeClr>
                            </a:glow>
                            <a:outerShdw blurRad="50800" dist="39000" dir="5460000" algn="tl">
                              <a:srgbClr val="000000">
                                <a:alpha val="38000"/>
                              </a:srgbClr>
                            </a:outerShdw>
                          </a:effectLst>
                          <a:latin typeface="Times New Roman" pitchFamily="18" charset="0"/>
                          <a:cs typeface="Times New Roman" pitchFamily="18" charset="0"/>
                        </a:rPr>
                        <a:t> </a:t>
                      </a:r>
                      <a:r>
                        <a:rPr lang="en-US" sz="2000" b="1" kern="10" dirty="0" smtClean="0">
                          <a:ln w="11430"/>
                          <a:solidFill>
                            <a:srgbClr val="00B050"/>
                          </a:solidFill>
                          <a:effectLst>
                            <a:glow rad="101600">
                              <a:schemeClr val="bg1">
                                <a:alpha val="60000"/>
                              </a:schemeClr>
                            </a:glow>
                            <a:outerShdw blurRad="50800" dist="39000" dir="5460000" algn="tl">
                              <a:srgbClr val="000000">
                                <a:alpha val="38000"/>
                              </a:srgbClr>
                            </a:outerShdw>
                          </a:effectLst>
                          <a:latin typeface="Times New Roman" pitchFamily="18" charset="0"/>
                          <a:cs typeface="Times New Roman" pitchFamily="18" charset="0"/>
                        </a:rPr>
                        <a:t>Case</a:t>
                      </a:r>
                      <a:r>
                        <a:rPr lang="fa-IR" sz="2000" b="1" kern="10" dirty="0" smtClean="0">
                          <a:ln w="11430"/>
                          <a:solidFill>
                            <a:srgbClr val="00B050"/>
                          </a:solidFill>
                          <a:effectLst>
                            <a:outerShdw blurRad="50800" dist="39000" dir="5460000" algn="tl">
                              <a:srgbClr val="000000">
                                <a:alpha val="38000"/>
                              </a:srgbClr>
                            </a:outerShdw>
                          </a:effectLst>
                          <a:latin typeface="Times New Roman" pitchFamily="18" charset="0"/>
                          <a:cs typeface="Times New Roman" pitchFamily="18" charset="0"/>
                        </a:rPr>
                        <a:t> </a:t>
                      </a:r>
                      <a:endParaRPr lang="en-US" sz="2000" dirty="0">
                        <a:solidFill>
                          <a:srgbClr val="00B050"/>
                        </a:solidFill>
                        <a:effectLst>
                          <a:glow rad="101600">
                            <a:schemeClr val="bg1">
                              <a:alpha val="60000"/>
                            </a:schemeClr>
                          </a:glow>
                        </a:effectLst>
                        <a:cs typeface="B Homa" pitchFamily="2" charset="-78"/>
                      </a:endParaRPr>
                    </a:p>
                  </a:txBody>
                  <a:tcPr>
                    <a:solidFill>
                      <a:schemeClr val="tx1">
                        <a:lumMod val="95000"/>
                      </a:schemeClr>
                    </a:solidFill>
                  </a:tcPr>
                </a:tc>
                <a:extLst>
                  <a:ext uri="{0D108BD9-81ED-4DB2-BD59-A6C34878D82A}">
                    <a16:rowId xmlns:a16="http://schemas.microsoft.com/office/drawing/2014/main" val="10000"/>
                  </a:ext>
                </a:extLst>
              </a:tr>
              <a:tr h="891296">
                <a:tc>
                  <a:txBody>
                    <a:bodyPr/>
                    <a:lstStyle/>
                    <a:p>
                      <a:pPr algn="ctr" rtl="1"/>
                      <a:r>
                        <a:rPr lang="fa-IR" sz="2000" b="1" dirty="0" smtClean="0">
                          <a:solidFill>
                            <a:srgbClr val="FFC000"/>
                          </a:solidFill>
                          <a:effectLst>
                            <a:glow rad="101600">
                              <a:schemeClr val="bg1">
                                <a:alpha val="60000"/>
                              </a:schemeClr>
                            </a:glow>
                          </a:effectLst>
                          <a:cs typeface="B Homa" pitchFamily="2" charset="-78"/>
                        </a:rPr>
                        <a:t>مربي</a:t>
                      </a:r>
                      <a:endParaRPr lang="en-US" sz="2000" b="1" dirty="0">
                        <a:solidFill>
                          <a:srgbClr val="FFC000"/>
                        </a:solidFill>
                        <a:effectLst>
                          <a:glow rad="101600">
                            <a:schemeClr val="bg1">
                              <a:alpha val="60000"/>
                            </a:schemeClr>
                          </a:glow>
                        </a:effectLst>
                        <a:cs typeface="B Homa" pitchFamily="2" charset="-78"/>
                      </a:endParaRPr>
                    </a:p>
                  </a:txBody>
                  <a:tcPr/>
                </a:tc>
                <a:tc>
                  <a:txBody>
                    <a:bodyPr/>
                    <a:lstStyle/>
                    <a:p>
                      <a:pPr algn="ctr" rtl="1"/>
                      <a:r>
                        <a:rPr lang="fa-IR" sz="2000" b="1" dirty="0" smtClean="0">
                          <a:solidFill>
                            <a:srgbClr val="00B050"/>
                          </a:solidFill>
                          <a:effectLst>
                            <a:glow rad="101600">
                              <a:schemeClr val="bg1">
                                <a:alpha val="60000"/>
                              </a:schemeClr>
                            </a:glow>
                            <a:outerShdw blurRad="38100" dist="38100" dir="2700000" algn="tl">
                              <a:srgbClr val="000000">
                                <a:alpha val="43137"/>
                              </a:srgbClr>
                            </a:outerShdw>
                          </a:effectLst>
                          <a:cs typeface="B Homa" pitchFamily="2" charset="-78"/>
                        </a:rPr>
                        <a:t>نام</a:t>
                      </a:r>
                      <a:r>
                        <a:rPr lang="fa-IR" sz="2000" b="1" dirty="0" smtClean="0">
                          <a:solidFill>
                            <a:srgbClr val="00B050"/>
                          </a:solidFill>
                          <a:effectLst>
                            <a:glow rad="101600">
                              <a:schemeClr val="bg1">
                                <a:alpha val="60000"/>
                              </a:schemeClr>
                            </a:glow>
                          </a:effectLst>
                          <a:cs typeface="B Homa" pitchFamily="2" charset="-78"/>
                        </a:rPr>
                        <a:t> </a:t>
                      </a:r>
                      <a:r>
                        <a:rPr lang="en-US" sz="2000" b="1" spc="50" dirty="0" smtClean="0">
                          <a:ln w="12700" cmpd="sng">
                            <a:solidFill>
                              <a:schemeClr val="accent6">
                                <a:satMod val="120000"/>
                                <a:shade val="80000"/>
                              </a:schemeClr>
                            </a:solidFill>
                            <a:prstDash val="solid"/>
                          </a:ln>
                          <a:solidFill>
                            <a:srgbClr val="00B050"/>
                          </a:solidFill>
                          <a:effectLst>
                            <a:glow rad="101600">
                              <a:schemeClr val="bg1">
                                <a:alpha val="60000"/>
                              </a:schemeClr>
                            </a:glow>
                          </a:effectLst>
                          <a:latin typeface="Times New Roman" pitchFamily="18" charset="0"/>
                          <a:ea typeface="Times New Roman" pitchFamily="18" charset="0"/>
                          <a:cs typeface="B Homa" pitchFamily="2" charset="-78"/>
                        </a:rPr>
                        <a:t>Actor</a:t>
                      </a:r>
                      <a:r>
                        <a:rPr lang="fa-IR" sz="2000" b="1" spc="50" dirty="0" smtClean="0">
                          <a:ln w="12700" cmpd="sng">
                            <a:solidFill>
                              <a:schemeClr val="accent6">
                                <a:satMod val="120000"/>
                                <a:shade val="80000"/>
                              </a:schemeClr>
                            </a:solidFill>
                            <a:prstDash val="solid"/>
                          </a:ln>
                          <a:solidFill>
                            <a:srgbClr val="00B050"/>
                          </a:solidFill>
                          <a:effectLst>
                            <a:glow rad="101600">
                              <a:schemeClr val="bg1">
                                <a:alpha val="60000"/>
                              </a:schemeClr>
                            </a:glow>
                          </a:effectLst>
                          <a:latin typeface="Times New Roman" pitchFamily="18" charset="0"/>
                          <a:ea typeface="Times New Roman" pitchFamily="18" charset="0"/>
                          <a:cs typeface="B Homa" pitchFamily="2" charset="-78"/>
                        </a:rPr>
                        <a:t> </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1"/>
                  </a:ext>
                </a:extLst>
              </a:tr>
              <a:tr h="891296">
                <a:tc>
                  <a:txBody>
                    <a:bodyPr/>
                    <a:lstStyle/>
                    <a:p>
                      <a:pPr algn="ctr" rtl="1"/>
                      <a:r>
                        <a:rPr lang="fa-IR" sz="2000" b="1" dirty="0" smtClean="0">
                          <a:solidFill>
                            <a:srgbClr val="FFC000"/>
                          </a:solidFill>
                          <a:effectLst>
                            <a:glow rad="101600">
                              <a:schemeClr val="bg1">
                                <a:alpha val="60000"/>
                              </a:schemeClr>
                            </a:glow>
                          </a:effectLst>
                          <a:cs typeface="B Homa" pitchFamily="2" charset="-78"/>
                        </a:rPr>
                        <a:t>اجاره</a:t>
                      </a:r>
                      <a:r>
                        <a:rPr lang="fa-IR" sz="2000" b="1" baseline="0" dirty="0" smtClean="0">
                          <a:solidFill>
                            <a:srgbClr val="FFC000"/>
                          </a:solidFill>
                          <a:effectLst>
                            <a:glow rad="101600">
                              <a:schemeClr val="bg1">
                                <a:alpha val="60000"/>
                              </a:schemeClr>
                            </a:glow>
                          </a:effectLst>
                          <a:cs typeface="B Homa" pitchFamily="2" charset="-78"/>
                        </a:rPr>
                        <a:t> ي ساعت و مكاني از باشگاه جهت انجام تمرين و آموزش</a:t>
                      </a:r>
                      <a:endParaRPr lang="en-US" sz="2000" b="1" dirty="0">
                        <a:solidFill>
                          <a:srgbClr val="FFC000"/>
                        </a:solidFill>
                        <a:effectLst>
                          <a:glow rad="101600">
                            <a:schemeClr val="bg1">
                              <a:alpha val="60000"/>
                            </a:schemeClr>
                          </a:glow>
                        </a:effectLst>
                        <a:cs typeface="B Homa" pitchFamily="2" charset="-78"/>
                      </a:endParaRPr>
                    </a:p>
                  </a:txBody>
                  <a:tcPr/>
                </a:tc>
                <a:tc>
                  <a:txBody>
                    <a:bodyPr/>
                    <a:lstStyle/>
                    <a:p>
                      <a:pPr algn="ctr" rtl="1"/>
                      <a:r>
                        <a:rPr lang="fa-IR" sz="2000" b="1" dirty="0" smtClean="0">
                          <a:solidFill>
                            <a:srgbClr val="00B050"/>
                          </a:solidFill>
                          <a:effectLst>
                            <a:glow rad="101600">
                              <a:schemeClr val="bg1">
                                <a:alpha val="60000"/>
                              </a:schemeClr>
                            </a:glow>
                          </a:effectLst>
                          <a:cs typeface="B Homa" pitchFamily="2" charset="-78"/>
                        </a:rPr>
                        <a:t>هدف</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2"/>
                  </a:ext>
                </a:extLst>
              </a:tr>
              <a:tr h="930481">
                <a:tc>
                  <a:txBody>
                    <a:bodyPr/>
                    <a:lstStyle/>
                    <a:p>
                      <a:pPr algn="ctr" rtl="1"/>
                      <a:r>
                        <a:rPr lang="fa-IR" sz="2000" b="0" dirty="0" smtClean="0">
                          <a:solidFill>
                            <a:srgbClr val="FFC000"/>
                          </a:solidFill>
                          <a:effectLst>
                            <a:glow rad="101600">
                              <a:schemeClr val="bg1">
                                <a:alpha val="60000"/>
                              </a:schemeClr>
                            </a:glow>
                          </a:effectLst>
                          <a:cs typeface="B Homa" pitchFamily="2" charset="-78"/>
                        </a:rPr>
                        <a:t>1- داشتن كارت و گواهي</a:t>
                      </a:r>
                      <a:r>
                        <a:rPr lang="fa-IR" sz="2000" b="0" baseline="0" dirty="0" smtClean="0">
                          <a:solidFill>
                            <a:srgbClr val="FFC000"/>
                          </a:solidFill>
                          <a:effectLst>
                            <a:glow rad="101600">
                              <a:schemeClr val="bg1">
                                <a:alpha val="60000"/>
                              </a:schemeClr>
                            </a:glow>
                          </a:effectLst>
                          <a:cs typeface="B Homa" pitchFamily="2" charset="-78"/>
                        </a:rPr>
                        <a:t> مربيگري و استادي از سازمان مربوط</a:t>
                      </a:r>
                      <a:endParaRPr lang="fa-IR" sz="2000" b="0" dirty="0" smtClean="0">
                        <a:solidFill>
                          <a:srgbClr val="FFC000"/>
                        </a:solidFill>
                        <a:effectLst>
                          <a:glow rad="101600">
                            <a:schemeClr val="bg1">
                              <a:alpha val="60000"/>
                            </a:schemeClr>
                          </a:glow>
                        </a:effectLst>
                        <a:cs typeface="B Homa" pitchFamily="2" charset="-78"/>
                      </a:endParaRPr>
                    </a:p>
                    <a:p>
                      <a:pPr algn="ctr" rtl="1"/>
                      <a:r>
                        <a:rPr lang="fa-IR" sz="2000" b="0" dirty="0" smtClean="0">
                          <a:solidFill>
                            <a:srgbClr val="FFC000"/>
                          </a:solidFill>
                          <a:effectLst>
                            <a:glow rad="101600">
                              <a:schemeClr val="bg1">
                                <a:alpha val="60000"/>
                              </a:schemeClr>
                            </a:glow>
                          </a:effectLst>
                          <a:cs typeface="B Homa" pitchFamily="2" charset="-78"/>
                        </a:rPr>
                        <a:t>2- زمان و مكان درخواستي رزرو نباشد</a:t>
                      </a:r>
                      <a:endParaRPr lang="en-US" sz="2000" b="0" dirty="0">
                        <a:solidFill>
                          <a:srgbClr val="FFC000"/>
                        </a:solidFill>
                        <a:effectLst>
                          <a:glow rad="101600">
                            <a:schemeClr val="bg1">
                              <a:alpha val="60000"/>
                            </a:schemeClr>
                          </a:glow>
                        </a:effectLst>
                        <a:cs typeface="B Homa" pitchFamily="2" charset="-78"/>
                      </a:endParaRPr>
                    </a:p>
                  </a:txBody>
                  <a:tcPr/>
                </a:tc>
                <a:tc>
                  <a:txBody>
                    <a:bodyPr/>
                    <a:lstStyle/>
                    <a:p>
                      <a:pPr algn="ctr" rtl="1"/>
                      <a:r>
                        <a:rPr lang="fa-IR" sz="2000" b="1" dirty="0" smtClean="0">
                          <a:solidFill>
                            <a:srgbClr val="00B050"/>
                          </a:solidFill>
                          <a:effectLst>
                            <a:glow rad="101600">
                              <a:schemeClr val="bg1">
                                <a:alpha val="60000"/>
                              </a:schemeClr>
                            </a:glow>
                          </a:effectLst>
                          <a:cs typeface="B Homa" pitchFamily="2" charset="-78"/>
                        </a:rPr>
                        <a:t>پیش شرط</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3"/>
                  </a:ext>
                </a:extLst>
              </a:tr>
              <a:tr h="824787">
                <a:tc>
                  <a:txBody>
                    <a:bodyPr/>
                    <a:lstStyle/>
                    <a:p>
                      <a:pPr algn="ctr" rtl="1"/>
                      <a:r>
                        <a:rPr lang="fa-IR" sz="2000" b="0" dirty="0" smtClean="0">
                          <a:solidFill>
                            <a:srgbClr val="FFC000"/>
                          </a:solidFill>
                          <a:effectLst>
                            <a:glow rad="101600">
                              <a:schemeClr val="bg1">
                                <a:alpha val="60000"/>
                              </a:schemeClr>
                            </a:glow>
                          </a:effectLst>
                          <a:cs typeface="B Homa" pitchFamily="2" charset="-78"/>
                        </a:rPr>
                        <a:t>1- اجاره دادن باشگاه به مربي</a:t>
                      </a:r>
                    </a:p>
                  </a:txBody>
                  <a:tcPr/>
                </a:tc>
                <a:tc>
                  <a:txBody>
                    <a:bodyPr/>
                    <a:lstStyle/>
                    <a:p>
                      <a:pPr algn="ctr" rtl="1"/>
                      <a:r>
                        <a:rPr lang="fa-IR" sz="2000" b="1" dirty="0" smtClean="0">
                          <a:solidFill>
                            <a:srgbClr val="00B050"/>
                          </a:solidFill>
                          <a:effectLst>
                            <a:glow rad="101600">
                              <a:schemeClr val="bg1">
                                <a:alpha val="60000"/>
                              </a:schemeClr>
                            </a:glow>
                          </a:effectLst>
                          <a:cs typeface="B Homa" pitchFamily="2" charset="-78"/>
                        </a:rPr>
                        <a:t>پس شرط</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مربي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4286248" y="1000108"/>
            <a:ext cx="4210056" cy="685792"/>
          </a:xfrm>
        </p:spPr>
        <p:txBody>
          <a:bodyPr>
            <a:normAutofit fontScale="925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اجاره باشگاه:</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357166"/>
            <a:ext cx="6400816" cy="939784"/>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اجاره ي باشگاه</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
        <p:nvSpPr>
          <p:cNvPr id="3" name="Content Placeholder 2"/>
          <p:cNvSpPr>
            <a:spLocks noGrp="1"/>
          </p:cNvSpPr>
          <p:nvPr>
            <p:ph idx="1"/>
          </p:nvPr>
        </p:nvSpPr>
        <p:spPr>
          <a:xfrm>
            <a:off x="142844" y="1142984"/>
            <a:ext cx="8786874" cy="5572164"/>
          </a:xfrm>
        </p:spPr>
        <p:txBody>
          <a:bodyPr>
            <a:normAutofit fontScale="92500" lnSpcReduction="10000"/>
          </a:bodyPr>
          <a:lstStyle/>
          <a:p>
            <a:pPr>
              <a:buNone/>
            </a:pPr>
            <a:r>
              <a:rPr lang="fa-IR" sz="1800" dirty="0" smtClean="0"/>
              <a:t>     </a:t>
            </a:r>
            <a:r>
              <a:rPr lang="fa-IR" sz="2200" dirty="0" smtClean="0">
                <a:solidFill>
                  <a:srgbClr val="FFC000"/>
                </a:solidFill>
              </a:rPr>
              <a:t>1</a:t>
            </a:r>
            <a:r>
              <a:rPr lang="fa-IR" sz="1800" dirty="0" smtClean="0">
                <a:solidFill>
                  <a:srgbClr val="FFC000"/>
                </a:solidFill>
              </a:rPr>
              <a:t>-</a:t>
            </a:r>
            <a:r>
              <a:rPr lang="fa-IR" sz="1800" dirty="0" smtClean="0"/>
              <a:t>مراجعه ي مربي و درخواست زمان و مكان مورد نظر براي اجاره</a:t>
            </a:r>
          </a:p>
          <a:p>
            <a:r>
              <a:rPr lang="fa-IR" sz="1800" dirty="0" smtClean="0">
                <a:solidFill>
                  <a:srgbClr val="FFC000"/>
                </a:solidFill>
              </a:rPr>
              <a:t>2-</a:t>
            </a:r>
            <a:r>
              <a:rPr lang="fa-IR" sz="1800" dirty="0" smtClean="0"/>
              <a:t>كنترل ساعات و مكان هاي درخواستي</a:t>
            </a:r>
          </a:p>
          <a:p>
            <a:r>
              <a:rPr lang="fa-IR" sz="1800" dirty="0" smtClean="0"/>
              <a:t>    </a:t>
            </a:r>
            <a:r>
              <a:rPr lang="fa-IR" sz="1800" dirty="0" smtClean="0">
                <a:solidFill>
                  <a:srgbClr val="FFC000"/>
                </a:solidFill>
              </a:rPr>
              <a:t>1-2-</a:t>
            </a:r>
            <a:r>
              <a:rPr lang="fa-IR" sz="1800" dirty="0" smtClean="0"/>
              <a:t>درصورت رزرو نبودن ثبت آن در فرم عضويت</a:t>
            </a:r>
          </a:p>
          <a:p>
            <a:r>
              <a:rPr lang="fa-IR" sz="1800" dirty="0" smtClean="0"/>
              <a:t>    </a:t>
            </a:r>
            <a:r>
              <a:rPr lang="fa-IR" sz="1800" dirty="0" smtClean="0">
                <a:solidFill>
                  <a:srgbClr val="FFC000"/>
                </a:solidFill>
              </a:rPr>
              <a:t>1-2-</a:t>
            </a:r>
            <a:r>
              <a:rPr lang="fa-IR" sz="1800" dirty="0" smtClean="0"/>
              <a:t>درصورت رزرو بودن اعلام آن و ارايه ي ساعات ديگر غير رزرو به مربي و منتظر پاسخ                ماندن</a:t>
            </a:r>
          </a:p>
          <a:p>
            <a:r>
              <a:rPr lang="fa-IR" sz="1800" dirty="0" smtClean="0"/>
              <a:t>         </a:t>
            </a:r>
            <a:r>
              <a:rPr lang="fa-IR" sz="1800" dirty="0" smtClean="0">
                <a:solidFill>
                  <a:srgbClr val="FFC000"/>
                </a:solidFill>
              </a:rPr>
              <a:t>1-2-2-</a:t>
            </a:r>
            <a:r>
              <a:rPr lang="fa-IR" sz="1800" dirty="0" smtClean="0"/>
              <a:t>درخواست يكي از ساعات غير رزرو از سوي مربي</a:t>
            </a:r>
          </a:p>
          <a:p>
            <a:r>
              <a:rPr lang="fa-IR" sz="1800" dirty="0" smtClean="0"/>
              <a:t>         </a:t>
            </a:r>
            <a:r>
              <a:rPr lang="fa-IR" sz="1800" dirty="0" smtClean="0">
                <a:solidFill>
                  <a:srgbClr val="FFC000"/>
                </a:solidFill>
              </a:rPr>
              <a:t>2-2-2-</a:t>
            </a:r>
            <a:r>
              <a:rPr lang="fa-IR" sz="1800" dirty="0" smtClean="0"/>
              <a:t>ثبت و رزرو آْن روي فرم عضويت</a:t>
            </a:r>
          </a:p>
          <a:p>
            <a:r>
              <a:rPr lang="fa-IR" sz="1800" dirty="0" smtClean="0">
                <a:solidFill>
                  <a:srgbClr val="FFC000"/>
                </a:solidFill>
              </a:rPr>
              <a:t>3-</a:t>
            </a:r>
            <a:r>
              <a:rPr lang="fa-IR" sz="1800" dirty="0" smtClean="0"/>
              <a:t>اعلام مبلغ اجاره باشگاه به مربي و تاييد آن توسط مربي</a:t>
            </a:r>
          </a:p>
          <a:p>
            <a:r>
              <a:rPr lang="fa-IR" sz="1800" dirty="0" smtClean="0">
                <a:solidFill>
                  <a:srgbClr val="FFC000"/>
                </a:solidFill>
              </a:rPr>
              <a:t>4-</a:t>
            </a:r>
            <a:r>
              <a:rPr lang="fa-IR" sz="1800" dirty="0" smtClean="0"/>
              <a:t>درخواست ارايه ي مدارك از قبيل كارت مربيگري(استادي) و ... از مربي</a:t>
            </a:r>
          </a:p>
          <a:p>
            <a:r>
              <a:rPr lang="fa-IR" sz="1800" dirty="0" smtClean="0">
                <a:solidFill>
                  <a:srgbClr val="FFC000"/>
                </a:solidFill>
              </a:rPr>
              <a:t>5-</a:t>
            </a:r>
            <a:r>
              <a:rPr lang="fa-IR" sz="1800" dirty="0" smtClean="0"/>
              <a:t>ارايه ي مدارك لازم از طرف مربي</a:t>
            </a:r>
          </a:p>
          <a:p>
            <a:pPr>
              <a:buNone/>
            </a:pPr>
            <a:r>
              <a:rPr lang="fa-IR" sz="1800" dirty="0" smtClean="0"/>
              <a:t>          </a:t>
            </a:r>
            <a:r>
              <a:rPr lang="fa-IR" sz="1800" dirty="0" smtClean="0">
                <a:solidFill>
                  <a:srgbClr val="FFC000"/>
                </a:solidFill>
              </a:rPr>
              <a:t>1-5-</a:t>
            </a:r>
            <a:r>
              <a:rPr lang="fa-IR" sz="1800" dirty="0" smtClean="0"/>
              <a:t>بررسي و كنترل صحت مدارك</a:t>
            </a:r>
          </a:p>
          <a:p>
            <a:pPr>
              <a:buNone/>
            </a:pPr>
            <a:r>
              <a:rPr lang="fa-IR" sz="1800" dirty="0" smtClean="0"/>
              <a:t>                  </a:t>
            </a:r>
            <a:r>
              <a:rPr lang="fa-IR" sz="1800" dirty="0" smtClean="0">
                <a:solidFill>
                  <a:srgbClr val="FFC000"/>
                </a:solidFill>
              </a:rPr>
              <a:t>1-1-5-</a:t>
            </a:r>
            <a:r>
              <a:rPr lang="fa-IR" sz="1800" dirty="0" smtClean="0"/>
              <a:t> در صورت نقص در مدارك اعلام آن به مربي </a:t>
            </a:r>
          </a:p>
          <a:p>
            <a:pPr>
              <a:buNone/>
            </a:pPr>
            <a:r>
              <a:rPr lang="fa-IR" sz="1800" dirty="0" smtClean="0"/>
              <a:t>                 </a:t>
            </a:r>
            <a:r>
              <a:rPr lang="fa-IR" sz="1800" dirty="0" smtClean="0">
                <a:solidFill>
                  <a:srgbClr val="FFC000"/>
                </a:solidFill>
              </a:rPr>
              <a:t> 2-1-5-</a:t>
            </a:r>
            <a:r>
              <a:rPr lang="fa-IR" sz="1800" dirty="0" smtClean="0"/>
              <a:t>در صورت صحت مدارك ثبت در پرونده ي مربي</a:t>
            </a:r>
          </a:p>
          <a:p>
            <a:pPr>
              <a:buNone/>
            </a:pPr>
            <a:r>
              <a:rPr lang="fa-IR" sz="1800" dirty="0" smtClean="0"/>
              <a:t>                      1-2-1-5-تنظيم قرارداد و در خواست امضاء و تاييد مربي</a:t>
            </a:r>
          </a:p>
          <a:p>
            <a:pPr>
              <a:buNone/>
            </a:pPr>
            <a:r>
              <a:rPr lang="fa-IR" sz="1800" dirty="0" smtClean="0"/>
              <a:t>                      </a:t>
            </a:r>
            <a:r>
              <a:rPr lang="fa-IR" sz="1800" dirty="0" smtClean="0">
                <a:solidFill>
                  <a:srgbClr val="FFC000"/>
                </a:solidFill>
              </a:rPr>
              <a:t>2-2-1-5-</a:t>
            </a:r>
            <a:r>
              <a:rPr lang="fa-IR" sz="1800" dirty="0" smtClean="0"/>
              <a:t> پذيرش و امضاي مربي</a:t>
            </a:r>
          </a:p>
          <a:p>
            <a:pPr>
              <a:buNone/>
            </a:pPr>
            <a:r>
              <a:rPr lang="fa-IR" sz="1800" dirty="0" smtClean="0"/>
              <a:t>                      </a:t>
            </a:r>
            <a:r>
              <a:rPr lang="fa-IR" sz="1800" dirty="0" smtClean="0">
                <a:solidFill>
                  <a:srgbClr val="FFC000"/>
                </a:solidFill>
              </a:rPr>
              <a:t>3-2-1-5-</a:t>
            </a:r>
            <a:r>
              <a:rPr lang="fa-IR" sz="1800" dirty="0" smtClean="0"/>
              <a:t> درخواست مبلغ پيش اجاره از مربي</a:t>
            </a:r>
          </a:p>
          <a:p>
            <a:pPr>
              <a:buNone/>
            </a:pPr>
            <a:r>
              <a:rPr lang="fa-IR" sz="1800" dirty="0" smtClean="0"/>
              <a:t>                      </a:t>
            </a:r>
            <a:r>
              <a:rPr lang="fa-IR" sz="1800" dirty="0" smtClean="0">
                <a:solidFill>
                  <a:srgbClr val="FFC000"/>
                </a:solidFill>
              </a:rPr>
              <a:t>4-2-1-5-</a:t>
            </a:r>
            <a:r>
              <a:rPr lang="fa-IR" sz="1800" dirty="0" smtClean="0"/>
              <a:t> پرداخت مبلغ پيش اجاره توسط مربي</a:t>
            </a:r>
          </a:p>
          <a:p>
            <a:pPr>
              <a:buNone/>
            </a:pPr>
            <a:r>
              <a:rPr lang="fa-IR" sz="1800" dirty="0" smtClean="0"/>
              <a:t>                      </a:t>
            </a:r>
            <a:r>
              <a:rPr lang="fa-IR" sz="1800" dirty="0" smtClean="0">
                <a:solidFill>
                  <a:srgbClr val="FFC000"/>
                </a:solidFill>
              </a:rPr>
              <a:t>5-2-1-5-</a:t>
            </a:r>
            <a:r>
              <a:rPr lang="fa-IR" sz="1800" dirty="0" smtClean="0"/>
              <a:t>افزودن مبلغ به صندوق باشگاه</a:t>
            </a:r>
          </a:p>
          <a:p>
            <a:pPr>
              <a:buNone/>
            </a:pPr>
            <a:r>
              <a:rPr lang="fa-IR" sz="1800" dirty="0" smtClean="0">
                <a:solidFill>
                  <a:srgbClr val="FFC000"/>
                </a:solidFill>
              </a:rPr>
              <a:t>                      6-2-1-5- </a:t>
            </a:r>
            <a:r>
              <a:rPr lang="fa-IR" sz="1800" dirty="0" smtClean="0"/>
              <a:t>قرار دادن فرم عضويت در قرارداد و ثبت نهايي قرارداد</a:t>
            </a:r>
          </a:p>
          <a:p>
            <a:pPr>
              <a:buNone/>
            </a:pPr>
            <a:endParaRPr lang="fa-IR" sz="1800" dirty="0" smtClean="0"/>
          </a:p>
          <a:p>
            <a:endParaRPr lang="fa-IR"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14282" y="500042"/>
            <a:ext cx="6643734" cy="6143668"/>
          </a:xfrm>
          <a:prstGeom prst="rect">
            <a:avLst/>
          </a:prstGeom>
          <a:ln w="228600" cap="sq" cmpd="thickThin">
            <a:solidFill>
              <a:srgbClr val="000000"/>
            </a:solidFill>
            <a:prstDash val="solid"/>
            <a:miter lim="800000"/>
          </a:ln>
          <a:effectLst>
            <a:innerShdw blurRad="76200">
              <a:srgbClr val="000000"/>
            </a:innerShdw>
          </a:effectLst>
        </p:spPr>
      </p:pic>
      <p:sp>
        <p:nvSpPr>
          <p:cNvPr id="5" name="Left Arrow 4"/>
          <p:cNvSpPr/>
          <p:nvPr/>
        </p:nvSpPr>
        <p:spPr>
          <a:xfrm rot="1761678">
            <a:off x="6523758" y="2826889"/>
            <a:ext cx="2872035"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اجاره باشگاه:</a:t>
            </a:r>
            <a:endParaRPr lang="fa-IR" sz="1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951</TotalTime>
  <Words>1621</Words>
  <Application>Microsoft Office PowerPoint</Application>
  <PresentationFormat>On-screen Show (4:3)</PresentationFormat>
  <Paragraphs>198</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 Bardiya</vt:lpstr>
      <vt:lpstr>B Homa</vt:lpstr>
      <vt:lpstr>Franklin Gothic Book</vt:lpstr>
      <vt:lpstr>Tahoma</vt:lpstr>
      <vt:lpstr>Times New Roman</vt:lpstr>
      <vt:lpstr>Wingdings</vt:lpstr>
      <vt:lpstr>Wingdings 2</vt:lpstr>
      <vt:lpstr>Technic</vt:lpstr>
      <vt:lpstr>PowerPoint Presentation</vt:lpstr>
      <vt:lpstr>تحليل سيستم جاري باشگاه ورزشي چند منظوره   . </vt:lpstr>
      <vt:lpstr>مطالب ارائه شده</vt:lpstr>
      <vt:lpstr>مقدمه:</vt:lpstr>
      <vt:lpstr>PowerPoint Presentation</vt:lpstr>
      <vt:lpstr>تحليل سيستم  </vt:lpstr>
      <vt:lpstr>Use Case های Actor مربي </vt:lpstr>
      <vt:lpstr> Use Case :Basic Flow اجاره ي باشگاه </vt:lpstr>
      <vt:lpstr>PowerPoint Presentation</vt:lpstr>
      <vt:lpstr>Collaboration Diagram (دياگرام همکاری) Use Case اجاره:</vt:lpstr>
      <vt:lpstr>Use Case های Actor مربي </vt:lpstr>
      <vt:lpstr> Use Case :Basic Flow پرداخت اجاره </vt:lpstr>
      <vt:lpstr>PowerPoint Presentation</vt:lpstr>
      <vt:lpstr>Collaboration Diagram (دياگرام همکاری) Use Caseپرداخت اجاره:</vt:lpstr>
      <vt:lpstr>Use Case های Actor مربي </vt:lpstr>
      <vt:lpstr> Use Case :Basic Flow دريافت شهريه ورزشكاران </vt:lpstr>
      <vt:lpstr>PowerPoint Presentation</vt:lpstr>
      <vt:lpstr>Collaboration Diagram (دياگرام همکاری) Use Case دريافت شهريه ي ورزشكاران:</vt:lpstr>
      <vt:lpstr>Use Case های Actor ورزشكار </vt:lpstr>
      <vt:lpstr> Use Case :Basic Flow ثبت نام ورزشكار </vt:lpstr>
      <vt:lpstr>PowerPoint Presentation</vt:lpstr>
      <vt:lpstr>Collaboration Diagram (دياگرام همکاری) Use Case ثبت نام ورزشكار:</vt:lpstr>
      <vt:lpstr>Use Case های Actor ورزشكار </vt:lpstr>
      <vt:lpstr> Use Case :Basic Flow پرداخت شهريه </vt:lpstr>
      <vt:lpstr>PowerPoint Presentation</vt:lpstr>
      <vt:lpstr>Collaboration Diagram (دياگرام همکاری) Use Case پرداخت شهريه:</vt:lpstr>
      <vt:lpstr>Use Case های Actor ورزشكار </vt:lpstr>
      <vt:lpstr> Use Case :Basic Flow شركت در تمرين يا استفاده از امكانات </vt:lpstr>
      <vt:lpstr>PowerPoint Presentation</vt:lpstr>
      <vt:lpstr>Collaboration Diagram (دياگرام همکاری) Use Case شركت در تمرين يا استفاده از امكانات:</vt:lpstr>
    </vt:vector>
  </TitlesOfParts>
  <Company>www.PadidehSoft.com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PADIDEH GROUP</dc:creator>
  <cp:lastModifiedBy>saebt</cp:lastModifiedBy>
  <cp:revision>114</cp:revision>
  <dcterms:created xsi:type="dcterms:W3CDTF">2011-05-02T18:31:29Z</dcterms:created>
  <dcterms:modified xsi:type="dcterms:W3CDTF">2025-04-24T13:38:46Z</dcterms:modified>
</cp:coreProperties>
</file>