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76" r:id="rId7"/>
    <p:sldId id="263" r:id="rId8"/>
    <p:sldId id="265" r:id="rId9"/>
    <p:sldId id="268" r:id="rId10"/>
    <p:sldId id="266" r:id="rId11"/>
    <p:sldId id="267" r:id="rId12"/>
    <p:sldId id="269" r:id="rId13"/>
    <p:sldId id="270" r:id="rId14"/>
    <p:sldId id="277" r:id="rId15"/>
    <p:sldId id="278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e Kamat" initials="SK" lastIdx="2" clrIdx="0">
    <p:extLst>
      <p:ext uri="{19B8F6BF-5375-455C-9EA6-DF929625EA0E}">
        <p15:presenceInfo xmlns:p15="http://schemas.microsoft.com/office/powerpoint/2012/main" userId="61dda6df718311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10:25:11.4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10:29:40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B4862-0A6A-4DAD-B823-843499A5C17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12657-0976-4397-8169-12D31D74C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177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DB18-3EFC-9875-A42C-A2E2CB81B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DE1CF-8B91-A845-9A4B-9D830E29E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602E2-9727-33CB-D7E3-FA9F2D57E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0DC9-1786-40ED-963B-12C70C1F4513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5A750-37C6-C8DA-48B0-61792B9D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0718-AFDF-01E5-A127-E23AE551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1A97-A761-48F0-A334-216733856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36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F1F7-6097-5C85-7F16-7DEB0788B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B4FF6-561E-C1EE-1973-3EACD107E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25778-383D-D82A-6F37-1257AF0C1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0DC9-1786-40ED-963B-12C70C1F4513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ED6C4-7391-4A17-07A3-1CDECF34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00CF9-67A0-731C-90B5-4979644B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1A97-A761-48F0-A334-216733856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65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A218C-48C2-A077-AE23-CB34D2E2E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606F3-B586-29C0-FC71-5B345ECDE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74154-7E4D-50AC-45C6-D29EEBE59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0DC9-1786-40ED-963B-12C70C1F4513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47F89-EB1B-B53D-6120-BC289F23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5BC89-61D2-6F3B-029B-D11B6A78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1A97-A761-48F0-A334-216733856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62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F62B3-6BF8-C11A-E425-064BC5255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1FEAA-6E2A-0CCC-EF86-6426710F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41953-0B1D-A2D9-08BF-98007418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0DC9-1786-40ED-963B-12C70C1F4513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C56AB-8836-2BCA-24FD-6011BA88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AB629-4243-C086-F029-BA1327B6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1A97-A761-48F0-A334-216733856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05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02D9-3042-D2C3-79DA-2EEFBBFD7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E41BD-472D-EBFD-E565-0F0062F34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4C36F-67A5-825A-4F60-DD7A6010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0DC9-1786-40ED-963B-12C70C1F4513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6270B-D979-2735-2BE7-B0752D99A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696DA-7AF7-1E82-44F2-3C9FF106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1A97-A761-48F0-A334-216733856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42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A1B7-C86A-89CF-B4C4-020F27D1B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7F749-5E7A-1179-C37E-7216319D7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E434D-DFC9-124A-01AD-4C24A1693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AD1BE-BB4A-4D39-B55E-F3DDA1445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0DC9-1786-40ED-963B-12C70C1F4513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FAAB0-DE9D-799D-6CC4-D941BEADC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12C26-8528-259D-D4FA-7E555D79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1A97-A761-48F0-A334-216733856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17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DDD73-2BDA-1254-B678-D8537110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EA817-9FD7-D322-8CB4-9C4426555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3BC74-7DF4-B9E7-D160-61822BA17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441834-3B6A-C9B9-364C-DA55AF94B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BEB732-15E5-9669-70B6-3D2E1A752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2256B-BF2D-DC25-6BE8-A467C6D23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0DC9-1786-40ED-963B-12C70C1F4513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D868D8-F4C8-FB0E-A460-35B7C4BEC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5A9509-0EF1-F632-AB7D-C9F7B843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1A97-A761-48F0-A334-216733856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08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C5C6-9334-F85F-3057-22FFC3BD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63485-D113-82E8-29FB-EDF79606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0DC9-1786-40ED-963B-12C70C1F4513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1A885-F19E-C8DB-CB05-ABDECBF3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AC763-FB02-F81A-71B2-79C4C234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1A97-A761-48F0-A334-216733856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48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74E3E8-712E-5A7B-7221-1FFAF46E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0DC9-1786-40ED-963B-12C70C1F4513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3B3BB1-0432-4B50-807F-B0E81D2D6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D1B30-DB64-E0A5-0148-0A032D8D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1A97-A761-48F0-A334-216733856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83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AC41-1CB3-854C-1403-E829B79F3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ACF7E-8CC8-B916-A3A2-E599A8F75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A36CB-FD2D-8108-1A00-CEFA653BA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BA36E-D63C-DDB8-104C-2FFDA8E4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0DC9-1786-40ED-963B-12C70C1F4513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57631-8B0A-2DA5-275D-7E0CABC1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48ADE-E491-67BC-F491-B524EF3B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1A97-A761-48F0-A334-216733856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87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CDCC-3304-B6E6-6724-49F3AEDF2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F4F5A7-C4FC-4EA5-FA18-31585FE0E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3EF0FF-7E47-8E4B-1B77-4FF5E45A6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3AC33-0F17-653C-7CAE-FEAABD355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0DC9-1786-40ED-963B-12C70C1F4513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55983-649F-2B5B-96AF-3BC0EDFC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637B6-E8EF-DB23-ABE5-361E6372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1A97-A761-48F0-A334-216733856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44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50D4C9-2D99-2CCE-8B3E-150224BA8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DF584-5343-1B4C-5E4F-B8FC72EAA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270F7-E99B-9BDA-8379-D525BA13A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40DC9-1786-40ED-963B-12C70C1F4513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A8BB0-A385-D819-B3B6-3AA105676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7C0DA-236E-F876-F8BF-771B8325E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71A97-A761-48F0-A334-216733856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1529-5B59-AA77-E31F-B066D375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87406"/>
            <a:ext cx="10515600" cy="285273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omic Sans MS" panose="030F0702030302020204" pitchFamily="66" charset="0"/>
              </a:rPr>
              <a:t>Staring at wine before tasting it …</a:t>
            </a:r>
            <a:endParaRPr lang="en-IN" sz="4000" b="1" dirty="0">
              <a:latin typeface="Comic Sans MS" panose="030F07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3D23E-7A77-EB70-E329-E003A3967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 data visualization project </a:t>
            </a:r>
          </a:p>
          <a:p>
            <a:r>
              <a:rPr lang="en-US" dirty="0">
                <a:latin typeface="Comic Sans MS" panose="030F0702030302020204" pitchFamily="66" charset="0"/>
              </a:rPr>
              <a:t>by </a:t>
            </a:r>
          </a:p>
          <a:p>
            <a:r>
              <a:rPr lang="en-US" dirty="0">
                <a:latin typeface="Comic Sans MS" panose="030F0702030302020204" pitchFamily="66" charset="0"/>
              </a:rPr>
              <a:t>Saee Kamat </a:t>
            </a:r>
          </a:p>
          <a:p>
            <a:r>
              <a:rPr lang="en-US" b="1" u="sng" dirty="0">
                <a:latin typeface="Comic Sans MS" panose="030F0702030302020204" pitchFamily="66" charset="0"/>
              </a:rPr>
              <a:t>Mentor</a:t>
            </a:r>
            <a:r>
              <a:rPr lang="en-US" dirty="0">
                <a:latin typeface="Comic Sans MS" panose="030F0702030302020204" pitchFamily="66" charset="0"/>
              </a:rPr>
              <a:t> : Srijit Mukherjee </a:t>
            </a:r>
            <a:endParaRPr lang="en-IN" dirty="0"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2EF0AF-4E08-1D25-F0C2-57003A764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51" y="206573"/>
            <a:ext cx="3673098" cy="36757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7585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E760-F82E-0441-1C28-E51297FA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493"/>
            <a:ext cx="10515600" cy="961292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Finding good classifiers …</a:t>
            </a:r>
            <a:endParaRPr lang="en-IN" dirty="0">
              <a:latin typeface="Comic Sans MS" panose="030F0702030302020204" pitchFamily="66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82C4606-E911-4241-96BE-DEF541691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220" y="1003743"/>
            <a:ext cx="8550031" cy="53691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374A36C3-AB23-B08E-65A0-752C88AD0D01}"/>
              </a:ext>
            </a:extLst>
          </p:cNvPr>
          <p:cNvSpPr/>
          <p:nvPr/>
        </p:nvSpPr>
        <p:spPr>
          <a:xfrm>
            <a:off x="2725200" y="4007160"/>
            <a:ext cx="1980000" cy="1928374"/>
          </a:xfrm>
          <a:prstGeom prst="ellipse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F8E57FC-7F3A-4DD0-2797-E4558F74F797}"/>
                  </a:ext>
                </a:extLst>
              </p14:cNvPr>
              <p14:cNvContentPartPr/>
              <p14:nvPr/>
            </p14:nvContentPartPr>
            <p14:xfrm>
              <a:off x="3773697" y="5935534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F8E57FC-7F3A-4DD0-2797-E4558F74F7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55697" y="591753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68C9EAFC-BBC0-5EF9-AC1C-A13EC5F5994C}"/>
              </a:ext>
            </a:extLst>
          </p:cNvPr>
          <p:cNvSpPr/>
          <p:nvPr/>
        </p:nvSpPr>
        <p:spPr>
          <a:xfrm>
            <a:off x="4866828" y="2464054"/>
            <a:ext cx="4599972" cy="2448548"/>
          </a:xfrm>
          <a:prstGeom prst="ellipse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171DAE-B708-BC73-DFEE-14E888D8C5C3}"/>
              </a:ext>
            </a:extLst>
          </p:cNvPr>
          <p:cNvSpPr txBox="1"/>
          <p:nvPr/>
        </p:nvSpPr>
        <p:spPr>
          <a:xfrm>
            <a:off x="7329546" y="1965035"/>
            <a:ext cx="1876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Class 1 and 2 are mixed </a:t>
            </a:r>
            <a:endParaRPr lang="en-IN" sz="1400" dirty="0">
              <a:latin typeface="Comic Sans MS" panose="030F0702030302020204" pitchFamily="66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131B06-C755-F970-64FE-D66BD9379DEA}"/>
              </a:ext>
            </a:extLst>
          </p:cNvPr>
          <p:cNvSpPr txBox="1"/>
          <p:nvPr/>
        </p:nvSpPr>
        <p:spPr>
          <a:xfrm>
            <a:off x="4626244" y="5501898"/>
            <a:ext cx="1604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Class 1 </a:t>
            </a:r>
            <a:endParaRPr lang="en-IN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886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AFC8C-6E60-A7E6-D7E5-EF5F33F60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831"/>
            <a:ext cx="10515600" cy="1031631"/>
          </a:xfrm>
        </p:spPr>
        <p:txBody>
          <a:bodyPr/>
          <a:lstStyle/>
          <a:p>
            <a:r>
              <a:rPr lang="en-US" sz="4000" dirty="0">
                <a:latin typeface="Comic Sans MS" panose="030F0702030302020204" pitchFamily="66" charset="0"/>
              </a:rPr>
              <a:t>Finding good classifiers </a:t>
            </a:r>
            <a:r>
              <a:rPr lang="en-US" dirty="0">
                <a:latin typeface="Ink Free" panose="03080402000500000000" pitchFamily="66" charset="0"/>
              </a:rPr>
              <a:t>…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5ADECE8-D08F-C565-DCCE-2FB65F8E9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462" y="1313846"/>
            <a:ext cx="8167077" cy="4954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EFBDD439-A8AA-2265-D939-95F48094B50D}"/>
              </a:ext>
            </a:extLst>
          </p:cNvPr>
          <p:cNvSpPr/>
          <p:nvPr/>
        </p:nvSpPr>
        <p:spPr>
          <a:xfrm rot="816592">
            <a:off x="3096714" y="4904222"/>
            <a:ext cx="3656315" cy="906006"/>
          </a:xfrm>
          <a:prstGeom prst="ellipse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AF38389-2E89-09E2-D93A-E81E260C91A7}"/>
              </a:ext>
            </a:extLst>
          </p:cNvPr>
          <p:cNvSpPr/>
          <p:nvPr/>
        </p:nvSpPr>
        <p:spPr>
          <a:xfrm>
            <a:off x="6125760" y="2638440"/>
            <a:ext cx="3060000" cy="1260000"/>
          </a:xfrm>
          <a:prstGeom prst="ellipse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C93D8CF-5F33-15F5-3C13-748BC9FA1F77}"/>
                  </a:ext>
                </a:extLst>
              </p14:cNvPr>
              <p14:cNvContentPartPr/>
              <p14:nvPr/>
            </p14:nvContentPartPr>
            <p14:xfrm>
              <a:off x="2727177" y="2944294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C93D8CF-5F33-15F5-3C13-748BC9FA1F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09537" y="292665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943BF037-ECC5-B213-60C3-E18FF8B44D82}"/>
              </a:ext>
            </a:extLst>
          </p:cNvPr>
          <p:cNvSpPr txBox="1"/>
          <p:nvPr/>
        </p:nvSpPr>
        <p:spPr>
          <a:xfrm>
            <a:off x="3673098" y="4417017"/>
            <a:ext cx="1069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3</a:t>
            </a:r>
            <a:endParaRPr lang="en-IN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B48854-00B6-F847-AA45-3F6268C3DB4D}"/>
              </a:ext>
            </a:extLst>
          </p:cNvPr>
          <p:cNvSpPr txBox="1"/>
          <p:nvPr/>
        </p:nvSpPr>
        <p:spPr>
          <a:xfrm>
            <a:off x="7896387" y="2373537"/>
            <a:ext cx="1224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Class 1</a:t>
            </a:r>
            <a:endParaRPr lang="en-IN" sz="1400" dirty="0">
              <a:latin typeface="Comic Sans MS" panose="030F0702030302020204" pitchFamily="66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719B9D-7672-6DF3-913B-EADECCBF9D64}"/>
              </a:ext>
            </a:extLst>
          </p:cNvPr>
          <p:cNvSpPr txBox="1"/>
          <p:nvPr/>
        </p:nvSpPr>
        <p:spPr>
          <a:xfrm>
            <a:off x="6924628" y="4409268"/>
            <a:ext cx="891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Class3</a:t>
            </a:r>
            <a:endParaRPr lang="en-IN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823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7DC9C-DD23-63D5-D723-5F7077C4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939"/>
            <a:ext cx="10515600" cy="10238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omic Sans MS" panose="030F0702030302020204" pitchFamily="66" charset="0"/>
              </a:rPr>
              <a:t>Considering all variables at ones! </a:t>
            </a:r>
            <a:endParaRPr lang="en-IN" sz="4000" dirty="0">
              <a:latin typeface="Comic Sans MS" panose="030F0702030302020204" pitchFamily="66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C1909B-0FB9-22B8-29ED-955CE91CA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54" y="1195755"/>
            <a:ext cx="7893492" cy="5305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492146-2444-F433-3008-4B019EFBD181}"/>
              </a:ext>
            </a:extLst>
          </p:cNvPr>
          <p:cNvSpPr txBox="1"/>
          <p:nvPr/>
        </p:nvSpPr>
        <p:spPr>
          <a:xfrm>
            <a:off x="6204091" y="5422688"/>
            <a:ext cx="77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1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3E908-1592-E1D1-A62B-B212B2EB4DD1}"/>
              </a:ext>
            </a:extLst>
          </p:cNvPr>
          <p:cNvSpPr txBox="1"/>
          <p:nvPr/>
        </p:nvSpPr>
        <p:spPr>
          <a:xfrm>
            <a:off x="3938380" y="3107809"/>
            <a:ext cx="949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2</a:t>
            </a:r>
            <a:endParaRPr lang="en-IN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DCFEE4-92A8-5541-1AA2-1E897497A6FD}"/>
              </a:ext>
            </a:extLst>
          </p:cNvPr>
          <p:cNvSpPr txBox="1"/>
          <p:nvPr/>
        </p:nvSpPr>
        <p:spPr>
          <a:xfrm>
            <a:off x="7985734" y="2755223"/>
            <a:ext cx="1000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3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125747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50F33-520F-60D6-7764-FCC1622B4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48" y="0"/>
            <a:ext cx="10515600" cy="161182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omic Sans MS" panose="030F0702030302020204" pitchFamily="66" charset="0"/>
              </a:rPr>
              <a:t>What decision tree is really doing ?</a:t>
            </a:r>
            <a:br>
              <a:rPr lang="en-US" sz="4000" dirty="0">
                <a:latin typeface="Comic Sans MS" panose="030F0702030302020204" pitchFamily="66" charset="0"/>
              </a:rPr>
            </a:b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702030302020204" pitchFamily="66" charset="0"/>
              </a:rPr>
              <a:t>The Decision Boundary  </a:t>
            </a:r>
            <a:endParaRPr lang="en-IN" sz="3600" dirty="0">
              <a:solidFill>
                <a:schemeClr val="tx1">
                  <a:lumMod val="50000"/>
                  <a:lumOff val="50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135CE3-B24C-F0E9-AA64-DB7B02CFE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539" y="1440696"/>
            <a:ext cx="6724922" cy="4767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6828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DAE2-BFAC-C4F0-D7FA-D3BCA636E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omic Sans MS" panose="030F0702030302020204" pitchFamily="66" charset="0"/>
              </a:rPr>
              <a:t>Is staring at wine good enough to classify it ? </a:t>
            </a:r>
            <a:endParaRPr lang="en-IN" sz="4000" dirty="0">
              <a:latin typeface="Comic Sans MS" panose="030F0702030302020204" pitchFamily="66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126AF2-DBC6-9DD1-D010-536BEE9D3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944" y="2115518"/>
            <a:ext cx="6326112" cy="3332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7648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E3596F-1CBB-17DC-3A37-45CB07E24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64990"/>
            <a:ext cx="8604142" cy="519193"/>
          </a:xfrm>
        </p:spPr>
        <p:txBody>
          <a:bodyPr>
            <a:normAutofit fontScale="25000" lnSpcReduction="20000"/>
          </a:bodyPr>
          <a:lstStyle/>
          <a:p>
            <a:r>
              <a:rPr lang="en-US" sz="16000" b="1" dirty="0">
                <a:latin typeface="Comic Sans MS" panose="030F0702030302020204" pitchFamily="66" charset="0"/>
              </a:rPr>
              <a:t>Chemical composition and optical density measures  do matter! </a:t>
            </a:r>
            <a:endParaRPr lang="en-IN" sz="16000" b="1" dirty="0">
              <a:latin typeface="Comic Sans MS" panose="030F0702030302020204" pitchFamily="66" charset="0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CD3F1C-F5A6-9C45-E53D-9ECE147CF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522" y="1054611"/>
            <a:ext cx="3295972" cy="2493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E6BE31-DEA9-3FD8-6CC9-8DDCBE1B5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508" y="1054611"/>
            <a:ext cx="2994721" cy="2493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5130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1B27D0D-A907-096E-FEEB-AC9396642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912" y="415456"/>
            <a:ext cx="6241774" cy="6027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15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0FDD-B86D-21F4-E86B-29C74E6DA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5" y="365126"/>
            <a:ext cx="10989815" cy="939891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“Wine” dataset from Kaggle</a:t>
            </a:r>
            <a:endParaRPr lang="en-IN" dirty="0">
              <a:latin typeface="Comic Sans MS" panose="030F07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A409D2-5F68-2873-1800-AF7777C8A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83" y="2110088"/>
            <a:ext cx="11256886" cy="3704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418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8EA1-473D-BD67-D5D0-252DF85BC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94999"/>
          </a:xfrm>
        </p:spPr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Unsupervised Learning : 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702030302020204" pitchFamily="66" charset="0"/>
              </a:rPr>
              <a:t>Finding clusters based on Color intensity</a:t>
            </a:r>
            <a:endParaRPr lang="en-IN" sz="3200" dirty="0">
              <a:solidFill>
                <a:schemeClr val="tx1">
                  <a:lumMod val="50000"/>
                  <a:lumOff val="50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A63AA397-CF21-3332-36B1-496B358A3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100" y="1833374"/>
            <a:ext cx="6063800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4813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B8AA8-B04D-02DE-E991-FE7A3A8D4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256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omic Sans MS" panose="030F0702030302020204" pitchFamily="66" charset="0"/>
              </a:rPr>
              <a:t>Variables which matter the most are : </a:t>
            </a:r>
            <a:endParaRPr lang="en-IN" sz="4000" dirty="0">
              <a:latin typeface="Comic Sans MS" panose="030F0702030302020204" pitchFamily="66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1D9662-374D-1908-3EF3-A11E978678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4241792"/>
              </p:ext>
            </p:extLst>
          </p:nvPr>
        </p:nvGraphicFramePr>
        <p:xfrm>
          <a:off x="991891" y="1812247"/>
          <a:ext cx="10075190" cy="274320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43592">
                  <a:extLst>
                    <a:ext uri="{9D8B030D-6E8A-4147-A177-3AD203B41FA5}">
                      <a16:colId xmlns:a16="http://schemas.microsoft.com/office/drawing/2014/main" val="1517550248"/>
                    </a:ext>
                  </a:extLst>
                </a:gridCol>
                <a:gridCol w="7231598">
                  <a:extLst>
                    <a:ext uri="{9D8B030D-6E8A-4147-A177-3AD203B41FA5}">
                      <a16:colId xmlns:a16="http://schemas.microsoft.com/office/drawing/2014/main" val="52863851"/>
                    </a:ext>
                  </a:extLst>
                </a:gridCol>
              </a:tblGrid>
              <a:tr h="313218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561205"/>
                  </a:ext>
                </a:extLst>
              </a:tr>
              <a:tr h="545551">
                <a:tc>
                  <a:txBody>
                    <a:bodyPr/>
                    <a:lstStyle/>
                    <a:p>
                      <a:r>
                        <a:rPr lang="en-US" dirty="0"/>
                        <a:t>Color intensity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Color intensity of wine measured by optical density at a particular wavelength.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327599"/>
                  </a:ext>
                </a:extLst>
              </a:tr>
              <a:tr h="351316">
                <a:tc>
                  <a:txBody>
                    <a:bodyPr/>
                    <a:lstStyle/>
                    <a:p>
                      <a:r>
                        <a:rPr lang="en-US" dirty="0"/>
                        <a:t>Flavonoids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concentration of flavonoids in the wine, (mg/L)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948008"/>
                  </a:ext>
                </a:extLst>
              </a:tr>
              <a:tr h="351316">
                <a:tc>
                  <a:txBody>
                    <a:bodyPr/>
                    <a:lstStyle/>
                    <a:p>
                      <a:r>
                        <a:rPr lang="en-US" dirty="0"/>
                        <a:t>Hue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concentration of flavonoids in the wine,  (mg/L)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02219"/>
                  </a:ext>
                </a:extLst>
              </a:tr>
              <a:tr h="351316">
                <a:tc>
                  <a:txBody>
                    <a:bodyPr/>
                    <a:lstStyle/>
                    <a:p>
                      <a:r>
                        <a:rPr lang="en-US" dirty="0"/>
                        <a:t>Alcohol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alcohol content in the wine,(% 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6519"/>
                  </a:ext>
                </a:extLst>
              </a:tr>
              <a:tr h="614803">
                <a:tc>
                  <a:txBody>
                    <a:bodyPr/>
                    <a:lstStyle/>
                    <a:p>
                      <a:r>
                        <a:rPr lang="en-US" dirty="0" err="1"/>
                        <a:t>OD_dil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ratio of the optical density measured at 280 nm to that measured at 315 nm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230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698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6D92-5A2C-6464-DA2A-A8AA16DA5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121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omic Sans MS" panose="030F0702030302020204" pitchFamily="66" charset="0"/>
              </a:rPr>
              <a:t>There can be two or more clusters….</a:t>
            </a:r>
            <a:endParaRPr lang="en-IN" sz="4000" dirty="0">
              <a:latin typeface="Comic Sans MS" panose="030F0702030302020204" pitchFamily="66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3664BA-4BAD-328C-7B52-7099F90B1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816" y="1155699"/>
            <a:ext cx="8620368" cy="5337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8983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469B-1820-4DD8-BAE7-9E98DD263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48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omic Sans MS" panose="030F0702030302020204" pitchFamily="66" charset="0"/>
              </a:rPr>
              <a:t>There can be two or more clusters…</a:t>
            </a:r>
            <a:endParaRPr lang="en-IN" sz="4000" dirty="0">
              <a:latin typeface="Comic Sans MS" panose="030F0702030302020204" pitchFamily="66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923C535-4192-0DCE-6435-7B4E13B8A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56" y="1585401"/>
            <a:ext cx="6367689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077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7712-6DC7-6ED7-CE71-9ABBFA56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7993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omic Sans MS" panose="030F0702030302020204" pitchFamily="66" charset="0"/>
              </a:rPr>
              <a:t>Color Intensity : 3 or more clusters!</a:t>
            </a:r>
            <a:endParaRPr lang="en-IN" sz="4000" dirty="0">
              <a:latin typeface="Comic Sans MS" panose="030F07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9E4FF-2EC6-7F7C-18BC-33D2B63BD0B4}"/>
              </a:ext>
            </a:extLst>
          </p:cNvPr>
          <p:cNvSpPr txBox="1"/>
          <p:nvPr/>
        </p:nvSpPr>
        <p:spPr>
          <a:xfrm rot="16200000">
            <a:off x="-100739" y="2169544"/>
            <a:ext cx="1224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mic Sans MS" panose="030F0702030302020204" pitchFamily="66" charset="0"/>
              </a:rPr>
              <a:t>Flavanoids</a:t>
            </a:r>
            <a:endParaRPr lang="en-IN" sz="1400" dirty="0">
              <a:latin typeface="Comic Sans MS" panose="030F0702030302020204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45E6-4678-DC4F-519A-52A79B193A3F}"/>
              </a:ext>
            </a:extLst>
          </p:cNvPr>
          <p:cNvSpPr txBox="1"/>
          <p:nvPr/>
        </p:nvSpPr>
        <p:spPr>
          <a:xfrm>
            <a:off x="2027583" y="3503549"/>
            <a:ext cx="1057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Alcohol</a:t>
            </a:r>
            <a:endParaRPr lang="en-IN" sz="1400" dirty="0">
              <a:latin typeface="Comic Sans MS" panose="030F07020303020202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D789F-48AE-7655-38E5-F0087D05BDEF}"/>
              </a:ext>
            </a:extLst>
          </p:cNvPr>
          <p:cNvSpPr txBox="1"/>
          <p:nvPr/>
        </p:nvSpPr>
        <p:spPr>
          <a:xfrm rot="16200000">
            <a:off x="6575361" y="1913750"/>
            <a:ext cx="712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Hue</a:t>
            </a:r>
            <a:endParaRPr lang="en-IN" sz="1400" dirty="0">
              <a:latin typeface="Comic Sans MS" panose="030F07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2D63B9-820E-6E58-22E6-B9CF74036015}"/>
              </a:ext>
            </a:extLst>
          </p:cNvPr>
          <p:cNvSpPr txBox="1"/>
          <p:nvPr/>
        </p:nvSpPr>
        <p:spPr>
          <a:xfrm>
            <a:off x="8859775" y="3356084"/>
            <a:ext cx="930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Alcohol</a:t>
            </a:r>
            <a:endParaRPr lang="en-IN" sz="1400" dirty="0">
              <a:latin typeface="Comic Sans MS" panose="030F07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881A39-ABFA-52F4-F8A4-E98BE3ACAE13}"/>
              </a:ext>
            </a:extLst>
          </p:cNvPr>
          <p:cNvSpPr txBox="1"/>
          <p:nvPr/>
        </p:nvSpPr>
        <p:spPr>
          <a:xfrm rot="16200000">
            <a:off x="3215465" y="4749776"/>
            <a:ext cx="90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Alcohol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D59D5D-88A3-EA0F-9149-0FEC9CD95116}"/>
              </a:ext>
            </a:extLst>
          </p:cNvPr>
          <p:cNvSpPr txBox="1"/>
          <p:nvPr/>
        </p:nvSpPr>
        <p:spPr>
          <a:xfrm>
            <a:off x="5344622" y="6312746"/>
            <a:ext cx="1415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OD_dil</a:t>
            </a:r>
            <a:endParaRPr lang="en-IN" sz="1400" dirty="0">
              <a:latin typeface="Comic Sans MS" panose="030F0702030302020204" pitchFamily="66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B2FC95-E9FE-F425-5B3A-AB7C3619F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33" y="918614"/>
            <a:ext cx="4120551" cy="25649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C86E0B-6C87-013F-26F4-4289FD2C8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045" y="3722243"/>
            <a:ext cx="4134471" cy="2541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2B74913D-B0B2-270E-7E82-9CA65D537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290" y="918614"/>
            <a:ext cx="4547656" cy="2673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092398-CECF-6592-B0A3-E5E3BAEEBCEB}"/>
              </a:ext>
            </a:extLst>
          </p:cNvPr>
          <p:cNvSpPr txBox="1"/>
          <p:nvPr/>
        </p:nvSpPr>
        <p:spPr>
          <a:xfrm>
            <a:off x="9144000" y="5943415"/>
            <a:ext cx="2781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Darker the shade , greater  the intensity!</a:t>
            </a:r>
            <a:endParaRPr lang="en-IN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136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D50D-DA4F-88E2-32F8-AB2A5708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678"/>
            <a:ext cx="10515600" cy="163341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Supervised Learning :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702030302020204" pitchFamily="66" charset="0"/>
              </a:rPr>
              <a:t>Classification of samples  into 3 categories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AAEEB9-6E8F-4100-F2AD-13552914F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638" y="1577975"/>
            <a:ext cx="6510724" cy="4598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DB2104-ED06-9F40-2AF9-E68F00BB7C0B}"/>
              </a:ext>
            </a:extLst>
          </p:cNvPr>
          <p:cNvSpPr txBox="1"/>
          <p:nvPr/>
        </p:nvSpPr>
        <p:spPr>
          <a:xfrm>
            <a:off x="9675446" y="5961519"/>
            <a:ext cx="25165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0" dirty="0">
                <a:solidFill>
                  <a:srgbClr val="374151"/>
                </a:solidFill>
                <a:effectLst/>
                <a:latin typeface="Söhne"/>
              </a:rPr>
              <a:t>Proline</a:t>
            </a:r>
            <a:r>
              <a:rPr lang="en-US" sz="1100" b="0" i="0" dirty="0">
                <a:solidFill>
                  <a:srgbClr val="374151"/>
                </a:solidFill>
                <a:effectLst/>
                <a:latin typeface="Söhne"/>
              </a:rPr>
              <a:t> : The concentration of proline, an amino acid, (mg/L).</a:t>
            </a:r>
            <a:endParaRPr lang="en-IN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1E2752-6F5B-F066-B75D-7D1D51F7ADA4}"/>
              </a:ext>
            </a:extLst>
          </p:cNvPr>
          <p:cNvSpPr txBox="1"/>
          <p:nvPr/>
        </p:nvSpPr>
        <p:spPr>
          <a:xfrm>
            <a:off x="434340" y="1940560"/>
            <a:ext cx="2082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Color intensity is not even included!</a:t>
            </a:r>
            <a:endParaRPr lang="en-IN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502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898F-4EBC-8F89-497C-E9072A2A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92" y="235323"/>
            <a:ext cx="10515600" cy="7580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omic Sans MS" panose="030F0702030302020204" pitchFamily="66" charset="0"/>
              </a:rPr>
              <a:t>Distributions ..are different! </a:t>
            </a:r>
            <a:endParaRPr lang="en-IN" sz="4000" dirty="0">
              <a:latin typeface="Comic Sans MS" panose="030F0702030302020204" pitchFamily="66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F17730-A5DC-0058-C1D1-6300EA92C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141" y="1094153"/>
            <a:ext cx="7567719" cy="52835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02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257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Comic Sans MS</vt:lpstr>
      <vt:lpstr>Ink Free</vt:lpstr>
      <vt:lpstr>Söhne</vt:lpstr>
      <vt:lpstr>Office Theme</vt:lpstr>
      <vt:lpstr>Staring at wine before tasting it …</vt:lpstr>
      <vt:lpstr>“Wine” dataset from Kaggle</vt:lpstr>
      <vt:lpstr>Unsupervised Learning :  Finding clusters based on Color intensity</vt:lpstr>
      <vt:lpstr>Variables which matter the most are : </vt:lpstr>
      <vt:lpstr>There can be two or more clusters….</vt:lpstr>
      <vt:lpstr>There can be two or more clusters…</vt:lpstr>
      <vt:lpstr>Color Intensity : 3 or more clusters!</vt:lpstr>
      <vt:lpstr>Supervised Learning : Classification of samples  into 3 categories </vt:lpstr>
      <vt:lpstr>Distributions ..are different! </vt:lpstr>
      <vt:lpstr>Finding good classifiers …</vt:lpstr>
      <vt:lpstr>Finding good classifiers …</vt:lpstr>
      <vt:lpstr>Considering all variables at ones! </vt:lpstr>
      <vt:lpstr>What decision tree is really doing ? The Decision Boundary  </vt:lpstr>
      <vt:lpstr>Is staring at wine good enough to classify it ?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Staring at wine before testing it …</dc:title>
  <dc:creator>Saee Kamat</dc:creator>
  <cp:lastModifiedBy>Saee Kamat</cp:lastModifiedBy>
  <cp:revision>13</cp:revision>
  <dcterms:created xsi:type="dcterms:W3CDTF">2023-07-17T07:42:06Z</dcterms:created>
  <dcterms:modified xsi:type="dcterms:W3CDTF">2023-08-01T13:11:04Z</dcterms:modified>
</cp:coreProperties>
</file>