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Open Sans" panose="020B0604020202020204" charset="0"/>
      <p:regular r:id="rId11"/>
      <p:bold r:id="rId12"/>
      <p:italic r:id="rId13"/>
      <p:boldItalic r:id="rId14"/>
    </p:embeddedFont>
    <p:embeddedFont>
      <p:font typeface="Open Sans Ligh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0C8DD2-F88D-B584-8081-E84C6B448A13}" v="21" dt="2024-11-06T15:38:17.266"/>
  </p1510:revLst>
</p1510:revInfo>
</file>

<file path=ppt/tableStyles.xml><?xml version="1.0" encoding="utf-8"?>
<a:tblStyleLst xmlns:a="http://schemas.openxmlformats.org/drawingml/2006/main" def="{76EA093B-4BBF-474B-B3B1-8ECE2D7982BD}">
  <a:tblStyle styleId="{76EA093B-4BBF-474B-B3B1-8ECE2D7982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696" y="60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1121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5b2e72063_0_2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305b2e72063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6872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7515110cb_1_20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57515110cb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5553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5561c26ba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315561c26b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3886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5561c26ba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315561c26b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1527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5561c26ba_0_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315561c26b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3461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5561c26ba_0_8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15561c26b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704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5561c26ba_0_10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315561c26ba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8727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5561c26ba_0_1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315561c26ba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175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a Lesson Title ">
  <p:cSld name="TITLE_1"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t="3419" b="-3409"/>
          <a:stretch/>
        </p:blipFill>
        <p:spPr>
          <a:xfrm>
            <a:off x="1239650" y="1254250"/>
            <a:ext cx="2877300" cy="54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25200" y="2813950"/>
            <a:ext cx="10070400" cy="247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Open Sans Light"/>
              <a:buNone/>
              <a:defRPr sz="9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/>
          <p:nvPr/>
        </p:nvSpPr>
        <p:spPr>
          <a:xfrm>
            <a:off x="1225200" y="5937550"/>
            <a:ext cx="10070400" cy="12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256200" y="5959675"/>
            <a:ext cx="100398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232067" y="1034380"/>
            <a:ext cx="3497101" cy="986219"/>
            <a:chOff x="989538" y="1051025"/>
            <a:chExt cx="3377536" cy="952500"/>
          </a:xfrm>
        </p:grpSpPr>
        <p:pic>
          <p:nvPicPr>
            <p:cNvPr id="16" name="Google Shape;16;p2"/>
            <p:cNvPicPr preferRelativeResize="0"/>
            <p:nvPr/>
          </p:nvPicPr>
          <p:blipFill rotWithShape="1">
            <a:blip r:embed="rId2">
              <a:alphaModFix/>
            </a:blip>
            <a:srcRect t="3419" b="-3409"/>
            <a:stretch/>
          </p:blipFill>
          <p:spPr>
            <a:xfrm>
              <a:off x="1239650" y="1254250"/>
              <a:ext cx="2877300" cy="546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2"/>
            <p:cNvSpPr/>
            <p:nvPr/>
          </p:nvSpPr>
          <p:spPr>
            <a:xfrm>
              <a:off x="995600" y="1051025"/>
              <a:ext cx="3365400" cy="952500"/>
            </a:xfrm>
            <a:prstGeom prst="rect">
              <a:avLst/>
            </a:prstGeom>
            <a:solidFill>
              <a:srgbClr val="171A53"/>
            </a:solidFill>
            <a:ln w="9525" cap="flat" cmpd="sng">
              <a:solidFill>
                <a:srgbClr val="171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171A5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18" name="Google Shape;18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89538" y="1058076"/>
              <a:ext cx="3377536" cy="938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2"/>
          <p:cNvSpPr txBox="1"/>
          <p:nvPr/>
        </p:nvSpPr>
        <p:spPr>
          <a:xfrm>
            <a:off x="279350" y="9860050"/>
            <a:ext cx="7915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2024 Udacity. </a:t>
            </a:r>
            <a:endParaRPr sz="10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. Dual Code">
  <p:cSld name="TITLE_AND_BODY_1_1_1_1_2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1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3" name="Google Shape;9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1"/>
          <p:cNvSpPr/>
          <p:nvPr/>
        </p:nvSpPr>
        <p:spPr>
          <a:xfrm>
            <a:off x="-250" y="-750"/>
            <a:ext cx="18288000" cy="91440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714375" dist="2381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1"/>
          <p:cNvSpPr txBox="1"/>
          <p:nvPr/>
        </p:nvSpPr>
        <p:spPr>
          <a:xfrm>
            <a:off x="685800" y="434400"/>
            <a:ext cx="1691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4800">
                <a:solidFill>
                  <a:srgbClr val="0B0B0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Title Placeholder</a:t>
            </a:r>
            <a:endParaRPr sz="4800">
              <a:solidFill>
                <a:srgbClr val="0B0B0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1"/>
          </p:nvPr>
        </p:nvSpPr>
        <p:spPr>
          <a:xfrm>
            <a:off x="685800" y="1554750"/>
            <a:ext cx="8241000" cy="69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●"/>
              <a:defRPr sz="3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2"/>
          </p:nvPr>
        </p:nvSpPr>
        <p:spPr>
          <a:xfrm>
            <a:off x="9361350" y="1554750"/>
            <a:ext cx="8241000" cy="69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●"/>
              <a:defRPr sz="3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979">
          <p15:clr>
            <a:schemeClr val="accent1"/>
          </p15:clr>
        </p15:guide>
        <p15:guide id="4" orient="horz" pos="5328">
          <p15:clr>
            <a:schemeClr val="accent1"/>
          </p15:clr>
        </p15:guide>
        <p15:guide id="5" pos="5760">
          <p15:clr>
            <a:srgbClr val="FF0000"/>
          </p15:clr>
        </p15:guide>
        <p15:guide id="6" orient="horz" pos="706">
          <p15:clr>
            <a:schemeClr val="accent1"/>
          </p15:clr>
        </p15:guide>
        <p15:guide id="7" orient="horz" pos="274">
          <p15:clr>
            <a:schemeClr val="accent1"/>
          </p15:clr>
        </p15:guide>
        <p15:guide id="8" pos="5623">
          <p15:clr>
            <a:schemeClr val="accent1"/>
          </p15:clr>
        </p15:guide>
        <p15:guide id="9" pos="5897">
          <p15:clr>
            <a:schemeClr val="accent1"/>
          </p15:clr>
        </p15:guide>
        <p15:guide id="10" orient="horz" pos="3240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. Quote Full Card">
  <p:cSld name="CUSTOM_14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18288000" cy="102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2"/>
          <p:cNvSpPr/>
          <p:nvPr/>
        </p:nvSpPr>
        <p:spPr>
          <a:xfrm flipH="1">
            <a:off x="1285650" y="1009650"/>
            <a:ext cx="15717000" cy="8268000"/>
          </a:xfrm>
          <a:prstGeom prst="round2DiagRect">
            <a:avLst>
              <a:gd name="adj1" fmla="val 20143"/>
              <a:gd name="adj2" fmla="val 0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body" idx="1"/>
          </p:nvPr>
        </p:nvSpPr>
        <p:spPr>
          <a:xfrm>
            <a:off x="2110650" y="1908000"/>
            <a:ext cx="14067000" cy="647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■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■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■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b Lesson Title (Designer or Producer Only)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18288000" cy="102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225200" y="3735300"/>
            <a:ext cx="15837600" cy="281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Font typeface="Open Sans Light"/>
              <a:buNone/>
              <a:defRPr sz="7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a Full Bullet">
  <p:cSld name="TITLE_AND_BODY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dist="2381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" name="Google Shape;2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85825" y="1828800"/>
            <a:ext cx="16916400" cy="662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432">
          <p15:clr>
            <a:schemeClr val="accent1"/>
          </p15:clr>
        </p15:guide>
        <p15:guide id="4" orient="horz" pos="5760">
          <p15:clr>
            <a:schemeClr val="accent1"/>
          </p15:clr>
        </p15:guide>
        <p15:guide id="5" orient="horz" pos="936">
          <p15:clr>
            <a:schemeClr val="accent1"/>
          </p15:clr>
        </p15:guide>
        <p15:guide id="6" orient="horz" pos="5328">
          <p15:clr>
            <a:schemeClr val="accent1"/>
          </p15:clr>
        </p15:guide>
        <p15:guide id="7" orient="horz" pos="1152">
          <p15:clr>
            <a:schemeClr val="accent1"/>
          </p15:clr>
        </p15:guide>
        <p15:guide id="8" pos="5760">
          <p15:clr>
            <a:srgbClr val="E46962"/>
          </p15:clr>
        </p15:guide>
        <p15:guide id="9" orient="horz" pos="3132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g Full Graphic">
  <p:cSld name="TITLE_ONLY_1_1_1"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300" y="0"/>
            <a:ext cx="18288000" cy="113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16916400" cy="11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 Light"/>
              <a:buNone/>
              <a:defRPr sz="4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7750" y="9434275"/>
            <a:ext cx="2619803" cy="6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5760">
          <p15:clr>
            <a:schemeClr val="accent1"/>
          </p15:clr>
        </p15:guide>
        <p15:guide id="4" orient="horz" pos="717">
          <p15:clr>
            <a:schemeClr val="accent1"/>
          </p15:clr>
        </p15:guide>
        <p15:guide id="5" pos="5760">
          <p15:clr>
            <a:srgbClr val="E46962"/>
          </p15:clr>
        </p15:guide>
        <p15:guide id="6" orient="horz" pos="324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b Third Card">
  <p:cSld name="TITLE_AND_BODY_1_1_1_3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dist="2381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11623800" y="684300"/>
            <a:ext cx="5978400" cy="7774200"/>
          </a:xfrm>
          <a:prstGeom prst="round1Rect">
            <a:avLst>
              <a:gd name="adj" fmla="val 28421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12058350" y="1523388"/>
            <a:ext cx="39150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 sz="2600" b="1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2058350" y="2629500"/>
            <a:ext cx="5109600" cy="53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ubTitle" idx="2"/>
          </p:nvPr>
        </p:nvSpPr>
        <p:spPr>
          <a:xfrm>
            <a:off x="12058350" y="1120500"/>
            <a:ext cx="4868400" cy="67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685800" y="307975"/>
            <a:ext cx="10252200" cy="150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685825" y="1828800"/>
            <a:ext cx="10252200" cy="662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432">
          <p15:clr>
            <a:schemeClr val="accent1"/>
          </p15:clr>
        </p15:guide>
        <p15:guide id="4" orient="horz" pos="5760">
          <p15:clr>
            <a:schemeClr val="accent1"/>
          </p15:clr>
        </p15:guide>
        <p15:guide id="5" orient="horz" pos="5328">
          <p15:clr>
            <a:schemeClr val="accent1"/>
          </p15:clr>
        </p15:guide>
        <p15:guide id="6" pos="10814">
          <p15:clr>
            <a:schemeClr val="accent1"/>
          </p15:clr>
        </p15:guide>
        <p15:guide id="7" pos="7596">
          <p15:clr>
            <a:schemeClr val="accent1"/>
          </p15:clr>
        </p15:guide>
        <p15:guide id="8" orient="horz" pos="5054">
          <p15:clr>
            <a:schemeClr val="accent2"/>
          </p15:clr>
        </p15:guide>
        <p15:guide id="9" pos="6890">
          <p15:clr>
            <a:schemeClr val="accent1"/>
          </p15:clr>
        </p15:guide>
        <p15:guide id="10" pos="7322">
          <p15:clr>
            <a:schemeClr val="accent1"/>
          </p15:clr>
        </p15:guide>
        <p15:guide id="11" orient="horz" pos="1152">
          <p15:clr>
            <a:schemeClr val="accent2"/>
          </p15:clr>
        </p15:guide>
        <p15:guide id="12" orient="horz" pos="939">
          <p15:clr>
            <a:schemeClr val="accent1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c Half Card">
  <p:cSld name="TITLE_AND_BODY_1_1_1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dist="2381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9829800" y="684300"/>
            <a:ext cx="7772400" cy="7774200"/>
          </a:xfrm>
          <a:prstGeom prst="round1Rect">
            <a:avLst>
              <a:gd name="adj" fmla="val 22136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10264500" y="2194800"/>
            <a:ext cx="6903000" cy="58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ubTitle" idx="2"/>
          </p:nvPr>
        </p:nvSpPr>
        <p:spPr>
          <a:xfrm>
            <a:off x="10264500" y="1120500"/>
            <a:ext cx="6662400" cy="67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685800" y="307975"/>
            <a:ext cx="9579000" cy="150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685825" y="1828800"/>
            <a:ext cx="10252200" cy="662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432">
          <p15:clr>
            <a:schemeClr val="accent1"/>
          </p15:clr>
        </p15:guide>
        <p15:guide id="4" orient="horz" pos="5328">
          <p15:clr>
            <a:schemeClr val="accent1"/>
          </p15:clr>
        </p15:guide>
        <p15:guide id="5" pos="10814">
          <p15:clr>
            <a:schemeClr val="accent1"/>
          </p15:clr>
        </p15:guide>
        <p15:guide id="6" pos="6466">
          <p15:clr>
            <a:schemeClr val="accent1"/>
          </p15:clr>
        </p15:guide>
        <p15:guide id="7" orient="horz" pos="5054">
          <p15:clr>
            <a:schemeClr val="accent2"/>
          </p15:clr>
        </p15:guide>
        <p15:guide id="8" pos="5760">
          <p15:clr>
            <a:schemeClr val="accent1"/>
          </p15:clr>
        </p15:guide>
        <p15:guide id="9" pos="6192">
          <p15:clr>
            <a:schemeClr val="accent1"/>
          </p15:clr>
        </p15:guide>
        <p15:guide id="10" orient="horz" pos="1152">
          <p15:clr>
            <a:schemeClr val="accent2"/>
          </p15:clr>
        </p15:guide>
        <p15:guide id="11" orient="horz" pos="939">
          <p15:clr>
            <a:schemeClr val="accent1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e Dual Card">
  <p:cSld name="CUSTOM_1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8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0" name="Google Shape;6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dist="2381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9487100" y="684300"/>
            <a:ext cx="8115000" cy="7774200"/>
          </a:xfrm>
          <a:prstGeom prst="round1Rect">
            <a:avLst>
              <a:gd name="adj" fmla="val 22136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 rot="-5400000" flipH="1">
            <a:off x="846450" y="495600"/>
            <a:ext cx="7786200" cy="8137800"/>
          </a:xfrm>
          <a:prstGeom prst="round1Rect">
            <a:avLst>
              <a:gd name="adj" fmla="val 22136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1"/>
          </p:nvPr>
        </p:nvSpPr>
        <p:spPr>
          <a:xfrm>
            <a:off x="1120500" y="1935300"/>
            <a:ext cx="7245600" cy="60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ubTitle" idx="2"/>
          </p:nvPr>
        </p:nvSpPr>
        <p:spPr>
          <a:xfrm>
            <a:off x="1120500" y="1007100"/>
            <a:ext cx="7245600" cy="66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3"/>
          </p:nvPr>
        </p:nvSpPr>
        <p:spPr>
          <a:xfrm>
            <a:off x="9921800" y="1935300"/>
            <a:ext cx="7245600" cy="60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4"/>
          </p:nvPr>
        </p:nvSpPr>
        <p:spPr>
          <a:xfrm>
            <a:off x="9921800" y="1007100"/>
            <a:ext cx="7245600" cy="66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FF0000"/>
          </p15:clr>
        </p15:guide>
        <p15:guide id="2" pos="5760">
          <p15:clr>
            <a:srgbClr val="FF0000"/>
          </p15:clr>
        </p15:guide>
        <p15:guide id="3" pos="423">
          <p15:clr>
            <a:schemeClr val="accent1"/>
          </p15:clr>
        </p15:guide>
        <p15:guide id="4" orient="horz" pos="423">
          <p15:clr>
            <a:schemeClr val="accent1"/>
          </p15:clr>
        </p15:guide>
        <p15:guide id="5" pos="5553">
          <p15:clr>
            <a:schemeClr val="accent1"/>
          </p15:clr>
        </p15:guide>
        <p15:guide id="6" pos="5976">
          <p15:clr>
            <a:schemeClr val="accent1"/>
          </p15:clr>
        </p15:guide>
        <p15:guide id="7" orient="horz" pos="5328">
          <p15:clr>
            <a:schemeClr val="accent1"/>
          </p15:clr>
        </p15:guide>
        <p15:guide id="8" pos="11088">
          <p15:clr>
            <a:schemeClr val="accent1"/>
          </p15:clr>
        </p15:guide>
        <p15:guide id="9" pos="706">
          <p15:clr>
            <a:schemeClr val="accent1"/>
          </p15:clr>
        </p15:guide>
        <p15:guide id="10" pos="5275">
          <p15:clr>
            <a:schemeClr val="accent1"/>
          </p15:clr>
        </p15:guide>
        <p15:guide id="11" pos="6250">
          <p15:clr>
            <a:schemeClr val="accent1"/>
          </p15:clr>
        </p15:guide>
        <p15:guide id="12" pos="10814">
          <p15:clr>
            <a:schemeClr val="accent1"/>
          </p15:clr>
        </p15:guide>
        <p15:guide id="13" orient="horz" pos="1219">
          <p15:clr>
            <a:schemeClr val="accent2"/>
          </p15:clr>
        </p15:guide>
        <p15:guide id="14" orient="horz" pos="5054">
          <p15:clr>
            <a:schemeClr val="accent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f Triple Card ">
  <p:cSld name="CUSTOM_1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9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1" name="Google Shape;7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9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dist="2381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6547175" y="1935900"/>
            <a:ext cx="5193600" cy="6522600"/>
          </a:xfrm>
          <a:prstGeom prst="round1Rect">
            <a:avLst>
              <a:gd name="adj" fmla="val 22136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685800" y="1935900"/>
            <a:ext cx="5193600" cy="6522600"/>
          </a:xfrm>
          <a:prstGeom prst="round1Rect">
            <a:avLst>
              <a:gd name="adj" fmla="val 22136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>
            <a:off x="12408550" y="1935900"/>
            <a:ext cx="5193600" cy="6522600"/>
          </a:xfrm>
          <a:prstGeom prst="round1Rect">
            <a:avLst>
              <a:gd name="adj" fmla="val 22136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body" idx="1"/>
          </p:nvPr>
        </p:nvSpPr>
        <p:spPr>
          <a:xfrm>
            <a:off x="1120500" y="3278700"/>
            <a:ext cx="4324200" cy="448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2"/>
          </p:nvPr>
        </p:nvSpPr>
        <p:spPr>
          <a:xfrm>
            <a:off x="1134750" y="2271600"/>
            <a:ext cx="4295400" cy="67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3"/>
          </p:nvPr>
        </p:nvSpPr>
        <p:spPr>
          <a:xfrm>
            <a:off x="6981875" y="3278700"/>
            <a:ext cx="4324200" cy="448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4"/>
          </p:nvPr>
        </p:nvSpPr>
        <p:spPr>
          <a:xfrm>
            <a:off x="6996125" y="2271600"/>
            <a:ext cx="4295400" cy="67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5"/>
          </p:nvPr>
        </p:nvSpPr>
        <p:spPr>
          <a:xfrm>
            <a:off x="12843250" y="3278700"/>
            <a:ext cx="4324200" cy="448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6"/>
          </p:nvPr>
        </p:nvSpPr>
        <p:spPr>
          <a:xfrm>
            <a:off x="12857500" y="2271600"/>
            <a:ext cx="4295400" cy="67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55">
          <p15:clr>
            <a:srgbClr val="FF0000"/>
          </p15:clr>
        </p15:guide>
        <p15:guide id="2" pos="4124">
          <p15:clr>
            <a:schemeClr val="accent1"/>
          </p15:clr>
        </p15:guide>
        <p15:guide id="3" pos="423">
          <p15:clr>
            <a:schemeClr val="accent1"/>
          </p15:clr>
        </p15:guide>
        <p15:guide id="4" orient="horz" pos="423">
          <p15:clr>
            <a:schemeClr val="accent1"/>
          </p15:clr>
        </p15:guide>
        <p15:guide id="5" pos="3703">
          <p15:clr>
            <a:schemeClr val="accent1"/>
          </p15:clr>
        </p15:guide>
        <p15:guide id="6" pos="7396">
          <p15:clr>
            <a:schemeClr val="accent1"/>
          </p15:clr>
        </p15:guide>
        <p15:guide id="7" orient="horz" pos="5328">
          <p15:clr>
            <a:schemeClr val="accent1"/>
          </p15:clr>
        </p15:guide>
        <p15:guide id="8" pos="11088">
          <p15:clr>
            <a:schemeClr val="accent1"/>
          </p15:clr>
        </p15:guide>
        <p15:guide id="9" orient="horz" pos="1219">
          <p15:clr>
            <a:schemeClr val="accent1"/>
          </p15:clr>
        </p15:guide>
        <p15:guide id="10" pos="7816">
          <p15:clr>
            <a:schemeClr val="accent1"/>
          </p15:clr>
        </p15:guide>
        <p15:guide id="11" orient="horz" pos="939">
          <p15:clr>
            <a:schemeClr val="accent1"/>
          </p15:clr>
        </p15:guide>
        <p15:guide id="12" pos="2068">
          <p15:clr>
            <a:srgbClr val="E46962"/>
          </p15:clr>
        </p15:guide>
        <p15:guide id="13" pos="5760">
          <p15:clr>
            <a:srgbClr val="E46962"/>
          </p15:clr>
        </p15:guide>
        <p15:guide id="14" pos="9452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. Code">
  <p:cSld name="TITLE_AND_BODY_1_1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0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6" name="Google Shape;8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0"/>
          <p:cNvSpPr/>
          <p:nvPr/>
        </p:nvSpPr>
        <p:spPr>
          <a:xfrm>
            <a:off x="-250" y="-750"/>
            <a:ext cx="18288000" cy="91440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714375" dist="2381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 txBox="1"/>
          <p:nvPr/>
        </p:nvSpPr>
        <p:spPr>
          <a:xfrm>
            <a:off x="685800" y="434400"/>
            <a:ext cx="1691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4800">
                <a:solidFill>
                  <a:srgbClr val="0B0B0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Title Placeholder</a:t>
            </a:r>
            <a:endParaRPr sz="4800">
              <a:solidFill>
                <a:srgbClr val="0B0B0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9" name="Google Shape;89;p10"/>
          <p:cNvSpPr txBox="1">
            <a:spLocks noGrp="1"/>
          </p:cNvSpPr>
          <p:nvPr>
            <p:ph type="body" idx="1"/>
          </p:nvPr>
        </p:nvSpPr>
        <p:spPr>
          <a:xfrm>
            <a:off x="685800" y="1554750"/>
            <a:ext cx="16916400" cy="69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●"/>
              <a:defRPr sz="3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979">
          <p15:clr>
            <a:schemeClr val="accent1"/>
          </p15:clr>
        </p15:guide>
        <p15:guide id="4" orient="horz" pos="5328">
          <p15:clr>
            <a:schemeClr val="accent1"/>
          </p15:clr>
        </p15:guide>
        <p15:guide id="5" pos="5760">
          <p15:clr>
            <a:srgbClr val="FF0000"/>
          </p15:clr>
        </p15:guide>
        <p15:guide id="6" orient="horz" pos="706">
          <p15:clr>
            <a:schemeClr val="accent1"/>
          </p15:clr>
        </p15:guide>
        <p15:guide id="7" orient="horz" pos="274">
          <p15:clr>
            <a:schemeClr val="accent1"/>
          </p15:clr>
        </p15:guide>
        <p15:guide id="8" orient="horz" pos="3154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25200" y="1210250"/>
            <a:ext cx="15837600" cy="12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 Light"/>
              <a:buNone/>
              <a:defRPr sz="5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5200" y="3107750"/>
            <a:ext cx="15837600" cy="60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●"/>
              <a:def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○"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 algn="r" rtl="0">
              <a:buNone/>
              <a:defRPr sz="2000">
                <a:solidFill>
                  <a:schemeClr val="dk2"/>
                </a:solidFill>
              </a:defRPr>
            </a:lvl1pPr>
            <a:lvl2pPr lvl="1" algn="r" rtl="0">
              <a:buNone/>
              <a:defRPr sz="2000">
                <a:solidFill>
                  <a:schemeClr val="dk2"/>
                </a:solidFill>
              </a:defRPr>
            </a:lvl2pPr>
            <a:lvl3pPr lvl="2" algn="r" rtl="0">
              <a:buNone/>
              <a:defRPr sz="2000">
                <a:solidFill>
                  <a:schemeClr val="dk2"/>
                </a:solidFill>
              </a:defRPr>
            </a:lvl3pPr>
            <a:lvl4pPr lvl="3" algn="r" rtl="0">
              <a:buNone/>
              <a:defRPr sz="2000">
                <a:solidFill>
                  <a:schemeClr val="dk2"/>
                </a:solidFill>
              </a:defRPr>
            </a:lvl4pPr>
            <a:lvl5pPr lvl="4" algn="r" rtl="0">
              <a:buNone/>
              <a:defRPr sz="2000">
                <a:solidFill>
                  <a:schemeClr val="dk2"/>
                </a:solidFill>
              </a:defRPr>
            </a:lvl5pPr>
            <a:lvl6pPr lvl="5" algn="r" rtl="0">
              <a:buNone/>
              <a:defRPr sz="2000">
                <a:solidFill>
                  <a:schemeClr val="dk2"/>
                </a:solidFill>
              </a:defRPr>
            </a:lvl6pPr>
            <a:lvl7pPr lvl="6" algn="r" rtl="0">
              <a:buNone/>
              <a:defRPr sz="2000">
                <a:solidFill>
                  <a:schemeClr val="dk2"/>
                </a:solidFill>
              </a:defRPr>
            </a:lvl7pPr>
            <a:lvl8pPr lvl="7" algn="r" rtl="0">
              <a:buNone/>
              <a:defRPr sz="2000">
                <a:solidFill>
                  <a:schemeClr val="dk2"/>
                </a:solidFill>
              </a:defRPr>
            </a:lvl8pPr>
            <a:lvl9pPr lvl="8" algn="r" rtl="0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/>
        </p:nvSpPr>
        <p:spPr>
          <a:xfrm>
            <a:off x="279350" y="9860050"/>
            <a:ext cx="7915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2024 Udacity. </a:t>
            </a:r>
            <a:endParaRPr sz="10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3"/>
          <p:cNvSpPr txBox="1">
            <a:spLocks noGrp="1"/>
          </p:cNvSpPr>
          <p:nvPr>
            <p:ph type="ctrTitle"/>
          </p:nvPr>
        </p:nvSpPr>
        <p:spPr>
          <a:xfrm>
            <a:off x="1225200" y="2051950"/>
            <a:ext cx="13252800" cy="24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dirty="0" smtClean="0"/>
              <a:t>TeknoVe ML/AI strategy</a:t>
            </a:r>
            <a:endParaRPr sz="1000" dirty="0"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256200" y="5350075"/>
            <a:ext cx="100398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 dirty="0"/>
              <a:t>Delivering an ML/AI Strategy, AI for Business Leaders, Udacity </a:t>
            </a:r>
            <a:endParaRPr b="1" dirty="0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b="1" dirty="0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 b="1" dirty="0" smtClean="0"/>
              <a:t>Saeed Rashed Aldahmani, December- 2024</a:t>
            </a:r>
            <a:endParaRPr b="1" dirty="0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sz="1000"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Executive Summary</a:t>
            </a:r>
            <a:endParaRPr sz="10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285125" y="1455650"/>
            <a:ext cx="15247500" cy="19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Open Sans"/>
                <a:ea typeface="Open Sans"/>
                <a:cs typeface="Open Sans"/>
                <a:sym typeface="Open Sans"/>
              </a:rPr>
              <a:t>Purpose of Project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-US" sz="3200" dirty="0" smtClean="0">
                <a:latin typeface="Open Sans"/>
                <a:ea typeface="Open Sans"/>
                <a:cs typeface="Open Sans"/>
                <a:sym typeface="Open Sans"/>
              </a:rPr>
              <a:t>Develop transformation strategy for TeknoVe to implement the AI/ML in their operations.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340671" y="3659282"/>
            <a:ext cx="17655600" cy="23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Open Sans"/>
                <a:ea typeface="Open Sans"/>
                <a:cs typeface="Open Sans"/>
                <a:sym typeface="Open Sans"/>
              </a:rPr>
              <a:t>Methodology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" sz="3200" dirty="0">
                <a:latin typeface="Open Sans"/>
                <a:ea typeface="Open Sans"/>
                <a:cs typeface="Open Sans"/>
                <a:sym typeface="Open Sans"/>
              </a:rPr>
              <a:t>Analysis conducted over </a:t>
            </a:r>
            <a:r>
              <a:rPr lang="en" sz="3200" dirty="0" smtClean="0">
                <a:latin typeface="Open Sans"/>
                <a:ea typeface="Open Sans"/>
                <a:cs typeface="Open Sans"/>
                <a:sym typeface="Open Sans"/>
              </a:rPr>
              <a:t>2 weeks 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" sz="3200" dirty="0">
                <a:latin typeface="Open Sans"/>
                <a:ea typeface="Open Sans"/>
                <a:cs typeface="Open Sans"/>
                <a:sym typeface="Open Sans"/>
              </a:rPr>
              <a:t>Over </a:t>
            </a:r>
            <a:r>
              <a:rPr lang="en" sz="3200" dirty="0" smtClean="0">
                <a:latin typeface="Open Sans"/>
                <a:ea typeface="Open Sans"/>
                <a:cs typeface="Open Sans"/>
                <a:sym typeface="Open Sans"/>
              </a:rPr>
              <a:t>10 potential </a:t>
            </a:r>
            <a:r>
              <a:rPr lang="en" sz="3200" dirty="0">
                <a:latin typeface="Open Sans"/>
                <a:ea typeface="Open Sans"/>
                <a:cs typeface="Open Sans"/>
                <a:sym typeface="Open Sans"/>
              </a:rPr>
              <a:t>use cases underwent thorough assessment for feasibility and impact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" sz="3200" dirty="0">
                <a:latin typeface="Open Sans"/>
                <a:ea typeface="Open Sans"/>
                <a:cs typeface="Open Sans"/>
                <a:sym typeface="Open Sans"/>
              </a:rPr>
              <a:t>Incorporated both technical knowledge and user feedback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285125" y="6331372"/>
            <a:ext cx="17655600" cy="23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Open Sans"/>
                <a:ea typeface="Open Sans"/>
                <a:cs typeface="Open Sans"/>
                <a:sym typeface="Open Sans"/>
              </a:rPr>
              <a:t>Path Forward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" sz="3200" dirty="0" smtClean="0">
                <a:latin typeface="Open Sans"/>
                <a:ea typeface="Open Sans"/>
                <a:cs typeface="Open Sans"/>
                <a:sym typeface="Open Sans"/>
              </a:rPr>
              <a:t>4 use </a:t>
            </a:r>
            <a:r>
              <a:rPr lang="en" sz="3200" dirty="0">
                <a:latin typeface="Open Sans"/>
                <a:ea typeface="Open Sans"/>
                <a:cs typeface="Open Sans"/>
                <a:sym typeface="Open Sans"/>
              </a:rPr>
              <a:t>cases identified for implementation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-US" sz="3200" dirty="0" smtClean="0">
                <a:latin typeface="Open Sans"/>
                <a:ea typeface="Open Sans"/>
                <a:cs typeface="Open Sans"/>
                <a:sym typeface="Open Sans"/>
              </a:rPr>
              <a:t>For Success the data accuracy will be the key and train the models before implement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-US" sz="3200" dirty="0" smtClean="0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3200" dirty="0" smtClean="0">
                <a:latin typeface="Open Sans"/>
                <a:ea typeface="Open Sans"/>
                <a:cs typeface="Open Sans"/>
                <a:sym typeface="Open Sans"/>
              </a:rPr>
              <a:t>est and try the models to see the outcomes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I Began with Four Use Case Ideas</a:t>
            </a:r>
            <a:endParaRPr sz="10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589925" y="1531850"/>
            <a:ext cx="6723000" cy="23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b="1" dirty="0"/>
              <a:t>Error Detector Computer </a:t>
            </a:r>
            <a:r>
              <a:rPr lang="en-US" sz="3200" b="1" dirty="0" smtClean="0"/>
              <a:t>Vision</a:t>
            </a:r>
          </a:p>
          <a:p>
            <a:pPr lvl="0"/>
            <a:endParaRPr sz="3200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3200" dirty="0" smtClean="0">
                <a:latin typeface="Open Sans"/>
                <a:ea typeface="Open Sans"/>
                <a:cs typeface="Open Sans"/>
                <a:sym typeface="Open Sans"/>
              </a:rPr>
              <a:t>Use sensore can detect materal in micro level to detect inperfection. </a:t>
            </a:r>
            <a:endParaRPr lang="en" sz="32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Open Sans"/>
                <a:ea typeface="Open Sans"/>
                <a:cs typeface="Open Sans"/>
                <a:sym typeface="Open Sans"/>
              </a:rPr>
              <a:t>------------------------------------------</a:t>
            </a:r>
            <a:endParaRPr sz="32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589925" y="3890302"/>
            <a:ext cx="6723000" cy="23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b="1" dirty="0"/>
              <a:t>Vehicle Failure </a:t>
            </a:r>
            <a:r>
              <a:rPr lang="en-US" sz="3200" b="1" dirty="0" smtClean="0"/>
              <a:t>Prediction</a:t>
            </a:r>
          </a:p>
          <a:p>
            <a:pPr lvl="0"/>
            <a:endParaRPr sz="3200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3200" dirty="0" smtClean="0">
                <a:latin typeface="Open Sans"/>
                <a:ea typeface="Open Sans"/>
                <a:cs typeface="Open Sans"/>
                <a:sym typeface="Open Sans"/>
              </a:rPr>
              <a:t>Monitor the vehicle systems by sensores to predect the failure that can happen</a:t>
            </a:r>
            <a:r>
              <a:rPr lang="en-US" sz="3200" dirty="0" smtClean="0"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" sz="3200" dirty="0" smtClean="0"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lang="en" sz="3200" dirty="0">
              <a:latin typeface="Open Sans"/>
              <a:ea typeface="Open Sans"/>
              <a:cs typeface="Open San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Open Sans"/>
                <a:ea typeface="Open Sans"/>
                <a:cs typeface="Open Sans"/>
                <a:sym typeface="Open Sans"/>
              </a:rPr>
              <a:t>------------------------------------------</a:t>
            </a:r>
            <a:endParaRPr sz="32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589925" y="6736519"/>
            <a:ext cx="6723000" cy="23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b="1" dirty="0"/>
              <a:t>Market Demand </a:t>
            </a:r>
            <a:r>
              <a:rPr lang="en-US" sz="3200" b="1" dirty="0" smtClean="0"/>
              <a:t>Prediction</a:t>
            </a:r>
          </a:p>
          <a:p>
            <a:pPr lvl="0"/>
            <a:endParaRPr sz="3200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3200" dirty="0" smtClean="0">
                <a:latin typeface="Open Sans"/>
                <a:ea typeface="Open Sans"/>
                <a:cs typeface="Open Sans"/>
                <a:sym typeface="Open Sans"/>
              </a:rPr>
              <a:t>Analysis the market and trend to evaluate the demant for products.</a:t>
            </a:r>
            <a:endParaRPr lang="en" sz="3200" dirty="0">
              <a:latin typeface="Open Sans"/>
              <a:ea typeface="Open Sans"/>
              <a:cs typeface="Open San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Open Sans"/>
                <a:ea typeface="Open Sans"/>
                <a:cs typeface="Open Sans"/>
                <a:sym typeface="Open Sans"/>
              </a:rPr>
              <a:t>------------------------------------------</a:t>
            </a:r>
            <a:endParaRPr sz="32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9823180" y="1612319"/>
            <a:ext cx="6723000" cy="23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b="1" dirty="0"/>
              <a:t>Supply Chain </a:t>
            </a:r>
            <a:r>
              <a:rPr lang="en-US" sz="3200" b="1" dirty="0" smtClean="0"/>
              <a:t>Management</a:t>
            </a:r>
          </a:p>
          <a:p>
            <a:pPr lvl="0"/>
            <a:endParaRPr sz="3200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3200" dirty="0" smtClean="0">
                <a:latin typeface="Open Sans"/>
                <a:ea typeface="Open Sans"/>
                <a:cs typeface="Open Sans"/>
                <a:sym typeface="Open Sans"/>
              </a:rPr>
              <a:t>Track the suppliers to detect any problem will impact the SC to give alternative solutions.</a:t>
            </a:r>
            <a:endParaRPr lang="en" sz="32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Open Sans"/>
                <a:ea typeface="Open Sans"/>
                <a:cs typeface="Open Sans"/>
                <a:sym typeface="Open Sans"/>
              </a:rPr>
              <a:t>------------------------------------------</a:t>
            </a:r>
            <a:endParaRPr sz="3200" dirty="0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I Assessed Feasibility vs. Impact for All Cases</a:t>
            </a:r>
            <a:endParaRPr sz="10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11332037" y="3272094"/>
            <a:ext cx="589800" cy="578400"/>
          </a:xfrm>
          <a:prstGeom prst="ellipse">
            <a:avLst/>
          </a:prstGeom>
          <a:solidFill>
            <a:srgbClr val="4285F4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FFFF"/>
                </a:solidFill>
              </a:rPr>
              <a:t>UC</a:t>
            </a:r>
            <a:br>
              <a:rPr lang="en" sz="1500" dirty="0">
                <a:solidFill>
                  <a:srgbClr val="FFFFFF"/>
                </a:solidFill>
              </a:rPr>
            </a:br>
            <a:r>
              <a:rPr lang="en" sz="1500" dirty="0">
                <a:solidFill>
                  <a:srgbClr val="FFFFFF"/>
                </a:solidFill>
              </a:rPr>
              <a:t>1</a:t>
            </a:r>
            <a:endParaRPr sz="1500" dirty="0">
              <a:solidFill>
                <a:srgbClr val="FFFFFF"/>
              </a:solidFill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11332037" y="3911184"/>
            <a:ext cx="589800" cy="578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FFFF"/>
                </a:solidFill>
              </a:rPr>
              <a:t>UC</a:t>
            </a:r>
            <a:br>
              <a:rPr lang="en" sz="1500" dirty="0">
                <a:solidFill>
                  <a:srgbClr val="FFFFFF"/>
                </a:solidFill>
              </a:rPr>
            </a:br>
            <a:r>
              <a:rPr lang="en" sz="1500" dirty="0">
                <a:solidFill>
                  <a:srgbClr val="FFFFFF"/>
                </a:solidFill>
              </a:rPr>
              <a:t>2</a:t>
            </a:r>
            <a:endParaRPr sz="1500" dirty="0">
              <a:solidFill>
                <a:srgbClr val="FFFFFF"/>
              </a:solidFill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11332037" y="4566641"/>
            <a:ext cx="589800" cy="578400"/>
          </a:xfrm>
          <a:prstGeom prst="ellipse">
            <a:avLst/>
          </a:prstGeom>
          <a:solidFill>
            <a:srgbClr val="4285F4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UC</a:t>
            </a:r>
            <a:br>
              <a:rPr lang="en" sz="1500">
                <a:solidFill>
                  <a:srgbClr val="FFFFFF"/>
                </a:solidFill>
              </a:rPr>
            </a:br>
            <a:r>
              <a:rPr lang="en" sz="1500">
                <a:solidFill>
                  <a:srgbClr val="FFFFFF"/>
                </a:solidFill>
              </a:rPr>
              <a:t>3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11332037" y="5222099"/>
            <a:ext cx="589800" cy="578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FFFF"/>
                </a:solidFill>
              </a:rPr>
              <a:t>UC</a:t>
            </a:r>
            <a:br>
              <a:rPr lang="en" sz="1500" dirty="0">
                <a:solidFill>
                  <a:srgbClr val="FFFFFF"/>
                </a:solidFill>
              </a:rPr>
            </a:br>
            <a:r>
              <a:rPr lang="en" sz="1500" dirty="0">
                <a:solidFill>
                  <a:srgbClr val="FFFFFF"/>
                </a:solidFill>
              </a:rPr>
              <a:t>4</a:t>
            </a:r>
            <a:endParaRPr sz="1500" dirty="0">
              <a:solidFill>
                <a:srgbClr val="FFFFFF"/>
              </a:solidFill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11921798" y="3255727"/>
            <a:ext cx="4245000" cy="7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b="1" dirty="0"/>
              <a:t>Error Detector Computer Vision</a:t>
            </a:r>
          </a:p>
        </p:txBody>
      </p:sp>
      <p:sp>
        <p:nvSpPr>
          <p:cNvPr id="136" name="Google Shape;136;p16"/>
          <p:cNvSpPr txBox="1"/>
          <p:nvPr/>
        </p:nvSpPr>
        <p:spPr>
          <a:xfrm>
            <a:off x="11921798" y="3903015"/>
            <a:ext cx="4245000" cy="7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b="1" dirty="0"/>
              <a:t>Vehicle Failure Prediction</a:t>
            </a:r>
          </a:p>
        </p:txBody>
      </p:sp>
      <p:sp>
        <p:nvSpPr>
          <p:cNvPr id="137" name="Google Shape;137;p16"/>
          <p:cNvSpPr txBox="1"/>
          <p:nvPr/>
        </p:nvSpPr>
        <p:spPr>
          <a:xfrm>
            <a:off x="11921798" y="4550302"/>
            <a:ext cx="4245000" cy="7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b="1" dirty="0"/>
              <a:t>Market Demand Prediction</a:t>
            </a:r>
          </a:p>
        </p:txBody>
      </p:sp>
      <p:sp>
        <p:nvSpPr>
          <p:cNvPr id="138" name="Google Shape;138;p16"/>
          <p:cNvSpPr txBox="1"/>
          <p:nvPr/>
        </p:nvSpPr>
        <p:spPr>
          <a:xfrm>
            <a:off x="11921798" y="5197590"/>
            <a:ext cx="4245000" cy="7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b="1" dirty="0"/>
              <a:t>Supply Chain Management</a:t>
            </a:r>
          </a:p>
        </p:txBody>
      </p:sp>
      <p:cxnSp>
        <p:nvCxnSpPr>
          <p:cNvPr id="139" name="Google Shape;139;p16"/>
          <p:cNvCxnSpPr/>
          <p:nvPr/>
        </p:nvCxnSpPr>
        <p:spPr>
          <a:xfrm flipH="1">
            <a:off x="5952695" y="2466329"/>
            <a:ext cx="13200" cy="5502600"/>
          </a:xfrm>
          <a:prstGeom prst="straightConnector1">
            <a:avLst/>
          </a:prstGeom>
          <a:noFill/>
          <a:ln w="38100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16"/>
          <p:cNvCxnSpPr/>
          <p:nvPr/>
        </p:nvCxnSpPr>
        <p:spPr>
          <a:xfrm>
            <a:off x="1980877" y="5234905"/>
            <a:ext cx="7967700" cy="18600"/>
          </a:xfrm>
          <a:prstGeom prst="straightConnector1">
            <a:avLst/>
          </a:prstGeom>
          <a:noFill/>
          <a:ln w="38100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6"/>
          <p:cNvCxnSpPr/>
          <p:nvPr/>
        </p:nvCxnSpPr>
        <p:spPr>
          <a:xfrm>
            <a:off x="1868271" y="2394150"/>
            <a:ext cx="36000" cy="5724000"/>
          </a:xfrm>
          <a:prstGeom prst="straightConnector1">
            <a:avLst/>
          </a:prstGeom>
          <a:noFill/>
          <a:ln w="381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6"/>
          <p:cNvCxnSpPr/>
          <p:nvPr/>
        </p:nvCxnSpPr>
        <p:spPr>
          <a:xfrm flipH="1">
            <a:off x="1929924" y="8088822"/>
            <a:ext cx="7892400" cy="4200"/>
          </a:xfrm>
          <a:prstGeom prst="straightConnector1">
            <a:avLst/>
          </a:prstGeom>
          <a:noFill/>
          <a:ln w="381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" name="Google Shape;143;p16"/>
          <p:cNvSpPr txBox="1"/>
          <p:nvPr/>
        </p:nvSpPr>
        <p:spPr>
          <a:xfrm>
            <a:off x="685800" y="4968966"/>
            <a:ext cx="1304100" cy="7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Open Sans"/>
                <a:ea typeface="Open Sans"/>
                <a:cs typeface="Open Sans"/>
                <a:sym typeface="Open Sans"/>
              </a:rPr>
              <a:t>Impact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3310100" y="8088822"/>
            <a:ext cx="5417400" cy="7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Open Sans"/>
                <a:ea typeface="Open Sans"/>
                <a:cs typeface="Open Sans"/>
                <a:sym typeface="Open Sans"/>
              </a:rPr>
              <a:t>Feasibility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1930066" y="8088822"/>
            <a:ext cx="104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low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1217891" y="7280920"/>
            <a:ext cx="104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low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9520873" y="8088822"/>
            <a:ext cx="12753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high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Google Shape;131;p16"/>
          <p:cNvSpPr/>
          <p:nvPr/>
        </p:nvSpPr>
        <p:spPr>
          <a:xfrm>
            <a:off x="7764286" y="3679815"/>
            <a:ext cx="589800" cy="578400"/>
          </a:xfrm>
          <a:prstGeom prst="ellipse">
            <a:avLst/>
          </a:prstGeom>
          <a:solidFill>
            <a:srgbClr val="4285F4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FFFF"/>
                </a:solidFill>
              </a:rPr>
              <a:t>UC</a:t>
            </a:r>
            <a:br>
              <a:rPr lang="en" sz="1500" dirty="0">
                <a:solidFill>
                  <a:srgbClr val="FFFFFF"/>
                </a:solidFill>
              </a:rPr>
            </a:br>
            <a:r>
              <a:rPr lang="en" sz="1500" dirty="0">
                <a:solidFill>
                  <a:srgbClr val="FFFFFF"/>
                </a:solidFill>
              </a:rPr>
              <a:t>1</a:t>
            </a:r>
            <a:endParaRPr sz="1500" dirty="0">
              <a:solidFill>
                <a:srgbClr val="FFFFFF"/>
              </a:solidFill>
            </a:endParaRPr>
          </a:p>
        </p:txBody>
      </p:sp>
      <p:sp>
        <p:nvSpPr>
          <p:cNvPr id="21" name="Google Shape;132;p16"/>
          <p:cNvSpPr/>
          <p:nvPr/>
        </p:nvSpPr>
        <p:spPr>
          <a:xfrm>
            <a:off x="6680613" y="4328575"/>
            <a:ext cx="589800" cy="578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FFFF"/>
                </a:solidFill>
              </a:rPr>
              <a:t>UC</a:t>
            </a:r>
            <a:br>
              <a:rPr lang="en" sz="1500" dirty="0">
                <a:solidFill>
                  <a:srgbClr val="FFFFFF"/>
                </a:solidFill>
              </a:rPr>
            </a:br>
            <a:r>
              <a:rPr lang="en" sz="1500" dirty="0">
                <a:solidFill>
                  <a:srgbClr val="FFFFFF"/>
                </a:solidFill>
              </a:rPr>
              <a:t>2</a:t>
            </a:r>
            <a:endParaRPr sz="1500" dirty="0">
              <a:solidFill>
                <a:srgbClr val="FFFFFF"/>
              </a:solidFill>
            </a:endParaRPr>
          </a:p>
        </p:txBody>
      </p:sp>
      <p:sp>
        <p:nvSpPr>
          <p:cNvPr id="22" name="Google Shape;133;p16"/>
          <p:cNvSpPr/>
          <p:nvPr/>
        </p:nvSpPr>
        <p:spPr>
          <a:xfrm>
            <a:off x="9105811" y="4518985"/>
            <a:ext cx="589800" cy="578400"/>
          </a:xfrm>
          <a:prstGeom prst="ellipse">
            <a:avLst/>
          </a:prstGeom>
          <a:solidFill>
            <a:srgbClr val="4285F4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FFFF"/>
                </a:solidFill>
              </a:rPr>
              <a:t>UC</a:t>
            </a:r>
            <a:br>
              <a:rPr lang="en" sz="1500" dirty="0">
                <a:solidFill>
                  <a:srgbClr val="FFFFFF"/>
                </a:solidFill>
              </a:rPr>
            </a:br>
            <a:r>
              <a:rPr lang="en" sz="1500" dirty="0">
                <a:solidFill>
                  <a:srgbClr val="FFFFFF"/>
                </a:solidFill>
              </a:rPr>
              <a:t>3</a:t>
            </a:r>
            <a:endParaRPr sz="1500" dirty="0">
              <a:solidFill>
                <a:srgbClr val="FFFFFF"/>
              </a:solidFill>
            </a:endParaRPr>
          </a:p>
        </p:txBody>
      </p:sp>
      <p:sp>
        <p:nvSpPr>
          <p:cNvPr id="23" name="Google Shape;134;p16"/>
          <p:cNvSpPr/>
          <p:nvPr/>
        </p:nvSpPr>
        <p:spPr>
          <a:xfrm>
            <a:off x="7469385" y="5511299"/>
            <a:ext cx="589800" cy="5784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UC</a:t>
            </a:r>
            <a:br>
              <a:rPr lang="en" sz="1500">
                <a:solidFill>
                  <a:srgbClr val="FFFFFF"/>
                </a:solidFill>
              </a:rPr>
            </a:br>
            <a:r>
              <a:rPr lang="en" sz="1500">
                <a:solidFill>
                  <a:srgbClr val="FFFFFF"/>
                </a:solidFill>
              </a:rPr>
              <a:t>4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Transforming Our Business Using ML/A with These Top Two Use Cases</a:t>
            </a:r>
            <a:endParaRPr sz="1000"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3" name="Google Shape;153;p17"/>
          <p:cNvCxnSpPr/>
          <p:nvPr/>
        </p:nvCxnSpPr>
        <p:spPr>
          <a:xfrm flipH="1">
            <a:off x="8086802" y="2273100"/>
            <a:ext cx="48000" cy="44700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154;p17"/>
          <p:cNvSpPr txBox="1"/>
          <p:nvPr/>
        </p:nvSpPr>
        <p:spPr>
          <a:xfrm>
            <a:off x="807724" y="2477399"/>
            <a:ext cx="6426195" cy="4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b="1" dirty="0"/>
              <a:t>Error Detector Computer Vision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Open Sans"/>
                <a:ea typeface="Open Sans"/>
                <a:cs typeface="Open Sans"/>
                <a:sym typeface="Open Sans"/>
              </a:rPr>
              <a:t>Improved model for the computer vision that detect parts errors and inperfection in the micro level of accuracy using diff</a:t>
            </a:r>
            <a:r>
              <a:rPr lang="en-US" sz="3200" dirty="0" smtClean="0"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" sz="3200" dirty="0" smtClean="0">
                <a:latin typeface="Open Sans"/>
                <a:ea typeface="Open Sans"/>
                <a:cs typeface="Open Sans"/>
                <a:sym typeface="Open Sans"/>
              </a:rPr>
              <a:t>rent vision sensor for better out come.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9105760" y="2357700"/>
            <a:ext cx="6398399" cy="4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b="1" dirty="0"/>
              <a:t>Market Demand Prediction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Open Sans"/>
                <a:ea typeface="Open Sans"/>
                <a:cs typeface="Open Sans"/>
                <a:sym typeface="Open Sans"/>
              </a:rPr>
              <a:t>Scan the market, social media, trends and news for develop model optimze for the best demand size to inhance the outcomes of the company with saving the resurse.</a:t>
            </a:r>
          </a:p>
        </p:txBody>
      </p:sp>
      <p:sp>
        <p:nvSpPr>
          <p:cNvPr id="156" name="Google Shape;156;p17"/>
          <p:cNvSpPr txBox="1"/>
          <p:nvPr/>
        </p:nvSpPr>
        <p:spPr>
          <a:xfrm>
            <a:off x="1529411" y="7404292"/>
            <a:ext cx="151527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i="1" dirty="0">
                <a:latin typeface="Open Sans"/>
                <a:ea typeface="Open Sans"/>
                <a:cs typeface="Open Sans"/>
                <a:sym typeface="Open Sans"/>
              </a:rPr>
              <a:t>By executing on these two projects I believe we can drive </a:t>
            </a:r>
            <a:r>
              <a:rPr lang="en" sz="3200" i="1" dirty="0" smtClean="0">
                <a:latin typeface="Open Sans"/>
                <a:ea typeface="Open Sans"/>
                <a:cs typeface="Open Sans"/>
                <a:sym typeface="Open Sans"/>
              </a:rPr>
              <a:t>better revenue with saving the most </a:t>
            </a:r>
            <a:r>
              <a:rPr lang="en" sz="3200" i="1" dirty="0" smtClean="0">
                <a:latin typeface="Open Sans"/>
                <a:ea typeface="Open Sans"/>
                <a:cs typeface="Open Sans"/>
                <a:sym typeface="Open Sans"/>
              </a:rPr>
              <a:t>for </a:t>
            </a:r>
            <a:r>
              <a:rPr lang="en" sz="3200" i="1" dirty="0">
                <a:latin typeface="Open Sans"/>
                <a:ea typeface="Open Sans"/>
                <a:cs typeface="Open Sans"/>
                <a:sym typeface="Open Sans"/>
              </a:rPr>
              <a:t>our business by </a:t>
            </a:r>
            <a:r>
              <a:rPr lang="en" sz="3200" i="1" dirty="0" smtClean="0">
                <a:latin typeface="Open Sans"/>
                <a:ea typeface="Open Sans"/>
                <a:cs typeface="Open Sans"/>
                <a:sym typeface="Open Sans"/>
              </a:rPr>
              <a:t>both solution and </a:t>
            </a:r>
            <a:r>
              <a:rPr lang="en" sz="3200" i="1" dirty="0">
                <a:latin typeface="Open Sans"/>
                <a:ea typeface="Open Sans"/>
                <a:cs typeface="Open Sans"/>
                <a:sym typeface="Open Sans"/>
              </a:rPr>
              <a:t>become </a:t>
            </a:r>
            <a:r>
              <a:rPr lang="en" sz="3200" i="1" dirty="0" smtClean="0">
                <a:latin typeface="Open Sans"/>
                <a:ea typeface="Open Sans"/>
                <a:cs typeface="Open Sans"/>
                <a:sym typeface="Open Sans"/>
              </a:rPr>
              <a:t>a smart business</a:t>
            </a:r>
            <a:r>
              <a:rPr lang="en" sz="3200" i="1" dirty="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3200" i="1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2D3D4A"/>
              </a:buClr>
            </a:pPr>
            <a:r>
              <a:rPr lang="en-US" sz="6000" b="1" dirty="0"/>
              <a:t>Error Detector Computer </a:t>
            </a:r>
            <a:r>
              <a:rPr lang="en-US" sz="6000" b="1" dirty="0" smtClean="0"/>
              <a:t>Vision, </a:t>
            </a: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Deep </a:t>
            </a: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Dive</a:t>
            </a:r>
            <a:endParaRPr sz="10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3" name="Google Shape;163;p18"/>
          <p:cNvCxnSpPr/>
          <p:nvPr/>
        </p:nvCxnSpPr>
        <p:spPr>
          <a:xfrm>
            <a:off x="6623722" y="1833862"/>
            <a:ext cx="50400" cy="67467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18"/>
          <p:cNvSpPr txBox="1"/>
          <p:nvPr/>
        </p:nvSpPr>
        <p:spPr>
          <a:xfrm>
            <a:off x="6792116" y="1706756"/>
            <a:ext cx="6957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Open Sans"/>
                <a:ea typeface="Open Sans"/>
                <a:cs typeface="Open Sans"/>
                <a:sym typeface="Open Sans"/>
              </a:rPr>
              <a:t>Example Architecture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311725" y="1704849"/>
            <a:ext cx="6949133" cy="256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Open Sans"/>
                <a:ea typeface="Open Sans"/>
                <a:cs typeface="Open Sans"/>
                <a:sym typeface="Open Sans"/>
              </a:rPr>
              <a:t>Process Today</a:t>
            </a:r>
            <a:endParaRPr sz="32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-US" sz="3200" dirty="0" smtClean="0">
                <a:latin typeface="Open Sans"/>
                <a:ea typeface="Open Sans"/>
                <a:cs typeface="Open Sans"/>
                <a:sym typeface="Open Sans"/>
              </a:rPr>
              <a:t>Human indication 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-US" sz="3200" dirty="0" smtClean="0">
                <a:latin typeface="Open Sans"/>
                <a:ea typeface="Open Sans"/>
                <a:cs typeface="Open Sans"/>
                <a:sym typeface="Open Sans"/>
              </a:rPr>
              <a:t>Experience driven detection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311725" y="4426586"/>
            <a:ext cx="6940668" cy="274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Open Sans"/>
                <a:ea typeface="Open Sans"/>
                <a:cs typeface="Open Sans"/>
                <a:sym typeface="Open Sans"/>
              </a:rPr>
              <a:t>Process Tomorrow</a:t>
            </a:r>
            <a:endParaRPr sz="32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-US" sz="3200" dirty="0" smtClean="0">
                <a:latin typeface="Open Sans"/>
                <a:ea typeface="Open Sans"/>
                <a:cs typeface="Open Sans"/>
                <a:sym typeface="Open Sans"/>
              </a:rPr>
              <a:t>Computer vision scanning 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-US" sz="3200" dirty="0" smtClean="0">
                <a:latin typeface="Open Sans"/>
                <a:ea typeface="Open Sans"/>
                <a:cs typeface="Open Sans"/>
                <a:sym typeface="Open Sans"/>
              </a:rPr>
              <a:t>Micro level accuracy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-US" sz="3200" dirty="0" smtClean="0">
                <a:latin typeface="Open Sans"/>
                <a:ea typeface="Open Sans"/>
                <a:cs typeface="Open Sans"/>
                <a:sym typeface="Open Sans"/>
              </a:rPr>
              <a:t>24/7 process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438882" y="7292794"/>
            <a:ext cx="6120500" cy="1725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1" dirty="0">
                <a:latin typeface="Open Sans"/>
                <a:ea typeface="Open Sans"/>
                <a:cs typeface="Open Sans"/>
                <a:sym typeface="Open Sans"/>
              </a:rPr>
              <a:t>The impact of </a:t>
            </a:r>
            <a:r>
              <a:rPr lang="en" sz="3200" b="1" i="1" dirty="0" smtClean="0">
                <a:latin typeface="Open Sans"/>
                <a:ea typeface="Open Sans"/>
                <a:cs typeface="Open Sans"/>
                <a:sym typeface="Open Sans"/>
              </a:rPr>
              <a:t>system will </a:t>
            </a:r>
            <a:r>
              <a:rPr lang="en" sz="3200" b="1" i="1" dirty="0">
                <a:latin typeface="Open Sans"/>
                <a:ea typeface="Open Sans"/>
                <a:cs typeface="Open Sans"/>
                <a:sym typeface="Open Sans"/>
              </a:rPr>
              <a:t>be </a:t>
            </a:r>
            <a:r>
              <a:rPr lang="en" sz="3200" b="1" i="1" dirty="0" smtClean="0">
                <a:latin typeface="Open Sans"/>
                <a:ea typeface="Open Sans"/>
                <a:cs typeface="Open Sans"/>
                <a:sym typeface="Open Sans"/>
              </a:rPr>
              <a:t>accuret and faster </a:t>
            </a:r>
            <a:r>
              <a:rPr lang="en" sz="3200" b="1" i="1" dirty="0" smtClean="0">
                <a:latin typeface="Open Sans"/>
                <a:ea typeface="Open Sans"/>
                <a:cs typeface="Open Sans"/>
                <a:sym typeface="Open Sans"/>
              </a:rPr>
              <a:t>thanks </a:t>
            </a:r>
            <a:r>
              <a:rPr lang="en" sz="3200" b="1" i="1" dirty="0">
                <a:latin typeface="Open Sans"/>
                <a:ea typeface="Open Sans"/>
                <a:cs typeface="Open Sans"/>
                <a:sym typeface="Open Sans"/>
              </a:rPr>
              <a:t>to </a:t>
            </a:r>
            <a:r>
              <a:rPr lang="en" sz="3200" b="1" i="1" dirty="0" smtClean="0">
                <a:latin typeface="Open Sans"/>
                <a:ea typeface="Open Sans"/>
                <a:cs typeface="Open Sans"/>
                <a:sym typeface="Open Sans"/>
              </a:rPr>
              <a:t>ML in computer vision</a:t>
            </a:r>
            <a:r>
              <a:rPr lang="en" sz="3200" b="1" i="1" dirty="0" smtClean="0"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 sz="3200" i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628299" y="2595428"/>
            <a:ext cx="11659700" cy="4937914"/>
            <a:chOff x="227954" y="736133"/>
            <a:chExt cx="15241278" cy="7734156"/>
          </a:xfrm>
        </p:grpSpPr>
        <p:pic>
          <p:nvPicPr>
            <p:cNvPr id="9" name="Google Shape;209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8392" y="3291840"/>
              <a:ext cx="4010408" cy="2052320"/>
            </a:xfrm>
            <a:prstGeom prst="rect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873760" y="736133"/>
              <a:ext cx="3583944" cy="159081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Picture or visual data collected by the sensor</a:t>
              </a:r>
              <a:endParaRPr lang="en-US" sz="2000" dirty="0"/>
            </a:p>
          </p:txBody>
        </p:sp>
        <p:pic>
          <p:nvPicPr>
            <p:cNvPr id="11" name="Google Shape;213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97380" y="2460035"/>
              <a:ext cx="723900" cy="787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211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63779" y="5689294"/>
              <a:ext cx="757501" cy="8798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227954" y="6879476"/>
              <a:ext cx="4029149" cy="159081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Finished product parts mostly perfect with all the failure picture available </a:t>
              </a:r>
              <a:endParaRPr lang="en-US" sz="2000" dirty="0"/>
            </a:p>
          </p:txBody>
        </p:sp>
        <p:pic>
          <p:nvPicPr>
            <p:cNvPr id="14" name="Google Shape;212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457704" y="4015012"/>
              <a:ext cx="1000752" cy="605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5459732" y="4015012"/>
              <a:ext cx="2106932" cy="15908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Perfect part or have errors</a:t>
              </a:r>
              <a:endParaRPr lang="en-US" sz="2000" dirty="0"/>
            </a:p>
          </p:txBody>
        </p:sp>
        <p:pic>
          <p:nvPicPr>
            <p:cNvPr id="16" name="Google Shape;212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566664" y="4065967"/>
              <a:ext cx="744216" cy="605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208;p2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378188" y="3291840"/>
              <a:ext cx="3710936" cy="2052320"/>
            </a:xfrm>
            <a:prstGeom prst="rect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8" name="TextBox 17"/>
            <p:cNvSpPr txBox="1"/>
            <p:nvPr/>
          </p:nvSpPr>
          <p:spPr>
            <a:xfrm>
              <a:off x="8813137" y="6879476"/>
              <a:ext cx="2841036" cy="159081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The manual data and the company process</a:t>
              </a:r>
              <a:endParaRPr lang="en-US" sz="2000" dirty="0"/>
            </a:p>
          </p:txBody>
        </p:sp>
        <p:pic>
          <p:nvPicPr>
            <p:cNvPr id="19" name="Google Shape;211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875227" y="5933440"/>
              <a:ext cx="757501" cy="6356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12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2205972" y="4065966"/>
              <a:ext cx="859788" cy="605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TextBox 20"/>
            <p:cNvSpPr txBox="1"/>
            <p:nvPr/>
          </p:nvSpPr>
          <p:spPr>
            <a:xfrm>
              <a:off x="13237199" y="4065966"/>
              <a:ext cx="2232033" cy="11087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Use / fix / recycle </a:t>
              </a:r>
              <a:endParaRPr lang="en-US" sz="2000" dirty="0"/>
            </a:p>
          </p:txBody>
        </p:sp>
        <p:pic>
          <p:nvPicPr>
            <p:cNvPr id="22" name="Google Shape;213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V="1">
              <a:off x="13388340" y="2428209"/>
              <a:ext cx="723900" cy="7505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TextBox 22"/>
            <p:cNvSpPr txBox="1"/>
            <p:nvPr/>
          </p:nvSpPr>
          <p:spPr>
            <a:xfrm>
              <a:off x="12205972" y="1151662"/>
              <a:ext cx="3104384" cy="11087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Notify the team if failure to deal with</a:t>
              </a:r>
              <a:endParaRPr lang="en-US" sz="2000" dirty="0"/>
            </a:p>
          </p:txBody>
        </p:sp>
      </p:grp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2D3D4A"/>
              </a:buClr>
            </a:pPr>
            <a:r>
              <a:rPr lang="en-US" sz="6000" b="1" dirty="0"/>
              <a:t>Market Demand </a:t>
            </a:r>
            <a:r>
              <a:rPr lang="en-US" sz="6000" b="1" dirty="0" smtClean="0"/>
              <a:t>Prediction, </a:t>
            </a: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Deep </a:t>
            </a: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Dive</a:t>
            </a:r>
            <a:endParaRPr sz="10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4" name="Google Shape;174;p19"/>
          <p:cNvCxnSpPr/>
          <p:nvPr/>
        </p:nvCxnSpPr>
        <p:spPr>
          <a:xfrm>
            <a:off x="6623722" y="1833862"/>
            <a:ext cx="50400" cy="67467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19"/>
          <p:cNvSpPr txBox="1"/>
          <p:nvPr/>
        </p:nvSpPr>
        <p:spPr>
          <a:xfrm>
            <a:off x="6792116" y="1706756"/>
            <a:ext cx="6957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Open Sans"/>
                <a:ea typeface="Open Sans"/>
                <a:cs typeface="Open Sans"/>
                <a:sym typeface="Open Sans"/>
              </a:rPr>
              <a:t>Example Architecture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311725" y="1696383"/>
            <a:ext cx="6949134" cy="2666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Open Sans"/>
                <a:ea typeface="Open Sans"/>
                <a:cs typeface="Open Sans"/>
                <a:sym typeface="Open Sans"/>
              </a:rPr>
              <a:t>Process Today</a:t>
            </a:r>
            <a:endParaRPr sz="32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-US" sz="3200" dirty="0" smtClean="0">
                <a:latin typeface="Open Sans"/>
                <a:ea typeface="Open Sans"/>
                <a:cs typeface="Open Sans"/>
                <a:sym typeface="Open Sans"/>
              </a:rPr>
              <a:t>Full team to predict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-US" sz="3200" dirty="0" smtClean="0">
                <a:latin typeface="Open Sans"/>
                <a:ea typeface="Open Sans"/>
                <a:cs typeface="Open Sans"/>
                <a:sym typeface="Open Sans"/>
              </a:rPr>
              <a:t>Not all source searched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-US" sz="3200" dirty="0" smtClean="0">
                <a:latin typeface="Open Sans"/>
                <a:ea typeface="Open Sans"/>
                <a:cs typeface="Open Sans"/>
                <a:sym typeface="Open Sans"/>
              </a:rPr>
              <a:t>The time needed is high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  <a:p>
            <a:pPr marL="25400" lvl="0" algn="l" rtl="0">
              <a:spcBef>
                <a:spcPts val="0"/>
              </a:spcBef>
              <a:spcAft>
                <a:spcPts val="0"/>
              </a:spcAft>
              <a:buSzPts val="3200"/>
            </a:pPr>
            <a:endParaRPr sz="3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311725" y="4443519"/>
            <a:ext cx="6940667" cy="270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Open Sans"/>
                <a:ea typeface="Open Sans"/>
                <a:cs typeface="Open Sans"/>
                <a:sym typeface="Open Sans"/>
              </a:rPr>
              <a:t>Process Tomorrow</a:t>
            </a:r>
            <a:endParaRPr sz="32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-US" sz="3200" dirty="0" smtClean="0">
                <a:latin typeface="Open Sans"/>
                <a:ea typeface="Open Sans"/>
                <a:cs typeface="Open Sans"/>
                <a:sym typeface="Open Sans"/>
              </a:rPr>
              <a:t>One AI model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-US" sz="3200" dirty="0" smtClean="0">
                <a:latin typeface="Open Sans"/>
                <a:ea typeface="Open Sans"/>
                <a:cs typeface="Open Sans"/>
                <a:sym typeface="Open Sans"/>
              </a:rPr>
              <a:t>Open to all source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-US" sz="3200" dirty="0" smtClean="0">
                <a:latin typeface="Open Sans"/>
                <a:ea typeface="Open Sans"/>
                <a:cs typeface="Open Sans"/>
                <a:sym typeface="Open Sans"/>
              </a:rPr>
              <a:t>Fast, and updated continually 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438882" y="7292794"/>
            <a:ext cx="6095100" cy="14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1" dirty="0">
                <a:latin typeface="Open Sans"/>
                <a:ea typeface="Open Sans"/>
                <a:cs typeface="Open Sans"/>
                <a:sym typeface="Open Sans"/>
              </a:rPr>
              <a:t>The impact of </a:t>
            </a:r>
            <a:r>
              <a:rPr lang="en" sz="3200" b="1" i="1" dirty="0" smtClean="0">
                <a:latin typeface="Open Sans"/>
                <a:ea typeface="Open Sans"/>
                <a:cs typeface="Open Sans"/>
                <a:sym typeface="Open Sans"/>
              </a:rPr>
              <a:t>system will </a:t>
            </a:r>
            <a:r>
              <a:rPr lang="en" sz="3200" b="1" i="1" dirty="0">
                <a:latin typeface="Open Sans"/>
                <a:ea typeface="Open Sans"/>
                <a:cs typeface="Open Sans"/>
                <a:sym typeface="Open Sans"/>
              </a:rPr>
              <a:t>be </a:t>
            </a:r>
            <a:r>
              <a:rPr lang="en" sz="3200" b="1" i="1" dirty="0" smtClean="0">
                <a:latin typeface="Open Sans"/>
                <a:ea typeface="Open Sans"/>
                <a:cs typeface="Open Sans"/>
                <a:sym typeface="Open Sans"/>
              </a:rPr>
              <a:t>saving time and better outcome </a:t>
            </a:r>
            <a:r>
              <a:rPr lang="en" sz="3200" b="1" i="1" dirty="0" smtClean="0">
                <a:latin typeface="Open Sans"/>
                <a:ea typeface="Open Sans"/>
                <a:cs typeface="Open Sans"/>
                <a:sym typeface="Open Sans"/>
              </a:rPr>
              <a:t>thanks </a:t>
            </a:r>
            <a:r>
              <a:rPr lang="en" sz="3200" b="1" i="1" dirty="0">
                <a:latin typeface="Open Sans"/>
                <a:ea typeface="Open Sans"/>
                <a:cs typeface="Open Sans"/>
                <a:sym typeface="Open Sans"/>
              </a:rPr>
              <a:t>to </a:t>
            </a:r>
            <a:r>
              <a:rPr lang="en" sz="3200" b="1" i="1" dirty="0" smtClean="0">
                <a:latin typeface="Open Sans"/>
                <a:ea typeface="Open Sans"/>
                <a:cs typeface="Open Sans"/>
                <a:sym typeface="Open Sans"/>
              </a:rPr>
              <a:t>AI</a:t>
            </a:r>
            <a:r>
              <a:rPr lang="en" sz="3200" b="1" i="1" dirty="0" smtClean="0"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 sz="3200" i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91680" y="3029565"/>
            <a:ext cx="11419840" cy="5550997"/>
            <a:chOff x="0" y="870695"/>
            <a:chExt cx="16223345" cy="7886293"/>
          </a:xfrm>
        </p:grpSpPr>
        <p:sp>
          <p:nvSpPr>
            <p:cNvPr id="9" name="TextBox 8"/>
            <p:cNvSpPr txBox="1"/>
            <p:nvPr/>
          </p:nvSpPr>
          <p:spPr>
            <a:xfrm>
              <a:off x="0" y="7266056"/>
              <a:ext cx="3365662" cy="14909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Data from market and news also the trends in the world</a:t>
              </a:r>
              <a:endParaRPr lang="en-US" sz="2000" dirty="0"/>
            </a:p>
          </p:txBody>
        </p:sp>
        <p:pic>
          <p:nvPicPr>
            <p:cNvPr id="10" name="Google Shape;211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07625" y="5702491"/>
              <a:ext cx="757500" cy="1239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97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05620" y="4008713"/>
              <a:ext cx="2806380" cy="1552257"/>
            </a:xfrm>
            <a:prstGeom prst="rect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2" name="Google Shape;212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53130" y="4476023"/>
              <a:ext cx="744216" cy="605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94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085140" y="4008712"/>
              <a:ext cx="3070540" cy="1552257"/>
            </a:xfrm>
            <a:prstGeom prst="rect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4" name="Google Shape;211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241660" y="5671520"/>
              <a:ext cx="757500" cy="12395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6923713" y="7266056"/>
              <a:ext cx="5069758" cy="100569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History data for demand and how they impacted by trends</a:t>
              </a:r>
              <a:endParaRPr lang="en-US" sz="2000" dirty="0"/>
            </a:p>
          </p:txBody>
        </p:sp>
        <p:pic>
          <p:nvPicPr>
            <p:cNvPr id="16" name="Google Shape;212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378090" y="4481852"/>
              <a:ext cx="744216" cy="605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96;p2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2210100" y="4008711"/>
              <a:ext cx="3111180" cy="1552257"/>
            </a:xfrm>
            <a:prstGeom prst="rect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8" name="Google Shape;213;p2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flipV="1">
              <a:off x="13403741" y="2764748"/>
              <a:ext cx="723899" cy="10199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TextBox 18"/>
            <p:cNvSpPr txBox="1"/>
            <p:nvPr/>
          </p:nvSpPr>
          <p:spPr>
            <a:xfrm>
              <a:off x="12122306" y="870695"/>
              <a:ext cx="4101039" cy="188020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Notification for the manufactory team to increase decrease or change the production</a:t>
              </a:r>
              <a:endParaRPr lang="en-US" sz="2000" dirty="0"/>
            </a:p>
          </p:txBody>
        </p:sp>
        <p:pic>
          <p:nvPicPr>
            <p:cNvPr id="20" name="Google Shape;200;p2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830" y="3997056"/>
              <a:ext cx="3167090" cy="1563911"/>
            </a:xfrm>
            <a:prstGeom prst="rect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1" name="Google Shape;212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65662" y="4476022"/>
              <a:ext cx="744216" cy="605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Risks / Mitigations</a:t>
            </a:r>
            <a:endParaRPr sz="1000"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84" name="Google Shape;184;p20"/>
          <p:cNvGraphicFramePr/>
          <p:nvPr>
            <p:extLst>
              <p:ext uri="{D42A27DB-BD31-4B8C-83A1-F6EECF244321}">
                <p14:modId xmlns:p14="http://schemas.microsoft.com/office/powerpoint/2010/main" val="2720206936"/>
              </p:ext>
            </p:extLst>
          </p:nvPr>
        </p:nvGraphicFramePr>
        <p:xfrm>
          <a:off x="0" y="1211170"/>
          <a:ext cx="18287999" cy="7854390"/>
        </p:xfrm>
        <a:graphic>
          <a:graphicData uri="http://schemas.openxmlformats.org/drawingml/2006/table">
            <a:tbl>
              <a:tblPr>
                <a:noFill/>
                <a:tableStyleId>{76EA093B-4BBF-474B-B3B1-8ECE2D7982BD}</a:tableStyleId>
              </a:tblPr>
              <a:tblGrid>
                <a:gridCol w="56126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793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97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UseCase1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0" dirty="0" smtClean="0"/>
                        <a:t>Error Detector Computer Vision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 </a:t>
                      </a:r>
                      <a:r>
                        <a:rPr lang="en" sz="3200" b="1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Case2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Market</a:t>
                      </a:r>
                      <a:r>
                        <a:rPr lang="en-US" sz="3200" b="1" dirty="0" smtClean="0"/>
                        <a:t> </a:t>
                      </a:r>
                      <a:r>
                        <a:rPr lang="en-US" sz="2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Demand Prediction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Accuracy</a:t>
                      </a:r>
                      <a:br>
                        <a:rPr lang="en" sz="3200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3200" b="0" i="1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Assessment</a:t>
                      </a:r>
                      <a:r>
                        <a:rPr lang="en" sz="3200" b="0" i="1" baseline="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of model performance</a:t>
                      </a:r>
                      <a:endParaRPr sz="3200" i="1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Concerns: </a:t>
                      </a:r>
                      <a:r>
                        <a:rPr lang="en" sz="28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new form of error</a:t>
                      </a:r>
                      <a:endParaRPr sz="32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Plan</a:t>
                      </a:r>
                      <a:r>
                        <a:rPr lang="en" sz="32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 </a:t>
                      </a:r>
                      <a:r>
                        <a:rPr lang="en" sz="28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scan all</a:t>
                      </a:r>
                      <a:r>
                        <a:rPr lang="en" sz="2800" baseline="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part with supervising </a:t>
                      </a:r>
                      <a:endParaRPr sz="28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Concerns: </a:t>
                      </a:r>
                      <a:r>
                        <a:rPr lang="en" sz="28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not</a:t>
                      </a:r>
                      <a:r>
                        <a:rPr lang="en" sz="2800" baseline="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clear data</a:t>
                      </a:r>
                      <a:endParaRPr sz="28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32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Plan</a:t>
                      </a:r>
                      <a:r>
                        <a:rPr lang="en" sz="32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 </a:t>
                      </a:r>
                      <a:r>
                        <a:rPr lang="en" sz="28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</a:t>
                      </a:r>
                      <a:r>
                        <a:rPr lang="en" sz="2800" baseline="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safte increase in demand</a:t>
                      </a:r>
                      <a:endParaRPr lang="en-US" sz="2800" dirty="0" smtClean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Underfitting/Overfitting</a:t>
                      </a:r>
                      <a:br>
                        <a:rPr lang="en" sz="3200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3200" b="0" i="1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Unbalance</a:t>
                      </a:r>
                      <a:r>
                        <a:rPr lang="en" sz="3200" b="0" i="1" baseline="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in the data specification or relation</a:t>
                      </a:r>
                      <a:endParaRPr sz="3200" i="1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Concerns: </a:t>
                      </a:r>
                      <a:r>
                        <a:rPr lang="en" sz="28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detect the smallest</a:t>
                      </a:r>
                      <a:r>
                        <a:rPr lang="en" sz="2800" baseline="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inperfction as fail</a:t>
                      </a:r>
                      <a:endParaRPr sz="28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Plan</a:t>
                      </a:r>
                      <a:r>
                        <a:rPr lang="en" sz="32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 </a:t>
                      </a:r>
                      <a:r>
                        <a:rPr lang="en" sz="28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nofiy</a:t>
                      </a:r>
                      <a:r>
                        <a:rPr lang="en" sz="2800" baseline="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the expert reduse the work</a:t>
                      </a:r>
                      <a:endParaRPr sz="28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Concerns: </a:t>
                      </a:r>
                      <a:r>
                        <a:rPr lang="en" sz="28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overcomplecate</a:t>
                      </a:r>
                      <a:r>
                        <a:rPr lang="en" sz="2800" baseline="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the requerment</a:t>
                      </a:r>
                      <a:endParaRPr sz="28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32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Plan</a:t>
                      </a:r>
                      <a:r>
                        <a:rPr lang="en" sz="32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 </a:t>
                      </a:r>
                      <a:r>
                        <a:rPr lang="en-US" sz="28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work in line with the team </a:t>
                      </a:r>
                      <a:endParaRPr sz="28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Ethical Concerns</a:t>
                      </a:r>
                      <a:br>
                        <a:rPr lang="en" sz="3200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3200" b="0" i="1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</a:t>
                      </a:r>
                      <a:r>
                        <a:rPr lang="en" sz="3200" b="0" i="1" baseline="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Impacts in humen or emotion</a:t>
                      </a:r>
                      <a:endParaRPr sz="3200" i="1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Concerns: </a:t>
                      </a:r>
                      <a:r>
                        <a:rPr lang="en" sz="28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concern</a:t>
                      </a:r>
                      <a:endParaRPr sz="28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Plan</a:t>
                      </a:r>
                      <a:r>
                        <a:rPr lang="en" sz="32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 </a:t>
                      </a:r>
                      <a:r>
                        <a:rPr lang="en" sz="28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motetored area of operation</a:t>
                      </a:r>
                      <a:endParaRPr sz="28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Concerns: </a:t>
                      </a:r>
                      <a:r>
                        <a:rPr lang="en" sz="28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enter people data</a:t>
                      </a:r>
                      <a:endParaRPr sz="32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Plan</a:t>
                      </a:r>
                      <a:r>
                        <a:rPr lang="en" sz="32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 </a:t>
                      </a:r>
                      <a:r>
                        <a:rPr lang="en" sz="28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make security and</a:t>
                      </a:r>
                      <a:r>
                        <a:rPr lang="en" sz="2800" baseline="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limitations</a:t>
                      </a:r>
                      <a:endParaRPr sz="28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Udacity 2024 Student Template">
  <a:themeElements>
    <a:clrScheme name="Simple Light">
      <a:dk1>
        <a:srgbClr val="0B0B0B"/>
      </a:dk1>
      <a:lt1>
        <a:srgbClr val="FFFFFF"/>
      </a:lt1>
      <a:dk2>
        <a:srgbClr val="171A53"/>
      </a:dk2>
      <a:lt2>
        <a:srgbClr val="F6F6F6"/>
      </a:lt2>
      <a:accent1>
        <a:srgbClr val="2015FF"/>
      </a:accent1>
      <a:accent2>
        <a:srgbClr val="00C5A1"/>
      </a:accent2>
      <a:accent3>
        <a:srgbClr val="DBE2E8"/>
      </a:accent3>
      <a:accent4>
        <a:srgbClr val="BDEA09"/>
      </a:accent4>
      <a:accent5>
        <a:srgbClr val="6597FF"/>
      </a:accent5>
      <a:accent6>
        <a:srgbClr val="B181FF"/>
      </a:accent6>
      <a:hlink>
        <a:srgbClr val="2015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585</Words>
  <Application>Microsoft Office PowerPoint</Application>
  <PresentationFormat>Custom</PresentationFormat>
  <Paragraphs>109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Open Sans</vt:lpstr>
      <vt:lpstr>Arial</vt:lpstr>
      <vt:lpstr>Open Sans Light</vt:lpstr>
      <vt:lpstr>Roboto Mono Light</vt:lpstr>
      <vt:lpstr>Udacity 2024 Student Template</vt:lpstr>
      <vt:lpstr>TeknoVe ML/AI strategy</vt:lpstr>
      <vt:lpstr>Executive Summary</vt:lpstr>
      <vt:lpstr>I Began with Four Use Case Ideas</vt:lpstr>
      <vt:lpstr>I Assessed Feasibility vs. Impact for All Cases</vt:lpstr>
      <vt:lpstr>Transforming Our Business Using ML/A with These Top Two Use Cases</vt:lpstr>
      <vt:lpstr>Error Detector Computer Vision, Deep Dive</vt:lpstr>
      <vt:lpstr>Market Demand Prediction, Deep Dive</vt:lpstr>
      <vt:lpstr>Risks / Mitigations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Title</dc:title>
  <dc:creator>Saeed Al Dhahmani</dc:creator>
  <cp:lastModifiedBy>Microsoft account</cp:lastModifiedBy>
  <cp:revision>20</cp:revision>
  <dcterms:modified xsi:type="dcterms:W3CDTF">2024-12-19T15:46:05Z</dcterms:modified>
</cp:coreProperties>
</file>