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8288000" cy="10287000"/>
  <p:notesSz cx="6858000" cy="9144000"/>
  <p:embeddedFontLst>
    <p:embeddedFont>
      <p:font typeface="Open Sans" panose="020B0604020202020204" charset="0"/>
      <p:regular r:id="rId30"/>
      <p:bold r:id="rId31"/>
      <p:italic r:id="rId32"/>
      <p:boldItalic r:id="rId33"/>
    </p:embeddedFont>
    <p:embeddedFont>
      <p:font typeface="Open Sans Light" panose="020B0604020202020204" charset="0"/>
      <p:regular r:id="rId34"/>
      <p:bold r:id="rId35"/>
      <p:italic r:id="rId36"/>
      <p:boldItalic r:id="rId37"/>
    </p:embeddedFont>
    <p:embeddedFont>
      <p:font typeface="Robot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D2A14-8BAA-5430-80F8-BE3EA8027B23}" v="27" dt="2024-11-06T15:35:31.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696" y="60"/>
      </p:cViewPr>
      <p:guideLst>
        <p:guide orient="horz" pos="324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834083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05b2e72063_0_23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g305b2e72063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4450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155003ee40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155003ee4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sz="2400"/>
          </a:p>
        </p:txBody>
      </p:sp>
    </p:spTree>
    <p:extLst>
      <p:ext uri="{BB962C8B-B14F-4D97-AF65-F5344CB8AC3E}">
        <p14:creationId xmlns:p14="http://schemas.microsoft.com/office/powerpoint/2010/main" val="1399600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155003ee4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155003ee4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extLst>
      <p:ext uri="{BB962C8B-B14F-4D97-AF65-F5344CB8AC3E}">
        <p14:creationId xmlns:p14="http://schemas.microsoft.com/office/powerpoint/2010/main" val="55557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155003ee40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155003ee40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extLst>
      <p:ext uri="{BB962C8B-B14F-4D97-AF65-F5344CB8AC3E}">
        <p14:creationId xmlns:p14="http://schemas.microsoft.com/office/powerpoint/2010/main" val="1754361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155003ee40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155003ee40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835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155003ee40_0_24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g3155003ee40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4303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155003ee40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155003ee40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30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155003ee40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155003ee40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301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155003ee40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155003ee40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449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155003ee40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155003ee40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852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155003ee40_0_29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g3155003ee40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4204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7515110cb_1_29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g57515110cb_1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55654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155003ee40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155003ee40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607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155003ee40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155003ee40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068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155003ee40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155003ee40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253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155003ee40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155003ee40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11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155003ee40_0_4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g3155003ee40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5368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155003ee40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155003ee40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963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155003ee40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155003ee40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742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3155003ee40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3155003ee40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2916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155003ee40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155003ee4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1535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155003ee40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155003ee4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215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155003ee40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155003ee4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3051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155003ee40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155003ee40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658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155003ee40_0_14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g3155003ee4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1787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155003ee4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155003ee4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097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155003ee40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155003ee40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9965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a Lesson Title ">
  <p:cSld name="TITLE_1">
    <p:bg>
      <p:bgPr>
        <a:solidFill>
          <a:schemeClr val="dk2"/>
        </a:soli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t="3419" b="-3409"/>
          <a:stretch/>
        </p:blipFill>
        <p:spPr>
          <a:xfrm>
            <a:off x="1239650" y="1254250"/>
            <a:ext cx="2877300" cy="546050"/>
          </a:xfrm>
          <a:prstGeom prst="rect">
            <a:avLst/>
          </a:prstGeom>
          <a:noFill/>
          <a:ln>
            <a:noFill/>
          </a:ln>
        </p:spPr>
      </p:pic>
      <p:pic>
        <p:nvPicPr>
          <p:cNvPr id="11" name="Google Shape;11;p2"/>
          <p:cNvPicPr preferRelativeResize="0"/>
          <p:nvPr/>
        </p:nvPicPr>
        <p:blipFill>
          <a:blip r:embed="rId3">
            <a:alphaModFix/>
          </a:blip>
          <a:stretch>
            <a:fillRect/>
          </a:stretch>
        </p:blipFill>
        <p:spPr>
          <a:xfrm>
            <a:off x="0" y="0"/>
            <a:ext cx="18288000" cy="10287000"/>
          </a:xfrm>
          <a:prstGeom prst="rect">
            <a:avLst/>
          </a:prstGeom>
          <a:noFill/>
          <a:ln>
            <a:noFill/>
          </a:ln>
        </p:spPr>
      </p:pic>
      <p:sp>
        <p:nvSpPr>
          <p:cNvPr id="12" name="Google Shape;12;p2"/>
          <p:cNvSpPr txBox="1">
            <a:spLocks noGrp="1"/>
          </p:cNvSpPr>
          <p:nvPr>
            <p:ph type="ctrTitle"/>
          </p:nvPr>
        </p:nvSpPr>
        <p:spPr>
          <a:xfrm>
            <a:off x="1225200" y="2813950"/>
            <a:ext cx="10070400" cy="2479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9000"/>
              <a:buFont typeface="Open Sans Light"/>
              <a:buNone/>
              <a:defRPr sz="9000">
                <a:solidFill>
                  <a:schemeClr val="lt1"/>
                </a:solidFill>
                <a:latin typeface="Open Sans Light"/>
                <a:ea typeface="Open Sans Light"/>
                <a:cs typeface="Open Sans Light"/>
                <a:sym typeface="Open Sans Light"/>
              </a:defRPr>
            </a:lvl1pPr>
            <a:lvl2pPr lvl="1"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2pPr>
            <a:lvl3pPr lvl="2"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3pPr>
            <a:lvl4pPr lvl="3"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4pPr>
            <a:lvl5pPr lvl="4"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5pPr>
            <a:lvl6pPr lvl="5"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6pPr>
            <a:lvl7pPr lvl="6"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7pPr>
            <a:lvl8pPr lvl="7"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8pPr>
            <a:lvl9pPr lvl="8"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9pPr>
          </a:lstStyle>
          <a:p>
            <a:endParaRPr/>
          </a:p>
        </p:txBody>
      </p:sp>
      <p:sp>
        <p:nvSpPr>
          <p:cNvPr id="13" name="Google Shape;13;p2"/>
          <p:cNvSpPr txBox="1"/>
          <p:nvPr/>
        </p:nvSpPr>
        <p:spPr>
          <a:xfrm>
            <a:off x="1225200" y="5937550"/>
            <a:ext cx="10070400" cy="1294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3600">
              <a:solidFill>
                <a:srgbClr val="FFFFFF"/>
              </a:solidFill>
              <a:latin typeface="Open Sans"/>
              <a:ea typeface="Open Sans"/>
              <a:cs typeface="Open Sans"/>
              <a:sym typeface="Open Sans"/>
            </a:endParaRPr>
          </a:p>
        </p:txBody>
      </p:sp>
      <p:sp>
        <p:nvSpPr>
          <p:cNvPr id="14" name="Google Shape;14;p2"/>
          <p:cNvSpPr txBox="1">
            <a:spLocks noGrp="1"/>
          </p:cNvSpPr>
          <p:nvPr>
            <p:ph type="subTitle" idx="1"/>
          </p:nvPr>
        </p:nvSpPr>
        <p:spPr>
          <a:xfrm>
            <a:off x="1256200" y="5959675"/>
            <a:ext cx="10039800" cy="832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36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grpSp>
        <p:nvGrpSpPr>
          <p:cNvPr id="15" name="Google Shape;15;p2"/>
          <p:cNvGrpSpPr/>
          <p:nvPr/>
        </p:nvGrpSpPr>
        <p:grpSpPr>
          <a:xfrm>
            <a:off x="1232067" y="1034380"/>
            <a:ext cx="3497101" cy="986219"/>
            <a:chOff x="989538" y="1051025"/>
            <a:chExt cx="3377536" cy="952500"/>
          </a:xfrm>
        </p:grpSpPr>
        <p:pic>
          <p:nvPicPr>
            <p:cNvPr id="16" name="Google Shape;16;p2"/>
            <p:cNvPicPr preferRelativeResize="0"/>
            <p:nvPr/>
          </p:nvPicPr>
          <p:blipFill rotWithShape="1">
            <a:blip r:embed="rId2">
              <a:alphaModFix/>
            </a:blip>
            <a:srcRect t="3419" b="-3409"/>
            <a:stretch/>
          </p:blipFill>
          <p:spPr>
            <a:xfrm>
              <a:off x="1239650" y="1254250"/>
              <a:ext cx="2877300" cy="546050"/>
            </a:xfrm>
            <a:prstGeom prst="rect">
              <a:avLst/>
            </a:prstGeom>
            <a:noFill/>
            <a:ln>
              <a:noFill/>
            </a:ln>
          </p:spPr>
        </p:pic>
        <p:sp>
          <p:nvSpPr>
            <p:cNvPr id="17" name="Google Shape;17;p2"/>
            <p:cNvSpPr/>
            <p:nvPr/>
          </p:nvSpPr>
          <p:spPr>
            <a:xfrm>
              <a:off x="995600" y="1051025"/>
              <a:ext cx="3365400" cy="952500"/>
            </a:xfrm>
            <a:prstGeom prst="rect">
              <a:avLst/>
            </a:prstGeom>
            <a:solidFill>
              <a:srgbClr val="171A53"/>
            </a:solidFill>
            <a:ln w="9525" cap="flat" cmpd="sng">
              <a:solidFill>
                <a:srgbClr val="171A53"/>
              </a:solidFill>
              <a:prstDash val="solid"/>
              <a:round/>
              <a:headEnd type="none" w="sm" len="sm"/>
              <a:tailEnd type="none" w="sm" len="sm"/>
            </a:ln>
          </p:spPr>
          <p:txBody>
            <a:bodyPr spcFirstLastPara="1" wrap="square" lIns="182850" tIns="182850" rIns="182850" bIns="182850" anchor="ctr" anchorCtr="0">
              <a:noAutofit/>
            </a:bodyPr>
            <a:lstStyle/>
            <a:p>
              <a:pPr marL="0" lvl="0" indent="0" algn="ctr" rtl="0">
                <a:spcBef>
                  <a:spcPts val="0"/>
                </a:spcBef>
                <a:spcAft>
                  <a:spcPts val="0"/>
                </a:spcAft>
                <a:buNone/>
              </a:pPr>
              <a:endParaRPr sz="2800">
                <a:solidFill>
                  <a:srgbClr val="171A53"/>
                </a:solidFill>
                <a:latin typeface="Open Sans"/>
                <a:ea typeface="Open Sans"/>
                <a:cs typeface="Open Sans"/>
                <a:sym typeface="Open Sans"/>
              </a:endParaRPr>
            </a:p>
          </p:txBody>
        </p:sp>
        <p:pic>
          <p:nvPicPr>
            <p:cNvPr id="18" name="Google Shape;18;p2"/>
            <p:cNvPicPr preferRelativeResize="0"/>
            <p:nvPr/>
          </p:nvPicPr>
          <p:blipFill>
            <a:blip r:embed="rId4">
              <a:alphaModFix/>
            </a:blip>
            <a:stretch>
              <a:fillRect/>
            </a:stretch>
          </p:blipFill>
          <p:spPr>
            <a:xfrm>
              <a:off x="989538" y="1058076"/>
              <a:ext cx="3377536" cy="938400"/>
            </a:xfrm>
            <a:prstGeom prst="rect">
              <a:avLst/>
            </a:prstGeom>
            <a:noFill/>
            <a:ln>
              <a:noFill/>
            </a:ln>
          </p:spPr>
        </p:pic>
      </p:grpSp>
      <p:sp>
        <p:nvSpPr>
          <p:cNvPr id="19" name="Google Shape;19;p2"/>
          <p:cNvSpPr txBox="1"/>
          <p:nvPr/>
        </p:nvSpPr>
        <p:spPr>
          <a:xfrm>
            <a:off x="279350" y="9860050"/>
            <a:ext cx="7915200" cy="228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400">
                <a:solidFill>
                  <a:srgbClr val="7D97AD"/>
                </a:solidFill>
                <a:latin typeface="Open Sans"/>
                <a:ea typeface="Open Sans"/>
                <a:cs typeface="Open Sans"/>
                <a:sym typeface="Open Sans"/>
              </a:rPr>
              <a:t>© 2024 Udacity. </a:t>
            </a:r>
            <a:endParaRPr sz="1000">
              <a:solidFill>
                <a:srgbClr val="0B0B0B"/>
              </a:solidFill>
              <a:latin typeface="Open Sans"/>
              <a:ea typeface="Open Sans"/>
              <a:cs typeface="Open Sans"/>
              <a:sym typeface="Open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Dual Code">
  <p:cSld name="TITLE_AND_BODY_1_1_1_1_2">
    <p:spTree>
      <p:nvGrpSpPr>
        <p:cNvPr id="1" name="Shape 90"/>
        <p:cNvGrpSpPr/>
        <p:nvPr/>
      </p:nvGrpSpPr>
      <p:grpSpPr>
        <a:xfrm>
          <a:off x="0" y="0"/>
          <a:ext cx="0" cy="0"/>
          <a:chOff x="0" y="0"/>
          <a:chExt cx="0" cy="0"/>
        </a:xfrm>
      </p:grpSpPr>
      <p:pic>
        <p:nvPicPr>
          <p:cNvPr id="91" name="Google Shape;91;p11"/>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92" name="Google Shape;92;p11"/>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93" name="Google Shape;93;p11"/>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94" name="Google Shape;94;p11"/>
          <p:cNvSpPr/>
          <p:nvPr/>
        </p:nvSpPr>
        <p:spPr>
          <a:xfrm>
            <a:off x="-250" y="-750"/>
            <a:ext cx="18288000" cy="9144000"/>
          </a:xfrm>
          <a:prstGeom prst="rect">
            <a:avLst/>
          </a:prstGeom>
          <a:solidFill>
            <a:srgbClr val="F0F0F0"/>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95" name="Google Shape;95;p11"/>
          <p:cNvSpPr txBox="1"/>
          <p:nvPr/>
        </p:nvSpPr>
        <p:spPr>
          <a:xfrm>
            <a:off x="685800" y="434400"/>
            <a:ext cx="16916400" cy="68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2000"/>
              </a:spcAft>
              <a:buNone/>
            </a:pPr>
            <a:r>
              <a:rPr lang="en" sz="4800">
                <a:solidFill>
                  <a:srgbClr val="0B0B0B"/>
                </a:solidFill>
                <a:latin typeface="Open Sans Light"/>
                <a:ea typeface="Open Sans Light"/>
                <a:cs typeface="Open Sans Light"/>
                <a:sym typeface="Open Sans Light"/>
              </a:rPr>
              <a:t>Title Placeholder</a:t>
            </a:r>
            <a:endParaRPr sz="4800">
              <a:solidFill>
                <a:srgbClr val="0B0B0B"/>
              </a:solidFill>
              <a:latin typeface="Open Sans Light"/>
              <a:ea typeface="Open Sans Light"/>
              <a:cs typeface="Open Sans Light"/>
              <a:sym typeface="Open Sans Light"/>
            </a:endParaRPr>
          </a:p>
        </p:txBody>
      </p:sp>
      <p:sp>
        <p:nvSpPr>
          <p:cNvPr id="96" name="Google Shape;96;p11"/>
          <p:cNvSpPr txBox="1">
            <a:spLocks noGrp="1"/>
          </p:cNvSpPr>
          <p:nvPr>
            <p:ph type="body" idx="1"/>
          </p:nvPr>
        </p:nvSpPr>
        <p:spPr>
          <a:xfrm>
            <a:off x="685800" y="1554750"/>
            <a:ext cx="8241000" cy="6903600"/>
          </a:xfrm>
          <a:prstGeom prst="rect">
            <a:avLst/>
          </a:prstGeom>
        </p:spPr>
        <p:txBody>
          <a:bodyPr spcFirstLastPara="1" wrap="square" lIns="0" tIns="0" rIns="0" bIns="0" anchor="t" anchorCtr="0">
            <a:noAutofit/>
          </a:bodyPr>
          <a:lstStyle>
            <a:lvl1pPr marL="457200" lvl="0" indent="-419100" rtl="0">
              <a:spcBef>
                <a:spcPts val="0"/>
              </a:spcBef>
              <a:spcAft>
                <a:spcPts val="0"/>
              </a:spcAft>
              <a:buClr>
                <a:schemeClr val="accent1"/>
              </a:buClr>
              <a:buSzPts val="3000"/>
              <a:buFont typeface="Roboto Mono Light"/>
              <a:buChar char="●"/>
              <a:defRPr sz="3000">
                <a:solidFill>
                  <a:schemeClr val="dk1"/>
                </a:solidFill>
                <a:latin typeface="Roboto Mono Light"/>
                <a:ea typeface="Roboto Mono Light"/>
                <a:cs typeface="Roboto Mono Light"/>
                <a:sym typeface="Roboto Mono Light"/>
              </a:defRPr>
            </a:lvl1pPr>
            <a:lvl2pPr marL="914400" lvl="1" indent="-419100" rtl="0">
              <a:spcBef>
                <a:spcPts val="2000"/>
              </a:spcBef>
              <a:spcAft>
                <a:spcPts val="0"/>
              </a:spcAft>
              <a:buClr>
                <a:schemeClr val="accent1"/>
              </a:buClr>
              <a:buSzPts val="3000"/>
              <a:buFont typeface="Roboto Mono Light"/>
              <a:buChar char="○"/>
              <a:defRPr>
                <a:solidFill>
                  <a:schemeClr val="dk1"/>
                </a:solidFill>
                <a:latin typeface="Roboto Mono Light"/>
                <a:ea typeface="Roboto Mono Light"/>
                <a:cs typeface="Roboto Mono Light"/>
                <a:sym typeface="Roboto Mono Light"/>
              </a:defRPr>
            </a:lvl2pPr>
            <a:lvl3pPr marL="1371600" lvl="2"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3pPr>
            <a:lvl4pPr marL="1828800" lvl="3"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4pPr>
            <a:lvl5pPr marL="2286000" lvl="4"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5pPr>
            <a:lvl6pPr marL="2743200" lvl="5"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6pPr>
            <a:lvl7pPr marL="3200400" lvl="6"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7pPr>
            <a:lvl8pPr marL="3657600" lvl="7"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8pPr>
            <a:lvl9pPr marL="4114800" lvl="8" indent="-381000" rtl="0">
              <a:spcBef>
                <a:spcPts val="2000"/>
              </a:spcBef>
              <a:spcAft>
                <a:spcPts val="200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9pPr>
          </a:lstStyle>
          <a:p>
            <a:endParaRPr/>
          </a:p>
        </p:txBody>
      </p:sp>
      <p:sp>
        <p:nvSpPr>
          <p:cNvPr id="97" name="Google Shape;97;p11"/>
          <p:cNvSpPr txBox="1">
            <a:spLocks noGrp="1"/>
          </p:cNvSpPr>
          <p:nvPr>
            <p:ph type="body" idx="2"/>
          </p:nvPr>
        </p:nvSpPr>
        <p:spPr>
          <a:xfrm>
            <a:off x="9361350" y="1554750"/>
            <a:ext cx="8241000" cy="6903600"/>
          </a:xfrm>
          <a:prstGeom prst="rect">
            <a:avLst/>
          </a:prstGeom>
        </p:spPr>
        <p:txBody>
          <a:bodyPr spcFirstLastPara="1" wrap="square" lIns="0" tIns="0" rIns="0" bIns="0" anchor="t" anchorCtr="0">
            <a:noAutofit/>
          </a:bodyPr>
          <a:lstStyle>
            <a:lvl1pPr marL="457200" lvl="0" indent="-419100" rtl="0">
              <a:spcBef>
                <a:spcPts val="0"/>
              </a:spcBef>
              <a:spcAft>
                <a:spcPts val="0"/>
              </a:spcAft>
              <a:buClr>
                <a:schemeClr val="accent1"/>
              </a:buClr>
              <a:buSzPts val="3000"/>
              <a:buFont typeface="Roboto Mono Light"/>
              <a:buChar char="●"/>
              <a:defRPr sz="3000">
                <a:solidFill>
                  <a:schemeClr val="dk1"/>
                </a:solidFill>
                <a:latin typeface="Roboto Mono Light"/>
                <a:ea typeface="Roboto Mono Light"/>
                <a:cs typeface="Roboto Mono Light"/>
                <a:sym typeface="Roboto Mono Light"/>
              </a:defRPr>
            </a:lvl1pPr>
            <a:lvl2pPr marL="914400" lvl="1" indent="-419100" rtl="0">
              <a:spcBef>
                <a:spcPts val="2000"/>
              </a:spcBef>
              <a:spcAft>
                <a:spcPts val="0"/>
              </a:spcAft>
              <a:buClr>
                <a:schemeClr val="accent1"/>
              </a:buClr>
              <a:buSzPts val="3000"/>
              <a:buFont typeface="Roboto Mono Light"/>
              <a:buChar char="○"/>
              <a:defRPr>
                <a:solidFill>
                  <a:schemeClr val="dk1"/>
                </a:solidFill>
                <a:latin typeface="Roboto Mono Light"/>
                <a:ea typeface="Roboto Mono Light"/>
                <a:cs typeface="Roboto Mono Light"/>
                <a:sym typeface="Roboto Mono Light"/>
              </a:defRPr>
            </a:lvl2pPr>
            <a:lvl3pPr marL="1371600" lvl="2"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3pPr>
            <a:lvl4pPr marL="1828800" lvl="3"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4pPr>
            <a:lvl5pPr marL="2286000" lvl="4"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5pPr>
            <a:lvl6pPr marL="2743200" lvl="5"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6pPr>
            <a:lvl7pPr marL="3200400" lvl="6"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7pPr>
            <a:lvl8pPr marL="3657600" lvl="7"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8pPr>
            <a:lvl9pPr marL="4114800" lvl="8" indent="-381000" rtl="0">
              <a:spcBef>
                <a:spcPts val="2000"/>
              </a:spcBef>
              <a:spcAft>
                <a:spcPts val="200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9pPr>
          </a:lstStyle>
          <a:p>
            <a:endParaRPr/>
          </a:p>
        </p:txBody>
      </p:sp>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979">
          <p15:clr>
            <a:schemeClr val="accent1"/>
          </p15:clr>
        </p15:guide>
        <p15:guide id="4" orient="horz" pos="5328">
          <p15:clr>
            <a:schemeClr val="accent1"/>
          </p15:clr>
        </p15:guide>
        <p15:guide id="5" pos="5760">
          <p15:clr>
            <a:srgbClr val="FF0000"/>
          </p15:clr>
        </p15:guide>
        <p15:guide id="6" orient="horz" pos="706">
          <p15:clr>
            <a:schemeClr val="accent1"/>
          </p15:clr>
        </p15:guide>
        <p15:guide id="7" orient="horz" pos="274">
          <p15:clr>
            <a:schemeClr val="accent1"/>
          </p15:clr>
        </p15:guide>
        <p15:guide id="8" pos="5623">
          <p15:clr>
            <a:schemeClr val="accent1"/>
          </p15:clr>
        </p15:guide>
        <p15:guide id="9" pos="5897">
          <p15:clr>
            <a:schemeClr val="accent1"/>
          </p15:clr>
        </p15:guide>
        <p15:guide id="10" orient="horz" pos="3240">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 Quote Full Card">
  <p:cSld name="CUSTOM_14">
    <p:spTree>
      <p:nvGrpSpPr>
        <p:cNvPr id="1" name="Shape 98"/>
        <p:cNvGrpSpPr/>
        <p:nvPr/>
      </p:nvGrpSpPr>
      <p:grpSpPr>
        <a:xfrm>
          <a:off x="0" y="0"/>
          <a:ext cx="0" cy="0"/>
          <a:chOff x="0" y="0"/>
          <a:chExt cx="0" cy="0"/>
        </a:xfrm>
      </p:grpSpPr>
      <p:pic>
        <p:nvPicPr>
          <p:cNvPr id="99" name="Google Shape;99;p12"/>
          <p:cNvPicPr preferRelativeResize="0"/>
          <p:nvPr/>
        </p:nvPicPr>
        <p:blipFill>
          <a:blip r:embed="rId2">
            <a:alphaModFix/>
          </a:blip>
          <a:stretch>
            <a:fillRect/>
          </a:stretch>
        </p:blipFill>
        <p:spPr>
          <a:xfrm>
            <a:off x="-4" y="0"/>
            <a:ext cx="18288000" cy="10286989"/>
          </a:xfrm>
          <a:prstGeom prst="rect">
            <a:avLst/>
          </a:prstGeom>
          <a:noFill/>
          <a:ln>
            <a:noFill/>
          </a:ln>
        </p:spPr>
      </p:pic>
      <p:sp>
        <p:nvSpPr>
          <p:cNvPr id="100" name="Google Shape;100;p12"/>
          <p:cNvSpPr/>
          <p:nvPr/>
        </p:nvSpPr>
        <p:spPr>
          <a:xfrm flipH="1">
            <a:off x="1285650" y="1009650"/>
            <a:ext cx="15717000" cy="8268000"/>
          </a:xfrm>
          <a:prstGeom prst="round2DiagRect">
            <a:avLst>
              <a:gd name="adj1" fmla="val 20143"/>
              <a:gd name="adj2" fmla="val 0"/>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101" name="Google Shape;101;p12"/>
          <p:cNvSpPr txBox="1">
            <a:spLocks noGrp="1"/>
          </p:cNvSpPr>
          <p:nvPr>
            <p:ph type="body" idx="1"/>
          </p:nvPr>
        </p:nvSpPr>
        <p:spPr>
          <a:xfrm>
            <a:off x="2110650" y="1908000"/>
            <a:ext cx="14067000" cy="6471000"/>
          </a:xfrm>
          <a:prstGeom prst="rect">
            <a:avLst/>
          </a:prstGeom>
        </p:spPr>
        <p:txBody>
          <a:bodyPr spcFirstLastPara="1" wrap="square" lIns="0" tIns="0" rIns="0" bIns="0" anchor="ctr" anchorCtr="0">
            <a:noAutofit/>
          </a:bodyPr>
          <a:lstStyle>
            <a:lvl1pPr marL="457200" lvl="0"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3pPr>
            <a:lvl4pPr marL="1828800" lvl="3"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4pPr>
            <a:lvl5pPr marL="2286000" lvl="4"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5pPr>
            <a:lvl6pPr marL="2743200" lvl="5"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6pPr>
            <a:lvl7pPr marL="3200400" lvl="6"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7pPr>
            <a:lvl8pPr marL="3657600" lvl="7"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8pPr>
            <a:lvl9pPr marL="4114800" lvl="8"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102"/>
        <p:cNvGrpSpPr/>
        <p:nvPr/>
      </p:nvGrpSpPr>
      <p:grpSpPr>
        <a:xfrm>
          <a:off x="0" y="0"/>
          <a:ext cx="0" cy="0"/>
          <a:chOff x="0" y="0"/>
          <a:chExt cx="0" cy="0"/>
        </a:xfrm>
      </p:grpSpPr>
      <p:sp>
        <p:nvSpPr>
          <p:cNvPr id="103" name="Google Shape;103;p13"/>
          <p:cNvSpPr/>
          <p:nvPr/>
        </p:nvSpPr>
        <p:spPr>
          <a:xfrm flipH="1">
            <a:off x="16492800" y="8491850"/>
            <a:ext cx="1795200" cy="1795200"/>
          </a:xfrm>
          <a:prstGeom prst="rtTriangle">
            <a:avLst/>
          </a:prstGeom>
          <a:solidFill>
            <a:schemeClr val="l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104" name="Google Shape;104;p13"/>
          <p:cNvSpPr/>
          <p:nvPr/>
        </p:nvSpPr>
        <p:spPr>
          <a:xfrm flipH="1">
            <a:off x="16492800" y="8491750"/>
            <a:ext cx="1795200" cy="1795200"/>
          </a:xfrm>
          <a:prstGeom prst="round1Rect">
            <a:avLst>
              <a:gd name="adj" fmla="val 16667"/>
            </a:avLst>
          </a:prstGeom>
          <a:solidFill>
            <a:schemeClr val="lt1">
              <a:alpha val="68080"/>
            </a:schemeClr>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105" name="Google Shape;105;p13"/>
          <p:cNvSpPr txBox="1">
            <a:spLocks noGrp="1"/>
          </p:cNvSpPr>
          <p:nvPr>
            <p:ph type="ctrTitle"/>
          </p:nvPr>
        </p:nvSpPr>
        <p:spPr>
          <a:xfrm>
            <a:off x="781050" y="3638550"/>
            <a:ext cx="16444200" cy="1867200"/>
          </a:xfrm>
          <a:prstGeom prst="rect">
            <a:avLst/>
          </a:prstGeom>
        </p:spPr>
        <p:txBody>
          <a:bodyPr spcFirstLastPara="1" wrap="square" lIns="0" tIns="0" rIns="0" bIns="0" anchor="t" anchorCtr="0">
            <a:no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a:endParaRPr/>
          </a:p>
        </p:txBody>
      </p:sp>
      <p:sp>
        <p:nvSpPr>
          <p:cNvPr id="106" name="Google Shape;106;p13"/>
          <p:cNvSpPr txBox="1">
            <a:spLocks noGrp="1"/>
          </p:cNvSpPr>
          <p:nvPr>
            <p:ph type="subTitle" idx="1"/>
          </p:nvPr>
        </p:nvSpPr>
        <p:spPr>
          <a:xfrm>
            <a:off x="781050" y="5578261"/>
            <a:ext cx="16444200" cy="8658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lt1"/>
              </a:buClr>
              <a:buSzPts val="3600"/>
              <a:buNone/>
              <a:defRPr>
                <a:solidFill>
                  <a:schemeClr val="lt1"/>
                </a:solidFill>
              </a:defRPr>
            </a:lvl1pPr>
            <a:lvl2pPr lvl="1">
              <a:lnSpc>
                <a:spcPct val="100000"/>
              </a:lnSpc>
              <a:spcBef>
                <a:spcPts val="0"/>
              </a:spcBef>
              <a:spcAft>
                <a:spcPts val="0"/>
              </a:spcAft>
              <a:buClr>
                <a:schemeClr val="lt1"/>
              </a:buClr>
              <a:buSzPts val="3600"/>
              <a:buNone/>
              <a:defRPr sz="3600">
                <a:solidFill>
                  <a:schemeClr val="lt1"/>
                </a:solidFill>
              </a:defRPr>
            </a:lvl2pPr>
            <a:lvl3pPr lvl="2">
              <a:lnSpc>
                <a:spcPct val="100000"/>
              </a:lnSpc>
              <a:spcBef>
                <a:spcPts val="0"/>
              </a:spcBef>
              <a:spcAft>
                <a:spcPts val="0"/>
              </a:spcAft>
              <a:buClr>
                <a:schemeClr val="lt1"/>
              </a:buClr>
              <a:buSzPts val="3600"/>
              <a:buNone/>
              <a:defRPr sz="3600">
                <a:solidFill>
                  <a:schemeClr val="lt1"/>
                </a:solidFill>
              </a:defRPr>
            </a:lvl3pPr>
            <a:lvl4pPr lvl="3">
              <a:lnSpc>
                <a:spcPct val="100000"/>
              </a:lnSpc>
              <a:spcBef>
                <a:spcPts val="0"/>
              </a:spcBef>
              <a:spcAft>
                <a:spcPts val="0"/>
              </a:spcAft>
              <a:buClr>
                <a:schemeClr val="lt1"/>
              </a:buClr>
              <a:buSzPts val="3600"/>
              <a:buNone/>
              <a:defRPr sz="3600">
                <a:solidFill>
                  <a:schemeClr val="lt1"/>
                </a:solidFill>
              </a:defRPr>
            </a:lvl4pPr>
            <a:lvl5pPr lvl="4">
              <a:lnSpc>
                <a:spcPct val="100000"/>
              </a:lnSpc>
              <a:spcBef>
                <a:spcPts val="0"/>
              </a:spcBef>
              <a:spcAft>
                <a:spcPts val="0"/>
              </a:spcAft>
              <a:buClr>
                <a:schemeClr val="lt1"/>
              </a:buClr>
              <a:buSzPts val="3600"/>
              <a:buNone/>
              <a:defRPr sz="3600">
                <a:solidFill>
                  <a:schemeClr val="lt1"/>
                </a:solidFill>
              </a:defRPr>
            </a:lvl5pPr>
            <a:lvl6pPr lvl="5">
              <a:lnSpc>
                <a:spcPct val="100000"/>
              </a:lnSpc>
              <a:spcBef>
                <a:spcPts val="0"/>
              </a:spcBef>
              <a:spcAft>
                <a:spcPts val="0"/>
              </a:spcAft>
              <a:buClr>
                <a:schemeClr val="lt1"/>
              </a:buClr>
              <a:buSzPts val="3600"/>
              <a:buNone/>
              <a:defRPr sz="3600">
                <a:solidFill>
                  <a:schemeClr val="lt1"/>
                </a:solidFill>
              </a:defRPr>
            </a:lvl6pPr>
            <a:lvl7pPr lvl="6">
              <a:lnSpc>
                <a:spcPct val="100000"/>
              </a:lnSpc>
              <a:spcBef>
                <a:spcPts val="0"/>
              </a:spcBef>
              <a:spcAft>
                <a:spcPts val="0"/>
              </a:spcAft>
              <a:buClr>
                <a:schemeClr val="lt1"/>
              </a:buClr>
              <a:buSzPts val="3600"/>
              <a:buNone/>
              <a:defRPr sz="3600">
                <a:solidFill>
                  <a:schemeClr val="lt1"/>
                </a:solidFill>
              </a:defRPr>
            </a:lvl7pPr>
            <a:lvl8pPr lvl="7">
              <a:lnSpc>
                <a:spcPct val="100000"/>
              </a:lnSpc>
              <a:spcBef>
                <a:spcPts val="0"/>
              </a:spcBef>
              <a:spcAft>
                <a:spcPts val="0"/>
              </a:spcAft>
              <a:buClr>
                <a:schemeClr val="lt1"/>
              </a:buClr>
              <a:buSzPts val="3600"/>
              <a:buNone/>
              <a:defRPr sz="3600">
                <a:solidFill>
                  <a:schemeClr val="lt1"/>
                </a:solidFill>
              </a:defRPr>
            </a:lvl8pPr>
            <a:lvl9pPr lvl="8">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07" name="Google Shape;107;p13"/>
          <p:cNvSpPr txBox="1">
            <a:spLocks noGrp="1"/>
          </p:cNvSpPr>
          <p:nvPr>
            <p:ph type="sldNum" idx="12"/>
          </p:nvPr>
        </p:nvSpPr>
        <p:spPr>
          <a:xfrm>
            <a:off x="17047083" y="9391246"/>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08"/>
        <p:cNvGrpSpPr/>
        <p:nvPr/>
      </p:nvGrpSpPr>
      <p:grpSpPr>
        <a:xfrm>
          <a:off x="0" y="0"/>
          <a:ext cx="0" cy="0"/>
          <a:chOff x="0" y="0"/>
          <a:chExt cx="0" cy="0"/>
        </a:xfrm>
      </p:grpSpPr>
      <p:sp>
        <p:nvSpPr>
          <p:cNvPr id="109" name="Google Shape;109;p14"/>
          <p:cNvSpPr txBox="1">
            <a:spLocks noGrp="1"/>
          </p:cNvSpPr>
          <p:nvPr>
            <p:ph type="sldNum" idx="12"/>
          </p:nvPr>
        </p:nvSpPr>
        <p:spPr>
          <a:xfrm>
            <a:off x="17047083" y="9391246"/>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b Lesson Title (Designer or Producer Only)">
  <p:cSld name="SECTION_HEADER_1">
    <p:bg>
      <p:bgPr>
        <a:blipFill>
          <a:blip r:embed="rId2">
            <a:alphaModFix/>
          </a:blip>
          <a:stretch>
            <a:fillRect/>
          </a:stretch>
        </a:blipFill>
        <a:effectLst/>
      </p:bgPr>
    </p:bg>
    <p:spTree>
      <p:nvGrpSpPr>
        <p:cNvPr id="1" name="Shape 20"/>
        <p:cNvGrpSpPr/>
        <p:nvPr/>
      </p:nvGrpSpPr>
      <p:grpSpPr>
        <a:xfrm>
          <a:off x="0" y="0"/>
          <a:ext cx="0" cy="0"/>
          <a:chOff x="0" y="0"/>
          <a:chExt cx="0" cy="0"/>
        </a:xfrm>
      </p:grpSpPr>
      <p:pic>
        <p:nvPicPr>
          <p:cNvPr id="21" name="Google Shape;21;p3"/>
          <p:cNvPicPr preferRelativeResize="0"/>
          <p:nvPr/>
        </p:nvPicPr>
        <p:blipFill>
          <a:blip r:embed="rId3">
            <a:alphaModFix/>
          </a:blip>
          <a:stretch>
            <a:fillRect/>
          </a:stretch>
        </p:blipFill>
        <p:spPr>
          <a:xfrm>
            <a:off x="-4" y="0"/>
            <a:ext cx="18288000" cy="10286989"/>
          </a:xfrm>
          <a:prstGeom prst="rect">
            <a:avLst/>
          </a:prstGeom>
          <a:noFill/>
          <a:ln>
            <a:noFill/>
          </a:ln>
        </p:spPr>
      </p:pic>
      <p:sp>
        <p:nvSpPr>
          <p:cNvPr id="22" name="Google Shape;22;p3"/>
          <p:cNvSpPr txBox="1">
            <a:spLocks noGrp="1"/>
          </p:cNvSpPr>
          <p:nvPr>
            <p:ph type="title"/>
          </p:nvPr>
        </p:nvSpPr>
        <p:spPr>
          <a:xfrm>
            <a:off x="1225200" y="3735300"/>
            <a:ext cx="15837600" cy="28164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7600"/>
              <a:buFont typeface="Open Sans Light"/>
              <a:buNone/>
              <a:defRPr sz="7600">
                <a:solidFill>
                  <a:schemeClr val="lt1"/>
                </a:solidFill>
                <a:latin typeface="Open Sans Light"/>
                <a:ea typeface="Open Sans Light"/>
                <a:cs typeface="Open Sans Light"/>
                <a:sym typeface="Open Sans Light"/>
              </a:defRPr>
            </a:lvl1pPr>
            <a:lvl2pPr lvl="1"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2pPr>
            <a:lvl3pPr lvl="2"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3pPr>
            <a:lvl4pPr lvl="3"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4pPr>
            <a:lvl5pPr lvl="4"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5pPr>
            <a:lvl6pPr lvl="5"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6pPr>
            <a:lvl7pPr lvl="6"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7pPr>
            <a:lvl8pPr lvl="7"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8pPr>
            <a:lvl9pPr lvl="8"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9pPr>
          </a:lstStyle>
          <a:p>
            <a:endParaRPr/>
          </a:p>
        </p:txBody>
      </p:sp>
      <p:sp>
        <p:nvSpPr>
          <p:cNvPr id="23" name="Google Shape;23;p3"/>
          <p:cNvSpPr/>
          <p:nvPr/>
        </p:nvSpPr>
        <p:spPr>
          <a:xfrm>
            <a:off x="576900" y="9439925"/>
            <a:ext cx="2610600" cy="620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24" name="Google Shape;24;p3"/>
          <p:cNvPicPr preferRelativeResize="0"/>
          <p:nvPr/>
        </p:nvPicPr>
        <p:blipFill>
          <a:blip r:embed="rId4">
            <a:alphaModFix/>
          </a:blip>
          <a:stretch>
            <a:fillRect/>
          </a:stretch>
        </p:blipFill>
        <p:spPr>
          <a:xfrm>
            <a:off x="667760" y="9434283"/>
            <a:ext cx="2619805" cy="6201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a Full Bullet">
  <p:cSld name="TITLE_AND_BODY_1_1">
    <p:spTree>
      <p:nvGrpSpPr>
        <p:cNvPr id="1" name="Shape 25"/>
        <p:cNvGrpSpPr/>
        <p:nvPr/>
      </p:nvGrpSpPr>
      <p:grpSpPr>
        <a:xfrm>
          <a:off x="0" y="0"/>
          <a:ext cx="0" cy="0"/>
          <a:chOff x="0" y="0"/>
          <a:chExt cx="0" cy="0"/>
        </a:xfrm>
      </p:grpSpPr>
      <p:sp>
        <p:nvSpPr>
          <p:cNvPr id="26" name="Google Shape;26;p4"/>
          <p:cNvSpPr/>
          <p:nvPr/>
        </p:nvSpPr>
        <p:spPr>
          <a:xfrm>
            <a:off x="-250" y="0"/>
            <a:ext cx="18288000" cy="9144000"/>
          </a:xfrm>
          <a:prstGeom prst="rect">
            <a:avLst/>
          </a:prstGeom>
          <a:solidFill>
            <a:srgbClr val="FFFFFF"/>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pic>
        <p:nvPicPr>
          <p:cNvPr id="27" name="Google Shape;27;p4"/>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28" name="Google Shape;28;p4"/>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lvl1pPr lvl="0" rtl="0">
              <a:spcBef>
                <a:spcPts val="0"/>
              </a:spcBef>
              <a:spcAft>
                <a:spcPts val="0"/>
              </a:spcAft>
              <a:buSzPts val="5600"/>
              <a:buFont typeface="Open Sans Light"/>
              <a:buNone/>
              <a:defRPr>
                <a:latin typeface="Open Sans Light"/>
                <a:ea typeface="Open Sans Light"/>
                <a:cs typeface="Open Sans Light"/>
                <a:sym typeface="Open Sans Light"/>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29" name="Google Shape;29;p4"/>
          <p:cNvSpPr txBox="1">
            <a:spLocks noGrp="1"/>
          </p:cNvSpPr>
          <p:nvPr>
            <p:ph type="body" idx="1"/>
          </p:nvPr>
        </p:nvSpPr>
        <p:spPr>
          <a:xfrm>
            <a:off x="685825" y="1828800"/>
            <a:ext cx="16916400" cy="66294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30" name="Google Shape;30;p4"/>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1" name="Google Shape;31;p4"/>
          <p:cNvPicPr preferRelativeResize="0"/>
          <p:nvPr/>
        </p:nvPicPr>
        <p:blipFill>
          <a:blip r:embed="rId3">
            <a:alphaModFix/>
          </a:blip>
          <a:stretch>
            <a:fillRect/>
          </a:stretch>
        </p:blipFill>
        <p:spPr>
          <a:xfrm>
            <a:off x="667760" y="9434283"/>
            <a:ext cx="2619805" cy="620100"/>
          </a:xfrm>
          <a:prstGeom prst="rect">
            <a:avLst/>
          </a:prstGeom>
          <a:noFill/>
          <a:ln>
            <a:noFill/>
          </a:ln>
        </p:spPr>
      </p:pic>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432">
          <p15:clr>
            <a:schemeClr val="accent1"/>
          </p15:clr>
        </p15:guide>
        <p15:guide id="4" orient="horz" pos="5760">
          <p15:clr>
            <a:schemeClr val="accent1"/>
          </p15:clr>
        </p15:guide>
        <p15:guide id="5" orient="horz" pos="936">
          <p15:clr>
            <a:schemeClr val="accent1"/>
          </p15:clr>
        </p15:guide>
        <p15:guide id="6" orient="horz" pos="5328">
          <p15:clr>
            <a:schemeClr val="accent1"/>
          </p15:clr>
        </p15:guide>
        <p15:guide id="7" orient="horz" pos="1152">
          <p15:clr>
            <a:schemeClr val="accent1"/>
          </p15:clr>
        </p15:guide>
        <p15:guide id="8" pos="5760">
          <p15:clr>
            <a:srgbClr val="E46962"/>
          </p15:clr>
        </p15:guide>
        <p15:guide id="9" orient="horz" pos="3132">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g Full Graphic">
  <p:cSld name="TITLE_ONLY_1_1_1">
    <p:bg>
      <p:bgPr>
        <a:solidFill>
          <a:schemeClr val="lt1"/>
        </a:solidFill>
        <a:effectLst/>
      </p:bgPr>
    </p:bg>
    <p:spTree>
      <p:nvGrpSpPr>
        <p:cNvPr id="1" name="Shape 32"/>
        <p:cNvGrpSpPr/>
        <p:nvPr/>
      </p:nvGrpSpPr>
      <p:grpSpPr>
        <a:xfrm>
          <a:off x="0" y="0"/>
          <a:ext cx="0" cy="0"/>
          <a:chOff x="0" y="0"/>
          <a:chExt cx="0" cy="0"/>
        </a:xfrm>
      </p:grpSpPr>
      <p:sp>
        <p:nvSpPr>
          <p:cNvPr id="33" name="Google Shape;33;p5"/>
          <p:cNvSpPr/>
          <p:nvPr/>
        </p:nvSpPr>
        <p:spPr>
          <a:xfrm>
            <a:off x="300" y="0"/>
            <a:ext cx="18288000" cy="1137600"/>
          </a:xfrm>
          <a:prstGeom prst="rect">
            <a:avLst/>
          </a:prstGeom>
          <a:solidFill>
            <a:schemeClr val="dk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title"/>
          </p:nvPr>
        </p:nvSpPr>
        <p:spPr>
          <a:xfrm>
            <a:off x="685800" y="0"/>
            <a:ext cx="16916400" cy="1137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Font typeface="Open Sans Light"/>
              <a:buNone/>
              <a:defRPr sz="4800">
                <a:solidFill>
                  <a:schemeClr val="lt1"/>
                </a:solidFill>
                <a:latin typeface="Open Sans Light"/>
                <a:ea typeface="Open Sans Light"/>
                <a:cs typeface="Open Sans Light"/>
                <a:sym typeface="Open Sans Light"/>
              </a:defRPr>
            </a:lvl1pPr>
            <a:lvl2pPr lvl="1" rtl="0">
              <a:spcBef>
                <a:spcPts val="0"/>
              </a:spcBef>
              <a:spcAft>
                <a:spcPts val="0"/>
              </a:spcAft>
              <a:buClr>
                <a:schemeClr val="lt1"/>
              </a:buClr>
              <a:buSzPts val="5600"/>
              <a:buNone/>
              <a:defRPr>
                <a:solidFill>
                  <a:schemeClr val="lt1"/>
                </a:solidFill>
              </a:defRPr>
            </a:lvl2pPr>
            <a:lvl3pPr lvl="2" rtl="0">
              <a:spcBef>
                <a:spcPts val="0"/>
              </a:spcBef>
              <a:spcAft>
                <a:spcPts val="0"/>
              </a:spcAft>
              <a:buClr>
                <a:schemeClr val="lt1"/>
              </a:buClr>
              <a:buSzPts val="5600"/>
              <a:buNone/>
              <a:defRPr>
                <a:solidFill>
                  <a:schemeClr val="lt1"/>
                </a:solidFill>
              </a:defRPr>
            </a:lvl3pPr>
            <a:lvl4pPr lvl="3" rtl="0">
              <a:spcBef>
                <a:spcPts val="0"/>
              </a:spcBef>
              <a:spcAft>
                <a:spcPts val="0"/>
              </a:spcAft>
              <a:buClr>
                <a:schemeClr val="lt1"/>
              </a:buClr>
              <a:buSzPts val="5600"/>
              <a:buNone/>
              <a:defRPr>
                <a:solidFill>
                  <a:schemeClr val="lt1"/>
                </a:solidFill>
              </a:defRPr>
            </a:lvl4pPr>
            <a:lvl5pPr lvl="4" rtl="0">
              <a:spcBef>
                <a:spcPts val="0"/>
              </a:spcBef>
              <a:spcAft>
                <a:spcPts val="0"/>
              </a:spcAft>
              <a:buClr>
                <a:schemeClr val="lt1"/>
              </a:buClr>
              <a:buSzPts val="5600"/>
              <a:buNone/>
              <a:defRPr>
                <a:solidFill>
                  <a:schemeClr val="lt1"/>
                </a:solidFill>
              </a:defRPr>
            </a:lvl5pPr>
            <a:lvl6pPr lvl="5" rtl="0">
              <a:spcBef>
                <a:spcPts val="0"/>
              </a:spcBef>
              <a:spcAft>
                <a:spcPts val="0"/>
              </a:spcAft>
              <a:buClr>
                <a:schemeClr val="lt1"/>
              </a:buClr>
              <a:buSzPts val="5600"/>
              <a:buNone/>
              <a:defRPr>
                <a:solidFill>
                  <a:schemeClr val="lt1"/>
                </a:solidFill>
              </a:defRPr>
            </a:lvl6pPr>
            <a:lvl7pPr lvl="6" rtl="0">
              <a:spcBef>
                <a:spcPts val="0"/>
              </a:spcBef>
              <a:spcAft>
                <a:spcPts val="0"/>
              </a:spcAft>
              <a:buClr>
                <a:schemeClr val="lt1"/>
              </a:buClr>
              <a:buSzPts val="5600"/>
              <a:buNone/>
              <a:defRPr>
                <a:solidFill>
                  <a:schemeClr val="lt1"/>
                </a:solidFill>
              </a:defRPr>
            </a:lvl7pPr>
            <a:lvl8pPr lvl="7" rtl="0">
              <a:spcBef>
                <a:spcPts val="0"/>
              </a:spcBef>
              <a:spcAft>
                <a:spcPts val="0"/>
              </a:spcAft>
              <a:buClr>
                <a:schemeClr val="lt1"/>
              </a:buClr>
              <a:buSzPts val="5600"/>
              <a:buNone/>
              <a:defRPr>
                <a:solidFill>
                  <a:schemeClr val="lt1"/>
                </a:solidFill>
              </a:defRPr>
            </a:lvl8pPr>
            <a:lvl9pPr lvl="8" rtl="0">
              <a:spcBef>
                <a:spcPts val="0"/>
              </a:spcBef>
              <a:spcAft>
                <a:spcPts val="0"/>
              </a:spcAft>
              <a:buClr>
                <a:schemeClr val="lt1"/>
              </a:buClr>
              <a:buSzPts val="5600"/>
              <a:buNone/>
              <a:defRPr>
                <a:solidFill>
                  <a:schemeClr val="lt1"/>
                </a:solidFill>
              </a:defRPr>
            </a:lvl9pPr>
          </a:lstStyle>
          <a:p>
            <a:endParaRPr/>
          </a:p>
        </p:txBody>
      </p:sp>
      <p:pic>
        <p:nvPicPr>
          <p:cNvPr id="35" name="Google Shape;35;p5"/>
          <p:cNvPicPr preferRelativeResize="0"/>
          <p:nvPr/>
        </p:nvPicPr>
        <p:blipFill>
          <a:blip r:embed="rId2">
            <a:alphaModFix/>
          </a:blip>
          <a:stretch>
            <a:fillRect/>
          </a:stretch>
        </p:blipFill>
        <p:spPr>
          <a:xfrm>
            <a:off x="667750" y="9434275"/>
            <a:ext cx="2619803" cy="620100"/>
          </a:xfrm>
          <a:prstGeom prst="rect">
            <a:avLst/>
          </a:prstGeom>
          <a:noFill/>
          <a:ln>
            <a:noFill/>
          </a:ln>
        </p:spPr>
      </p:pic>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5760">
          <p15:clr>
            <a:schemeClr val="accent1"/>
          </p15:clr>
        </p15:guide>
        <p15:guide id="4" orient="horz" pos="717">
          <p15:clr>
            <a:schemeClr val="accent1"/>
          </p15:clr>
        </p15:guide>
        <p15:guide id="5" pos="5760">
          <p15:clr>
            <a:srgbClr val="E46962"/>
          </p15:clr>
        </p15:guide>
        <p15:guide id="6" orient="horz" pos="324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b Third Card">
  <p:cSld name="TITLE_AND_BODY_1_1_1_3">
    <p:spTree>
      <p:nvGrpSpPr>
        <p:cNvPr id="1" name="Shape 36"/>
        <p:cNvGrpSpPr/>
        <p:nvPr/>
      </p:nvGrpSpPr>
      <p:grpSpPr>
        <a:xfrm>
          <a:off x="0" y="0"/>
          <a:ext cx="0" cy="0"/>
          <a:chOff x="0" y="0"/>
          <a:chExt cx="0" cy="0"/>
        </a:xfrm>
      </p:grpSpPr>
      <p:pic>
        <p:nvPicPr>
          <p:cNvPr id="37" name="Google Shape;37;p6"/>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38" name="Google Shape;38;p6"/>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9" name="Google Shape;39;p6"/>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40" name="Google Shape;40;p6"/>
          <p:cNvSpPr/>
          <p:nvPr/>
        </p:nvSpPr>
        <p:spPr>
          <a:xfrm>
            <a:off x="-250" y="0"/>
            <a:ext cx="18288000" cy="9144000"/>
          </a:xfrm>
          <a:prstGeom prst="rect">
            <a:avLst/>
          </a:prstGeom>
          <a:solidFill>
            <a:srgbClr val="FFFFFF"/>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41" name="Google Shape;41;p6"/>
          <p:cNvSpPr/>
          <p:nvPr/>
        </p:nvSpPr>
        <p:spPr>
          <a:xfrm>
            <a:off x="11623800" y="684300"/>
            <a:ext cx="5978400" cy="7774200"/>
          </a:xfrm>
          <a:prstGeom prst="round1Rect">
            <a:avLst>
              <a:gd name="adj" fmla="val 28421"/>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42" name="Google Shape;42;p6"/>
          <p:cNvSpPr txBox="1"/>
          <p:nvPr/>
        </p:nvSpPr>
        <p:spPr>
          <a:xfrm>
            <a:off x="12058350" y="1523388"/>
            <a:ext cx="3915000" cy="3660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2000"/>
              </a:spcAft>
              <a:buNone/>
            </a:pPr>
            <a:endParaRPr sz="2600" b="1">
              <a:solidFill>
                <a:srgbClr val="0B0B0B"/>
              </a:solidFill>
              <a:latin typeface="Open Sans"/>
              <a:ea typeface="Open Sans"/>
              <a:cs typeface="Open Sans"/>
              <a:sym typeface="Open Sans"/>
            </a:endParaRPr>
          </a:p>
        </p:txBody>
      </p:sp>
      <p:sp>
        <p:nvSpPr>
          <p:cNvPr id="43" name="Google Shape;43;p6"/>
          <p:cNvSpPr txBox="1">
            <a:spLocks noGrp="1"/>
          </p:cNvSpPr>
          <p:nvPr>
            <p:ph type="body" idx="1"/>
          </p:nvPr>
        </p:nvSpPr>
        <p:spPr>
          <a:xfrm>
            <a:off x="12058350" y="2629500"/>
            <a:ext cx="5109600" cy="53940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44" name="Google Shape;44;p6"/>
          <p:cNvSpPr txBox="1">
            <a:spLocks noGrp="1"/>
          </p:cNvSpPr>
          <p:nvPr>
            <p:ph type="subTitle" idx="2"/>
          </p:nvPr>
        </p:nvSpPr>
        <p:spPr>
          <a:xfrm>
            <a:off x="12058350" y="1120500"/>
            <a:ext cx="4868400" cy="671400"/>
          </a:xfrm>
          <a:prstGeom prst="rect">
            <a:avLst/>
          </a:prstGeom>
        </p:spPr>
        <p:txBody>
          <a:bodyPr spcFirstLastPara="1" wrap="square" lIns="0" tIns="0" rIns="0" bIns="0" anchor="t" anchorCtr="0">
            <a:noAutofit/>
          </a:bodyPr>
          <a:lstStyle>
            <a:lvl1pPr lvl="0" rtl="0">
              <a:spcBef>
                <a:spcPts val="0"/>
              </a:spcBef>
              <a:spcAft>
                <a:spcPts val="0"/>
              </a:spcAft>
              <a:buSzPts val="3600"/>
              <a:buNone/>
              <a:defRPr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45" name="Google Shape;45;p6"/>
          <p:cNvSpPr txBox="1">
            <a:spLocks noGrp="1"/>
          </p:cNvSpPr>
          <p:nvPr>
            <p:ph type="title"/>
          </p:nvPr>
        </p:nvSpPr>
        <p:spPr>
          <a:xfrm>
            <a:off x="685800" y="307975"/>
            <a:ext cx="10252200" cy="1509000"/>
          </a:xfrm>
          <a:prstGeom prst="rect">
            <a:avLst/>
          </a:prstGeom>
        </p:spPr>
        <p:txBody>
          <a:bodyPr spcFirstLastPara="1" wrap="square" lIns="0" tIns="0" rIns="0" bIns="0" anchor="ctr" anchorCtr="0">
            <a:noAutofit/>
          </a:bodyPr>
          <a:lstStyle>
            <a:lvl1pPr lvl="0" rtl="0">
              <a:spcBef>
                <a:spcPts val="0"/>
              </a:spcBef>
              <a:spcAft>
                <a:spcPts val="0"/>
              </a:spcAft>
              <a:buSzPts val="5600"/>
              <a:buFont typeface="Open Sans Light"/>
              <a:buNone/>
              <a:defRPr>
                <a:latin typeface="Open Sans Light"/>
                <a:ea typeface="Open Sans Light"/>
                <a:cs typeface="Open Sans Light"/>
                <a:sym typeface="Open Sans Light"/>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46" name="Google Shape;46;p6"/>
          <p:cNvSpPr txBox="1">
            <a:spLocks noGrp="1"/>
          </p:cNvSpPr>
          <p:nvPr>
            <p:ph type="body" idx="3"/>
          </p:nvPr>
        </p:nvSpPr>
        <p:spPr>
          <a:xfrm>
            <a:off x="685825" y="1828800"/>
            <a:ext cx="10252200" cy="66294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432">
          <p15:clr>
            <a:schemeClr val="accent1"/>
          </p15:clr>
        </p15:guide>
        <p15:guide id="4" orient="horz" pos="5760">
          <p15:clr>
            <a:schemeClr val="accent1"/>
          </p15:clr>
        </p15:guide>
        <p15:guide id="5" orient="horz" pos="5328">
          <p15:clr>
            <a:schemeClr val="accent1"/>
          </p15:clr>
        </p15:guide>
        <p15:guide id="6" pos="10814">
          <p15:clr>
            <a:schemeClr val="accent1"/>
          </p15:clr>
        </p15:guide>
        <p15:guide id="7" pos="7596">
          <p15:clr>
            <a:schemeClr val="accent1"/>
          </p15:clr>
        </p15:guide>
        <p15:guide id="8" orient="horz" pos="5054">
          <p15:clr>
            <a:schemeClr val="accent2"/>
          </p15:clr>
        </p15:guide>
        <p15:guide id="9" pos="6890">
          <p15:clr>
            <a:schemeClr val="accent1"/>
          </p15:clr>
        </p15:guide>
        <p15:guide id="10" pos="7322">
          <p15:clr>
            <a:schemeClr val="accent1"/>
          </p15:clr>
        </p15:guide>
        <p15:guide id="11" orient="horz" pos="1152">
          <p15:clr>
            <a:schemeClr val="accent2"/>
          </p15:clr>
        </p15:guide>
        <p15:guide id="12" orient="horz" pos="939">
          <p15:clr>
            <a:schemeClr val="accent1"/>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c Half Card">
  <p:cSld name="TITLE_AND_BODY_1_1_1_2">
    <p:spTree>
      <p:nvGrpSpPr>
        <p:cNvPr id="1" name="Shape 47"/>
        <p:cNvGrpSpPr/>
        <p:nvPr/>
      </p:nvGrpSpPr>
      <p:grpSpPr>
        <a:xfrm>
          <a:off x="0" y="0"/>
          <a:ext cx="0" cy="0"/>
          <a:chOff x="0" y="0"/>
          <a:chExt cx="0" cy="0"/>
        </a:xfrm>
      </p:grpSpPr>
      <p:pic>
        <p:nvPicPr>
          <p:cNvPr id="48" name="Google Shape;48;p7"/>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49" name="Google Shape;49;p7"/>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50" name="Google Shape;50;p7"/>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51" name="Google Shape;51;p7"/>
          <p:cNvSpPr/>
          <p:nvPr/>
        </p:nvSpPr>
        <p:spPr>
          <a:xfrm>
            <a:off x="-250" y="0"/>
            <a:ext cx="18288000" cy="9144000"/>
          </a:xfrm>
          <a:prstGeom prst="rect">
            <a:avLst/>
          </a:prstGeom>
          <a:solidFill>
            <a:srgbClr val="FFFFFF"/>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52" name="Google Shape;52;p7"/>
          <p:cNvSpPr/>
          <p:nvPr/>
        </p:nvSpPr>
        <p:spPr>
          <a:xfrm>
            <a:off x="9829800" y="684300"/>
            <a:ext cx="7772400" cy="77742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body" idx="1"/>
          </p:nvPr>
        </p:nvSpPr>
        <p:spPr>
          <a:xfrm>
            <a:off x="10264500" y="2194800"/>
            <a:ext cx="6903000" cy="58290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54" name="Google Shape;54;p7"/>
          <p:cNvSpPr txBox="1">
            <a:spLocks noGrp="1"/>
          </p:cNvSpPr>
          <p:nvPr>
            <p:ph type="subTitle" idx="2"/>
          </p:nvPr>
        </p:nvSpPr>
        <p:spPr>
          <a:xfrm>
            <a:off x="10264500" y="1120500"/>
            <a:ext cx="6662400" cy="671400"/>
          </a:xfrm>
          <a:prstGeom prst="rect">
            <a:avLst/>
          </a:prstGeom>
        </p:spPr>
        <p:txBody>
          <a:bodyPr spcFirstLastPara="1" wrap="square" lIns="0" tIns="0" rIns="0" bIns="0" anchor="t" anchorCtr="0">
            <a:noAutofit/>
          </a:bodyPr>
          <a:lstStyle>
            <a:lvl1pPr lvl="0" rtl="0">
              <a:spcBef>
                <a:spcPts val="0"/>
              </a:spcBef>
              <a:spcAft>
                <a:spcPts val="0"/>
              </a:spcAft>
              <a:buSzPts val="3600"/>
              <a:buNone/>
              <a:defRPr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55" name="Google Shape;55;p7"/>
          <p:cNvSpPr txBox="1">
            <a:spLocks noGrp="1"/>
          </p:cNvSpPr>
          <p:nvPr>
            <p:ph type="title"/>
          </p:nvPr>
        </p:nvSpPr>
        <p:spPr>
          <a:xfrm>
            <a:off x="685800" y="307975"/>
            <a:ext cx="9579000" cy="1509000"/>
          </a:xfrm>
          <a:prstGeom prst="rect">
            <a:avLst/>
          </a:prstGeom>
        </p:spPr>
        <p:txBody>
          <a:bodyPr spcFirstLastPara="1" wrap="square" lIns="0" tIns="0" rIns="0" bIns="0" anchor="ctr" anchorCtr="0">
            <a:noAutofit/>
          </a:bodyPr>
          <a:lstStyle>
            <a:lvl1pPr lvl="0" rtl="0">
              <a:spcBef>
                <a:spcPts val="0"/>
              </a:spcBef>
              <a:spcAft>
                <a:spcPts val="0"/>
              </a:spcAft>
              <a:buSzPts val="5600"/>
              <a:buFont typeface="Open Sans Light"/>
              <a:buNone/>
              <a:defRPr>
                <a:latin typeface="Open Sans Light"/>
                <a:ea typeface="Open Sans Light"/>
                <a:cs typeface="Open Sans Light"/>
                <a:sym typeface="Open Sans Light"/>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56" name="Google Shape;56;p7"/>
          <p:cNvSpPr txBox="1">
            <a:spLocks noGrp="1"/>
          </p:cNvSpPr>
          <p:nvPr>
            <p:ph type="body" idx="3"/>
          </p:nvPr>
        </p:nvSpPr>
        <p:spPr>
          <a:xfrm>
            <a:off x="685825" y="1828800"/>
            <a:ext cx="10252200" cy="66294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432">
          <p15:clr>
            <a:schemeClr val="accent1"/>
          </p15:clr>
        </p15:guide>
        <p15:guide id="4" orient="horz" pos="5328">
          <p15:clr>
            <a:schemeClr val="accent1"/>
          </p15:clr>
        </p15:guide>
        <p15:guide id="5" pos="10814">
          <p15:clr>
            <a:schemeClr val="accent1"/>
          </p15:clr>
        </p15:guide>
        <p15:guide id="6" pos="6466">
          <p15:clr>
            <a:schemeClr val="accent1"/>
          </p15:clr>
        </p15:guide>
        <p15:guide id="7" orient="horz" pos="5054">
          <p15:clr>
            <a:schemeClr val="accent2"/>
          </p15:clr>
        </p15:guide>
        <p15:guide id="8" pos="5760">
          <p15:clr>
            <a:schemeClr val="accent1"/>
          </p15:clr>
        </p15:guide>
        <p15:guide id="9" pos="6192">
          <p15:clr>
            <a:schemeClr val="accent1"/>
          </p15:clr>
        </p15:guide>
        <p15:guide id="10" orient="horz" pos="1152">
          <p15:clr>
            <a:schemeClr val="accent2"/>
          </p15:clr>
        </p15:guide>
        <p15:guide id="11" orient="horz" pos="939">
          <p15:clr>
            <a:schemeClr val="accent1"/>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e Dual Card">
  <p:cSld name="CUSTOM_11">
    <p:spTree>
      <p:nvGrpSpPr>
        <p:cNvPr id="1" name="Shape 57"/>
        <p:cNvGrpSpPr/>
        <p:nvPr/>
      </p:nvGrpSpPr>
      <p:grpSpPr>
        <a:xfrm>
          <a:off x="0" y="0"/>
          <a:ext cx="0" cy="0"/>
          <a:chOff x="0" y="0"/>
          <a:chExt cx="0" cy="0"/>
        </a:xfrm>
      </p:grpSpPr>
      <p:pic>
        <p:nvPicPr>
          <p:cNvPr id="58" name="Google Shape;58;p8"/>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59" name="Google Shape;59;p8"/>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60" name="Google Shape;60;p8"/>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61" name="Google Shape;61;p8"/>
          <p:cNvSpPr/>
          <p:nvPr/>
        </p:nvSpPr>
        <p:spPr>
          <a:xfrm>
            <a:off x="-250" y="0"/>
            <a:ext cx="18288000" cy="9144000"/>
          </a:xfrm>
          <a:prstGeom prst="rect">
            <a:avLst/>
          </a:prstGeom>
          <a:solidFill>
            <a:srgbClr val="FFFFFF"/>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62" name="Google Shape;62;p8"/>
          <p:cNvSpPr/>
          <p:nvPr/>
        </p:nvSpPr>
        <p:spPr>
          <a:xfrm>
            <a:off x="9487100" y="684300"/>
            <a:ext cx="8115000" cy="77742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63" name="Google Shape;63;p8"/>
          <p:cNvSpPr/>
          <p:nvPr/>
        </p:nvSpPr>
        <p:spPr>
          <a:xfrm rot="-5400000" flipH="1">
            <a:off x="846450" y="495600"/>
            <a:ext cx="7786200" cy="81378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body" idx="1"/>
          </p:nvPr>
        </p:nvSpPr>
        <p:spPr>
          <a:xfrm>
            <a:off x="1120500" y="1935300"/>
            <a:ext cx="7245600" cy="60882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65" name="Google Shape;65;p8"/>
          <p:cNvSpPr txBox="1">
            <a:spLocks noGrp="1"/>
          </p:cNvSpPr>
          <p:nvPr>
            <p:ph type="subTitle" idx="2"/>
          </p:nvPr>
        </p:nvSpPr>
        <p:spPr>
          <a:xfrm>
            <a:off x="1120500" y="1007100"/>
            <a:ext cx="7245600" cy="669000"/>
          </a:xfrm>
          <a:prstGeom prst="rect">
            <a:avLst/>
          </a:prstGeom>
        </p:spPr>
        <p:txBody>
          <a:bodyPr spcFirstLastPara="1" wrap="square" lIns="0" tIns="0" rIns="0" bIns="0" anchor="t" anchorCtr="0">
            <a:noAutofit/>
          </a:bodyPr>
          <a:lstStyle>
            <a:lvl1pPr lvl="0" rtl="0">
              <a:spcBef>
                <a:spcPts val="0"/>
              </a:spcBef>
              <a:spcAft>
                <a:spcPts val="0"/>
              </a:spcAft>
              <a:buSzPts val="3600"/>
              <a:buNone/>
              <a:defRPr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66" name="Google Shape;66;p8"/>
          <p:cNvSpPr txBox="1">
            <a:spLocks noGrp="1"/>
          </p:cNvSpPr>
          <p:nvPr>
            <p:ph type="body" idx="3"/>
          </p:nvPr>
        </p:nvSpPr>
        <p:spPr>
          <a:xfrm>
            <a:off x="9921800" y="1935300"/>
            <a:ext cx="7245600" cy="60882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67" name="Google Shape;67;p8"/>
          <p:cNvSpPr txBox="1">
            <a:spLocks noGrp="1"/>
          </p:cNvSpPr>
          <p:nvPr>
            <p:ph type="subTitle" idx="4"/>
          </p:nvPr>
        </p:nvSpPr>
        <p:spPr>
          <a:xfrm>
            <a:off x="9921800" y="1007100"/>
            <a:ext cx="7245600" cy="669000"/>
          </a:xfrm>
          <a:prstGeom prst="rect">
            <a:avLst/>
          </a:prstGeom>
        </p:spPr>
        <p:txBody>
          <a:bodyPr spcFirstLastPara="1" wrap="square" lIns="0" tIns="0" rIns="0" bIns="0" anchor="t" anchorCtr="0">
            <a:noAutofit/>
          </a:bodyPr>
          <a:lstStyle>
            <a:lvl1pPr lvl="0" rtl="0">
              <a:spcBef>
                <a:spcPts val="0"/>
              </a:spcBef>
              <a:spcAft>
                <a:spcPts val="0"/>
              </a:spcAft>
              <a:buSzPts val="3600"/>
              <a:buNone/>
              <a:defRPr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Tree>
  </p:cSld>
  <p:clrMapOvr>
    <a:masterClrMapping/>
  </p:clrMapOvr>
  <p:extLst>
    <p:ext uri="{DCECCB84-F9BA-43D5-87BE-67443E8EF086}">
      <p15:sldGuideLst xmlns:p15="http://schemas.microsoft.com/office/powerpoint/2012/main">
        <p15:guide id="1" orient="horz" pos="2880">
          <p15:clr>
            <a:srgbClr val="FF0000"/>
          </p15:clr>
        </p15:guide>
        <p15:guide id="2" pos="5760">
          <p15:clr>
            <a:srgbClr val="FF0000"/>
          </p15:clr>
        </p15:guide>
        <p15:guide id="3" pos="423">
          <p15:clr>
            <a:schemeClr val="accent1"/>
          </p15:clr>
        </p15:guide>
        <p15:guide id="4" orient="horz" pos="423">
          <p15:clr>
            <a:schemeClr val="accent1"/>
          </p15:clr>
        </p15:guide>
        <p15:guide id="5" pos="5553">
          <p15:clr>
            <a:schemeClr val="accent1"/>
          </p15:clr>
        </p15:guide>
        <p15:guide id="6" pos="5976">
          <p15:clr>
            <a:schemeClr val="accent1"/>
          </p15:clr>
        </p15:guide>
        <p15:guide id="7" orient="horz" pos="5328">
          <p15:clr>
            <a:schemeClr val="accent1"/>
          </p15:clr>
        </p15:guide>
        <p15:guide id="8" pos="11088">
          <p15:clr>
            <a:schemeClr val="accent1"/>
          </p15:clr>
        </p15:guide>
        <p15:guide id="9" pos="706">
          <p15:clr>
            <a:schemeClr val="accent1"/>
          </p15:clr>
        </p15:guide>
        <p15:guide id="10" pos="5275">
          <p15:clr>
            <a:schemeClr val="accent1"/>
          </p15:clr>
        </p15:guide>
        <p15:guide id="11" pos="6250">
          <p15:clr>
            <a:schemeClr val="accent1"/>
          </p15:clr>
        </p15:guide>
        <p15:guide id="12" pos="10814">
          <p15:clr>
            <a:schemeClr val="accent1"/>
          </p15:clr>
        </p15:guide>
        <p15:guide id="13" orient="horz" pos="1219">
          <p15:clr>
            <a:schemeClr val="accent2"/>
          </p15:clr>
        </p15:guide>
        <p15:guide id="14" orient="horz" pos="5054">
          <p15:clr>
            <a:schemeClr val="accent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f Triple Card ">
  <p:cSld name="CUSTOM_11_1">
    <p:spTree>
      <p:nvGrpSpPr>
        <p:cNvPr id="1" name="Shape 68"/>
        <p:cNvGrpSpPr/>
        <p:nvPr/>
      </p:nvGrpSpPr>
      <p:grpSpPr>
        <a:xfrm>
          <a:off x="0" y="0"/>
          <a:ext cx="0" cy="0"/>
          <a:chOff x="0" y="0"/>
          <a:chExt cx="0" cy="0"/>
        </a:xfrm>
      </p:grpSpPr>
      <p:pic>
        <p:nvPicPr>
          <p:cNvPr id="69" name="Google Shape;69;p9"/>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70" name="Google Shape;70;p9"/>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71" name="Google Shape;71;p9"/>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72" name="Google Shape;72;p9"/>
          <p:cNvSpPr/>
          <p:nvPr/>
        </p:nvSpPr>
        <p:spPr>
          <a:xfrm>
            <a:off x="-250" y="0"/>
            <a:ext cx="18288000" cy="9144000"/>
          </a:xfrm>
          <a:prstGeom prst="rect">
            <a:avLst/>
          </a:prstGeom>
          <a:solidFill>
            <a:srgbClr val="FFFFFF"/>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3" name="Google Shape;73;p9"/>
          <p:cNvSpPr/>
          <p:nvPr/>
        </p:nvSpPr>
        <p:spPr>
          <a:xfrm>
            <a:off x="6547175" y="1935900"/>
            <a:ext cx="5193600" cy="65226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4" name="Google Shape;74;p9"/>
          <p:cNvSpPr/>
          <p:nvPr/>
        </p:nvSpPr>
        <p:spPr>
          <a:xfrm>
            <a:off x="685800" y="1935900"/>
            <a:ext cx="5193600" cy="65226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5" name="Google Shape;75;p9"/>
          <p:cNvSpPr/>
          <p:nvPr/>
        </p:nvSpPr>
        <p:spPr>
          <a:xfrm>
            <a:off x="12408550" y="1935900"/>
            <a:ext cx="5193600" cy="65226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body" idx="1"/>
          </p:nvPr>
        </p:nvSpPr>
        <p:spPr>
          <a:xfrm>
            <a:off x="1120500" y="3278700"/>
            <a:ext cx="4324200" cy="44862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77" name="Google Shape;77;p9"/>
          <p:cNvSpPr txBox="1">
            <a:spLocks noGrp="1"/>
          </p:cNvSpPr>
          <p:nvPr>
            <p:ph type="subTitle" idx="2"/>
          </p:nvPr>
        </p:nvSpPr>
        <p:spPr>
          <a:xfrm>
            <a:off x="1134750" y="2271600"/>
            <a:ext cx="4295400" cy="671400"/>
          </a:xfrm>
          <a:prstGeom prst="rect">
            <a:avLst/>
          </a:prstGeom>
        </p:spPr>
        <p:txBody>
          <a:bodyPr spcFirstLastPara="1" wrap="square" lIns="0" tIns="0" rIns="0" bIns="0" anchor="t" anchorCtr="0">
            <a:noAutofit/>
          </a:bodyPr>
          <a:lstStyle>
            <a:lvl1pPr lvl="0" rtl="0">
              <a:spcBef>
                <a:spcPts val="0"/>
              </a:spcBef>
              <a:spcAft>
                <a:spcPts val="0"/>
              </a:spcAft>
              <a:buSzPts val="2600"/>
              <a:buNone/>
              <a:defRPr sz="2600" b="1"/>
            </a:lvl1pPr>
            <a:lvl2pPr lvl="1" rtl="0">
              <a:spcBef>
                <a:spcPts val="0"/>
              </a:spcBef>
              <a:spcAft>
                <a:spcPts val="0"/>
              </a:spcAft>
              <a:buSzPts val="2600"/>
              <a:buNone/>
              <a:defRPr sz="2600" b="1"/>
            </a:lvl2pPr>
            <a:lvl3pPr lvl="2" rtl="0">
              <a:spcBef>
                <a:spcPts val="0"/>
              </a:spcBef>
              <a:spcAft>
                <a:spcPts val="0"/>
              </a:spcAft>
              <a:buSzPts val="2600"/>
              <a:buNone/>
              <a:defRPr sz="2600" b="1"/>
            </a:lvl3pPr>
            <a:lvl4pPr lvl="3" rtl="0">
              <a:spcBef>
                <a:spcPts val="0"/>
              </a:spcBef>
              <a:spcAft>
                <a:spcPts val="0"/>
              </a:spcAft>
              <a:buSzPts val="2600"/>
              <a:buNone/>
              <a:defRPr sz="2600" b="1"/>
            </a:lvl4pPr>
            <a:lvl5pPr lvl="4" rtl="0">
              <a:spcBef>
                <a:spcPts val="0"/>
              </a:spcBef>
              <a:spcAft>
                <a:spcPts val="0"/>
              </a:spcAft>
              <a:buSzPts val="2600"/>
              <a:buNone/>
              <a:defRPr sz="2600" b="1"/>
            </a:lvl5pPr>
            <a:lvl6pPr lvl="5" rtl="0">
              <a:spcBef>
                <a:spcPts val="0"/>
              </a:spcBef>
              <a:spcAft>
                <a:spcPts val="0"/>
              </a:spcAft>
              <a:buSzPts val="2600"/>
              <a:buNone/>
              <a:defRPr sz="2600" b="1"/>
            </a:lvl6pPr>
            <a:lvl7pPr lvl="6" rtl="0">
              <a:spcBef>
                <a:spcPts val="0"/>
              </a:spcBef>
              <a:spcAft>
                <a:spcPts val="0"/>
              </a:spcAft>
              <a:buSzPts val="2600"/>
              <a:buNone/>
              <a:defRPr sz="2600" b="1"/>
            </a:lvl7pPr>
            <a:lvl8pPr lvl="7" rtl="0">
              <a:spcBef>
                <a:spcPts val="0"/>
              </a:spcBef>
              <a:spcAft>
                <a:spcPts val="0"/>
              </a:spcAft>
              <a:buSzPts val="2600"/>
              <a:buNone/>
              <a:defRPr sz="2600" b="1"/>
            </a:lvl8pPr>
            <a:lvl9pPr lvl="8" rtl="0">
              <a:spcBef>
                <a:spcPts val="0"/>
              </a:spcBef>
              <a:spcAft>
                <a:spcPts val="0"/>
              </a:spcAft>
              <a:buSzPts val="2600"/>
              <a:buNone/>
              <a:defRPr sz="2600" b="1"/>
            </a:lvl9pPr>
          </a:lstStyle>
          <a:p>
            <a:endParaRPr/>
          </a:p>
        </p:txBody>
      </p:sp>
      <p:sp>
        <p:nvSpPr>
          <p:cNvPr id="78" name="Google Shape;78;p9"/>
          <p:cNvSpPr txBox="1">
            <a:spLocks noGrp="1"/>
          </p:cNvSpPr>
          <p:nvPr>
            <p:ph type="body" idx="3"/>
          </p:nvPr>
        </p:nvSpPr>
        <p:spPr>
          <a:xfrm>
            <a:off x="6981875" y="3278700"/>
            <a:ext cx="4324200" cy="44862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79" name="Google Shape;79;p9"/>
          <p:cNvSpPr txBox="1">
            <a:spLocks noGrp="1"/>
          </p:cNvSpPr>
          <p:nvPr>
            <p:ph type="subTitle" idx="4"/>
          </p:nvPr>
        </p:nvSpPr>
        <p:spPr>
          <a:xfrm>
            <a:off x="6996125" y="2271600"/>
            <a:ext cx="4295400" cy="671400"/>
          </a:xfrm>
          <a:prstGeom prst="rect">
            <a:avLst/>
          </a:prstGeom>
        </p:spPr>
        <p:txBody>
          <a:bodyPr spcFirstLastPara="1" wrap="square" lIns="0" tIns="0" rIns="0" bIns="0" anchor="t" anchorCtr="0">
            <a:noAutofit/>
          </a:bodyPr>
          <a:lstStyle>
            <a:lvl1pPr lvl="0" rtl="0">
              <a:spcBef>
                <a:spcPts val="0"/>
              </a:spcBef>
              <a:spcAft>
                <a:spcPts val="0"/>
              </a:spcAft>
              <a:buSzPts val="2600"/>
              <a:buNone/>
              <a:defRPr sz="2600" b="1"/>
            </a:lvl1pPr>
            <a:lvl2pPr lvl="1" rtl="0">
              <a:spcBef>
                <a:spcPts val="0"/>
              </a:spcBef>
              <a:spcAft>
                <a:spcPts val="0"/>
              </a:spcAft>
              <a:buSzPts val="2600"/>
              <a:buNone/>
              <a:defRPr sz="2600" b="1"/>
            </a:lvl2pPr>
            <a:lvl3pPr lvl="2" rtl="0">
              <a:spcBef>
                <a:spcPts val="0"/>
              </a:spcBef>
              <a:spcAft>
                <a:spcPts val="0"/>
              </a:spcAft>
              <a:buSzPts val="2600"/>
              <a:buNone/>
              <a:defRPr sz="2600" b="1"/>
            </a:lvl3pPr>
            <a:lvl4pPr lvl="3" rtl="0">
              <a:spcBef>
                <a:spcPts val="0"/>
              </a:spcBef>
              <a:spcAft>
                <a:spcPts val="0"/>
              </a:spcAft>
              <a:buSzPts val="2600"/>
              <a:buNone/>
              <a:defRPr sz="2600" b="1"/>
            </a:lvl4pPr>
            <a:lvl5pPr lvl="4" rtl="0">
              <a:spcBef>
                <a:spcPts val="0"/>
              </a:spcBef>
              <a:spcAft>
                <a:spcPts val="0"/>
              </a:spcAft>
              <a:buSzPts val="2600"/>
              <a:buNone/>
              <a:defRPr sz="2600" b="1"/>
            </a:lvl5pPr>
            <a:lvl6pPr lvl="5" rtl="0">
              <a:spcBef>
                <a:spcPts val="0"/>
              </a:spcBef>
              <a:spcAft>
                <a:spcPts val="0"/>
              </a:spcAft>
              <a:buSzPts val="2600"/>
              <a:buNone/>
              <a:defRPr sz="2600" b="1"/>
            </a:lvl6pPr>
            <a:lvl7pPr lvl="6" rtl="0">
              <a:spcBef>
                <a:spcPts val="0"/>
              </a:spcBef>
              <a:spcAft>
                <a:spcPts val="0"/>
              </a:spcAft>
              <a:buSzPts val="2600"/>
              <a:buNone/>
              <a:defRPr sz="2600" b="1"/>
            </a:lvl7pPr>
            <a:lvl8pPr lvl="7" rtl="0">
              <a:spcBef>
                <a:spcPts val="0"/>
              </a:spcBef>
              <a:spcAft>
                <a:spcPts val="0"/>
              </a:spcAft>
              <a:buSzPts val="2600"/>
              <a:buNone/>
              <a:defRPr sz="2600" b="1"/>
            </a:lvl8pPr>
            <a:lvl9pPr lvl="8" rtl="0">
              <a:spcBef>
                <a:spcPts val="0"/>
              </a:spcBef>
              <a:spcAft>
                <a:spcPts val="0"/>
              </a:spcAft>
              <a:buSzPts val="2600"/>
              <a:buNone/>
              <a:defRPr sz="2600" b="1"/>
            </a:lvl9pPr>
          </a:lstStyle>
          <a:p>
            <a:endParaRPr/>
          </a:p>
        </p:txBody>
      </p:sp>
      <p:sp>
        <p:nvSpPr>
          <p:cNvPr id="80" name="Google Shape;80;p9"/>
          <p:cNvSpPr txBox="1">
            <a:spLocks noGrp="1"/>
          </p:cNvSpPr>
          <p:nvPr>
            <p:ph type="body" idx="5"/>
          </p:nvPr>
        </p:nvSpPr>
        <p:spPr>
          <a:xfrm>
            <a:off x="12843250" y="3278700"/>
            <a:ext cx="4324200" cy="44862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81" name="Google Shape;81;p9"/>
          <p:cNvSpPr txBox="1">
            <a:spLocks noGrp="1"/>
          </p:cNvSpPr>
          <p:nvPr>
            <p:ph type="subTitle" idx="6"/>
          </p:nvPr>
        </p:nvSpPr>
        <p:spPr>
          <a:xfrm>
            <a:off x="12857500" y="2271600"/>
            <a:ext cx="4295400" cy="671400"/>
          </a:xfrm>
          <a:prstGeom prst="rect">
            <a:avLst/>
          </a:prstGeom>
        </p:spPr>
        <p:txBody>
          <a:bodyPr spcFirstLastPara="1" wrap="square" lIns="0" tIns="0" rIns="0" bIns="0" anchor="t" anchorCtr="0">
            <a:noAutofit/>
          </a:bodyPr>
          <a:lstStyle>
            <a:lvl1pPr lvl="0" rtl="0">
              <a:spcBef>
                <a:spcPts val="0"/>
              </a:spcBef>
              <a:spcAft>
                <a:spcPts val="0"/>
              </a:spcAft>
              <a:buSzPts val="2600"/>
              <a:buNone/>
              <a:defRPr sz="2600" b="1"/>
            </a:lvl1pPr>
            <a:lvl2pPr lvl="1" rtl="0">
              <a:spcBef>
                <a:spcPts val="0"/>
              </a:spcBef>
              <a:spcAft>
                <a:spcPts val="0"/>
              </a:spcAft>
              <a:buSzPts val="2600"/>
              <a:buNone/>
              <a:defRPr sz="2600" b="1"/>
            </a:lvl2pPr>
            <a:lvl3pPr lvl="2" rtl="0">
              <a:spcBef>
                <a:spcPts val="0"/>
              </a:spcBef>
              <a:spcAft>
                <a:spcPts val="0"/>
              </a:spcAft>
              <a:buSzPts val="2600"/>
              <a:buNone/>
              <a:defRPr sz="2600" b="1"/>
            </a:lvl3pPr>
            <a:lvl4pPr lvl="3" rtl="0">
              <a:spcBef>
                <a:spcPts val="0"/>
              </a:spcBef>
              <a:spcAft>
                <a:spcPts val="0"/>
              </a:spcAft>
              <a:buSzPts val="2600"/>
              <a:buNone/>
              <a:defRPr sz="2600" b="1"/>
            </a:lvl4pPr>
            <a:lvl5pPr lvl="4" rtl="0">
              <a:spcBef>
                <a:spcPts val="0"/>
              </a:spcBef>
              <a:spcAft>
                <a:spcPts val="0"/>
              </a:spcAft>
              <a:buSzPts val="2600"/>
              <a:buNone/>
              <a:defRPr sz="2600" b="1"/>
            </a:lvl5pPr>
            <a:lvl6pPr lvl="5" rtl="0">
              <a:spcBef>
                <a:spcPts val="0"/>
              </a:spcBef>
              <a:spcAft>
                <a:spcPts val="0"/>
              </a:spcAft>
              <a:buSzPts val="2600"/>
              <a:buNone/>
              <a:defRPr sz="2600" b="1"/>
            </a:lvl6pPr>
            <a:lvl7pPr lvl="6" rtl="0">
              <a:spcBef>
                <a:spcPts val="0"/>
              </a:spcBef>
              <a:spcAft>
                <a:spcPts val="0"/>
              </a:spcAft>
              <a:buSzPts val="2600"/>
              <a:buNone/>
              <a:defRPr sz="2600" b="1"/>
            </a:lvl7pPr>
            <a:lvl8pPr lvl="7" rtl="0">
              <a:spcBef>
                <a:spcPts val="0"/>
              </a:spcBef>
              <a:spcAft>
                <a:spcPts val="0"/>
              </a:spcAft>
              <a:buSzPts val="2600"/>
              <a:buNone/>
              <a:defRPr sz="2600" b="1"/>
            </a:lvl8pPr>
            <a:lvl9pPr lvl="8" rtl="0">
              <a:spcBef>
                <a:spcPts val="0"/>
              </a:spcBef>
              <a:spcAft>
                <a:spcPts val="0"/>
              </a:spcAft>
              <a:buSzPts val="2600"/>
              <a:buNone/>
              <a:defRPr sz="2600" b="1"/>
            </a:lvl9pPr>
          </a:lstStyle>
          <a:p>
            <a:endParaRPr/>
          </a:p>
        </p:txBody>
      </p:sp>
      <p:sp>
        <p:nvSpPr>
          <p:cNvPr id="82" name="Google Shape;82;p9"/>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lvl1pPr lvl="0" rtl="0">
              <a:spcBef>
                <a:spcPts val="0"/>
              </a:spcBef>
              <a:spcAft>
                <a:spcPts val="0"/>
              </a:spcAft>
              <a:buSzPts val="5600"/>
              <a:buFont typeface="Open Sans Light"/>
              <a:buNone/>
              <a:defRPr>
                <a:latin typeface="Open Sans Light"/>
                <a:ea typeface="Open Sans Light"/>
                <a:cs typeface="Open Sans Light"/>
                <a:sym typeface="Open Sans Light"/>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Tree>
  </p:cSld>
  <p:clrMapOvr>
    <a:masterClrMapping/>
  </p:clrMapOvr>
  <p:extLst>
    <p:ext uri="{DCECCB84-F9BA-43D5-87BE-67443E8EF086}">
      <p15:sldGuideLst xmlns:p15="http://schemas.microsoft.com/office/powerpoint/2012/main">
        <p15:guide id="1" orient="horz" pos="3355">
          <p15:clr>
            <a:srgbClr val="FF0000"/>
          </p15:clr>
        </p15:guide>
        <p15:guide id="2" pos="4124">
          <p15:clr>
            <a:schemeClr val="accent1"/>
          </p15:clr>
        </p15:guide>
        <p15:guide id="3" pos="423">
          <p15:clr>
            <a:schemeClr val="accent1"/>
          </p15:clr>
        </p15:guide>
        <p15:guide id="4" orient="horz" pos="423">
          <p15:clr>
            <a:schemeClr val="accent1"/>
          </p15:clr>
        </p15:guide>
        <p15:guide id="5" pos="3703">
          <p15:clr>
            <a:schemeClr val="accent1"/>
          </p15:clr>
        </p15:guide>
        <p15:guide id="6" pos="7396">
          <p15:clr>
            <a:schemeClr val="accent1"/>
          </p15:clr>
        </p15:guide>
        <p15:guide id="7" orient="horz" pos="5328">
          <p15:clr>
            <a:schemeClr val="accent1"/>
          </p15:clr>
        </p15:guide>
        <p15:guide id="8" pos="11088">
          <p15:clr>
            <a:schemeClr val="accent1"/>
          </p15:clr>
        </p15:guide>
        <p15:guide id="9" orient="horz" pos="1219">
          <p15:clr>
            <a:schemeClr val="accent1"/>
          </p15:clr>
        </p15:guide>
        <p15:guide id="10" pos="7816">
          <p15:clr>
            <a:schemeClr val="accent1"/>
          </p15:clr>
        </p15:guide>
        <p15:guide id="11" orient="horz" pos="939">
          <p15:clr>
            <a:schemeClr val="accent1"/>
          </p15:clr>
        </p15:guide>
        <p15:guide id="12" pos="2068">
          <p15:clr>
            <a:srgbClr val="E46962"/>
          </p15:clr>
        </p15:guide>
        <p15:guide id="13" pos="5760">
          <p15:clr>
            <a:srgbClr val="E46962"/>
          </p15:clr>
        </p15:guide>
        <p15:guide id="14" pos="9452">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de">
  <p:cSld name="TITLE_AND_BODY_1_1_1_1">
    <p:spTree>
      <p:nvGrpSpPr>
        <p:cNvPr id="1" name="Shape 83"/>
        <p:cNvGrpSpPr/>
        <p:nvPr/>
      </p:nvGrpSpPr>
      <p:grpSpPr>
        <a:xfrm>
          <a:off x="0" y="0"/>
          <a:ext cx="0" cy="0"/>
          <a:chOff x="0" y="0"/>
          <a:chExt cx="0" cy="0"/>
        </a:xfrm>
      </p:grpSpPr>
      <p:pic>
        <p:nvPicPr>
          <p:cNvPr id="84" name="Google Shape;84;p10"/>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85" name="Google Shape;85;p10"/>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86" name="Google Shape;86;p10"/>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87" name="Google Shape;87;p10"/>
          <p:cNvSpPr/>
          <p:nvPr/>
        </p:nvSpPr>
        <p:spPr>
          <a:xfrm>
            <a:off x="-250" y="-750"/>
            <a:ext cx="18288000" cy="9144000"/>
          </a:xfrm>
          <a:prstGeom prst="rect">
            <a:avLst/>
          </a:prstGeom>
          <a:solidFill>
            <a:srgbClr val="F0F0F0"/>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88" name="Google Shape;88;p10"/>
          <p:cNvSpPr txBox="1"/>
          <p:nvPr/>
        </p:nvSpPr>
        <p:spPr>
          <a:xfrm>
            <a:off x="685800" y="434400"/>
            <a:ext cx="16916400" cy="68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2000"/>
              </a:spcAft>
              <a:buNone/>
            </a:pPr>
            <a:r>
              <a:rPr lang="en" sz="4800">
                <a:solidFill>
                  <a:srgbClr val="0B0B0B"/>
                </a:solidFill>
                <a:latin typeface="Open Sans Light"/>
                <a:ea typeface="Open Sans Light"/>
                <a:cs typeface="Open Sans Light"/>
                <a:sym typeface="Open Sans Light"/>
              </a:rPr>
              <a:t>Title Placeholder</a:t>
            </a:r>
            <a:endParaRPr sz="4800">
              <a:solidFill>
                <a:srgbClr val="0B0B0B"/>
              </a:solidFill>
              <a:latin typeface="Open Sans Light"/>
              <a:ea typeface="Open Sans Light"/>
              <a:cs typeface="Open Sans Light"/>
              <a:sym typeface="Open Sans Light"/>
            </a:endParaRPr>
          </a:p>
        </p:txBody>
      </p:sp>
      <p:sp>
        <p:nvSpPr>
          <p:cNvPr id="89" name="Google Shape;89;p10"/>
          <p:cNvSpPr txBox="1">
            <a:spLocks noGrp="1"/>
          </p:cNvSpPr>
          <p:nvPr>
            <p:ph type="body" idx="1"/>
          </p:nvPr>
        </p:nvSpPr>
        <p:spPr>
          <a:xfrm>
            <a:off x="685800" y="1554750"/>
            <a:ext cx="16916400" cy="6903600"/>
          </a:xfrm>
          <a:prstGeom prst="rect">
            <a:avLst/>
          </a:prstGeom>
        </p:spPr>
        <p:txBody>
          <a:bodyPr spcFirstLastPara="1" wrap="square" lIns="0" tIns="0" rIns="0" bIns="0" anchor="t" anchorCtr="0">
            <a:noAutofit/>
          </a:bodyPr>
          <a:lstStyle>
            <a:lvl1pPr marL="457200" lvl="0" indent="-419100" rtl="0">
              <a:spcBef>
                <a:spcPts val="0"/>
              </a:spcBef>
              <a:spcAft>
                <a:spcPts val="0"/>
              </a:spcAft>
              <a:buClr>
                <a:schemeClr val="accent1"/>
              </a:buClr>
              <a:buSzPts val="3000"/>
              <a:buFont typeface="Roboto Mono Light"/>
              <a:buChar char="●"/>
              <a:defRPr sz="3000">
                <a:solidFill>
                  <a:schemeClr val="dk1"/>
                </a:solidFill>
                <a:latin typeface="Roboto Mono Light"/>
                <a:ea typeface="Roboto Mono Light"/>
                <a:cs typeface="Roboto Mono Light"/>
                <a:sym typeface="Roboto Mono Light"/>
              </a:defRPr>
            </a:lvl1pPr>
            <a:lvl2pPr marL="914400" lvl="1" indent="-419100" rtl="0">
              <a:spcBef>
                <a:spcPts val="2000"/>
              </a:spcBef>
              <a:spcAft>
                <a:spcPts val="0"/>
              </a:spcAft>
              <a:buClr>
                <a:schemeClr val="accent1"/>
              </a:buClr>
              <a:buSzPts val="3000"/>
              <a:buFont typeface="Roboto Mono Light"/>
              <a:buChar char="○"/>
              <a:defRPr>
                <a:solidFill>
                  <a:schemeClr val="dk1"/>
                </a:solidFill>
                <a:latin typeface="Roboto Mono Light"/>
                <a:ea typeface="Roboto Mono Light"/>
                <a:cs typeface="Roboto Mono Light"/>
                <a:sym typeface="Roboto Mono Light"/>
              </a:defRPr>
            </a:lvl2pPr>
            <a:lvl3pPr marL="1371600" lvl="2"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3pPr>
            <a:lvl4pPr marL="1828800" lvl="3"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4pPr>
            <a:lvl5pPr marL="2286000" lvl="4"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5pPr>
            <a:lvl6pPr marL="2743200" lvl="5"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6pPr>
            <a:lvl7pPr marL="3200400" lvl="6"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7pPr>
            <a:lvl8pPr marL="3657600" lvl="7"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8pPr>
            <a:lvl9pPr marL="4114800" lvl="8" indent="-381000" rtl="0">
              <a:spcBef>
                <a:spcPts val="2000"/>
              </a:spcBef>
              <a:spcAft>
                <a:spcPts val="200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9pPr>
          </a:lstStyle>
          <a:p>
            <a:endParaRPr/>
          </a:p>
        </p:txBody>
      </p:sp>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979">
          <p15:clr>
            <a:schemeClr val="accent1"/>
          </p15:clr>
        </p15:guide>
        <p15:guide id="4" orient="horz" pos="5328">
          <p15:clr>
            <a:schemeClr val="accent1"/>
          </p15:clr>
        </p15:guide>
        <p15:guide id="5" pos="5760">
          <p15:clr>
            <a:srgbClr val="FF0000"/>
          </p15:clr>
        </p15:guide>
        <p15:guide id="6" orient="horz" pos="706">
          <p15:clr>
            <a:schemeClr val="accent1"/>
          </p15:clr>
        </p15:guide>
        <p15:guide id="7" orient="horz" pos="274">
          <p15:clr>
            <a:schemeClr val="accent1"/>
          </p15:clr>
        </p15:guide>
        <p15:guide id="8" orient="horz" pos="3154">
          <p15:clr>
            <a:srgbClr val="E4696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25200" y="1210250"/>
            <a:ext cx="15837600" cy="12996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5600"/>
              <a:buFont typeface="Open Sans Light"/>
              <a:buNone/>
              <a:defRPr sz="5600">
                <a:solidFill>
                  <a:schemeClr val="dk1"/>
                </a:solidFill>
                <a:latin typeface="Open Sans Light"/>
                <a:ea typeface="Open Sans Light"/>
                <a:cs typeface="Open Sans Light"/>
                <a:sym typeface="Open Sans Light"/>
              </a:defRPr>
            </a:lvl1pPr>
            <a:lvl2pPr lvl="1"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2pPr>
            <a:lvl3pPr lvl="2"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3pPr>
            <a:lvl4pPr lvl="3"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4pPr>
            <a:lvl5pPr lvl="4"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5pPr>
            <a:lvl6pPr lvl="5"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6pPr>
            <a:lvl7pPr lvl="6"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7pPr>
            <a:lvl8pPr lvl="7"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8pPr>
            <a:lvl9pPr lvl="8"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1225200" y="3107750"/>
            <a:ext cx="15837600" cy="6030000"/>
          </a:xfrm>
          <a:prstGeom prst="rect">
            <a:avLst/>
          </a:prstGeom>
          <a:noFill/>
          <a:ln>
            <a:noFill/>
          </a:ln>
        </p:spPr>
        <p:txBody>
          <a:bodyPr spcFirstLastPara="1" wrap="square" lIns="0" tIns="0" rIns="0" bIns="0" anchor="t" anchorCtr="0">
            <a:noAutofit/>
          </a:bodyPr>
          <a:lstStyle>
            <a:lvl1pPr marL="457200" lvl="0" indent="-457200" rtl="0">
              <a:lnSpc>
                <a:spcPct val="115000"/>
              </a:lnSpc>
              <a:spcBef>
                <a:spcPts val="0"/>
              </a:spcBef>
              <a:spcAft>
                <a:spcPts val="0"/>
              </a:spcAft>
              <a:buClr>
                <a:schemeClr val="dk1"/>
              </a:buClr>
              <a:buSzPts val="3600"/>
              <a:buFont typeface="Open Sans"/>
              <a:buChar char="●"/>
              <a:defRPr sz="3600">
                <a:solidFill>
                  <a:schemeClr val="dk1"/>
                </a:solidFill>
                <a:latin typeface="Open Sans"/>
                <a:ea typeface="Open Sans"/>
                <a:cs typeface="Open Sans"/>
                <a:sym typeface="Open Sans"/>
              </a:defRPr>
            </a:lvl1pPr>
            <a:lvl2pPr marL="914400" lvl="1" indent="-419100" rtl="0">
              <a:lnSpc>
                <a:spcPct val="115000"/>
              </a:lnSpc>
              <a:spcBef>
                <a:spcPts val="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2pPr>
            <a:lvl3pPr marL="1371600" lvl="2"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marL="1828800" lvl="3"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4pPr>
            <a:lvl5pPr marL="2286000" lvl="4"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5pPr>
            <a:lvl6pPr marL="2743200" lvl="5"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6pPr>
            <a:lvl7pPr marL="3200400" lvl="6"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7pPr>
            <a:lvl8pPr marL="3657600" lvl="7"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8pPr>
            <a:lvl9pPr marL="4114800" lvl="8"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lvl="0" algn="r" rtl="0">
              <a:buNone/>
              <a:defRPr sz="2000">
                <a:solidFill>
                  <a:schemeClr val="dk2"/>
                </a:solidFill>
              </a:defRPr>
            </a:lvl1pPr>
            <a:lvl2pPr lvl="1" algn="r" rtl="0">
              <a:buNone/>
              <a:defRPr sz="2000">
                <a:solidFill>
                  <a:schemeClr val="dk2"/>
                </a:solidFill>
              </a:defRPr>
            </a:lvl2pPr>
            <a:lvl3pPr lvl="2" algn="r" rtl="0">
              <a:buNone/>
              <a:defRPr sz="2000">
                <a:solidFill>
                  <a:schemeClr val="dk2"/>
                </a:solidFill>
              </a:defRPr>
            </a:lvl3pPr>
            <a:lvl4pPr lvl="3" algn="r" rtl="0">
              <a:buNone/>
              <a:defRPr sz="2000">
                <a:solidFill>
                  <a:schemeClr val="dk2"/>
                </a:solidFill>
              </a:defRPr>
            </a:lvl4pPr>
            <a:lvl5pPr lvl="4" algn="r" rtl="0">
              <a:buNone/>
              <a:defRPr sz="2000">
                <a:solidFill>
                  <a:schemeClr val="dk2"/>
                </a:solidFill>
              </a:defRPr>
            </a:lvl5pPr>
            <a:lvl6pPr lvl="5" algn="r" rtl="0">
              <a:buNone/>
              <a:defRPr sz="2000">
                <a:solidFill>
                  <a:schemeClr val="dk2"/>
                </a:solidFill>
              </a:defRPr>
            </a:lvl6pPr>
            <a:lvl7pPr lvl="6" algn="r" rtl="0">
              <a:buNone/>
              <a:defRPr sz="2000">
                <a:solidFill>
                  <a:schemeClr val="dk2"/>
                </a:solidFill>
              </a:defRPr>
            </a:lvl7pPr>
            <a:lvl8pPr lvl="7" algn="r" rtl="0">
              <a:buNone/>
              <a:defRPr sz="2000">
                <a:solidFill>
                  <a:schemeClr val="dk2"/>
                </a:solidFill>
              </a:defRPr>
            </a:lvl8pPr>
            <a:lvl9pPr lvl="8" algn="r" rtl="0">
              <a:buNone/>
              <a:defRPr sz="2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3.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11.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3.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3.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30.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4.png"/><Relationship Id="rId21" Type="http://schemas.openxmlformats.org/officeDocument/2006/relationships/image" Target="../media/image12.png"/><Relationship Id="rId7" Type="http://schemas.openxmlformats.org/officeDocument/2006/relationships/image" Target="../media/image18.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9.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1.png"/><Relationship Id="rId24" Type="http://schemas.openxmlformats.org/officeDocument/2006/relationships/image" Target="../media/image32.png"/><Relationship Id="rId5" Type="http://schemas.openxmlformats.org/officeDocument/2006/relationships/image" Target="../media/image16.png"/><Relationship Id="rId15" Type="http://schemas.openxmlformats.org/officeDocument/2006/relationships/image" Target="../media/image25.png"/><Relationship Id="rId23" Type="http://schemas.openxmlformats.org/officeDocument/2006/relationships/image" Target="../media/image31.png"/><Relationship Id="rId10" Type="http://schemas.openxmlformats.org/officeDocument/2006/relationships/image" Target="../media/image10.png"/><Relationship Id="rId19" Type="http://schemas.openxmlformats.org/officeDocument/2006/relationships/image" Target="../media/image29.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4.png"/><Relationship Id="rId2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p:nvPr/>
        </p:nvSpPr>
        <p:spPr>
          <a:xfrm>
            <a:off x="279350" y="9860050"/>
            <a:ext cx="7915200" cy="228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400">
                <a:solidFill>
                  <a:srgbClr val="7D97AD"/>
                </a:solidFill>
                <a:latin typeface="Open Sans"/>
                <a:ea typeface="Open Sans"/>
                <a:cs typeface="Open Sans"/>
                <a:sym typeface="Open Sans"/>
              </a:rPr>
              <a:t>© 2024 Udacity. </a:t>
            </a:r>
            <a:endParaRPr sz="1000">
              <a:solidFill>
                <a:srgbClr val="0B0B0B"/>
              </a:solidFill>
              <a:latin typeface="Open Sans"/>
              <a:ea typeface="Open Sans"/>
              <a:cs typeface="Open Sans"/>
              <a:sym typeface="Open Sans"/>
            </a:endParaRPr>
          </a:p>
        </p:txBody>
      </p:sp>
      <p:sp>
        <p:nvSpPr>
          <p:cNvPr id="115" name="Google Shape;115;p15"/>
          <p:cNvSpPr txBox="1">
            <a:spLocks noGrp="1"/>
          </p:cNvSpPr>
          <p:nvPr>
            <p:ph type="ctrTitle"/>
          </p:nvPr>
        </p:nvSpPr>
        <p:spPr>
          <a:xfrm>
            <a:off x="1169000" y="2933850"/>
            <a:ext cx="13704900" cy="44193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latin typeface="Open Sans"/>
                <a:ea typeface="Open Sans"/>
                <a:cs typeface="Open Sans"/>
                <a:sym typeface="Open Sans"/>
              </a:rPr>
              <a:t>AI For Business Leaders Course</a:t>
            </a:r>
            <a:endParaRPr sz="7000">
              <a:latin typeface="Open Sans"/>
              <a:ea typeface="Open Sans"/>
              <a:cs typeface="Open Sans"/>
              <a:sym typeface="Open Sans"/>
            </a:endParaRPr>
          </a:p>
          <a:p>
            <a:pPr marL="0" lvl="0" indent="0" algn="l" rtl="0">
              <a:spcBef>
                <a:spcPts val="0"/>
              </a:spcBef>
              <a:spcAft>
                <a:spcPts val="0"/>
              </a:spcAft>
              <a:buNone/>
            </a:pPr>
            <a:endParaRPr sz="7000">
              <a:latin typeface="Open Sans"/>
              <a:ea typeface="Open Sans"/>
              <a:cs typeface="Open Sans"/>
              <a:sym typeface="Open Sans"/>
            </a:endParaRPr>
          </a:p>
          <a:p>
            <a:pPr marL="0" lvl="0" indent="0" algn="l" rtl="0">
              <a:spcBef>
                <a:spcPts val="0"/>
              </a:spcBef>
              <a:spcAft>
                <a:spcPts val="0"/>
              </a:spcAft>
              <a:buNone/>
            </a:pPr>
            <a:r>
              <a:rPr lang="en" sz="7000">
                <a:latin typeface="Open Sans"/>
                <a:ea typeface="Open Sans"/>
                <a:cs typeface="Open Sans"/>
                <a:sym typeface="Open Sans"/>
              </a:rPr>
              <a:t>Project Slides: Delivering an ML/AI Strategy</a:t>
            </a:r>
            <a:r>
              <a:rPr lang="en" sz="7000"/>
              <a:t> </a:t>
            </a:r>
            <a:endParaRPr sz="700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3"/>
        <p:cNvGrpSpPr/>
        <p:nvPr/>
      </p:nvGrpSpPr>
      <p:grpSpPr>
        <a:xfrm>
          <a:off x="0" y="0"/>
          <a:ext cx="0" cy="0"/>
          <a:chOff x="0" y="0"/>
          <a:chExt cx="0" cy="0"/>
        </a:xfrm>
      </p:grpSpPr>
      <p:sp>
        <p:nvSpPr>
          <p:cNvPr id="224" name="Google Shape;224;p24"/>
          <p:cNvSpPr txBox="1"/>
          <p:nvPr/>
        </p:nvSpPr>
        <p:spPr>
          <a:xfrm>
            <a:off x="12336000" y="0"/>
            <a:ext cx="5952000" cy="769800"/>
          </a:xfrm>
          <a:prstGeom prst="rect">
            <a:avLst/>
          </a:prstGeom>
          <a:noFill/>
          <a:ln>
            <a:noFill/>
          </a:ln>
        </p:spPr>
        <p:txBody>
          <a:bodyPr spcFirstLastPara="1" wrap="square" lIns="182850" tIns="182850" rIns="182850" bIns="182850" anchor="t" anchorCtr="0">
            <a:noAutofit/>
          </a:bodyPr>
          <a:lstStyle/>
          <a:p>
            <a:pPr lvl="0" algn="r">
              <a:lnSpc>
                <a:spcPct val="115000"/>
              </a:lnSpc>
            </a:pPr>
            <a:r>
              <a:rPr lang="en-US" sz="2400" b="1" dirty="0"/>
              <a:t>Error Detector Computer Vision</a:t>
            </a:r>
            <a:r>
              <a:rPr lang="en-US" sz="2400" dirty="0"/>
              <a:t> </a:t>
            </a:r>
            <a:endParaRPr sz="2400" b="1" dirty="0">
              <a:solidFill>
                <a:schemeClr val="dk1"/>
              </a:solidFill>
              <a:latin typeface="Open Sans"/>
              <a:ea typeface="Open Sans"/>
              <a:cs typeface="Open Sans"/>
              <a:sym typeface="Open Sans"/>
            </a:endParaRPr>
          </a:p>
        </p:txBody>
      </p:sp>
      <p:pic>
        <p:nvPicPr>
          <p:cNvPr id="3" name="Google Shape;209;p23"/>
          <p:cNvPicPr preferRelativeResize="0"/>
          <p:nvPr/>
        </p:nvPicPr>
        <p:blipFill>
          <a:blip r:embed="rId4">
            <a:alphaModFix/>
          </a:blip>
          <a:stretch>
            <a:fillRect/>
          </a:stretch>
        </p:blipFill>
        <p:spPr>
          <a:xfrm>
            <a:off x="358392" y="3291840"/>
            <a:ext cx="4010408" cy="2052320"/>
          </a:xfrm>
          <a:prstGeom prst="rect">
            <a:avLst/>
          </a:prstGeom>
          <a:noFill/>
          <a:ln w="9525" cap="flat" cmpd="sng">
            <a:solidFill>
              <a:srgbClr val="424242"/>
            </a:solidFill>
            <a:prstDash val="solid"/>
            <a:round/>
            <a:headEnd type="none" w="sm" len="sm"/>
            <a:tailEnd type="none" w="sm" len="sm"/>
          </a:ln>
        </p:spPr>
      </p:pic>
      <p:sp>
        <p:nvSpPr>
          <p:cNvPr id="2" name="TextBox 1"/>
          <p:cNvSpPr txBox="1"/>
          <p:nvPr/>
        </p:nvSpPr>
        <p:spPr>
          <a:xfrm>
            <a:off x="873760" y="998994"/>
            <a:ext cx="349504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t>Picture or visual data collected by the sensor</a:t>
            </a:r>
            <a:endParaRPr lang="en-US" sz="2000" dirty="0"/>
          </a:p>
        </p:txBody>
      </p:sp>
      <p:pic>
        <p:nvPicPr>
          <p:cNvPr id="5" name="Google Shape;213;p23"/>
          <p:cNvPicPr preferRelativeResize="0"/>
          <p:nvPr/>
        </p:nvPicPr>
        <p:blipFill>
          <a:blip r:embed="rId5">
            <a:alphaModFix/>
          </a:blip>
          <a:stretch>
            <a:fillRect/>
          </a:stretch>
        </p:blipFill>
        <p:spPr>
          <a:xfrm>
            <a:off x="1897380" y="1706880"/>
            <a:ext cx="723900" cy="1381759"/>
          </a:xfrm>
          <a:prstGeom prst="rect">
            <a:avLst/>
          </a:prstGeom>
          <a:noFill/>
          <a:ln>
            <a:noFill/>
          </a:ln>
        </p:spPr>
      </p:pic>
      <p:pic>
        <p:nvPicPr>
          <p:cNvPr id="6" name="Google Shape;211;p23"/>
          <p:cNvPicPr preferRelativeResize="0"/>
          <p:nvPr/>
        </p:nvPicPr>
        <p:blipFill>
          <a:blip r:embed="rId6">
            <a:alphaModFix/>
          </a:blip>
          <a:stretch>
            <a:fillRect/>
          </a:stretch>
        </p:blipFill>
        <p:spPr>
          <a:xfrm>
            <a:off x="1863780" y="5933440"/>
            <a:ext cx="757500" cy="1239520"/>
          </a:xfrm>
          <a:prstGeom prst="rect">
            <a:avLst/>
          </a:prstGeom>
          <a:noFill/>
          <a:ln>
            <a:noFill/>
          </a:ln>
        </p:spPr>
      </p:pic>
      <p:sp>
        <p:nvSpPr>
          <p:cNvPr id="7" name="TextBox 6"/>
          <p:cNvSpPr txBox="1"/>
          <p:nvPr/>
        </p:nvSpPr>
        <p:spPr>
          <a:xfrm>
            <a:off x="788796" y="7457440"/>
            <a:ext cx="3149600"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smtClean="0"/>
              <a:t>Finished product parts mostly perfect with all the failure picture available </a:t>
            </a:r>
            <a:endParaRPr lang="en-US" sz="2000" dirty="0"/>
          </a:p>
        </p:txBody>
      </p:sp>
      <p:pic>
        <p:nvPicPr>
          <p:cNvPr id="9" name="Google Shape;212;p23"/>
          <p:cNvPicPr preferRelativeResize="0"/>
          <p:nvPr/>
        </p:nvPicPr>
        <p:blipFill>
          <a:blip r:embed="rId7">
            <a:alphaModFix/>
          </a:blip>
          <a:stretch>
            <a:fillRect/>
          </a:stretch>
        </p:blipFill>
        <p:spPr>
          <a:xfrm>
            <a:off x="4457704" y="4015012"/>
            <a:ext cx="1000752" cy="605975"/>
          </a:xfrm>
          <a:prstGeom prst="rect">
            <a:avLst/>
          </a:prstGeom>
          <a:noFill/>
          <a:ln>
            <a:noFill/>
          </a:ln>
        </p:spPr>
      </p:pic>
      <p:sp>
        <p:nvSpPr>
          <p:cNvPr id="8" name="TextBox 7"/>
          <p:cNvSpPr txBox="1"/>
          <p:nvPr/>
        </p:nvSpPr>
        <p:spPr>
          <a:xfrm>
            <a:off x="5459732" y="4015012"/>
            <a:ext cx="2032000"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Perfect part or have errors</a:t>
            </a:r>
            <a:endParaRPr lang="en-US" sz="2000" dirty="0"/>
          </a:p>
        </p:txBody>
      </p:sp>
      <p:pic>
        <p:nvPicPr>
          <p:cNvPr id="11" name="Google Shape;212;p23"/>
          <p:cNvPicPr preferRelativeResize="0"/>
          <p:nvPr/>
        </p:nvPicPr>
        <p:blipFill>
          <a:blip r:embed="rId7">
            <a:alphaModFix/>
          </a:blip>
          <a:stretch>
            <a:fillRect/>
          </a:stretch>
        </p:blipFill>
        <p:spPr>
          <a:xfrm>
            <a:off x="7566664" y="4065967"/>
            <a:ext cx="744216" cy="605975"/>
          </a:xfrm>
          <a:prstGeom prst="rect">
            <a:avLst/>
          </a:prstGeom>
          <a:noFill/>
          <a:ln>
            <a:noFill/>
          </a:ln>
        </p:spPr>
      </p:pic>
      <p:pic>
        <p:nvPicPr>
          <p:cNvPr id="12" name="Google Shape;208;p23"/>
          <p:cNvPicPr preferRelativeResize="0"/>
          <p:nvPr/>
        </p:nvPicPr>
        <p:blipFill>
          <a:blip r:embed="rId8">
            <a:alphaModFix/>
          </a:blip>
          <a:stretch>
            <a:fillRect/>
          </a:stretch>
        </p:blipFill>
        <p:spPr>
          <a:xfrm>
            <a:off x="8378188" y="3291840"/>
            <a:ext cx="3710936" cy="2052320"/>
          </a:xfrm>
          <a:prstGeom prst="rect">
            <a:avLst/>
          </a:prstGeom>
          <a:noFill/>
          <a:ln w="9525" cap="flat" cmpd="sng">
            <a:solidFill>
              <a:srgbClr val="424242"/>
            </a:solidFill>
            <a:prstDash val="solid"/>
            <a:round/>
            <a:headEnd type="none" w="sm" len="sm"/>
            <a:tailEnd type="none" w="sm" len="sm"/>
          </a:ln>
        </p:spPr>
      </p:pic>
      <p:sp>
        <p:nvSpPr>
          <p:cNvPr id="10" name="TextBox 9"/>
          <p:cNvSpPr txBox="1"/>
          <p:nvPr/>
        </p:nvSpPr>
        <p:spPr>
          <a:xfrm>
            <a:off x="8909544" y="7611328"/>
            <a:ext cx="2776216"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smtClean="0"/>
              <a:t>The manual data and the company process</a:t>
            </a:r>
            <a:endParaRPr lang="en-US" sz="2000" dirty="0"/>
          </a:p>
        </p:txBody>
      </p:sp>
      <p:pic>
        <p:nvPicPr>
          <p:cNvPr id="14" name="Google Shape;211;p23"/>
          <p:cNvPicPr preferRelativeResize="0"/>
          <p:nvPr/>
        </p:nvPicPr>
        <p:blipFill>
          <a:blip r:embed="rId6">
            <a:alphaModFix/>
          </a:blip>
          <a:stretch>
            <a:fillRect/>
          </a:stretch>
        </p:blipFill>
        <p:spPr>
          <a:xfrm>
            <a:off x="9875226" y="5933440"/>
            <a:ext cx="757500" cy="1239520"/>
          </a:xfrm>
          <a:prstGeom prst="rect">
            <a:avLst/>
          </a:prstGeom>
          <a:noFill/>
          <a:ln>
            <a:noFill/>
          </a:ln>
        </p:spPr>
      </p:pic>
      <p:pic>
        <p:nvPicPr>
          <p:cNvPr id="15" name="Google Shape;212;p23"/>
          <p:cNvPicPr preferRelativeResize="0"/>
          <p:nvPr/>
        </p:nvPicPr>
        <p:blipFill>
          <a:blip r:embed="rId7">
            <a:alphaModFix/>
          </a:blip>
          <a:stretch>
            <a:fillRect/>
          </a:stretch>
        </p:blipFill>
        <p:spPr>
          <a:xfrm>
            <a:off x="12205972" y="4065966"/>
            <a:ext cx="859788" cy="605975"/>
          </a:xfrm>
          <a:prstGeom prst="rect">
            <a:avLst/>
          </a:prstGeom>
          <a:noFill/>
          <a:ln>
            <a:noFill/>
          </a:ln>
        </p:spPr>
      </p:pic>
      <p:sp>
        <p:nvSpPr>
          <p:cNvPr id="16" name="TextBox 15"/>
          <p:cNvSpPr txBox="1"/>
          <p:nvPr/>
        </p:nvSpPr>
        <p:spPr>
          <a:xfrm>
            <a:off x="13237200" y="4065966"/>
            <a:ext cx="2032000"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Use / fix / recycle </a:t>
            </a:r>
            <a:endParaRPr lang="en-US" sz="2000" dirty="0"/>
          </a:p>
        </p:txBody>
      </p:sp>
      <p:pic>
        <p:nvPicPr>
          <p:cNvPr id="17" name="Google Shape;213;p23"/>
          <p:cNvPicPr preferRelativeResize="0"/>
          <p:nvPr/>
        </p:nvPicPr>
        <p:blipFill>
          <a:blip r:embed="rId5">
            <a:alphaModFix/>
          </a:blip>
          <a:stretch>
            <a:fillRect/>
          </a:stretch>
        </p:blipFill>
        <p:spPr>
          <a:xfrm flipV="1">
            <a:off x="13388340" y="1828800"/>
            <a:ext cx="723900" cy="1381759"/>
          </a:xfrm>
          <a:prstGeom prst="rect">
            <a:avLst/>
          </a:prstGeom>
          <a:noFill/>
          <a:ln>
            <a:noFill/>
          </a:ln>
        </p:spPr>
      </p:pic>
      <p:sp>
        <p:nvSpPr>
          <p:cNvPr id="18" name="TextBox 17"/>
          <p:cNvSpPr txBox="1"/>
          <p:nvPr/>
        </p:nvSpPr>
        <p:spPr>
          <a:xfrm>
            <a:off x="12364848" y="1046957"/>
            <a:ext cx="2732912"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t>Notify the team if failure to deal with</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8"/>
        <p:cNvGrpSpPr/>
        <p:nvPr/>
      </p:nvGrpSpPr>
      <p:grpSpPr>
        <a:xfrm>
          <a:off x="0" y="0"/>
          <a:ext cx="0" cy="0"/>
          <a:chOff x="0" y="0"/>
          <a:chExt cx="0" cy="0"/>
        </a:xfrm>
      </p:grpSpPr>
      <p:sp>
        <p:nvSpPr>
          <p:cNvPr id="229" name="Google Shape;229;p25"/>
          <p:cNvSpPr txBox="1"/>
          <p:nvPr/>
        </p:nvSpPr>
        <p:spPr>
          <a:xfrm>
            <a:off x="12336000" y="0"/>
            <a:ext cx="5952000" cy="769800"/>
          </a:xfrm>
          <a:prstGeom prst="rect">
            <a:avLst/>
          </a:prstGeom>
          <a:noFill/>
          <a:ln>
            <a:noFill/>
          </a:ln>
        </p:spPr>
        <p:txBody>
          <a:bodyPr spcFirstLastPara="1" wrap="square" lIns="182850" tIns="182850" rIns="182850" bIns="182850" anchor="t" anchorCtr="0">
            <a:noAutofit/>
          </a:bodyPr>
          <a:lstStyle/>
          <a:p>
            <a:pPr lvl="0" algn="r">
              <a:lnSpc>
                <a:spcPct val="115000"/>
              </a:lnSpc>
            </a:pPr>
            <a:r>
              <a:rPr lang="en-US" sz="2400" b="1" dirty="0"/>
              <a:t>Vehicle Failure </a:t>
            </a:r>
            <a:r>
              <a:rPr lang="en-US" sz="2400" b="1" dirty="0" smtClean="0"/>
              <a:t>Prediction </a:t>
            </a:r>
            <a:endParaRPr sz="2400" b="1" dirty="0">
              <a:solidFill>
                <a:schemeClr val="dk1"/>
              </a:solidFill>
              <a:latin typeface="Open Sans"/>
              <a:ea typeface="Open Sans"/>
              <a:cs typeface="Open Sans"/>
              <a:sym typeface="Open Sans"/>
            </a:endParaRPr>
          </a:p>
        </p:txBody>
      </p:sp>
      <p:sp>
        <p:nvSpPr>
          <p:cNvPr id="2" name="TextBox 1"/>
          <p:cNvSpPr txBox="1"/>
          <p:nvPr/>
        </p:nvSpPr>
        <p:spPr>
          <a:xfrm>
            <a:off x="975360" y="912040"/>
            <a:ext cx="323088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t>Data from sensors and the Vehicle monitoring system</a:t>
            </a:r>
            <a:endParaRPr lang="en-US" sz="2000" dirty="0"/>
          </a:p>
        </p:txBody>
      </p:sp>
      <p:pic>
        <p:nvPicPr>
          <p:cNvPr id="4" name="Google Shape;213;p23"/>
          <p:cNvPicPr preferRelativeResize="0"/>
          <p:nvPr/>
        </p:nvPicPr>
        <p:blipFill>
          <a:blip r:embed="rId4">
            <a:alphaModFix/>
          </a:blip>
          <a:stretch>
            <a:fillRect/>
          </a:stretch>
        </p:blipFill>
        <p:spPr>
          <a:xfrm>
            <a:off x="1897380" y="1706880"/>
            <a:ext cx="723900" cy="1381759"/>
          </a:xfrm>
          <a:prstGeom prst="rect">
            <a:avLst/>
          </a:prstGeom>
          <a:noFill/>
          <a:ln>
            <a:noFill/>
          </a:ln>
        </p:spPr>
      </p:pic>
      <p:pic>
        <p:nvPicPr>
          <p:cNvPr id="5" name="Google Shape;197;p23"/>
          <p:cNvPicPr preferRelativeResize="0"/>
          <p:nvPr/>
        </p:nvPicPr>
        <p:blipFill>
          <a:blip r:embed="rId5">
            <a:alphaModFix/>
          </a:blip>
          <a:stretch>
            <a:fillRect/>
          </a:stretch>
        </p:blipFill>
        <p:spPr>
          <a:xfrm>
            <a:off x="281940" y="3561673"/>
            <a:ext cx="3230880" cy="1552257"/>
          </a:xfrm>
          <a:prstGeom prst="rect">
            <a:avLst/>
          </a:prstGeom>
          <a:noFill/>
          <a:ln w="9525" cap="flat" cmpd="sng">
            <a:solidFill>
              <a:srgbClr val="424242"/>
            </a:solidFill>
            <a:prstDash val="solid"/>
            <a:round/>
            <a:headEnd type="none" w="sm" len="sm"/>
            <a:tailEnd type="none" w="sm" len="sm"/>
          </a:ln>
        </p:spPr>
      </p:pic>
      <p:pic>
        <p:nvPicPr>
          <p:cNvPr id="6" name="Google Shape;212;p23"/>
          <p:cNvPicPr preferRelativeResize="0"/>
          <p:nvPr/>
        </p:nvPicPr>
        <p:blipFill>
          <a:blip r:embed="rId6">
            <a:alphaModFix/>
          </a:blip>
          <a:stretch>
            <a:fillRect/>
          </a:stretch>
        </p:blipFill>
        <p:spPr>
          <a:xfrm>
            <a:off x="3685544" y="4034813"/>
            <a:ext cx="744216" cy="605975"/>
          </a:xfrm>
          <a:prstGeom prst="rect">
            <a:avLst/>
          </a:prstGeom>
          <a:noFill/>
          <a:ln>
            <a:noFill/>
          </a:ln>
        </p:spPr>
      </p:pic>
      <p:pic>
        <p:nvPicPr>
          <p:cNvPr id="8" name="Google Shape;195;p23"/>
          <p:cNvPicPr preferRelativeResize="0"/>
          <p:nvPr/>
        </p:nvPicPr>
        <p:blipFill>
          <a:blip r:embed="rId7">
            <a:alphaModFix/>
          </a:blip>
          <a:stretch>
            <a:fillRect/>
          </a:stretch>
        </p:blipFill>
        <p:spPr>
          <a:xfrm>
            <a:off x="4602484" y="3561673"/>
            <a:ext cx="3342636" cy="1552257"/>
          </a:xfrm>
          <a:prstGeom prst="rect">
            <a:avLst/>
          </a:prstGeom>
          <a:noFill/>
          <a:ln w="9525" cap="flat" cmpd="sng">
            <a:solidFill>
              <a:srgbClr val="424242"/>
            </a:solidFill>
            <a:prstDash val="solid"/>
            <a:round/>
            <a:headEnd type="none" w="sm" len="sm"/>
            <a:tailEnd type="none" w="sm" len="sm"/>
          </a:ln>
        </p:spPr>
      </p:pic>
      <p:pic>
        <p:nvPicPr>
          <p:cNvPr id="9" name="Google Shape;211;p23"/>
          <p:cNvPicPr preferRelativeResize="0"/>
          <p:nvPr/>
        </p:nvPicPr>
        <p:blipFill>
          <a:blip r:embed="rId8">
            <a:alphaModFix/>
          </a:blip>
          <a:stretch>
            <a:fillRect/>
          </a:stretch>
        </p:blipFill>
        <p:spPr>
          <a:xfrm>
            <a:off x="5895052" y="5852160"/>
            <a:ext cx="757500" cy="1239520"/>
          </a:xfrm>
          <a:prstGeom prst="rect">
            <a:avLst/>
          </a:prstGeom>
          <a:noFill/>
          <a:ln>
            <a:noFill/>
          </a:ln>
        </p:spPr>
      </p:pic>
      <p:sp>
        <p:nvSpPr>
          <p:cNvPr id="10" name="TextBox 9"/>
          <p:cNvSpPr txBox="1"/>
          <p:nvPr/>
        </p:nvSpPr>
        <p:spPr>
          <a:xfrm>
            <a:off x="4658362" y="7302680"/>
            <a:ext cx="323088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t>P</a:t>
            </a:r>
            <a:r>
              <a:rPr lang="en-US" sz="2000" dirty="0" smtClean="0"/>
              <a:t>ast data and the patron cause failure in the system </a:t>
            </a:r>
            <a:endParaRPr lang="en-US" sz="2000" dirty="0"/>
          </a:p>
        </p:txBody>
      </p:sp>
      <p:pic>
        <p:nvPicPr>
          <p:cNvPr id="13" name="Google Shape;213;p23"/>
          <p:cNvPicPr preferRelativeResize="0"/>
          <p:nvPr/>
        </p:nvPicPr>
        <p:blipFill>
          <a:blip r:embed="rId4">
            <a:alphaModFix/>
          </a:blip>
          <a:stretch>
            <a:fillRect/>
          </a:stretch>
        </p:blipFill>
        <p:spPr>
          <a:xfrm flipV="1">
            <a:off x="5928652" y="1706880"/>
            <a:ext cx="723900" cy="1381759"/>
          </a:xfrm>
          <a:prstGeom prst="rect">
            <a:avLst/>
          </a:prstGeom>
          <a:noFill/>
          <a:ln>
            <a:noFill/>
          </a:ln>
        </p:spPr>
      </p:pic>
      <p:sp>
        <p:nvSpPr>
          <p:cNvPr id="14" name="TextBox 13"/>
          <p:cNvSpPr txBox="1"/>
          <p:nvPr/>
        </p:nvSpPr>
        <p:spPr>
          <a:xfrm>
            <a:off x="4658362" y="758151"/>
            <a:ext cx="3736338"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t>Notify the company for prepare the maintenance and the driver to go for service centers</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3"/>
        <p:cNvGrpSpPr/>
        <p:nvPr/>
      </p:nvGrpSpPr>
      <p:grpSpPr>
        <a:xfrm>
          <a:off x="0" y="0"/>
          <a:ext cx="0" cy="0"/>
          <a:chOff x="0" y="0"/>
          <a:chExt cx="0" cy="0"/>
        </a:xfrm>
      </p:grpSpPr>
      <p:sp>
        <p:nvSpPr>
          <p:cNvPr id="234" name="Google Shape;234;p26"/>
          <p:cNvSpPr txBox="1"/>
          <p:nvPr/>
        </p:nvSpPr>
        <p:spPr>
          <a:xfrm>
            <a:off x="12336000" y="0"/>
            <a:ext cx="5952000" cy="769800"/>
          </a:xfrm>
          <a:prstGeom prst="rect">
            <a:avLst/>
          </a:prstGeom>
          <a:noFill/>
          <a:ln>
            <a:noFill/>
          </a:ln>
        </p:spPr>
        <p:txBody>
          <a:bodyPr spcFirstLastPara="1" wrap="square" lIns="182850" tIns="182850" rIns="182850" bIns="182850" anchor="t" anchorCtr="0">
            <a:noAutofit/>
          </a:bodyPr>
          <a:lstStyle/>
          <a:p>
            <a:pPr lvl="0" algn="r">
              <a:lnSpc>
                <a:spcPct val="115000"/>
              </a:lnSpc>
            </a:pPr>
            <a:r>
              <a:rPr lang="en-US" sz="2400" b="1" dirty="0"/>
              <a:t>Market Demand </a:t>
            </a:r>
            <a:r>
              <a:rPr lang="en-US" sz="2400" b="1" dirty="0" smtClean="0"/>
              <a:t>Prediction</a:t>
            </a:r>
            <a:r>
              <a:rPr lang="en-US" sz="2400" dirty="0" smtClean="0"/>
              <a:t> </a:t>
            </a:r>
            <a:endParaRPr sz="2400" b="1" dirty="0">
              <a:solidFill>
                <a:schemeClr val="dk1"/>
              </a:solidFill>
              <a:latin typeface="Open Sans"/>
              <a:ea typeface="Open Sans"/>
              <a:cs typeface="Open Sans"/>
              <a:sym typeface="Open Sans"/>
            </a:endParaRPr>
          </a:p>
        </p:txBody>
      </p:sp>
      <p:sp>
        <p:nvSpPr>
          <p:cNvPr id="2" name="TextBox 1"/>
          <p:cNvSpPr txBox="1"/>
          <p:nvPr/>
        </p:nvSpPr>
        <p:spPr>
          <a:xfrm>
            <a:off x="0" y="7266057"/>
            <a:ext cx="351536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smtClean="0"/>
              <a:t>Data from market and news also the trends in the world</a:t>
            </a:r>
            <a:endParaRPr lang="en-US" sz="2000" dirty="0"/>
          </a:p>
        </p:txBody>
      </p:sp>
      <p:pic>
        <p:nvPicPr>
          <p:cNvPr id="4" name="Google Shape;211;p23"/>
          <p:cNvPicPr preferRelativeResize="0"/>
          <p:nvPr/>
        </p:nvPicPr>
        <p:blipFill>
          <a:blip r:embed="rId4">
            <a:alphaModFix/>
          </a:blip>
          <a:stretch>
            <a:fillRect/>
          </a:stretch>
        </p:blipFill>
        <p:spPr>
          <a:xfrm>
            <a:off x="1207625" y="5933440"/>
            <a:ext cx="757500" cy="1239520"/>
          </a:xfrm>
          <a:prstGeom prst="rect">
            <a:avLst/>
          </a:prstGeom>
          <a:noFill/>
          <a:ln>
            <a:noFill/>
          </a:ln>
        </p:spPr>
      </p:pic>
      <p:pic>
        <p:nvPicPr>
          <p:cNvPr id="5" name="Google Shape;197;p23"/>
          <p:cNvPicPr preferRelativeResize="0"/>
          <p:nvPr/>
        </p:nvPicPr>
        <p:blipFill>
          <a:blip r:embed="rId5">
            <a:alphaModFix/>
          </a:blip>
          <a:stretch>
            <a:fillRect/>
          </a:stretch>
        </p:blipFill>
        <p:spPr>
          <a:xfrm>
            <a:off x="4305620" y="4008713"/>
            <a:ext cx="2806380" cy="1552257"/>
          </a:xfrm>
          <a:prstGeom prst="rect">
            <a:avLst/>
          </a:prstGeom>
          <a:noFill/>
          <a:ln w="9525" cap="flat" cmpd="sng">
            <a:solidFill>
              <a:srgbClr val="424242"/>
            </a:solidFill>
            <a:prstDash val="solid"/>
            <a:round/>
            <a:headEnd type="none" w="sm" len="sm"/>
            <a:tailEnd type="none" w="sm" len="sm"/>
          </a:ln>
        </p:spPr>
      </p:pic>
      <p:pic>
        <p:nvPicPr>
          <p:cNvPr id="6" name="Google Shape;212;p23"/>
          <p:cNvPicPr preferRelativeResize="0"/>
          <p:nvPr/>
        </p:nvPicPr>
        <p:blipFill>
          <a:blip r:embed="rId6">
            <a:alphaModFix/>
          </a:blip>
          <a:stretch>
            <a:fillRect/>
          </a:stretch>
        </p:blipFill>
        <p:spPr>
          <a:xfrm>
            <a:off x="7253130" y="4476023"/>
            <a:ext cx="744216" cy="605975"/>
          </a:xfrm>
          <a:prstGeom prst="rect">
            <a:avLst/>
          </a:prstGeom>
          <a:noFill/>
          <a:ln>
            <a:noFill/>
          </a:ln>
        </p:spPr>
      </p:pic>
      <p:pic>
        <p:nvPicPr>
          <p:cNvPr id="7" name="Google Shape;194;p23"/>
          <p:cNvPicPr preferRelativeResize="0"/>
          <p:nvPr/>
        </p:nvPicPr>
        <p:blipFill>
          <a:blip r:embed="rId7">
            <a:alphaModFix/>
          </a:blip>
          <a:stretch>
            <a:fillRect/>
          </a:stretch>
        </p:blipFill>
        <p:spPr>
          <a:xfrm>
            <a:off x="8085140" y="4008712"/>
            <a:ext cx="3070540" cy="1552257"/>
          </a:xfrm>
          <a:prstGeom prst="rect">
            <a:avLst/>
          </a:prstGeom>
          <a:noFill/>
          <a:ln w="9525" cap="flat" cmpd="sng">
            <a:solidFill>
              <a:srgbClr val="424242"/>
            </a:solidFill>
            <a:prstDash val="solid"/>
            <a:round/>
            <a:headEnd type="none" w="sm" len="sm"/>
            <a:tailEnd type="none" w="sm" len="sm"/>
          </a:ln>
        </p:spPr>
      </p:pic>
      <p:pic>
        <p:nvPicPr>
          <p:cNvPr id="8" name="Google Shape;211;p23"/>
          <p:cNvPicPr preferRelativeResize="0"/>
          <p:nvPr/>
        </p:nvPicPr>
        <p:blipFill>
          <a:blip r:embed="rId4">
            <a:alphaModFix/>
          </a:blip>
          <a:stretch>
            <a:fillRect/>
          </a:stretch>
        </p:blipFill>
        <p:spPr>
          <a:xfrm>
            <a:off x="9241660" y="6075680"/>
            <a:ext cx="757500" cy="1239520"/>
          </a:xfrm>
          <a:prstGeom prst="rect">
            <a:avLst/>
          </a:prstGeom>
          <a:noFill/>
          <a:ln>
            <a:noFill/>
          </a:ln>
        </p:spPr>
      </p:pic>
      <p:sp>
        <p:nvSpPr>
          <p:cNvPr id="9" name="TextBox 8"/>
          <p:cNvSpPr txBox="1"/>
          <p:nvPr/>
        </p:nvSpPr>
        <p:spPr>
          <a:xfrm>
            <a:off x="7862730" y="7579360"/>
            <a:ext cx="351536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smtClean="0"/>
              <a:t>History data for demand and how they impacted by trends</a:t>
            </a:r>
            <a:endParaRPr lang="en-US" sz="2000" dirty="0"/>
          </a:p>
        </p:txBody>
      </p:sp>
      <p:pic>
        <p:nvPicPr>
          <p:cNvPr id="10" name="Google Shape;212;p23"/>
          <p:cNvPicPr preferRelativeResize="0"/>
          <p:nvPr/>
        </p:nvPicPr>
        <p:blipFill>
          <a:blip r:embed="rId6">
            <a:alphaModFix/>
          </a:blip>
          <a:stretch>
            <a:fillRect/>
          </a:stretch>
        </p:blipFill>
        <p:spPr>
          <a:xfrm>
            <a:off x="11378090" y="4481852"/>
            <a:ext cx="744216" cy="605975"/>
          </a:xfrm>
          <a:prstGeom prst="rect">
            <a:avLst/>
          </a:prstGeom>
          <a:noFill/>
          <a:ln>
            <a:noFill/>
          </a:ln>
        </p:spPr>
      </p:pic>
      <p:pic>
        <p:nvPicPr>
          <p:cNvPr id="11" name="Google Shape;196;p23"/>
          <p:cNvPicPr preferRelativeResize="0"/>
          <p:nvPr/>
        </p:nvPicPr>
        <p:blipFill>
          <a:blip r:embed="rId8">
            <a:alphaModFix/>
          </a:blip>
          <a:stretch>
            <a:fillRect/>
          </a:stretch>
        </p:blipFill>
        <p:spPr>
          <a:xfrm>
            <a:off x="12210100" y="4008711"/>
            <a:ext cx="3111180" cy="1552257"/>
          </a:xfrm>
          <a:prstGeom prst="rect">
            <a:avLst/>
          </a:prstGeom>
          <a:noFill/>
          <a:ln w="9525" cap="flat" cmpd="sng">
            <a:solidFill>
              <a:srgbClr val="424242"/>
            </a:solidFill>
            <a:prstDash val="solid"/>
            <a:round/>
            <a:headEnd type="none" w="sm" len="sm"/>
            <a:tailEnd type="none" w="sm" len="sm"/>
          </a:ln>
        </p:spPr>
      </p:pic>
      <p:pic>
        <p:nvPicPr>
          <p:cNvPr id="12" name="Google Shape;213;p23"/>
          <p:cNvPicPr preferRelativeResize="0"/>
          <p:nvPr/>
        </p:nvPicPr>
        <p:blipFill>
          <a:blip r:embed="rId9">
            <a:alphaModFix/>
          </a:blip>
          <a:stretch>
            <a:fillRect/>
          </a:stretch>
        </p:blipFill>
        <p:spPr>
          <a:xfrm flipV="1">
            <a:off x="13403740" y="1767840"/>
            <a:ext cx="723900" cy="1381759"/>
          </a:xfrm>
          <a:prstGeom prst="rect">
            <a:avLst/>
          </a:prstGeom>
          <a:noFill/>
          <a:ln>
            <a:noFill/>
          </a:ln>
        </p:spPr>
      </p:pic>
      <p:sp>
        <p:nvSpPr>
          <p:cNvPr id="13" name="TextBox 12"/>
          <p:cNvSpPr txBox="1"/>
          <p:nvPr/>
        </p:nvSpPr>
        <p:spPr>
          <a:xfrm>
            <a:off x="12122306" y="870696"/>
            <a:ext cx="3783500"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t>Notification for the manufactory team to increase decrease or change the production</a:t>
            </a:r>
            <a:endParaRPr lang="en-US" sz="2000" dirty="0"/>
          </a:p>
        </p:txBody>
      </p:sp>
      <p:pic>
        <p:nvPicPr>
          <p:cNvPr id="14" name="Google Shape;200;p23"/>
          <p:cNvPicPr preferRelativeResize="0"/>
          <p:nvPr/>
        </p:nvPicPr>
        <p:blipFill>
          <a:blip r:embed="rId10">
            <a:alphaModFix/>
          </a:blip>
          <a:stretch>
            <a:fillRect/>
          </a:stretch>
        </p:blipFill>
        <p:spPr>
          <a:xfrm>
            <a:off x="2830" y="3997056"/>
            <a:ext cx="3167090" cy="1563911"/>
          </a:xfrm>
          <a:prstGeom prst="rect">
            <a:avLst/>
          </a:prstGeom>
          <a:noFill/>
          <a:ln w="9525" cap="flat" cmpd="sng">
            <a:solidFill>
              <a:srgbClr val="424242"/>
            </a:solidFill>
            <a:prstDash val="solid"/>
            <a:round/>
            <a:headEnd type="none" w="sm" len="sm"/>
            <a:tailEnd type="none" w="sm" len="sm"/>
          </a:ln>
        </p:spPr>
      </p:pic>
      <p:pic>
        <p:nvPicPr>
          <p:cNvPr id="15" name="Google Shape;212;p23"/>
          <p:cNvPicPr preferRelativeResize="0"/>
          <p:nvPr/>
        </p:nvPicPr>
        <p:blipFill>
          <a:blip r:embed="rId6">
            <a:alphaModFix/>
          </a:blip>
          <a:stretch>
            <a:fillRect/>
          </a:stretch>
        </p:blipFill>
        <p:spPr>
          <a:xfrm>
            <a:off x="3365662" y="4476022"/>
            <a:ext cx="744216" cy="6059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7"/>
          <p:cNvSpPr txBox="1">
            <a:spLocks noGrp="1"/>
          </p:cNvSpPr>
          <p:nvPr>
            <p:ph type="title"/>
          </p:nvPr>
        </p:nvSpPr>
        <p:spPr>
          <a:xfrm>
            <a:off x="1225200" y="2582925"/>
            <a:ext cx="15837600" cy="281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Excellent, you’ve completed this step of the project!</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ctrTitle" idx="4294967295"/>
          </p:nvPr>
        </p:nvSpPr>
        <p:spPr>
          <a:xfrm>
            <a:off x="1225200" y="2813950"/>
            <a:ext cx="15026100" cy="3802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Project Step 4C</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Second Prioritization Grid</a:t>
            </a:r>
            <a:endParaRPr sz="7000">
              <a:solidFill>
                <a:schemeClr val="lt1"/>
              </a:solidFill>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9"/>
          <p:cNvSpPr txBox="1">
            <a:spLocks noGrp="1"/>
          </p:cNvSpPr>
          <p:nvPr>
            <p:ph type="body" idx="1"/>
          </p:nvPr>
        </p:nvSpPr>
        <p:spPr>
          <a:xfrm>
            <a:off x="11942800" y="2172300"/>
            <a:ext cx="5301300" cy="539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t>Based on new information from your further analyses of your use cases in step 4A and 4B, you’ll engage in the same exercise as you did before in Step 2C to update your prioritization. </a:t>
            </a:r>
            <a:endParaRPr sz="2400"/>
          </a:p>
          <a:p>
            <a:pPr marL="0" lvl="0" indent="0" algn="l" rtl="0">
              <a:spcBef>
                <a:spcPts val="1600"/>
              </a:spcBef>
              <a:spcAft>
                <a:spcPts val="0"/>
              </a:spcAft>
              <a:buNone/>
            </a:pPr>
            <a:r>
              <a:rPr lang="en" sz="2400"/>
              <a:t>Move onto the grid the three use cases that you have been working with in steps 4A and 4B. </a:t>
            </a:r>
            <a:endParaRPr sz="2400"/>
          </a:p>
          <a:p>
            <a:pPr marL="0" lvl="0" indent="0" algn="l" rtl="0">
              <a:spcBef>
                <a:spcPts val="1600"/>
              </a:spcBef>
              <a:spcAft>
                <a:spcPts val="1600"/>
              </a:spcAft>
              <a:buNone/>
            </a:pPr>
            <a:r>
              <a:rPr lang="en" sz="2400"/>
              <a:t>You MAY choose different use cases and shift your focus, if you feel these exercises have caused you to significantly revise your prior evaluations.  </a:t>
            </a:r>
            <a:endParaRPr sz="2400"/>
          </a:p>
        </p:txBody>
      </p:sp>
      <p:sp>
        <p:nvSpPr>
          <p:cNvPr id="250" name="Google Shape;250;p29"/>
          <p:cNvSpPr txBox="1">
            <a:spLocks noGrp="1"/>
          </p:cNvSpPr>
          <p:nvPr>
            <p:ph type="subTitle" idx="2"/>
          </p:nvPr>
        </p:nvSpPr>
        <p:spPr>
          <a:xfrm>
            <a:off x="11982150" y="1272900"/>
            <a:ext cx="5301300" cy="671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200"/>
              <a:t>Second Prioritization Grid</a:t>
            </a:r>
            <a:endParaRPr sz="3200"/>
          </a:p>
        </p:txBody>
      </p:sp>
      <p:sp>
        <p:nvSpPr>
          <p:cNvPr id="251" name="Google Shape;251;p29"/>
          <p:cNvSpPr txBox="1"/>
          <p:nvPr/>
        </p:nvSpPr>
        <p:spPr>
          <a:xfrm>
            <a:off x="1262374" y="6539454"/>
            <a:ext cx="10244400" cy="17550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Drag and drop icons           for each use case</a:t>
            </a:r>
            <a:endParaRPr sz="3000"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3000" i="1">
              <a:solidFill>
                <a:srgbClr val="980000"/>
              </a:solidFill>
              <a:latin typeface="Open Sans"/>
              <a:ea typeface="Open Sans"/>
              <a:cs typeface="Open Sans"/>
              <a:sym typeface="Open Sans"/>
            </a:endParaRPr>
          </a:p>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Remember to think about both axes!</a:t>
            </a:r>
            <a:endParaRPr sz="3000" i="1">
              <a:solidFill>
                <a:srgbClr val="424242"/>
              </a:solidFill>
              <a:latin typeface="Open Sans"/>
              <a:ea typeface="Open Sans"/>
              <a:cs typeface="Open Sans"/>
              <a:sym typeface="Open Sans"/>
            </a:endParaRPr>
          </a:p>
        </p:txBody>
      </p:sp>
      <p:pic>
        <p:nvPicPr>
          <p:cNvPr id="252" name="Google Shape;252;p29"/>
          <p:cNvPicPr preferRelativeResize="0"/>
          <p:nvPr/>
        </p:nvPicPr>
        <p:blipFill>
          <a:blip r:embed="rId3">
            <a:alphaModFix/>
          </a:blip>
          <a:stretch>
            <a:fillRect/>
          </a:stretch>
        </p:blipFill>
        <p:spPr>
          <a:xfrm>
            <a:off x="468526" y="762000"/>
            <a:ext cx="10866047" cy="4949508"/>
          </a:xfrm>
          <a:prstGeom prst="rect">
            <a:avLst/>
          </a:prstGeom>
          <a:noFill/>
          <a:ln>
            <a:noFill/>
          </a:ln>
        </p:spPr>
      </p:pic>
      <p:sp>
        <p:nvSpPr>
          <p:cNvPr id="253" name="Google Shape;253;p29"/>
          <p:cNvSpPr/>
          <p:nvPr/>
        </p:nvSpPr>
        <p:spPr>
          <a:xfrm>
            <a:off x="5684999" y="6539451"/>
            <a:ext cx="777300" cy="671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700">
                <a:solidFill>
                  <a:srgbClr val="FFFFFF"/>
                </a:solidFill>
              </a:rPr>
              <a:t>UC</a:t>
            </a:r>
            <a:br>
              <a:rPr lang="en" sz="1700">
                <a:solidFill>
                  <a:srgbClr val="FFFFFF"/>
                </a:solidFill>
              </a:rPr>
            </a:br>
            <a:r>
              <a:rPr lang="en" sz="1700">
                <a:solidFill>
                  <a:srgbClr val="FFFFFF"/>
                </a:solidFill>
              </a:rPr>
              <a:t>2</a:t>
            </a:r>
            <a:endParaRPr sz="1700">
              <a:solidFill>
                <a:srgbClr val="FFFFFF"/>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a:latin typeface="Open Sans"/>
                <a:ea typeface="Open Sans"/>
                <a:cs typeface="Open Sans"/>
                <a:sym typeface="Open Sans"/>
              </a:rPr>
              <a:t>Second Prioritization Grid</a:t>
            </a:r>
            <a:endParaRPr sz="5000">
              <a:latin typeface="Open Sans"/>
              <a:ea typeface="Open Sans"/>
              <a:cs typeface="Open Sans"/>
              <a:sym typeface="Open Sans"/>
            </a:endParaRPr>
          </a:p>
          <a:p>
            <a:pPr marL="0" lvl="0" indent="0" algn="l" rtl="0">
              <a:spcBef>
                <a:spcPts val="0"/>
              </a:spcBef>
              <a:spcAft>
                <a:spcPts val="0"/>
              </a:spcAft>
              <a:buNone/>
            </a:pPr>
            <a:r>
              <a:rPr lang="en" sz="5000">
                <a:latin typeface="Open Sans"/>
                <a:ea typeface="Open Sans"/>
                <a:cs typeface="Open Sans"/>
                <a:sym typeface="Open Sans"/>
              </a:rPr>
              <a:t>(Follow directions on previous slide)</a:t>
            </a:r>
            <a:endParaRPr sz="5000"/>
          </a:p>
        </p:txBody>
      </p:sp>
      <p:sp>
        <p:nvSpPr>
          <p:cNvPr id="259" name="Google Shape;259;p30"/>
          <p:cNvSpPr/>
          <p:nvPr/>
        </p:nvSpPr>
        <p:spPr>
          <a:xfrm>
            <a:off x="11332037" y="327209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1</a:t>
            </a:r>
            <a:endParaRPr sz="1500">
              <a:solidFill>
                <a:srgbClr val="FFFFFF"/>
              </a:solidFill>
            </a:endParaRPr>
          </a:p>
        </p:txBody>
      </p:sp>
      <p:sp>
        <p:nvSpPr>
          <p:cNvPr id="260" name="Google Shape;260;p30"/>
          <p:cNvSpPr/>
          <p:nvPr/>
        </p:nvSpPr>
        <p:spPr>
          <a:xfrm>
            <a:off x="11332037" y="391118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2</a:t>
            </a:r>
            <a:endParaRPr sz="1500">
              <a:solidFill>
                <a:srgbClr val="FFFFFF"/>
              </a:solidFill>
            </a:endParaRPr>
          </a:p>
        </p:txBody>
      </p:sp>
      <p:sp>
        <p:nvSpPr>
          <p:cNvPr id="261" name="Google Shape;261;p30"/>
          <p:cNvSpPr/>
          <p:nvPr/>
        </p:nvSpPr>
        <p:spPr>
          <a:xfrm>
            <a:off x="11332037" y="4566641"/>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3</a:t>
            </a:r>
            <a:endParaRPr sz="1500">
              <a:solidFill>
                <a:srgbClr val="FFFFFF"/>
              </a:solidFill>
            </a:endParaRPr>
          </a:p>
        </p:txBody>
      </p:sp>
      <p:sp>
        <p:nvSpPr>
          <p:cNvPr id="262" name="Google Shape;262;p30"/>
          <p:cNvSpPr/>
          <p:nvPr/>
        </p:nvSpPr>
        <p:spPr>
          <a:xfrm>
            <a:off x="11332037" y="5222099"/>
            <a:ext cx="589800" cy="578400"/>
          </a:xfrm>
          <a:prstGeom prst="ellipse">
            <a:avLst/>
          </a:prstGeom>
          <a:solidFill>
            <a:schemeClr val="bg1">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4</a:t>
            </a:r>
            <a:endParaRPr sz="1500">
              <a:solidFill>
                <a:srgbClr val="FFFFFF"/>
              </a:solidFill>
            </a:endParaRPr>
          </a:p>
        </p:txBody>
      </p:sp>
      <p:cxnSp>
        <p:nvCxnSpPr>
          <p:cNvPr id="267" name="Google Shape;267;p30"/>
          <p:cNvCxnSpPr/>
          <p:nvPr/>
        </p:nvCxnSpPr>
        <p:spPr>
          <a:xfrm flipH="1">
            <a:off x="5952695" y="2466329"/>
            <a:ext cx="13200" cy="5502600"/>
          </a:xfrm>
          <a:prstGeom prst="straightConnector1">
            <a:avLst/>
          </a:prstGeom>
          <a:noFill/>
          <a:ln w="38100" cap="flat" cmpd="sng">
            <a:solidFill>
              <a:srgbClr val="666666"/>
            </a:solidFill>
            <a:prstDash val="dash"/>
            <a:round/>
            <a:headEnd type="none" w="med" len="med"/>
            <a:tailEnd type="none" w="med" len="med"/>
          </a:ln>
        </p:spPr>
      </p:cxnSp>
      <p:cxnSp>
        <p:nvCxnSpPr>
          <p:cNvPr id="268" name="Google Shape;268;p30"/>
          <p:cNvCxnSpPr/>
          <p:nvPr/>
        </p:nvCxnSpPr>
        <p:spPr>
          <a:xfrm>
            <a:off x="1980877" y="5234905"/>
            <a:ext cx="7967700" cy="18600"/>
          </a:xfrm>
          <a:prstGeom prst="straightConnector1">
            <a:avLst/>
          </a:prstGeom>
          <a:noFill/>
          <a:ln w="38100" cap="flat" cmpd="sng">
            <a:solidFill>
              <a:srgbClr val="666666"/>
            </a:solidFill>
            <a:prstDash val="dash"/>
            <a:round/>
            <a:headEnd type="none" w="med" len="med"/>
            <a:tailEnd type="none" w="med" len="med"/>
          </a:ln>
        </p:spPr>
      </p:cxnSp>
      <p:cxnSp>
        <p:nvCxnSpPr>
          <p:cNvPr id="269" name="Google Shape;269;p30"/>
          <p:cNvCxnSpPr/>
          <p:nvPr/>
        </p:nvCxnSpPr>
        <p:spPr>
          <a:xfrm>
            <a:off x="1868271" y="2394150"/>
            <a:ext cx="36000" cy="5724000"/>
          </a:xfrm>
          <a:prstGeom prst="straightConnector1">
            <a:avLst/>
          </a:prstGeom>
          <a:noFill/>
          <a:ln w="38100" cap="flat" cmpd="sng">
            <a:solidFill>
              <a:srgbClr val="0B5394"/>
            </a:solidFill>
            <a:prstDash val="solid"/>
            <a:round/>
            <a:headEnd type="none" w="med" len="med"/>
            <a:tailEnd type="none" w="med" len="med"/>
          </a:ln>
        </p:spPr>
      </p:cxnSp>
      <p:cxnSp>
        <p:nvCxnSpPr>
          <p:cNvPr id="270" name="Google Shape;270;p30"/>
          <p:cNvCxnSpPr/>
          <p:nvPr/>
        </p:nvCxnSpPr>
        <p:spPr>
          <a:xfrm flipH="1">
            <a:off x="1929924" y="8088822"/>
            <a:ext cx="7892400" cy="4200"/>
          </a:xfrm>
          <a:prstGeom prst="straightConnector1">
            <a:avLst/>
          </a:prstGeom>
          <a:noFill/>
          <a:ln w="38100" cap="flat" cmpd="sng">
            <a:solidFill>
              <a:srgbClr val="0B5394"/>
            </a:solidFill>
            <a:prstDash val="solid"/>
            <a:round/>
            <a:headEnd type="none" w="med" len="med"/>
            <a:tailEnd type="none" w="med" len="med"/>
          </a:ln>
        </p:spPr>
      </p:cxnSp>
      <p:sp>
        <p:nvSpPr>
          <p:cNvPr id="271" name="Google Shape;271;p30"/>
          <p:cNvSpPr txBox="1"/>
          <p:nvPr/>
        </p:nvSpPr>
        <p:spPr>
          <a:xfrm>
            <a:off x="685800" y="4968966"/>
            <a:ext cx="13041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Impact</a:t>
            </a:r>
            <a:endParaRPr sz="2000">
              <a:latin typeface="Open Sans"/>
              <a:ea typeface="Open Sans"/>
              <a:cs typeface="Open Sans"/>
              <a:sym typeface="Open Sans"/>
            </a:endParaRPr>
          </a:p>
        </p:txBody>
      </p:sp>
      <p:sp>
        <p:nvSpPr>
          <p:cNvPr id="272" name="Google Shape;272;p30"/>
          <p:cNvSpPr txBox="1"/>
          <p:nvPr/>
        </p:nvSpPr>
        <p:spPr>
          <a:xfrm>
            <a:off x="3310100" y="8088822"/>
            <a:ext cx="5417400" cy="71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Open Sans"/>
                <a:ea typeface="Open Sans"/>
                <a:cs typeface="Open Sans"/>
                <a:sym typeface="Open Sans"/>
              </a:rPr>
              <a:t>Feasibility</a:t>
            </a:r>
            <a:endParaRPr sz="2000">
              <a:latin typeface="Open Sans"/>
              <a:ea typeface="Open Sans"/>
              <a:cs typeface="Open Sans"/>
              <a:sym typeface="Open Sans"/>
            </a:endParaRPr>
          </a:p>
        </p:txBody>
      </p:sp>
      <p:sp>
        <p:nvSpPr>
          <p:cNvPr id="273" name="Google Shape;273;p30"/>
          <p:cNvSpPr txBox="1"/>
          <p:nvPr/>
        </p:nvSpPr>
        <p:spPr>
          <a:xfrm>
            <a:off x="1930066" y="8088822"/>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274" name="Google Shape;274;p30"/>
          <p:cNvSpPr txBox="1"/>
          <p:nvPr/>
        </p:nvSpPr>
        <p:spPr>
          <a:xfrm>
            <a:off x="1217891" y="7280920"/>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275" name="Google Shape;275;p30"/>
          <p:cNvSpPr txBox="1"/>
          <p:nvPr/>
        </p:nvSpPr>
        <p:spPr>
          <a:xfrm>
            <a:off x="9520873" y="8088822"/>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276" name="Google Shape;276;p30"/>
          <p:cNvSpPr txBox="1"/>
          <p:nvPr/>
        </p:nvSpPr>
        <p:spPr>
          <a:xfrm>
            <a:off x="1086173" y="2317947"/>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277" name="Google Shape;277;p30"/>
          <p:cNvSpPr txBox="1"/>
          <p:nvPr/>
        </p:nvSpPr>
        <p:spPr>
          <a:xfrm>
            <a:off x="11332025" y="6492175"/>
            <a:ext cx="4076100" cy="11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Open Sans"/>
                <a:ea typeface="Open Sans"/>
                <a:cs typeface="Open Sans"/>
                <a:sym typeface="Open Sans"/>
              </a:rPr>
              <a:t>Note: You only need to locate three of these onto the grid.</a:t>
            </a:r>
            <a:endParaRPr sz="2200">
              <a:latin typeface="Open Sans"/>
              <a:ea typeface="Open Sans"/>
              <a:cs typeface="Open Sans"/>
              <a:sym typeface="Open Sans"/>
            </a:endParaRPr>
          </a:p>
        </p:txBody>
      </p:sp>
      <p:sp>
        <p:nvSpPr>
          <p:cNvPr id="22" name="Google Shape;135;p16"/>
          <p:cNvSpPr txBox="1"/>
          <p:nvPr/>
        </p:nvSpPr>
        <p:spPr>
          <a:xfrm>
            <a:off x="11921798" y="3255727"/>
            <a:ext cx="4245000" cy="710400"/>
          </a:xfrm>
          <a:prstGeom prst="rect">
            <a:avLst/>
          </a:prstGeom>
          <a:noFill/>
          <a:ln>
            <a:noFill/>
          </a:ln>
        </p:spPr>
        <p:txBody>
          <a:bodyPr spcFirstLastPara="1" wrap="square" lIns="91425" tIns="91425" rIns="91425" bIns="91425" anchor="t" anchorCtr="0">
            <a:noAutofit/>
          </a:bodyPr>
          <a:lstStyle/>
          <a:p>
            <a:pPr lvl="0"/>
            <a:r>
              <a:rPr lang="en-US" sz="2000" b="1" dirty="0"/>
              <a:t>Error Detector Computer Vision</a:t>
            </a:r>
          </a:p>
        </p:txBody>
      </p:sp>
      <p:sp>
        <p:nvSpPr>
          <p:cNvPr id="23" name="Google Shape;136;p16"/>
          <p:cNvSpPr txBox="1"/>
          <p:nvPr/>
        </p:nvSpPr>
        <p:spPr>
          <a:xfrm>
            <a:off x="11921798" y="3903015"/>
            <a:ext cx="4245000" cy="710400"/>
          </a:xfrm>
          <a:prstGeom prst="rect">
            <a:avLst/>
          </a:prstGeom>
          <a:noFill/>
          <a:ln>
            <a:noFill/>
          </a:ln>
        </p:spPr>
        <p:txBody>
          <a:bodyPr spcFirstLastPara="1" wrap="square" lIns="91425" tIns="91425" rIns="91425" bIns="91425" anchor="t" anchorCtr="0">
            <a:noAutofit/>
          </a:bodyPr>
          <a:lstStyle/>
          <a:p>
            <a:pPr lvl="0"/>
            <a:r>
              <a:rPr lang="en-US" sz="2000" b="1" dirty="0"/>
              <a:t>Vehicle Failure Prediction</a:t>
            </a:r>
          </a:p>
        </p:txBody>
      </p:sp>
      <p:sp>
        <p:nvSpPr>
          <p:cNvPr id="24" name="Google Shape;137;p16"/>
          <p:cNvSpPr txBox="1"/>
          <p:nvPr/>
        </p:nvSpPr>
        <p:spPr>
          <a:xfrm>
            <a:off x="11921798" y="4550302"/>
            <a:ext cx="4245000" cy="710400"/>
          </a:xfrm>
          <a:prstGeom prst="rect">
            <a:avLst/>
          </a:prstGeom>
          <a:noFill/>
          <a:ln>
            <a:noFill/>
          </a:ln>
        </p:spPr>
        <p:txBody>
          <a:bodyPr spcFirstLastPara="1" wrap="square" lIns="91425" tIns="91425" rIns="91425" bIns="91425" anchor="t" anchorCtr="0">
            <a:noAutofit/>
          </a:bodyPr>
          <a:lstStyle/>
          <a:p>
            <a:pPr lvl="0"/>
            <a:r>
              <a:rPr lang="en-US" sz="2000" b="1" dirty="0"/>
              <a:t>Market Demand Prediction</a:t>
            </a:r>
          </a:p>
        </p:txBody>
      </p:sp>
      <p:sp>
        <p:nvSpPr>
          <p:cNvPr id="25" name="Google Shape;138;p16"/>
          <p:cNvSpPr txBox="1"/>
          <p:nvPr/>
        </p:nvSpPr>
        <p:spPr>
          <a:xfrm>
            <a:off x="11921798" y="5197590"/>
            <a:ext cx="4245000" cy="710400"/>
          </a:xfrm>
          <a:prstGeom prst="rect">
            <a:avLst/>
          </a:prstGeom>
          <a:noFill/>
          <a:ln>
            <a:noFill/>
          </a:ln>
        </p:spPr>
        <p:txBody>
          <a:bodyPr spcFirstLastPara="1" wrap="square" lIns="91425" tIns="91425" rIns="91425" bIns="91425" anchor="t" anchorCtr="0">
            <a:noAutofit/>
          </a:bodyPr>
          <a:lstStyle/>
          <a:p>
            <a:pPr lvl="0"/>
            <a:r>
              <a:rPr lang="en-US" sz="2000" b="1" dirty="0"/>
              <a:t>Supply Chain Management</a:t>
            </a:r>
          </a:p>
        </p:txBody>
      </p:sp>
      <p:sp>
        <p:nvSpPr>
          <p:cNvPr id="26" name="Google Shape;259;p30"/>
          <p:cNvSpPr/>
          <p:nvPr/>
        </p:nvSpPr>
        <p:spPr>
          <a:xfrm>
            <a:off x="8480137" y="348518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1</a:t>
            </a:r>
            <a:endParaRPr sz="1500" dirty="0">
              <a:solidFill>
                <a:srgbClr val="FFFFFF"/>
              </a:solidFill>
            </a:endParaRPr>
          </a:p>
        </p:txBody>
      </p:sp>
      <p:sp>
        <p:nvSpPr>
          <p:cNvPr id="27" name="Google Shape;260;p30"/>
          <p:cNvSpPr/>
          <p:nvPr/>
        </p:nvSpPr>
        <p:spPr>
          <a:xfrm>
            <a:off x="6975513" y="4437102"/>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2</a:t>
            </a:r>
            <a:endParaRPr sz="1500">
              <a:solidFill>
                <a:srgbClr val="FFFFFF"/>
              </a:solidFill>
            </a:endParaRPr>
          </a:p>
        </p:txBody>
      </p:sp>
      <p:sp>
        <p:nvSpPr>
          <p:cNvPr id="28" name="Google Shape;261;p30"/>
          <p:cNvSpPr/>
          <p:nvPr/>
        </p:nvSpPr>
        <p:spPr>
          <a:xfrm>
            <a:off x="9296095" y="4796099"/>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3</a:t>
            </a:r>
            <a:endParaRPr sz="1500" dirty="0">
              <a:solidFill>
                <a:srgbClr val="FFFFFF"/>
              </a:solidFill>
            </a:endParaRPr>
          </a:p>
        </p:txBody>
      </p:sp>
      <p:sp>
        <p:nvSpPr>
          <p:cNvPr id="29" name="Google Shape;262;p30"/>
          <p:cNvSpPr/>
          <p:nvPr/>
        </p:nvSpPr>
        <p:spPr>
          <a:xfrm>
            <a:off x="7650903" y="5519444"/>
            <a:ext cx="589800" cy="578400"/>
          </a:xfrm>
          <a:prstGeom prst="ellipse">
            <a:avLst/>
          </a:prstGeom>
          <a:solidFill>
            <a:schemeClr val="bg1">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4</a:t>
            </a:r>
            <a:endParaRPr sz="1500" dirty="0">
              <a:solidFill>
                <a:srgbClr val="FFFFFF"/>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1"/>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a:latin typeface="Open Sans"/>
                <a:ea typeface="Open Sans"/>
                <a:cs typeface="Open Sans"/>
                <a:sym typeface="Open Sans"/>
              </a:rPr>
              <a:t>Now Prioritize and Eliminate One More Use Case</a:t>
            </a:r>
            <a:endParaRPr sz="5000">
              <a:latin typeface="Open Sans"/>
              <a:ea typeface="Open Sans"/>
              <a:cs typeface="Open Sans"/>
              <a:sym typeface="Open Sans"/>
            </a:endParaRPr>
          </a:p>
        </p:txBody>
      </p:sp>
      <p:sp>
        <p:nvSpPr>
          <p:cNvPr id="283" name="Google Shape;283;p31"/>
          <p:cNvSpPr txBox="1"/>
          <p:nvPr/>
        </p:nvSpPr>
        <p:spPr>
          <a:xfrm>
            <a:off x="1503250" y="2364650"/>
            <a:ext cx="13961100" cy="413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latin typeface="Open Sans"/>
                <a:ea typeface="Open Sans"/>
                <a:cs typeface="Open Sans"/>
                <a:sym typeface="Open Sans"/>
              </a:rPr>
              <a:t>1) Review the locations of your use cases on the grid on the previous slide. Remember we want to prioritize use cases for AI and ML that offer the greatest impact for the least difficulty.</a:t>
            </a:r>
            <a:endParaRPr sz="2200">
              <a:latin typeface="Open Sans"/>
              <a:ea typeface="Open Sans"/>
              <a:cs typeface="Open Sans"/>
              <a:sym typeface="Open Sans"/>
            </a:endParaRPr>
          </a:p>
          <a:p>
            <a:pPr marL="0" lvl="0" indent="0" algn="l" rtl="0">
              <a:lnSpc>
                <a:spcPct val="115000"/>
              </a:lnSpc>
              <a:spcBef>
                <a:spcPts val="1600"/>
              </a:spcBef>
              <a:spcAft>
                <a:spcPts val="0"/>
              </a:spcAft>
              <a:buNone/>
            </a:pPr>
            <a:r>
              <a:rPr lang="en" sz="2200" b="1">
                <a:latin typeface="Open Sans"/>
                <a:ea typeface="Open Sans"/>
                <a:cs typeface="Open Sans"/>
                <a:sym typeface="Open Sans"/>
              </a:rPr>
              <a:t>2) Now in the grid on the previous slide change the color from </a:t>
            </a:r>
            <a:r>
              <a:rPr lang="en" sz="2200" b="1">
                <a:solidFill>
                  <a:srgbClr val="4A86E8"/>
                </a:solidFill>
                <a:latin typeface="Open Sans"/>
                <a:ea typeface="Open Sans"/>
                <a:cs typeface="Open Sans"/>
                <a:sym typeface="Open Sans"/>
              </a:rPr>
              <a:t>blue</a:t>
            </a:r>
            <a:r>
              <a:rPr lang="en" sz="2200" b="1">
                <a:latin typeface="Open Sans"/>
                <a:ea typeface="Open Sans"/>
                <a:cs typeface="Open Sans"/>
                <a:sym typeface="Open Sans"/>
              </a:rPr>
              <a:t> to </a:t>
            </a:r>
            <a:r>
              <a:rPr lang="en" sz="2200" b="1">
                <a:solidFill>
                  <a:srgbClr val="999999"/>
                </a:solidFill>
                <a:latin typeface="Open Sans"/>
                <a:ea typeface="Open Sans"/>
                <a:cs typeface="Open Sans"/>
                <a:sym typeface="Open Sans"/>
              </a:rPr>
              <a:t>grey</a:t>
            </a:r>
            <a:r>
              <a:rPr lang="en" sz="2200" b="1">
                <a:latin typeface="Open Sans"/>
                <a:ea typeface="Open Sans"/>
                <a:cs typeface="Open Sans"/>
                <a:sym typeface="Open Sans"/>
              </a:rPr>
              <a:t> for one use case circle you want to de-prioritize.</a:t>
            </a:r>
            <a:r>
              <a:rPr lang="en" sz="2200">
                <a:latin typeface="Open Sans"/>
                <a:ea typeface="Open Sans"/>
                <a:cs typeface="Open Sans"/>
                <a:sym typeface="Open Sans"/>
              </a:rPr>
              <a:t> </a:t>
            </a:r>
            <a:endParaRPr sz="2200">
              <a:latin typeface="Open Sans"/>
              <a:ea typeface="Open Sans"/>
              <a:cs typeface="Open Sans"/>
              <a:sym typeface="Open Sans"/>
            </a:endParaRPr>
          </a:p>
          <a:p>
            <a:pPr marL="0" lvl="0" indent="0" algn="l" rtl="0">
              <a:lnSpc>
                <a:spcPct val="115000"/>
              </a:lnSpc>
              <a:spcBef>
                <a:spcPts val="1600"/>
              </a:spcBef>
              <a:spcAft>
                <a:spcPts val="0"/>
              </a:spcAft>
              <a:buNone/>
            </a:pPr>
            <a:endParaRPr sz="2200">
              <a:latin typeface="Open Sans"/>
              <a:ea typeface="Open Sans"/>
              <a:cs typeface="Open Sans"/>
              <a:sym typeface="Open Sans"/>
            </a:endParaRPr>
          </a:p>
          <a:p>
            <a:pPr marL="0" lvl="0" indent="0" algn="l" rtl="0">
              <a:lnSpc>
                <a:spcPct val="115000"/>
              </a:lnSpc>
              <a:spcBef>
                <a:spcPts val="1600"/>
              </a:spcBef>
              <a:spcAft>
                <a:spcPts val="1600"/>
              </a:spcAft>
              <a:buNone/>
            </a:pPr>
            <a:r>
              <a:rPr lang="en" sz="2200">
                <a:latin typeface="Open Sans"/>
                <a:ea typeface="Open Sans"/>
                <a:cs typeface="Open Sans"/>
                <a:sym typeface="Open Sans"/>
              </a:rPr>
              <a:t>3) This leaves your top two use cases in </a:t>
            </a:r>
            <a:r>
              <a:rPr lang="en" sz="2200" b="1">
                <a:solidFill>
                  <a:srgbClr val="4A86E8"/>
                </a:solidFill>
                <a:latin typeface="Open Sans"/>
                <a:ea typeface="Open Sans"/>
                <a:cs typeface="Open Sans"/>
                <a:sym typeface="Open Sans"/>
              </a:rPr>
              <a:t>blue</a:t>
            </a:r>
            <a:r>
              <a:rPr lang="en" sz="2200">
                <a:latin typeface="Open Sans"/>
                <a:ea typeface="Open Sans"/>
                <a:cs typeface="Open Sans"/>
                <a:sym typeface="Open Sans"/>
              </a:rPr>
              <a:t> that you want to move forward with in the rest of the project. </a:t>
            </a:r>
            <a:endParaRPr sz="2200">
              <a:latin typeface="Open Sans"/>
              <a:ea typeface="Open Sans"/>
              <a:cs typeface="Open Sans"/>
              <a:sym typeface="Open Sans"/>
            </a:endParaRPr>
          </a:p>
        </p:txBody>
      </p:sp>
      <p:sp>
        <p:nvSpPr>
          <p:cNvPr id="284" name="Google Shape;284;p31"/>
          <p:cNvSpPr/>
          <p:nvPr/>
        </p:nvSpPr>
        <p:spPr>
          <a:xfrm>
            <a:off x="10109241" y="3918157"/>
            <a:ext cx="775500" cy="7608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Open Sans"/>
                <a:ea typeface="Open Sans"/>
                <a:cs typeface="Open Sans"/>
                <a:sym typeface="Open Sans"/>
              </a:rPr>
              <a:t>UC</a:t>
            </a:r>
            <a:br>
              <a:rPr lang="en" sz="2200">
                <a:solidFill>
                  <a:srgbClr val="FFFFFF"/>
                </a:solidFill>
                <a:latin typeface="Open Sans"/>
                <a:ea typeface="Open Sans"/>
                <a:cs typeface="Open Sans"/>
                <a:sym typeface="Open Sans"/>
              </a:rPr>
            </a:br>
            <a:r>
              <a:rPr lang="en" sz="2200">
                <a:solidFill>
                  <a:srgbClr val="FFFFFF"/>
                </a:solidFill>
                <a:latin typeface="Open Sans"/>
                <a:ea typeface="Open Sans"/>
                <a:cs typeface="Open Sans"/>
                <a:sym typeface="Open Sans"/>
              </a:rPr>
              <a:t>3</a:t>
            </a:r>
            <a:endParaRPr sz="2200">
              <a:solidFill>
                <a:srgbClr val="FFFFFF"/>
              </a:solidFill>
              <a:latin typeface="Open Sans"/>
              <a:ea typeface="Open Sans"/>
              <a:cs typeface="Open Sans"/>
              <a:sym typeface="Open Sans"/>
            </a:endParaRPr>
          </a:p>
        </p:txBody>
      </p:sp>
      <p:cxnSp>
        <p:nvCxnSpPr>
          <p:cNvPr id="285" name="Google Shape;285;p31"/>
          <p:cNvCxnSpPr>
            <a:stCxn id="284" idx="6"/>
            <a:endCxn id="286" idx="2"/>
          </p:cNvCxnSpPr>
          <p:nvPr/>
        </p:nvCxnSpPr>
        <p:spPr>
          <a:xfrm>
            <a:off x="10884741" y="4298557"/>
            <a:ext cx="812100" cy="0"/>
          </a:xfrm>
          <a:prstGeom prst="straightConnector1">
            <a:avLst/>
          </a:prstGeom>
          <a:noFill/>
          <a:ln w="38100" cap="flat" cmpd="sng">
            <a:solidFill>
              <a:srgbClr val="424242"/>
            </a:solidFill>
            <a:prstDash val="solid"/>
            <a:round/>
            <a:headEnd type="none" w="med" len="med"/>
            <a:tailEnd type="triangle" w="med" len="med"/>
          </a:ln>
        </p:spPr>
      </p:cxnSp>
      <p:sp>
        <p:nvSpPr>
          <p:cNvPr id="286" name="Google Shape;286;p31"/>
          <p:cNvSpPr/>
          <p:nvPr/>
        </p:nvSpPr>
        <p:spPr>
          <a:xfrm>
            <a:off x="11696729" y="3918157"/>
            <a:ext cx="775500" cy="760800"/>
          </a:xfrm>
          <a:prstGeom prst="ellipse">
            <a:avLst/>
          </a:prstGeom>
          <a:solidFill>
            <a:srgbClr val="999999"/>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Open Sans"/>
                <a:ea typeface="Open Sans"/>
                <a:cs typeface="Open Sans"/>
                <a:sym typeface="Open Sans"/>
              </a:rPr>
              <a:t>UC</a:t>
            </a:r>
            <a:br>
              <a:rPr lang="en" sz="2200">
                <a:solidFill>
                  <a:srgbClr val="FFFFFF"/>
                </a:solidFill>
                <a:latin typeface="Open Sans"/>
                <a:ea typeface="Open Sans"/>
                <a:cs typeface="Open Sans"/>
                <a:sym typeface="Open Sans"/>
              </a:rPr>
            </a:br>
            <a:r>
              <a:rPr lang="en" sz="2200">
                <a:solidFill>
                  <a:srgbClr val="FFFFFF"/>
                </a:solidFill>
                <a:latin typeface="Open Sans"/>
                <a:ea typeface="Open Sans"/>
                <a:cs typeface="Open Sans"/>
                <a:sym typeface="Open Sans"/>
              </a:rPr>
              <a:t>3</a:t>
            </a:r>
            <a:endParaRPr sz="2200">
              <a:solidFill>
                <a:srgbClr val="FFFFFF"/>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p:nvPr>
        </p:nvSpPr>
        <p:spPr>
          <a:xfrm>
            <a:off x="1225200" y="2582925"/>
            <a:ext cx="15837600" cy="281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Excellent, you’ve completed this step of the project!</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3"/>
          <p:cNvSpPr txBox="1">
            <a:spLocks noGrp="1"/>
          </p:cNvSpPr>
          <p:nvPr>
            <p:ph type="ctrTitle" idx="4294967295"/>
          </p:nvPr>
        </p:nvSpPr>
        <p:spPr>
          <a:xfrm>
            <a:off x="1225200" y="3423550"/>
            <a:ext cx="15026100" cy="3802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Project Step 5</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Operational Considerations: </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Accuracy, Bias, and Ethics</a:t>
            </a:r>
            <a:endParaRPr sz="7000">
              <a:solidFill>
                <a:schemeClr val="lt1"/>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ctrTitle" idx="4294967295"/>
          </p:nvPr>
        </p:nvSpPr>
        <p:spPr>
          <a:xfrm>
            <a:off x="1225200" y="2813950"/>
            <a:ext cx="10070400" cy="3802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Project Step 2C</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First Prioritization Grid</a:t>
            </a:r>
            <a:endParaRPr sz="7000">
              <a:solidFill>
                <a:schemeClr val="lt1"/>
              </a:solidFill>
            </a:endParaRP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4"/>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Accuracy, Bias, and Ethics Concerns</a:t>
            </a:r>
            <a:endParaRPr/>
          </a:p>
        </p:txBody>
      </p:sp>
      <p:sp>
        <p:nvSpPr>
          <p:cNvPr id="302" name="Google Shape;302;p34"/>
          <p:cNvSpPr txBox="1">
            <a:spLocks noGrp="1"/>
          </p:cNvSpPr>
          <p:nvPr>
            <p:ph type="body" idx="1"/>
          </p:nvPr>
        </p:nvSpPr>
        <p:spPr>
          <a:xfrm>
            <a:off x="685825" y="2133600"/>
            <a:ext cx="16916400" cy="6629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2400" b="1" dirty="0">
                <a:solidFill>
                  <a:srgbClr val="000000"/>
                </a:solidFill>
              </a:rPr>
              <a:t>For each of your two remaining use cases, on the next two slides please write 2-3 paragraphs discussing how success will be measured and monitored.</a:t>
            </a:r>
            <a:endParaRPr sz="2400" b="1" dirty="0">
              <a:solidFill>
                <a:srgbClr val="000000"/>
              </a:solidFill>
            </a:endParaRPr>
          </a:p>
          <a:p>
            <a:pPr marL="0" lvl="0" indent="0" algn="l" rtl="0">
              <a:lnSpc>
                <a:spcPct val="100000"/>
              </a:lnSpc>
              <a:spcBef>
                <a:spcPts val="0"/>
              </a:spcBef>
              <a:spcAft>
                <a:spcPts val="0"/>
              </a:spcAft>
              <a:buNone/>
            </a:pPr>
            <a:endParaRPr sz="2400" b="1" dirty="0">
              <a:solidFill>
                <a:srgbClr val="000000"/>
              </a:solidFill>
            </a:endParaRPr>
          </a:p>
          <a:p>
            <a:pPr marL="457200" lvl="0" indent="-381000" algn="l" rtl="0">
              <a:lnSpc>
                <a:spcPct val="100000"/>
              </a:lnSpc>
              <a:spcBef>
                <a:spcPts val="0"/>
              </a:spcBef>
              <a:spcAft>
                <a:spcPts val="0"/>
              </a:spcAft>
              <a:buClr>
                <a:srgbClr val="000000"/>
              </a:buClr>
              <a:buSzPts val="2400"/>
              <a:buFont typeface="Open Sans"/>
              <a:buChar char="●"/>
            </a:pPr>
            <a:r>
              <a:rPr lang="en" sz="2400" dirty="0">
                <a:solidFill>
                  <a:srgbClr val="000000"/>
                </a:solidFill>
              </a:rPr>
              <a:t>Start by focusing on how model effectiveness would be measured, and speak to what success would look like.</a:t>
            </a:r>
            <a:endParaRPr sz="2400" dirty="0">
              <a:solidFill>
                <a:srgbClr val="000000"/>
              </a:solidFill>
            </a:endParaRPr>
          </a:p>
          <a:p>
            <a:pPr marL="457200" lvl="0" indent="-381000" algn="l" rtl="0">
              <a:lnSpc>
                <a:spcPct val="100000"/>
              </a:lnSpc>
              <a:spcBef>
                <a:spcPts val="0"/>
              </a:spcBef>
              <a:spcAft>
                <a:spcPts val="0"/>
              </a:spcAft>
              <a:buClr>
                <a:srgbClr val="000000"/>
              </a:buClr>
              <a:buSzPts val="2400"/>
              <a:buFont typeface="Open Sans"/>
              <a:buChar char="●"/>
            </a:pPr>
            <a:r>
              <a:rPr lang="en" sz="2400" dirty="0">
                <a:solidFill>
                  <a:srgbClr val="000000"/>
                </a:solidFill>
              </a:rPr>
              <a:t>Comment on any other operational concerns, including bias in the data, or ethical limitations, that could influence success.</a:t>
            </a:r>
            <a:endParaRPr sz="2400" dirty="0">
              <a:solidFill>
                <a:srgbClr val="000000"/>
              </a:solidFill>
            </a:endParaRPr>
          </a:p>
          <a:p>
            <a:pPr marL="457200" lvl="0" indent="-381000" algn="l" rtl="0">
              <a:lnSpc>
                <a:spcPct val="100000"/>
              </a:lnSpc>
              <a:spcBef>
                <a:spcPts val="0"/>
              </a:spcBef>
              <a:spcAft>
                <a:spcPts val="0"/>
              </a:spcAft>
              <a:buClr>
                <a:srgbClr val="000000"/>
              </a:buClr>
              <a:buSzPts val="2400"/>
              <a:buFont typeface="Open Sans"/>
              <a:buChar char="●"/>
            </a:pPr>
            <a:r>
              <a:rPr lang="en" sz="2400" dirty="0">
                <a:solidFill>
                  <a:srgbClr val="000000"/>
                </a:solidFill>
              </a:rPr>
              <a:t>For each concern you raise, comment on how you would measure or monitor this concern on an ongoing basis.</a:t>
            </a:r>
            <a:endParaRPr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5"/>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lvl="0">
              <a:lnSpc>
                <a:spcPct val="115000"/>
              </a:lnSpc>
            </a:pPr>
            <a:r>
              <a:rPr lang="en-US" dirty="0"/>
              <a:t>Error</a:t>
            </a:r>
            <a:r>
              <a:rPr lang="en-US" sz="6000" b="1" dirty="0"/>
              <a:t> </a:t>
            </a:r>
            <a:r>
              <a:rPr lang="en-US" dirty="0"/>
              <a:t>Detector Computer Vision </a:t>
            </a:r>
            <a:endParaRPr lang="en-US" dirty="0">
              <a:sym typeface="Open Sans"/>
            </a:endParaRPr>
          </a:p>
        </p:txBody>
      </p:sp>
      <p:sp>
        <p:nvSpPr>
          <p:cNvPr id="308" name="Google Shape;308;p35"/>
          <p:cNvSpPr txBox="1">
            <a:spLocks noGrp="1"/>
          </p:cNvSpPr>
          <p:nvPr>
            <p:ph type="body" idx="1"/>
          </p:nvPr>
        </p:nvSpPr>
        <p:spPr>
          <a:xfrm>
            <a:off x="685825" y="2133600"/>
            <a:ext cx="16916400" cy="6629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2400" b="1" dirty="0" smtClean="0">
                <a:solidFill>
                  <a:srgbClr val="000000"/>
                </a:solidFill>
              </a:rPr>
              <a:t>Please write 2-3 paragraphs here, following the guidelines on slide 19:</a:t>
            </a:r>
            <a:endParaRPr sz="2400" dirty="0"/>
          </a:p>
        </p:txBody>
      </p:sp>
      <p:sp>
        <p:nvSpPr>
          <p:cNvPr id="2" name="Rectangle 1"/>
          <p:cNvSpPr/>
          <p:nvPr/>
        </p:nvSpPr>
        <p:spPr>
          <a:xfrm>
            <a:off x="685800" y="2906683"/>
            <a:ext cx="16916400" cy="2308324"/>
          </a:xfrm>
          <a:prstGeom prst="rect">
            <a:avLst/>
          </a:prstGeom>
        </p:spPr>
        <p:txBody>
          <a:bodyPr wrap="square">
            <a:spAutoFit/>
          </a:bodyPr>
          <a:lstStyle/>
          <a:p>
            <a:pPr marL="457200" lvl="0" indent="-381000">
              <a:buSzPts val="2400"/>
              <a:buFont typeface="Open Sans"/>
              <a:buChar char="●"/>
            </a:pPr>
            <a:r>
              <a:rPr lang="en-US" sz="2400" dirty="0" smtClean="0"/>
              <a:t>The effectiveness will be measure by the number of failure parts don’t get detected over the number of parts scanned, the higher the accuracy the more success the model considered.</a:t>
            </a:r>
            <a:endParaRPr lang="en-US" sz="2400" dirty="0"/>
          </a:p>
          <a:p>
            <a:pPr marL="457200" lvl="0" indent="-381000">
              <a:buSzPts val="2400"/>
              <a:buFont typeface="Open Sans"/>
              <a:buChar char="●"/>
            </a:pPr>
            <a:r>
              <a:rPr lang="en-US" sz="2400" dirty="0" smtClean="0"/>
              <a:t>The concerns will impact the model coughed be overcomplicating and the high level of error detection that will make the team deal with high number of not a failure parts.</a:t>
            </a:r>
            <a:endParaRPr lang="en-US" sz="2400" dirty="0"/>
          </a:p>
          <a:p>
            <a:pPr marL="457200" lvl="0" indent="-381000">
              <a:buSzPts val="2400"/>
              <a:buFont typeface="Open Sans"/>
              <a:buChar char="●"/>
            </a:pPr>
            <a:r>
              <a:rPr lang="en-US" sz="2400" dirty="0" smtClean="0"/>
              <a:t>Track the pass part that consider as failure by the system then train it with them to be counted as pass part for future scanning.</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6"/>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lvl="0">
              <a:lnSpc>
                <a:spcPct val="115000"/>
              </a:lnSpc>
            </a:pPr>
            <a:r>
              <a:rPr lang="en-US" dirty="0"/>
              <a:t>Market Demand Prediction </a:t>
            </a:r>
            <a:endParaRPr lang="en-US" dirty="0">
              <a:sym typeface="Open Sans"/>
            </a:endParaRPr>
          </a:p>
        </p:txBody>
      </p:sp>
      <p:sp>
        <p:nvSpPr>
          <p:cNvPr id="314" name="Google Shape;314;p36"/>
          <p:cNvSpPr txBox="1">
            <a:spLocks noGrp="1"/>
          </p:cNvSpPr>
          <p:nvPr>
            <p:ph type="body" idx="1"/>
          </p:nvPr>
        </p:nvSpPr>
        <p:spPr>
          <a:xfrm>
            <a:off x="685825" y="2133600"/>
            <a:ext cx="16916400" cy="6629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2400" b="1">
                <a:solidFill>
                  <a:srgbClr val="000000"/>
                </a:solidFill>
              </a:rPr>
              <a:t>Please write 2-3 paragraphs here, following the guidelines on slide 19:</a:t>
            </a:r>
            <a:endParaRPr sz="2400"/>
          </a:p>
        </p:txBody>
      </p:sp>
      <p:sp>
        <p:nvSpPr>
          <p:cNvPr id="4" name="Rectangle 3"/>
          <p:cNvSpPr/>
          <p:nvPr/>
        </p:nvSpPr>
        <p:spPr>
          <a:xfrm>
            <a:off x="685800" y="2906683"/>
            <a:ext cx="16916400" cy="1938992"/>
          </a:xfrm>
          <a:prstGeom prst="rect">
            <a:avLst/>
          </a:prstGeom>
        </p:spPr>
        <p:txBody>
          <a:bodyPr wrap="square">
            <a:spAutoFit/>
          </a:bodyPr>
          <a:lstStyle/>
          <a:p>
            <a:pPr marL="457200" lvl="0" indent="-381000">
              <a:buSzPts val="2400"/>
              <a:buFont typeface="Open Sans"/>
              <a:buChar char="●"/>
            </a:pPr>
            <a:r>
              <a:rPr lang="en-US" sz="2400" dirty="0" smtClean="0"/>
              <a:t>The effectiveness will be measure by the demand presented in the system with the real demand with better be monthly in the beginning to better accuracy, the success will be the accuracy level mean higher the accuracy the higher the success.</a:t>
            </a:r>
          </a:p>
          <a:p>
            <a:pPr marL="457200" lvl="0" indent="-381000">
              <a:buSzPts val="2400"/>
              <a:buFont typeface="Open Sans"/>
              <a:buChar char="●"/>
            </a:pPr>
            <a:r>
              <a:rPr lang="en-US" sz="2400" dirty="0" smtClean="0"/>
              <a:t>The concerns will be entering the consumer data or secure data with impacting the security they looking for.</a:t>
            </a:r>
          </a:p>
          <a:p>
            <a:pPr marL="457200" lvl="0" indent="-381000">
              <a:buSzPts val="2400"/>
              <a:buFont typeface="Open Sans"/>
              <a:buChar char="●"/>
            </a:pPr>
            <a:r>
              <a:rPr lang="en-US" sz="2400" dirty="0" smtClean="0"/>
              <a:t>Put high level of security limitation so the model will not access this sensitive personal data.</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7"/>
          <p:cNvSpPr txBox="1">
            <a:spLocks noGrp="1"/>
          </p:cNvSpPr>
          <p:nvPr>
            <p:ph type="title"/>
          </p:nvPr>
        </p:nvSpPr>
        <p:spPr>
          <a:xfrm>
            <a:off x="1225200" y="2582925"/>
            <a:ext cx="15837600" cy="281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Excellent, you’ve completed this step of the project!</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8"/>
          <p:cNvSpPr txBox="1">
            <a:spLocks noGrp="1"/>
          </p:cNvSpPr>
          <p:nvPr>
            <p:ph type="ctrTitle" idx="4294967295"/>
          </p:nvPr>
        </p:nvSpPr>
        <p:spPr>
          <a:xfrm>
            <a:off x="1225200" y="3423550"/>
            <a:ext cx="15026100" cy="3802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Project Step 6B</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body" idx="1"/>
          </p:nvPr>
        </p:nvSpPr>
        <p:spPr>
          <a:xfrm>
            <a:off x="12019000" y="2172300"/>
            <a:ext cx="5301300" cy="539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latin typeface="Roboto"/>
                <a:ea typeface="Roboto"/>
                <a:cs typeface="Roboto"/>
                <a:sym typeface="Roboto"/>
              </a:rPr>
              <a:t>Based on all of the previous information for each use case, you’ll now engage in the same prioritizing exercise as you have twice before. </a:t>
            </a:r>
            <a:endParaRPr sz="2400">
              <a:latin typeface="Roboto"/>
              <a:ea typeface="Roboto"/>
              <a:cs typeface="Roboto"/>
              <a:sym typeface="Roboto"/>
            </a:endParaRPr>
          </a:p>
          <a:p>
            <a:pPr marL="0" lvl="0" indent="0" algn="l" rtl="0">
              <a:spcBef>
                <a:spcPts val="1600"/>
              </a:spcBef>
              <a:spcAft>
                <a:spcPts val="0"/>
              </a:spcAft>
              <a:buNone/>
            </a:pPr>
            <a:r>
              <a:rPr lang="en" sz="2400">
                <a:latin typeface="Roboto"/>
                <a:ea typeface="Roboto"/>
                <a:cs typeface="Roboto"/>
                <a:sym typeface="Roboto"/>
              </a:rPr>
              <a:t>You MAY choose to re-prioritize use cases and shift your focus if you feel these exercises have caused you to significantly revise your prior evaluations. </a:t>
            </a:r>
            <a:endParaRPr sz="2400">
              <a:latin typeface="Roboto"/>
              <a:ea typeface="Roboto"/>
              <a:cs typeface="Roboto"/>
              <a:sym typeface="Roboto"/>
            </a:endParaRPr>
          </a:p>
          <a:p>
            <a:pPr marL="0" lvl="0" indent="0" algn="l" rtl="0">
              <a:spcBef>
                <a:spcPts val="1600"/>
              </a:spcBef>
              <a:spcAft>
                <a:spcPts val="1600"/>
              </a:spcAft>
              <a:buNone/>
            </a:pPr>
            <a:r>
              <a:rPr lang="en" sz="2400">
                <a:latin typeface="Roboto"/>
                <a:ea typeface="Roboto"/>
                <a:cs typeface="Roboto"/>
                <a:sym typeface="Roboto"/>
              </a:rPr>
              <a:t>At the end of this exercise, you should have a final point of view on the use cases you’ll advocate in your ML/AI strategy!</a:t>
            </a:r>
            <a:endParaRPr sz="2400"/>
          </a:p>
        </p:txBody>
      </p:sp>
      <p:sp>
        <p:nvSpPr>
          <p:cNvPr id="330" name="Google Shape;330;p39"/>
          <p:cNvSpPr txBox="1">
            <a:spLocks noGrp="1"/>
          </p:cNvSpPr>
          <p:nvPr>
            <p:ph type="subTitle" idx="2"/>
          </p:nvPr>
        </p:nvSpPr>
        <p:spPr>
          <a:xfrm>
            <a:off x="11982150" y="1272900"/>
            <a:ext cx="5301300" cy="671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200"/>
              <a:t>Final Prioritization Grid</a:t>
            </a:r>
            <a:endParaRPr sz="3200"/>
          </a:p>
        </p:txBody>
      </p:sp>
      <p:sp>
        <p:nvSpPr>
          <p:cNvPr id="331" name="Google Shape;331;p39"/>
          <p:cNvSpPr txBox="1"/>
          <p:nvPr/>
        </p:nvSpPr>
        <p:spPr>
          <a:xfrm>
            <a:off x="1262374" y="6539454"/>
            <a:ext cx="10244400" cy="17550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Drag and drop icons           for each use case</a:t>
            </a:r>
            <a:endParaRPr sz="3000"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3000" i="1">
              <a:solidFill>
                <a:srgbClr val="980000"/>
              </a:solidFill>
              <a:latin typeface="Open Sans"/>
              <a:ea typeface="Open Sans"/>
              <a:cs typeface="Open Sans"/>
              <a:sym typeface="Open Sans"/>
            </a:endParaRPr>
          </a:p>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Remember to think about both axes!</a:t>
            </a:r>
            <a:endParaRPr sz="3000" i="1">
              <a:solidFill>
                <a:srgbClr val="424242"/>
              </a:solidFill>
              <a:latin typeface="Open Sans"/>
              <a:ea typeface="Open Sans"/>
              <a:cs typeface="Open Sans"/>
              <a:sym typeface="Open Sans"/>
            </a:endParaRPr>
          </a:p>
        </p:txBody>
      </p:sp>
      <p:pic>
        <p:nvPicPr>
          <p:cNvPr id="332" name="Google Shape;332;p39"/>
          <p:cNvPicPr preferRelativeResize="0"/>
          <p:nvPr/>
        </p:nvPicPr>
        <p:blipFill>
          <a:blip r:embed="rId3">
            <a:alphaModFix/>
          </a:blip>
          <a:stretch>
            <a:fillRect/>
          </a:stretch>
        </p:blipFill>
        <p:spPr>
          <a:xfrm>
            <a:off x="468526" y="762000"/>
            <a:ext cx="10866047" cy="4949508"/>
          </a:xfrm>
          <a:prstGeom prst="rect">
            <a:avLst/>
          </a:prstGeom>
          <a:noFill/>
          <a:ln>
            <a:noFill/>
          </a:ln>
        </p:spPr>
      </p:pic>
      <p:sp>
        <p:nvSpPr>
          <p:cNvPr id="333" name="Google Shape;333;p39"/>
          <p:cNvSpPr/>
          <p:nvPr/>
        </p:nvSpPr>
        <p:spPr>
          <a:xfrm>
            <a:off x="5360999" y="6539451"/>
            <a:ext cx="777300" cy="671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700">
                <a:solidFill>
                  <a:srgbClr val="FFFFFF"/>
                </a:solidFill>
              </a:rPr>
              <a:t>UC</a:t>
            </a:r>
            <a:br>
              <a:rPr lang="en" sz="1700">
                <a:solidFill>
                  <a:srgbClr val="FFFFFF"/>
                </a:solidFill>
              </a:rPr>
            </a:br>
            <a:r>
              <a:rPr lang="en" sz="1700">
                <a:solidFill>
                  <a:srgbClr val="FFFFFF"/>
                </a:solidFill>
              </a:rPr>
              <a:t>2</a:t>
            </a:r>
            <a:endParaRPr sz="1700">
              <a:solidFill>
                <a:srgbClr val="FFFFFF"/>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0"/>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a:latin typeface="Open Sans"/>
                <a:ea typeface="Open Sans"/>
                <a:cs typeface="Open Sans"/>
                <a:sym typeface="Open Sans"/>
              </a:rPr>
              <a:t>Final Prioritization Grid</a:t>
            </a:r>
            <a:endParaRPr sz="5000">
              <a:latin typeface="Open Sans"/>
              <a:ea typeface="Open Sans"/>
              <a:cs typeface="Open Sans"/>
              <a:sym typeface="Open Sans"/>
            </a:endParaRPr>
          </a:p>
          <a:p>
            <a:pPr marL="0" lvl="0" indent="0" algn="l" rtl="0">
              <a:spcBef>
                <a:spcPts val="0"/>
              </a:spcBef>
              <a:spcAft>
                <a:spcPts val="0"/>
              </a:spcAft>
              <a:buNone/>
            </a:pPr>
            <a:r>
              <a:rPr lang="en" sz="5000">
                <a:latin typeface="Open Sans"/>
                <a:ea typeface="Open Sans"/>
                <a:cs typeface="Open Sans"/>
                <a:sym typeface="Open Sans"/>
              </a:rPr>
              <a:t>(Follow directions on previous slide)</a:t>
            </a:r>
            <a:endParaRPr sz="5000"/>
          </a:p>
        </p:txBody>
      </p:sp>
      <p:sp>
        <p:nvSpPr>
          <p:cNvPr id="339" name="Google Shape;339;p40"/>
          <p:cNvSpPr/>
          <p:nvPr/>
        </p:nvSpPr>
        <p:spPr>
          <a:xfrm>
            <a:off x="11332037" y="327209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1</a:t>
            </a:r>
            <a:endParaRPr sz="1500">
              <a:solidFill>
                <a:srgbClr val="FFFFFF"/>
              </a:solidFill>
            </a:endParaRPr>
          </a:p>
        </p:txBody>
      </p:sp>
      <p:sp>
        <p:nvSpPr>
          <p:cNvPr id="340" name="Google Shape;340;p40"/>
          <p:cNvSpPr/>
          <p:nvPr/>
        </p:nvSpPr>
        <p:spPr>
          <a:xfrm>
            <a:off x="11332037" y="3911184"/>
            <a:ext cx="589800" cy="578400"/>
          </a:xfrm>
          <a:prstGeom prst="ellipse">
            <a:avLst/>
          </a:prstGeom>
          <a:solidFill>
            <a:schemeClr val="bg1">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2</a:t>
            </a:r>
            <a:endParaRPr sz="1500" dirty="0">
              <a:solidFill>
                <a:srgbClr val="FFFFFF"/>
              </a:solidFill>
            </a:endParaRPr>
          </a:p>
        </p:txBody>
      </p:sp>
      <p:sp>
        <p:nvSpPr>
          <p:cNvPr id="341" name="Google Shape;341;p40"/>
          <p:cNvSpPr/>
          <p:nvPr/>
        </p:nvSpPr>
        <p:spPr>
          <a:xfrm>
            <a:off x="11332037" y="4566641"/>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3</a:t>
            </a:r>
            <a:endParaRPr sz="1500">
              <a:solidFill>
                <a:srgbClr val="FFFFFF"/>
              </a:solidFill>
            </a:endParaRPr>
          </a:p>
        </p:txBody>
      </p:sp>
      <p:sp>
        <p:nvSpPr>
          <p:cNvPr id="342" name="Google Shape;342;p40"/>
          <p:cNvSpPr/>
          <p:nvPr/>
        </p:nvSpPr>
        <p:spPr>
          <a:xfrm>
            <a:off x="11332037" y="5222099"/>
            <a:ext cx="589800" cy="578400"/>
          </a:xfrm>
          <a:prstGeom prst="ellipse">
            <a:avLst/>
          </a:prstGeom>
          <a:solidFill>
            <a:schemeClr val="bg1">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4</a:t>
            </a:r>
            <a:endParaRPr sz="1500" dirty="0">
              <a:solidFill>
                <a:srgbClr val="FFFFFF"/>
              </a:solidFill>
            </a:endParaRPr>
          </a:p>
        </p:txBody>
      </p:sp>
      <p:cxnSp>
        <p:nvCxnSpPr>
          <p:cNvPr id="347" name="Google Shape;347;p40"/>
          <p:cNvCxnSpPr/>
          <p:nvPr/>
        </p:nvCxnSpPr>
        <p:spPr>
          <a:xfrm flipH="1">
            <a:off x="5952695" y="2466329"/>
            <a:ext cx="13200" cy="5502600"/>
          </a:xfrm>
          <a:prstGeom prst="straightConnector1">
            <a:avLst/>
          </a:prstGeom>
          <a:noFill/>
          <a:ln w="38100" cap="flat" cmpd="sng">
            <a:solidFill>
              <a:srgbClr val="666666"/>
            </a:solidFill>
            <a:prstDash val="dash"/>
            <a:round/>
            <a:headEnd type="none" w="med" len="med"/>
            <a:tailEnd type="none" w="med" len="med"/>
          </a:ln>
        </p:spPr>
      </p:cxnSp>
      <p:cxnSp>
        <p:nvCxnSpPr>
          <p:cNvPr id="348" name="Google Shape;348;p40"/>
          <p:cNvCxnSpPr/>
          <p:nvPr/>
        </p:nvCxnSpPr>
        <p:spPr>
          <a:xfrm>
            <a:off x="1980877" y="5234905"/>
            <a:ext cx="7967700" cy="18600"/>
          </a:xfrm>
          <a:prstGeom prst="straightConnector1">
            <a:avLst/>
          </a:prstGeom>
          <a:noFill/>
          <a:ln w="38100" cap="flat" cmpd="sng">
            <a:solidFill>
              <a:srgbClr val="666666"/>
            </a:solidFill>
            <a:prstDash val="dash"/>
            <a:round/>
            <a:headEnd type="none" w="med" len="med"/>
            <a:tailEnd type="none" w="med" len="med"/>
          </a:ln>
        </p:spPr>
      </p:cxnSp>
      <p:cxnSp>
        <p:nvCxnSpPr>
          <p:cNvPr id="349" name="Google Shape;349;p40"/>
          <p:cNvCxnSpPr/>
          <p:nvPr/>
        </p:nvCxnSpPr>
        <p:spPr>
          <a:xfrm>
            <a:off x="1868271" y="2394150"/>
            <a:ext cx="36000" cy="5724000"/>
          </a:xfrm>
          <a:prstGeom prst="straightConnector1">
            <a:avLst/>
          </a:prstGeom>
          <a:noFill/>
          <a:ln w="38100" cap="flat" cmpd="sng">
            <a:solidFill>
              <a:srgbClr val="0B5394"/>
            </a:solidFill>
            <a:prstDash val="solid"/>
            <a:round/>
            <a:headEnd type="none" w="med" len="med"/>
            <a:tailEnd type="none" w="med" len="med"/>
          </a:ln>
        </p:spPr>
      </p:cxnSp>
      <p:cxnSp>
        <p:nvCxnSpPr>
          <p:cNvPr id="350" name="Google Shape;350;p40"/>
          <p:cNvCxnSpPr/>
          <p:nvPr/>
        </p:nvCxnSpPr>
        <p:spPr>
          <a:xfrm flipH="1">
            <a:off x="1929924" y="8088822"/>
            <a:ext cx="7892400" cy="4200"/>
          </a:xfrm>
          <a:prstGeom prst="straightConnector1">
            <a:avLst/>
          </a:prstGeom>
          <a:noFill/>
          <a:ln w="38100" cap="flat" cmpd="sng">
            <a:solidFill>
              <a:srgbClr val="0B5394"/>
            </a:solidFill>
            <a:prstDash val="solid"/>
            <a:round/>
            <a:headEnd type="none" w="med" len="med"/>
            <a:tailEnd type="none" w="med" len="med"/>
          </a:ln>
        </p:spPr>
      </p:cxnSp>
      <p:sp>
        <p:nvSpPr>
          <p:cNvPr id="351" name="Google Shape;351;p40"/>
          <p:cNvSpPr txBox="1"/>
          <p:nvPr/>
        </p:nvSpPr>
        <p:spPr>
          <a:xfrm>
            <a:off x="685800" y="4968966"/>
            <a:ext cx="13041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Impact</a:t>
            </a:r>
            <a:endParaRPr sz="2000">
              <a:latin typeface="Open Sans"/>
              <a:ea typeface="Open Sans"/>
              <a:cs typeface="Open Sans"/>
              <a:sym typeface="Open Sans"/>
            </a:endParaRPr>
          </a:p>
        </p:txBody>
      </p:sp>
      <p:sp>
        <p:nvSpPr>
          <p:cNvPr id="352" name="Google Shape;352;p40"/>
          <p:cNvSpPr txBox="1"/>
          <p:nvPr/>
        </p:nvSpPr>
        <p:spPr>
          <a:xfrm>
            <a:off x="3310100" y="8088822"/>
            <a:ext cx="5417400" cy="71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Open Sans"/>
                <a:ea typeface="Open Sans"/>
                <a:cs typeface="Open Sans"/>
                <a:sym typeface="Open Sans"/>
              </a:rPr>
              <a:t>Feasibility</a:t>
            </a:r>
            <a:endParaRPr sz="2000">
              <a:latin typeface="Open Sans"/>
              <a:ea typeface="Open Sans"/>
              <a:cs typeface="Open Sans"/>
              <a:sym typeface="Open Sans"/>
            </a:endParaRPr>
          </a:p>
        </p:txBody>
      </p:sp>
      <p:sp>
        <p:nvSpPr>
          <p:cNvPr id="353" name="Google Shape;353;p40"/>
          <p:cNvSpPr txBox="1"/>
          <p:nvPr/>
        </p:nvSpPr>
        <p:spPr>
          <a:xfrm>
            <a:off x="1930066" y="8088822"/>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354" name="Google Shape;354;p40"/>
          <p:cNvSpPr txBox="1"/>
          <p:nvPr/>
        </p:nvSpPr>
        <p:spPr>
          <a:xfrm>
            <a:off x="1217891" y="7280920"/>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355" name="Google Shape;355;p40"/>
          <p:cNvSpPr txBox="1"/>
          <p:nvPr/>
        </p:nvSpPr>
        <p:spPr>
          <a:xfrm>
            <a:off x="9520873" y="8088822"/>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356" name="Google Shape;356;p40"/>
          <p:cNvSpPr txBox="1"/>
          <p:nvPr/>
        </p:nvSpPr>
        <p:spPr>
          <a:xfrm>
            <a:off x="1086173" y="2317947"/>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357" name="Google Shape;357;p40"/>
          <p:cNvSpPr txBox="1"/>
          <p:nvPr/>
        </p:nvSpPr>
        <p:spPr>
          <a:xfrm>
            <a:off x="11332025" y="6492175"/>
            <a:ext cx="4076100" cy="11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Open Sans"/>
                <a:ea typeface="Open Sans"/>
                <a:cs typeface="Open Sans"/>
                <a:sym typeface="Open Sans"/>
              </a:rPr>
              <a:t>Note: You only need to locate two of these onto the grid.</a:t>
            </a:r>
            <a:endParaRPr sz="2200">
              <a:latin typeface="Open Sans"/>
              <a:ea typeface="Open Sans"/>
              <a:cs typeface="Open Sans"/>
              <a:sym typeface="Open Sans"/>
            </a:endParaRPr>
          </a:p>
        </p:txBody>
      </p:sp>
      <p:sp>
        <p:nvSpPr>
          <p:cNvPr id="22" name="Google Shape;135;p16"/>
          <p:cNvSpPr txBox="1"/>
          <p:nvPr/>
        </p:nvSpPr>
        <p:spPr>
          <a:xfrm>
            <a:off x="11921798" y="3255727"/>
            <a:ext cx="4245000" cy="710400"/>
          </a:xfrm>
          <a:prstGeom prst="rect">
            <a:avLst/>
          </a:prstGeom>
          <a:noFill/>
          <a:ln>
            <a:noFill/>
          </a:ln>
        </p:spPr>
        <p:txBody>
          <a:bodyPr spcFirstLastPara="1" wrap="square" lIns="91425" tIns="91425" rIns="91425" bIns="91425" anchor="t" anchorCtr="0">
            <a:noAutofit/>
          </a:bodyPr>
          <a:lstStyle/>
          <a:p>
            <a:pPr lvl="0"/>
            <a:r>
              <a:rPr lang="en-US" sz="2000" b="1" dirty="0"/>
              <a:t>Error Detector Computer Vision</a:t>
            </a:r>
          </a:p>
        </p:txBody>
      </p:sp>
      <p:sp>
        <p:nvSpPr>
          <p:cNvPr id="23" name="Google Shape;136;p16"/>
          <p:cNvSpPr txBox="1"/>
          <p:nvPr/>
        </p:nvSpPr>
        <p:spPr>
          <a:xfrm>
            <a:off x="11921798" y="3903015"/>
            <a:ext cx="4245000" cy="710400"/>
          </a:xfrm>
          <a:prstGeom prst="rect">
            <a:avLst/>
          </a:prstGeom>
          <a:noFill/>
          <a:ln>
            <a:noFill/>
          </a:ln>
        </p:spPr>
        <p:txBody>
          <a:bodyPr spcFirstLastPara="1" wrap="square" lIns="91425" tIns="91425" rIns="91425" bIns="91425" anchor="t" anchorCtr="0">
            <a:noAutofit/>
          </a:bodyPr>
          <a:lstStyle/>
          <a:p>
            <a:pPr lvl="0"/>
            <a:r>
              <a:rPr lang="en-US" sz="2000" b="1" dirty="0"/>
              <a:t>Vehicle Failure Prediction</a:t>
            </a:r>
          </a:p>
        </p:txBody>
      </p:sp>
      <p:sp>
        <p:nvSpPr>
          <p:cNvPr id="24" name="Google Shape;137;p16"/>
          <p:cNvSpPr txBox="1"/>
          <p:nvPr/>
        </p:nvSpPr>
        <p:spPr>
          <a:xfrm>
            <a:off x="11921798" y="4550302"/>
            <a:ext cx="4245000" cy="710400"/>
          </a:xfrm>
          <a:prstGeom prst="rect">
            <a:avLst/>
          </a:prstGeom>
          <a:noFill/>
          <a:ln>
            <a:noFill/>
          </a:ln>
        </p:spPr>
        <p:txBody>
          <a:bodyPr spcFirstLastPara="1" wrap="square" lIns="91425" tIns="91425" rIns="91425" bIns="91425" anchor="t" anchorCtr="0">
            <a:noAutofit/>
          </a:bodyPr>
          <a:lstStyle/>
          <a:p>
            <a:pPr lvl="0"/>
            <a:r>
              <a:rPr lang="en-US" sz="2000" b="1" dirty="0"/>
              <a:t>Market Demand Prediction</a:t>
            </a:r>
          </a:p>
        </p:txBody>
      </p:sp>
      <p:sp>
        <p:nvSpPr>
          <p:cNvPr id="25" name="Google Shape;138;p16"/>
          <p:cNvSpPr txBox="1"/>
          <p:nvPr/>
        </p:nvSpPr>
        <p:spPr>
          <a:xfrm>
            <a:off x="11921798" y="5197590"/>
            <a:ext cx="4245000" cy="710400"/>
          </a:xfrm>
          <a:prstGeom prst="rect">
            <a:avLst/>
          </a:prstGeom>
          <a:noFill/>
          <a:ln>
            <a:noFill/>
          </a:ln>
        </p:spPr>
        <p:txBody>
          <a:bodyPr spcFirstLastPara="1" wrap="square" lIns="91425" tIns="91425" rIns="91425" bIns="91425" anchor="t" anchorCtr="0">
            <a:noAutofit/>
          </a:bodyPr>
          <a:lstStyle/>
          <a:p>
            <a:pPr lvl="0"/>
            <a:r>
              <a:rPr lang="en-US" sz="2000" b="1" dirty="0"/>
              <a:t>Supply Chain Management</a:t>
            </a:r>
          </a:p>
        </p:txBody>
      </p:sp>
      <p:sp>
        <p:nvSpPr>
          <p:cNvPr id="26" name="Google Shape;131;p16"/>
          <p:cNvSpPr/>
          <p:nvPr/>
        </p:nvSpPr>
        <p:spPr>
          <a:xfrm>
            <a:off x="7764286" y="3679815"/>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1</a:t>
            </a:r>
            <a:endParaRPr sz="1500" dirty="0">
              <a:solidFill>
                <a:srgbClr val="FFFFFF"/>
              </a:solidFill>
            </a:endParaRPr>
          </a:p>
        </p:txBody>
      </p:sp>
      <p:sp>
        <p:nvSpPr>
          <p:cNvPr id="27" name="Google Shape;132;p16"/>
          <p:cNvSpPr/>
          <p:nvPr/>
        </p:nvSpPr>
        <p:spPr>
          <a:xfrm>
            <a:off x="6680613" y="4328575"/>
            <a:ext cx="589800" cy="578400"/>
          </a:xfrm>
          <a:prstGeom prst="ellipse">
            <a:avLst/>
          </a:prstGeom>
          <a:solidFill>
            <a:schemeClr val="bg1">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2</a:t>
            </a:r>
            <a:endParaRPr sz="1500" dirty="0">
              <a:solidFill>
                <a:srgbClr val="FFFFFF"/>
              </a:solidFill>
            </a:endParaRPr>
          </a:p>
        </p:txBody>
      </p:sp>
      <p:sp>
        <p:nvSpPr>
          <p:cNvPr id="28" name="Google Shape;133;p16"/>
          <p:cNvSpPr/>
          <p:nvPr/>
        </p:nvSpPr>
        <p:spPr>
          <a:xfrm>
            <a:off x="9105811" y="4518985"/>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3</a:t>
            </a:r>
            <a:endParaRPr sz="1500" dirty="0">
              <a:solidFill>
                <a:srgbClr val="FFFFFF"/>
              </a:solidFill>
            </a:endParaRPr>
          </a:p>
        </p:txBody>
      </p:sp>
      <p:sp>
        <p:nvSpPr>
          <p:cNvPr id="29" name="Google Shape;134;p16"/>
          <p:cNvSpPr/>
          <p:nvPr/>
        </p:nvSpPr>
        <p:spPr>
          <a:xfrm>
            <a:off x="7469385" y="5511299"/>
            <a:ext cx="589800" cy="578400"/>
          </a:xfrm>
          <a:prstGeom prst="ellipse">
            <a:avLst/>
          </a:prstGeom>
          <a:solidFill>
            <a:schemeClr val="bg1">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4</a:t>
            </a:r>
            <a:endParaRPr sz="1500">
              <a:solidFill>
                <a:srgbClr val="FFFFFF"/>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1"/>
          <p:cNvSpPr txBox="1">
            <a:spLocks noGrp="1"/>
          </p:cNvSpPr>
          <p:nvPr>
            <p:ph type="title"/>
          </p:nvPr>
        </p:nvSpPr>
        <p:spPr>
          <a:xfrm>
            <a:off x="1225200" y="2582925"/>
            <a:ext cx="15837600" cy="281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Excellent, you’ve completed this step of the project!</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body" idx="1"/>
          </p:nvPr>
        </p:nvSpPr>
        <p:spPr>
          <a:xfrm>
            <a:off x="11942800" y="2324700"/>
            <a:ext cx="5301300" cy="539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t>DIRECTIONS: For each of your use cases, review your answers to the 5V questions in Step 2A, and the operations you chose in Step 2B. </a:t>
            </a:r>
            <a:endParaRPr sz="2400"/>
          </a:p>
          <a:p>
            <a:pPr marL="0" lvl="0" indent="0" algn="l" rtl="0">
              <a:spcBef>
                <a:spcPts val="1600"/>
              </a:spcBef>
              <a:spcAft>
                <a:spcPts val="0"/>
              </a:spcAft>
              <a:buNone/>
            </a:pPr>
            <a:r>
              <a:rPr lang="en" sz="2400"/>
              <a:t>Then on the grid </a:t>
            </a:r>
            <a:r>
              <a:rPr lang="en" sz="2400" b="1"/>
              <a:t>on the next slide</a:t>
            </a:r>
            <a:r>
              <a:rPr lang="en" sz="2400"/>
              <a:t>, not this slide, move each blue use case icon to a place indicating how you see this use case’s impact and feasibility.</a:t>
            </a:r>
            <a:endParaRPr sz="2400"/>
          </a:p>
          <a:p>
            <a:pPr marL="0" lvl="0" indent="0" algn="l" rtl="0">
              <a:spcBef>
                <a:spcPts val="1600"/>
              </a:spcBef>
              <a:spcAft>
                <a:spcPts val="1600"/>
              </a:spcAft>
              <a:buNone/>
            </a:pPr>
            <a:r>
              <a:rPr lang="en" sz="2400"/>
              <a:t>(Recall that the upper right quadrant is usually the most desirable, as it indicates we expect higher feasibility and greater impact.)</a:t>
            </a:r>
            <a:endParaRPr sz="2400"/>
          </a:p>
        </p:txBody>
      </p:sp>
      <p:sp>
        <p:nvSpPr>
          <p:cNvPr id="126" name="Google Shape;126;p17"/>
          <p:cNvSpPr txBox="1">
            <a:spLocks noGrp="1"/>
          </p:cNvSpPr>
          <p:nvPr>
            <p:ph type="subTitle" idx="2"/>
          </p:nvPr>
        </p:nvSpPr>
        <p:spPr>
          <a:xfrm>
            <a:off x="11982150" y="1272900"/>
            <a:ext cx="5301300" cy="671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200"/>
              <a:t>First Prioritization Grid</a:t>
            </a:r>
            <a:endParaRPr sz="3200"/>
          </a:p>
        </p:txBody>
      </p:sp>
      <p:sp>
        <p:nvSpPr>
          <p:cNvPr id="127" name="Google Shape;127;p17"/>
          <p:cNvSpPr txBox="1"/>
          <p:nvPr/>
        </p:nvSpPr>
        <p:spPr>
          <a:xfrm>
            <a:off x="1262374" y="6539454"/>
            <a:ext cx="10244400" cy="17550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Drag and drop icons           for each use case</a:t>
            </a:r>
            <a:endParaRPr sz="3000"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3000" i="1">
              <a:solidFill>
                <a:srgbClr val="980000"/>
              </a:solidFill>
              <a:latin typeface="Open Sans"/>
              <a:ea typeface="Open Sans"/>
              <a:cs typeface="Open Sans"/>
              <a:sym typeface="Open Sans"/>
            </a:endParaRPr>
          </a:p>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Remember to think about both axes!</a:t>
            </a:r>
            <a:endParaRPr sz="3000" i="1">
              <a:solidFill>
                <a:srgbClr val="424242"/>
              </a:solidFill>
              <a:latin typeface="Open Sans"/>
              <a:ea typeface="Open Sans"/>
              <a:cs typeface="Open Sans"/>
              <a:sym typeface="Open Sans"/>
            </a:endParaRPr>
          </a:p>
        </p:txBody>
      </p:sp>
      <p:pic>
        <p:nvPicPr>
          <p:cNvPr id="128" name="Google Shape;128;p17"/>
          <p:cNvPicPr preferRelativeResize="0"/>
          <p:nvPr/>
        </p:nvPicPr>
        <p:blipFill>
          <a:blip r:embed="rId3">
            <a:alphaModFix/>
          </a:blip>
          <a:stretch>
            <a:fillRect/>
          </a:stretch>
        </p:blipFill>
        <p:spPr>
          <a:xfrm>
            <a:off x="468526" y="762000"/>
            <a:ext cx="10866047" cy="4949508"/>
          </a:xfrm>
          <a:prstGeom prst="rect">
            <a:avLst/>
          </a:prstGeom>
          <a:noFill/>
          <a:ln>
            <a:noFill/>
          </a:ln>
        </p:spPr>
      </p:pic>
      <p:sp>
        <p:nvSpPr>
          <p:cNvPr id="129" name="Google Shape;129;p17"/>
          <p:cNvSpPr/>
          <p:nvPr/>
        </p:nvSpPr>
        <p:spPr>
          <a:xfrm>
            <a:off x="5360999" y="6539451"/>
            <a:ext cx="777300" cy="671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700">
                <a:solidFill>
                  <a:srgbClr val="FFFFFF"/>
                </a:solidFill>
              </a:rPr>
              <a:t>UC</a:t>
            </a:r>
            <a:br>
              <a:rPr lang="en" sz="1700">
                <a:solidFill>
                  <a:srgbClr val="FFFFFF"/>
                </a:solidFill>
              </a:rPr>
            </a:br>
            <a:r>
              <a:rPr lang="en" sz="1700">
                <a:solidFill>
                  <a:srgbClr val="FFFFFF"/>
                </a:solidFill>
              </a:rPr>
              <a:t>2</a:t>
            </a:r>
            <a:endParaRPr sz="1700">
              <a:solidFill>
                <a:srgbClr val="FFFF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a:latin typeface="Open Sans"/>
                <a:ea typeface="Open Sans"/>
                <a:cs typeface="Open Sans"/>
                <a:sym typeface="Open Sans"/>
              </a:rPr>
              <a:t>First Prioritization Grid</a:t>
            </a:r>
            <a:endParaRPr sz="5000">
              <a:latin typeface="Open Sans"/>
              <a:ea typeface="Open Sans"/>
              <a:cs typeface="Open Sans"/>
              <a:sym typeface="Open Sans"/>
            </a:endParaRPr>
          </a:p>
          <a:p>
            <a:pPr marL="0" lvl="0" indent="0" algn="l" rtl="0">
              <a:spcBef>
                <a:spcPts val="0"/>
              </a:spcBef>
              <a:spcAft>
                <a:spcPts val="0"/>
              </a:spcAft>
              <a:buNone/>
            </a:pPr>
            <a:r>
              <a:rPr lang="en" sz="5000">
                <a:latin typeface="Open Sans"/>
                <a:ea typeface="Open Sans"/>
                <a:cs typeface="Open Sans"/>
                <a:sym typeface="Open Sans"/>
              </a:rPr>
              <a:t>(Follow directions on previous slide)</a:t>
            </a:r>
            <a:endParaRPr sz="5000"/>
          </a:p>
        </p:txBody>
      </p:sp>
      <p:sp>
        <p:nvSpPr>
          <p:cNvPr id="135" name="Google Shape;135;p18"/>
          <p:cNvSpPr/>
          <p:nvPr/>
        </p:nvSpPr>
        <p:spPr>
          <a:xfrm>
            <a:off x="11332037" y="327209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1</a:t>
            </a:r>
            <a:endParaRPr sz="1500">
              <a:solidFill>
                <a:srgbClr val="FFFFFF"/>
              </a:solidFill>
            </a:endParaRPr>
          </a:p>
        </p:txBody>
      </p:sp>
      <p:sp>
        <p:nvSpPr>
          <p:cNvPr id="136" name="Google Shape;136;p18"/>
          <p:cNvSpPr/>
          <p:nvPr/>
        </p:nvSpPr>
        <p:spPr>
          <a:xfrm>
            <a:off x="11332037" y="391118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2</a:t>
            </a:r>
            <a:endParaRPr sz="1500">
              <a:solidFill>
                <a:srgbClr val="FFFFFF"/>
              </a:solidFill>
            </a:endParaRPr>
          </a:p>
        </p:txBody>
      </p:sp>
      <p:sp>
        <p:nvSpPr>
          <p:cNvPr id="137" name="Google Shape;137;p18"/>
          <p:cNvSpPr/>
          <p:nvPr/>
        </p:nvSpPr>
        <p:spPr>
          <a:xfrm>
            <a:off x="11332037" y="4566641"/>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3</a:t>
            </a:r>
            <a:endParaRPr sz="1500">
              <a:solidFill>
                <a:srgbClr val="FFFFFF"/>
              </a:solidFill>
            </a:endParaRPr>
          </a:p>
        </p:txBody>
      </p:sp>
      <p:sp>
        <p:nvSpPr>
          <p:cNvPr id="138" name="Google Shape;138;p18"/>
          <p:cNvSpPr/>
          <p:nvPr/>
        </p:nvSpPr>
        <p:spPr>
          <a:xfrm>
            <a:off x="11332037" y="5222099"/>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4</a:t>
            </a:r>
            <a:endParaRPr sz="1500">
              <a:solidFill>
                <a:srgbClr val="FFFFFF"/>
              </a:solidFill>
            </a:endParaRPr>
          </a:p>
        </p:txBody>
      </p:sp>
      <p:cxnSp>
        <p:nvCxnSpPr>
          <p:cNvPr id="143" name="Google Shape;143;p18"/>
          <p:cNvCxnSpPr/>
          <p:nvPr/>
        </p:nvCxnSpPr>
        <p:spPr>
          <a:xfrm flipH="1">
            <a:off x="5952695" y="2466329"/>
            <a:ext cx="13200" cy="5502600"/>
          </a:xfrm>
          <a:prstGeom prst="straightConnector1">
            <a:avLst/>
          </a:prstGeom>
          <a:noFill/>
          <a:ln w="38100" cap="flat" cmpd="sng">
            <a:solidFill>
              <a:srgbClr val="666666"/>
            </a:solidFill>
            <a:prstDash val="dash"/>
            <a:round/>
            <a:headEnd type="none" w="med" len="med"/>
            <a:tailEnd type="none" w="med" len="med"/>
          </a:ln>
        </p:spPr>
      </p:cxnSp>
      <p:cxnSp>
        <p:nvCxnSpPr>
          <p:cNvPr id="144" name="Google Shape;144;p18"/>
          <p:cNvCxnSpPr/>
          <p:nvPr/>
        </p:nvCxnSpPr>
        <p:spPr>
          <a:xfrm>
            <a:off x="1980877" y="5234905"/>
            <a:ext cx="7967700" cy="18600"/>
          </a:xfrm>
          <a:prstGeom prst="straightConnector1">
            <a:avLst/>
          </a:prstGeom>
          <a:noFill/>
          <a:ln w="38100" cap="flat" cmpd="sng">
            <a:solidFill>
              <a:srgbClr val="666666"/>
            </a:solidFill>
            <a:prstDash val="dash"/>
            <a:round/>
            <a:headEnd type="none" w="med" len="med"/>
            <a:tailEnd type="none" w="med" len="med"/>
          </a:ln>
        </p:spPr>
      </p:cxnSp>
      <p:cxnSp>
        <p:nvCxnSpPr>
          <p:cNvPr id="145" name="Google Shape;145;p18"/>
          <p:cNvCxnSpPr/>
          <p:nvPr/>
        </p:nvCxnSpPr>
        <p:spPr>
          <a:xfrm>
            <a:off x="1868271" y="2394150"/>
            <a:ext cx="36000" cy="5724000"/>
          </a:xfrm>
          <a:prstGeom prst="straightConnector1">
            <a:avLst/>
          </a:prstGeom>
          <a:noFill/>
          <a:ln w="38100" cap="flat" cmpd="sng">
            <a:solidFill>
              <a:srgbClr val="0B5394"/>
            </a:solidFill>
            <a:prstDash val="solid"/>
            <a:round/>
            <a:headEnd type="none" w="med" len="med"/>
            <a:tailEnd type="none" w="med" len="med"/>
          </a:ln>
        </p:spPr>
      </p:cxnSp>
      <p:cxnSp>
        <p:nvCxnSpPr>
          <p:cNvPr id="146" name="Google Shape;146;p18"/>
          <p:cNvCxnSpPr/>
          <p:nvPr/>
        </p:nvCxnSpPr>
        <p:spPr>
          <a:xfrm flipH="1">
            <a:off x="1929924" y="8088822"/>
            <a:ext cx="7892400" cy="4200"/>
          </a:xfrm>
          <a:prstGeom prst="straightConnector1">
            <a:avLst/>
          </a:prstGeom>
          <a:noFill/>
          <a:ln w="38100" cap="flat" cmpd="sng">
            <a:solidFill>
              <a:srgbClr val="0B5394"/>
            </a:solidFill>
            <a:prstDash val="solid"/>
            <a:round/>
            <a:headEnd type="none" w="med" len="med"/>
            <a:tailEnd type="none" w="med" len="med"/>
          </a:ln>
        </p:spPr>
      </p:cxnSp>
      <p:sp>
        <p:nvSpPr>
          <p:cNvPr id="147" name="Google Shape;147;p18"/>
          <p:cNvSpPr txBox="1"/>
          <p:nvPr/>
        </p:nvSpPr>
        <p:spPr>
          <a:xfrm>
            <a:off x="685800" y="4968966"/>
            <a:ext cx="13041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Impact</a:t>
            </a:r>
            <a:endParaRPr sz="2000">
              <a:latin typeface="Open Sans"/>
              <a:ea typeface="Open Sans"/>
              <a:cs typeface="Open Sans"/>
              <a:sym typeface="Open Sans"/>
            </a:endParaRPr>
          </a:p>
        </p:txBody>
      </p:sp>
      <p:sp>
        <p:nvSpPr>
          <p:cNvPr id="148" name="Google Shape;148;p18"/>
          <p:cNvSpPr txBox="1"/>
          <p:nvPr/>
        </p:nvSpPr>
        <p:spPr>
          <a:xfrm>
            <a:off x="3310100" y="8088822"/>
            <a:ext cx="5417400" cy="71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Open Sans"/>
                <a:ea typeface="Open Sans"/>
                <a:cs typeface="Open Sans"/>
                <a:sym typeface="Open Sans"/>
              </a:rPr>
              <a:t>Feasibility</a:t>
            </a:r>
            <a:endParaRPr sz="2000">
              <a:latin typeface="Open Sans"/>
              <a:ea typeface="Open Sans"/>
              <a:cs typeface="Open Sans"/>
              <a:sym typeface="Open Sans"/>
            </a:endParaRPr>
          </a:p>
        </p:txBody>
      </p:sp>
      <p:sp>
        <p:nvSpPr>
          <p:cNvPr id="149" name="Google Shape;149;p18"/>
          <p:cNvSpPr txBox="1"/>
          <p:nvPr/>
        </p:nvSpPr>
        <p:spPr>
          <a:xfrm>
            <a:off x="1930066" y="8088822"/>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150" name="Google Shape;150;p18"/>
          <p:cNvSpPr txBox="1"/>
          <p:nvPr/>
        </p:nvSpPr>
        <p:spPr>
          <a:xfrm>
            <a:off x="1217891" y="7280920"/>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151" name="Google Shape;151;p18"/>
          <p:cNvSpPr txBox="1"/>
          <p:nvPr/>
        </p:nvSpPr>
        <p:spPr>
          <a:xfrm>
            <a:off x="9520873" y="8088822"/>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152" name="Google Shape;152;p18"/>
          <p:cNvSpPr txBox="1"/>
          <p:nvPr/>
        </p:nvSpPr>
        <p:spPr>
          <a:xfrm>
            <a:off x="1086173" y="2317947"/>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25" name="Google Shape;135;p16"/>
          <p:cNvSpPr txBox="1"/>
          <p:nvPr/>
        </p:nvSpPr>
        <p:spPr>
          <a:xfrm>
            <a:off x="11921798" y="3255727"/>
            <a:ext cx="4245000" cy="710400"/>
          </a:xfrm>
          <a:prstGeom prst="rect">
            <a:avLst/>
          </a:prstGeom>
          <a:noFill/>
          <a:ln>
            <a:noFill/>
          </a:ln>
        </p:spPr>
        <p:txBody>
          <a:bodyPr spcFirstLastPara="1" wrap="square" lIns="91425" tIns="91425" rIns="91425" bIns="91425" anchor="t" anchorCtr="0">
            <a:noAutofit/>
          </a:bodyPr>
          <a:lstStyle/>
          <a:p>
            <a:pPr lvl="0"/>
            <a:r>
              <a:rPr lang="en-US" sz="2000" b="1" dirty="0"/>
              <a:t>Error Detector Computer Vision</a:t>
            </a:r>
          </a:p>
        </p:txBody>
      </p:sp>
      <p:sp>
        <p:nvSpPr>
          <p:cNvPr id="26" name="Google Shape;136;p16"/>
          <p:cNvSpPr txBox="1"/>
          <p:nvPr/>
        </p:nvSpPr>
        <p:spPr>
          <a:xfrm>
            <a:off x="11921798" y="3903015"/>
            <a:ext cx="4245000" cy="710400"/>
          </a:xfrm>
          <a:prstGeom prst="rect">
            <a:avLst/>
          </a:prstGeom>
          <a:noFill/>
          <a:ln>
            <a:noFill/>
          </a:ln>
        </p:spPr>
        <p:txBody>
          <a:bodyPr spcFirstLastPara="1" wrap="square" lIns="91425" tIns="91425" rIns="91425" bIns="91425" anchor="t" anchorCtr="0">
            <a:noAutofit/>
          </a:bodyPr>
          <a:lstStyle/>
          <a:p>
            <a:pPr lvl="0"/>
            <a:r>
              <a:rPr lang="en-US" sz="2000" b="1" dirty="0"/>
              <a:t>Vehicle Failure Prediction</a:t>
            </a:r>
          </a:p>
        </p:txBody>
      </p:sp>
      <p:sp>
        <p:nvSpPr>
          <p:cNvPr id="27" name="Google Shape;137;p16"/>
          <p:cNvSpPr txBox="1"/>
          <p:nvPr/>
        </p:nvSpPr>
        <p:spPr>
          <a:xfrm>
            <a:off x="11921798" y="4550302"/>
            <a:ext cx="4245000" cy="710400"/>
          </a:xfrm>
          <a:prstGeom prst="rect">
            <a:avLst/>
          </a:prstGeom>
          <a:noFill/>
          <a:ln>
            <a:noFill/>
          </a:ln>
        </p:spPr>
        <p:txBody>
          <a:bodyPr spcFirstLastPara="1" wrap="square" lIns="91425" tIns="91425" rIns="91425" bIns="91425" anchor="t" anchorCtr="0">
            <a:noAutofit/>
          </a:bodyPr>
          <a:lstStyle/>
          <a:p>
            <a:pPr lvl="0"/>
            <a:r>
              <a:rPr lang="en-US" sz="2000" b="1" dirty="0"/>
              <a:t>Market Demand Prediction</a:t>
            </a:r>
          </a:p>
        </p:txBody>
      </p:sp>
      <p:sp>
        <p:nvSpPr>
          <p:cNvPr id="28" name="Google Shape;138;p16"/>
          <p:cNvSpPr txBox="1"/>
          <p:nvPr/>
        </p:nvSpPr>
        <p:spPr>
          <a:xfrm>
            <a:off x="11921798" y="5197590"/>
            <a:ext cx="4245000" cy="710400"/>
          </a:xfrm>
          <a:prstGeom prst="rect">
            <a:avLst/>
          </a:prstGeom>
          <a:noFill/>
          <a:ln>
            <a:noFill/>
          </a:ln>
        </p:spPr>
        <p:txBody>
          <a:bodyPr spcFirstLastPara="1" wrap="square" lIns="91425" tIns="91425" rIns="91425" bIns="91425" anchor="t" anchorCtr="0">
            <a:noAutofit/>
          </a:bodyPr>
          <a:lstStyle/>
          <a:p>
            <a:pPr lvl="0"/>
            <a:r>
              <a:rPr lang="en-US" sz="2000" b="1" dirty="0"/>
              <a:t>Supply Chain Management</a:t>
            </a:r>
          </a:p>
        </p:txBody>
      </p:sp>
      <p:sp>
        <p:nvSpPr>
          <p:cNvPr id="29" name="Google Shape;259;p30"/>
          <p:cNvSpPr/>
          <p:nvPr/>
        </p:nvSpPr>
        <p:spPr>
          <a:xfrm>
            <a:off x="8642697" y="322102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1</a:t>
            </a:r>
            <a:endParaRPr sz="1500" dirty="0">
              <a:solidFill>
                <a:srgbClr val="FFFFFF"/>
              </a:solidFill>
            </a:endParaRPr>
          </a:p>
        </p:txBody>
      </p:sp>
      <p:sp>
        <p:nvSpPr>
          <p:cNvPr id="30" name="Google Shape;260;p30"/>
          <p:cNvSpPr/>
          <p:nvPr/>
        </p:nvSpPr>
        <p:spPr>
          <a:xfrm>
            <a:off x="7300633" y="3990062"/>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2</a:t>
            </a:r>
            <a:endParaRPr sz="1500">
              <a:solidFill>
                <a:srgbClr val="FFFFFF"/>
              </a:solidFill>
            </a:endParaRPr>
          </a:p>
        </p:txBody>
      </p:sp>
      <p:sp>
        <p:nvSpPr>
          <p:cNvPr id="31" name="Google Shape;261;p30"/>
          <p:cNvSpPr/>
          <p:nvPr/>
        </p:nvSpPr>
        <p:spPr>
          <a:xfrm>
            <a:off x="9296095" y="4958659"/>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3</a:t>
            </a:r>
            <a:endParaRPr sz="1500" dirty="0">
              <a:solidFill>
                <a:srgbClr val="FFFFFF"/>
              </a:solidFill>
            </a:endParaRPr>
          </a:p>
        </p:txBody>
      </p:sp>
      <p:sp>
        <p:nvSpPr>
          <p:cNvPr id="32" name="Google Shape;262;p30"/>
          <p:cNvSpPr/>
          <p:nvPr/>
        </p:nvSpPr>
        <p:spPr>
          <a:xfrm>
            <a:off x="7528983" y="570232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4</a:t>
            </a:r>
            <a:endParaRPr sz="1500" dirty="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a:latin typeface="Open Sans"/>
                <a:ea typeface="Open Sans"/>
                <a:cs typeface="Open Sans"/>
                <a:sym typeface="Open Sans"/>
              </a:rPr>
              <a:t>Now Prioritize and Eliminate Three Use Cases</a:t>
            </a:r>
            <a:endParaRPr sz="5000">
              <a:latin typeface="Open Sans"/>
              <a:ea typeface="Open Sans"/>
              <a:cs typeface="Open Sans"/>
              <a:sym typeface="Open Sans"/>
            </a:endParaRPr>
          </a:p>
        </p:txBody>
      </p:sp>
      <p:sp>
        <p:nvSpPr>
          <p:cNvPr id="158" name="Google Shape;158;p19"/>
          <p:cNvSpPr txBox="1"/>
          <p:nvPr/>
        </p:nvSpPr>
        <p:spPr>
          <a:xfrm>
            <a:off x="1503250" y="2364650"/>
            <a:ext cx="13961100" cy="413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latin typeface="Open Sans"/>
                <a:ea typeface="Open Sans"/>
                <a:cs typeface="Open Sans"/>
                <a:sym typeface="Open Sans"/>
              </a:rPr>
              <a:t>1) Review the locations of your use cases on the grid on the previous slide. Remember we want to prioritize use cases for AI and ML that offer the greatest impact for the least difficulty.</a:t>
            </a:r>
            <a:endParaRPr sz="2200">
              <a:latin typeface="Open Sans"/>
              <a:ea typeface="Open Sans"/>
              <a:cs typeface="Open Sans"/>
              <a:sym typeface="Open Sans"/>
            </a:endParaRPr>
          </a:p>
          <a:p>
            <a:pPr marL="0" lvl="0" indent="0" algn="l" rtl="0">
              <a:lnSpc>
                <a:spcPct val="115000"/>
              </a:lnSpc>
              <a:spcBef>
                <a:spcPts val="1600"/>
              </a:spcBef>
              <a:spcAft>
                <a:spcPts val="0"/>
              </a:spcAft>
              <a:buNone/>
            </a:pPr>
            <a:r>
              <a:rPr lang="en" sz="2200" b="1">
                <a:latin typeface="Open Sans"/>
                <a:ea typeface="Open Sans"/>
                <a:cs typeface="Open Sans"/>
                <a:sym typeface="Open Sans"/>
              </a:rPr>
              <a:t>2) Now in the grid on the previous slide change the color from </a:t>
            </a:r>
            <a:r>
              <a:rPr lang="en" sz="2200" b="1">
                <a:solidFill>
                  <a:srgbClr val="4A86E8"/>
                </a:solidFill>
                <a:latin typeface="Open Sans"/>
                <a:ea typeface="Open Sans"/>
                <a:cs typeface="Open Sans"/>
                <a:sym typeface="Open Sans"/>
              </a:rPr>
              <a:t>blue</a:t>
            </a:r>
            <a:r>
              <a:rPr lang="en" sz="2200" b="1">
                <a:latin typeface="Open Sans"/>
                <a:ea typeface="Open Sans"/>
                <a:cs typeface="Open Sans"/>
                <a:sym typeface="Open Sans"/>
              </a:rPr>
              <a:t> to </a:t>
            </a:r>
            <a:r>
              <a:rPr lang="en" sz="2200" b="1">
                <a:solidFill>
                  <a:srgbClr val="999999"/>
                </a:solidFill>
                <a:latin typeface="Open Sans"/>
                <a:ea typeface="Open Sans"/>
                <a:cs typeface="Open Sans"/>
                <a:sym typeface="Open Sans"/>
              </a:rPr>
              <a:t>grey</a:t>
            </a:r>
            <a:r>
              <a:rPr lang="en" sz="2200" b="1">
                <a:latin typeface="Open Sans"/>
                <a:ea typeface="Open Sans"/>
                <a:cs typeface="Open Sans"/>
                <a:sym typeface="Open Sans"/>
              </a:rPr>
              <a:t> for one use case circle you want to de-prioritize.</a:t>
            </a:r>
            <a:r>
              <a:rPr lang="en" sz="2200">
                <a:latin typeface="Open Sans"/>
                <a:ea typeface="Open Sans"/>
                <a:cs typeface="Open Sans"/>
                <a:sym typeface="Open Sans"/>
              </a:rPr>
              <a:t> </a:t>
            </a:r>
            <a:endParaRPr sz="2200">
              <a:latin typeface="Open Sans"/>
              <a:ea typeface="Open Sans"/>
              <a:cs typeface="Open Sans"/>
              <a:sym typeface="Open Sans"/>
            </a:endParaRPr>
          </a:p>
          <a:p>
            <a:pPr marL="0" lvl="0" indent="0" algn="l" rtl="0">
              <a:lnSpc>
                <a:spcPct val="115000"/>
              </a:lnSpc>
              <a:spcBef>
                <a:spcPts val="1600"/>
              </a:spcBef>
              <a:spcAft>
                <a:spcPts val="0"/>
              </a:spcAft>
              <a:buNone/>
            </a:pPr>
            <a:endParaRPr sz="2200">
              <a:latin typeface="Open Sans"/>
              <a:ea typeface="Open Sans"/>
              <a:cs typeface="Open Sans"/>
              <a:sym typeface="Open Sans"/>
            </a:endParaRPr>
          </a:p>
          <a:p>
            <a:pPr marL="0" lvl="0" indent="0" algn="l" rtl="0">
              <a:lnSpc>
                <a:spcPct val="115000"/>
              </a:lnSpc>
              <a:spcBef>
                <a:spcPts val="1600"/>
              </a:spcBef>
              <a:spcAft>
                <a:spcPts val="1600"/>
              </a:spcAft>
              <a:buNone/>
            </a:pPr>
            <a:r>
              <a:rPr lang="en" sz="2200">
                <a:latin typeface="Open Sans"/>
                <a:ea typeface="Open Sans"/>
                <a:cs typeface="Open Sans"/>
                <a:sym typeface="Open Sans"/>
              </a:rPr>
              <a:t>3) This leaves your top three use cases in </a:t>
            </a:r>
            <a:r>
              <a:rPr lang="en" sz="2200" b="1">
                <a:solidFill>
                  <a:srgbClr val="4A86E8"/>
                </a:solidFill>
                <a:latin typeface="Open Sans"/>
                <a:ea typeface="Open Sans"/>
                <a:cs typeface="Open Sans"/>
                <a:sym typeface="Open Sans"/>
              </a:rPr>
              <a:t>blue</a:t>
            </a:r>
            <a:r>
              <a:rPr lang="en" sz="2200">
                <a:latin typeface="Open Sans"/>
                <a:ea typeface="Open Sans"/>
                <a:cs typeface="Open Sans"/>
                <a:sym typeface="Open Sans"/>
              </a:rPr>
              <a:t> that you want to move forward with in the rest of the project. </a:t>
            </a:r>
            <a:endParaRPr sz="2200">
              <a:latin typeface="Open Sans"/>
              <a:ea typeface="Open Sans"/>
              <a:cs typeface="Open Sans"/>
              <a:sym typeface="Open Sans"/>
            </a:endParaRPr>
          </a:p>
        </p:txBody>
      </p:sp>
      <p:sp>
        <p:nvSpPr>
          <p:cNvPr id="159" name="Google Shape;159;p19"/>
          <p:cNvSpPr/>
          <p:nvPr/>
        </p:nvSpPr>
        <p:spPr>
          <a:xfrm>
            <a:off x="10109241" y="3918157"/>
            <a:ext cx="775500" cy="7608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Open Sans"/>
                <a:ea typeface="Open Sans"/>
                <a:cs typeface="Open Sans"/>
                <a:sym typeface="Open Sans"/>
              </a:rPr>
              <a:t>UC</a:t>
            </a:r>
            <a:br>
              <a:rPr lang="en" sz="2200">
                <a:solidFill>
                  <a:srgbClr val="FFFFFF"/>
                </a:solidFill>
                <a:latin typeface="Open Sans"/>
                <a:ea typeface="Open Sans"/>
                <a:cs typeface="Open Sans"/>
                <a:sym typeface="Open Sans"/>
              </a:rPr>
            </a:br>
            <a:r>
              <a:rPr lang="en" sz="2200">
                <a:solidFill>
                  <a:srgbClr val="FFFFFF"/>
                </a:solidFill>
                <a:latin typeface="Open Sans"/>
                <a:ea typeface="Open Sans"/>
                <a:cs typeface="Open Sans"/>
                <a:sym typeface="Open Sans"/>
              </a:rPr>
              <a:t>3</a:t>
            </a:r>
            <a:endParaRPr sz="2200">
              <a:solidFill>
                <a:srgbClr val="FFFFFF"/>
              </a:solidFill>
              <a:latin typeface="Open Sans"/>
              <a:ea typeface="Open Sans"/>
              <a:cs typeface="Open Sans"/>
              <a:sym typeface="Open Sans"/>
            </a:endParaRPr>
          </a:p>
        </p:txBody>
      </p:sp>
      <p:cxnSp>
        <p:nvCxnSpPr>
          <p:cNvPr id="160" name="Google Shape;160;p19"/>
          <p:cNvCxnSpPr>
            <a:stCxn id="159" idx="6"/>
            <a:endCxn id="161" idx="2"/>
          </p:cNvCxnSpPr>
          <p:nvPr/>
        </p:nvCxnSpPr>
        <p:spPr>
          <a:xfrm>
            <a:off x="10884741" y="4298557"/>
            <a:ext cx="812100" cy="0"/>
          </a:xfrm>
          <a:prstGeom prst="straightConnector1">
            <a:avLst/>
          </a:prstGeom>
          <a:noFill/>
          <a:ln w="38100" cap="flat" cmpd="sng">
            <a:solidFill>
              <a:srgbClr val="424242"/>
            </a:solidFill>
            <a:prstDash val="solid"/>
            <a:round/>
            <a:headEnd type="none" w="med" len="med"/>
            <a:tailEnd type="triangle" w="med" len="med"/>
          </a:ln>
        </p:spPr>
      </p:cxnSp>
      <p:sp>
        <p:nvSpPr>
          <p:cNvPr id="161" name="Google Shape;161;p19"/>
          <p:cNvSpPr/>
          <p:nvPr/>
        </p:nvSpPr>
        <p:spPr>
          <a:xfrm>
            <a:off x="11696729" y="3918157"/>
            <a:ext cx="775500" cy="760800"/>
          </a:xfrm>
          <a:prstGeom prst="ellipse">
            <a:avLst/>
          </a:prstGeom>
          <a:solidFill>
            <a:srgbClr val="999999"/>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Open Sans"/>
                <a:ea typeface="Open Sans"/>
                <a:cs typeface="Open Sans"/>
                <a:sym typeface="Open Sans"/>
              </a:rPr>
              <a:t>UC</a:t>
            </a:r>
            <a:br>
              <a:rPr lang="en" sz="2200">
                <a:solidFill>
                  <a:srgbClr val="FFFFFF"/>
                </a:solidFill>
                <a:latin typeface="Open Sans"/>
                <a:ea typeface="Open Sans"/>
                <a:cs typeface="Open Sans"/>
                <a:sym typeface="Open Sans"/>
              </a:rPr>
            </a:br>
            <a:r>
              <a:rPr lang="en" sz="2200">
                <a:solidFill>
                  <a:srgbClr val="FFFFFF"/>
                </a:solidFill>
                <a:latin typeface="Open Sans"/>
                <a:ea typeface="Open Sans"/>
                <a:cs typeface="Open Sans"/>
                <a:sym typeface="Open Sans"/>
              </a:rPr>
              <a:t>3</a:t>
            </a:r>
            <a:endParaRPr sz="2200">
              <a:solidFill>
                <a:srgbClr val="FFFFFF"/>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1225200" y="2582925"/>
            <a:ext cx="15837600" cy="281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Excellent, you’ve completed this step of the project!</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ctrTitle" idx="4294967295"/>
          </p:nvPr>
        </p:nvSpPr>
        <p:spPr>
          <a:xfrm>
            <a:off x="1225200" y="2813950"/>
            <a:ext cx="15026100" cy="3802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Project Step 3</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Architectures for Top 3 Use Cases</a:t>
            </a:r>
            <a:endParaRPr sz="7000">
              <a:solidFill>
                <a:schemeClr val="lt1"/>
              </a:solidFill>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a:spLocks noGrp="1"/>
          </p:cNvSpPr>
          <p:nvPr>
            <p:ph type="body" idx="1"/>
          </p:nvPr>
        </p:nvSpPr>
        <p:spPr>
          <a:xfrm>
            <a:off x="11942800" y="2324700"/>
            <a:ext cx="5301300" cy="539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300"/>
              <a:t>For the top three use cases you prioritized in Project Step 2C, you’ll now create a high level architecture for each, on slides 10-12. </a:t>
            </a:r>
            <a:endParaRPr sz="2300"/>
          </a:p>
          <a:p>
            <a:pPr marL="0" lvl="0" indent="0" algn="l" rtl="0">
              <a:spcBef>
                <a:spcPts val="1600"/>
              </a:spcBef>
              <a:spcAft>
                <a:spcPts val="0"/>
              </a:spcAft>
              <a:buNone/>
            </a:pPr>
            <a:r>
              <a:rPr lang="en" sz="2300"/>
              <a:t>For this step, be sure to review Lesson 3 but also recognize that this process allows significant creative freedom.  </a:t>
            </a:r>
            <a:endParaRPr sz="2300"/>
          </a:p>
          <a:p>
            <a:pPr marL="0" lvl="0" indent="0" algn="l" rtl="0">
              <a:spcBef>
                <a:spcPts val="1600"/>
              </a:spcBef>
              <a:spcAft>
                <a:spcPts val="0"/>
              </a:spcAft>
              <a:buNone/>
            </a:pPr>
            <a:r>
              <a:rPr lang="en" sz="2300"/>
              <a:t>Keep a focus on…</a:t>
            </a:r>
            <a:br>
              <a:rPr lang="en" sz="2300"/>
            </a:br>
            <a:r>
              <a:rPr lang="en" sz="2300"/>
              <a:t>     - Data flow/direction</a:t>
            </a:r>
            <a:br>
              <a:rPr lang="en" sz="2300"/>
            </a:br>
            <a:r>
              <a:rPr lang="en" sz="2300"/>
              <a:t>     - Clear view on inputs/outputs</a:t>
            </a:r>
            <a:br>
              <a:rPr lang="en" sz="2300"/>
            </a:br>
            <a:r>
              <a:rPr lang="en" sz="2300"/>
              <a:t>     - Simplicity</a:t>
            </a:r>
            <a:endParaRPr sz="2300"/>
          </a:p>
          <a:p>
            <a:pPr marL="0" lvl="0" indent="0" algn="l" rtl="0">
              <a:spcBef>
                <a:spcPts val="1600"/>
              </a:spcBef>
              <a:spcAft>
                <a:spcPts val="1600"/>
              </a:spcAft>
              <a:buNone/>
            </a:pPr>
            <a:r>
              <a:rPr lang="en" sz="2300"/>
              <a:t>Write the use case name at the top of each slide.</a:t>
            </a:r>
            <a:endParaRPr sz="2300"/>
          </a:p>
        </p:txBody>
      </p:sp>
      <p:sp>
        <p:nvSpPr>
          <p:cNvPr id="177" name="Google Shape;177;p22"/>
          <p:cNvSpPr txBox="1">
            <a:spLocks noGrp="1"/>
          </p:cNvSpPr>
          <p:nvPr>
            <p:ph type="subTitle" idx="2"/>
          </p:nvPr>
        </p:nvSpPr>
        <p:spPr>
          <a:xfrm>
            <a:off x="11829750" y="1120500"/>
            <a:ext cx="6023400" cy="671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000"/>
              <a:t>Creating High Level Architectures</a:t>
            </a:r>
            <a:endParaRPr sz="3000"/>
          </a:p>
        </p:txBody>
      </p:sp>
      <p:sp>
        <p:nvSpPr>
          <p:cNvPr id="178" name="Google Shape;178;p22"/>
          <p:cNvSpPr txBox="1"/>
          <p:nvPr/>
        </p:nvSpPr>
        <p:spPr>
          <a:xfrm>
            <a:off x="707273" y="6610093"/>
            <a:ext cx="10554600" cy="18081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2000" b="1" i="1" dirty="0">
                <a:solidFill>
                  <a:srgbClr val="424242"/>
                </a:solidFill>
                <a:latin typeface="Open Sans"/>
                <a:ea typeface="Open Sans"/>
                <a:cs typeface="Open Sans"/>
                <a:sym typeface="Open Sans"/>
              </a:rPr>
              <a:t>Do all work on slides 10-12:</a:t>
            </a:r>
            <a:endParaRPr lang="en-US" sz="2000" b="1" i="1" dirty="0">
              <a:solidFill>
                <a:srgbClr val="424242"/>
              </a:solidFill>
              <a:latin typeface="Open Sans"/>
              <a:ea typeface="Open Sans"/>
              <a:cs typeface="Open Sans"/>
            </a:endParaRPr>
          </a:p>
          <a:p>
            <a:pPr marL="457200" lvl="0" indent="0" algn="l" rtl="0">
              <a:lnSpc>
                <a:spcPct val="115000"/>
              </a:lnSpc>
              <a:spcBef>
                <a:spcPts val="0"/>
              </a:spcBef>
              <a:spcAft>
                <a:spcPts val="0"/>
              </a:spcAft>
              <a:buNone/>
            </a:pPr>
            <a:endParaRPr sz="2000" b="1" i="1" dirty="0">
              <a:solidFill>
                <a:srgbClr val="424242"/>
              </a:solidFill>
              <a:latin typeface="Open Sans"/>
              <a:ea typeface="Open Sans"/>
              <a:cs typeface="Open Sans"/>
            </a:endParaRPr>
          </a:p>
          <a:p>
            <a:pPr marL="457200" lvl="0" indent="-368300" algn="l" rtl="0">
              <a:lnSpc>
                <a:spcPct val="115000"/>
              </a:lnSpc>
              <a:spcBef>
                <a:spcPts val="0"/>
              </a:spcBef>
              <a:spcAft>
                <a:spcPts val="0"/>
              </a:spcAft>
              <a:buClr>
                <a:srgbClr val="424242"/>
              </a:buClr>
              <a:buSzPts val="2200"/>
              <a:buFont typeface="Open Sans"/>
              <a:buChar char="-"/>
            </a:pPr>
            <a:r>
              <a:rPr lang="en" sz="2000" i="1" dirty="0">
                <a:solidFill>
                  <a:srgbClr val="424242"/>
                </a:solidFill>
                <a:latin typeface="Open Sans"/>
                <a:ea typeface="Open Sans"/>
                <a:cs typeface="Open Sans"/>
                <a:sym typeface="Open Sans"/>
              </a:rPr>
              <a:t>Copy and paste capabilities                              from slide 9 into Analysis Layer</a:t>
            </a:r>
            <a:endParaRPr sz="2000" i="1" dirty="0">
              <a:solidFill>
                <a:srgbClr val="424242"/>
              </a:solidFill>
              <a:latin typeface="Open Sans"/>
              <a:ea typeface="Open Sans"/>
              <a:cs typeface="Open Sans"/>
            </a:endParaRPr>
          </a:p>
          <a:p>
            <a:pPr marL="457200" lvl="0" indent="-368300" algn="l" rtl="0">
              <a:lnSpc>
                <a:spcPct val="115000"/>
              </a:lnSpc>
              <a:spcBef>
                <a:spcPts val="0"/>
              </a:spcBef>
              <a:spcAft>
                <a:spcPts val="0"/>
              </a:spcAft>
              <a:buClr>
                <a:srgbClr val="424242"/>
              </a:buClr>
              <a:buSzPts val="2200"/>
              <a:buFont typeface="Open Sans"/>
              <a:buChar char="-"/>
            </a:pPr>
            <a:r>
              <a:rPr lang="en" sz="2000" i="1" dirty="0">
                <a:solidFill>
                  <a:srgbClr val="424242"/>
                </a:solidFill>
                <a:latin typeface="Open Sans"/>
                <a:ea typeface="Open Sans"/>
                <a:cs typeface="Open Sans"/>
                <a:sym typeface="Open Sans"/>
              </a:rPr>
              <a:t>Identify relevant User/Physical and Data Layer attributes</a:t>
            </a:r>
            <a:endParaRPr sz="2000" i="1" dirty="0">
              <a:solidFill>
                <a:srgbClr val="424242"/>
              </a:solidFill>
              <a:latin typeface="Open Sans"/>
              <a:ea typeface="Open Sans"/>
              <a:cs typeface="Open Sans"/>
            </a:endParaRPr>
          </a:p>
          <a:p>
            <a:pPr marL="457200" lvl="0" indent="-368300" algn="l" rtl="0">
              <a:lnSpc>
                <a:spcPct val="115000"/>
              </a:lnSpc>
              <a:spcBef>
                <a:spcPts val="0"/>
              </a:spcBef>
              <a:spcAft>
                <a:spcPts val="0"/>
              </a:spcAft>
              <a:buClr>
                <a:srgbClr val="424242"/>
              </a:buClr>
              <a:buSzPts val="2200"/>
              <a:buFont typeface="Open Sans"/>
              <a:buChar char="-"/>
            </a:pPr>
            <a:r>
              <a:rPr lang="en" sz="2000" i="1" dirty="0">
                <a:solidFill>
                  <a:srgbClr val="424242"/>
                </a:solidFill>
                <a:latin typeface="Open Sans"/>
                <a:ea typeface="Open Sans"/>
                <a:cs typeface="Open Sans"/>
                <a:sym typeface="Open Sans"/>
              </a:rPr>
              <a:t>Copy and paste  arrows from slide 9                     to show data flow, input/output</a:t>
            </a:r>
            <a:endParaRPr sz="2000" i="1" dirty="0">
              <a:solidFill>
                <a:srgbClr val="424242"/>
              </a:solidFill>
              <a:latin typeface="Open Sans"/>
              <a:ea typeface="Open Sans"/>
              <a:cs typeface="Open Sans"/>
            </a:endParaRPr>
          </a:p>
          <a:p>
            <a:pPr marL="457200" lvl="0" indent="-368300" algn="l" rtl="0">
              <a:lnSpc>
                <a:spcPct val="115000"/>
              </a:lnSpc>
              <a:spcBef>
                <a:spcPts val="0"/>
              </a:spcBef>
              <a:spcAft>
                <a:spcPts val="0"/>
              </a:spcAft>
              <a:buClr>
                <a:srgbClr val="424242"/>
              </a:buClr>
              <a:buSzPts val="2200"/>
              <a:buFont typeface="Open Sans"/>
              <a:buChar char="-"/>
            </a:pPr>
            <a:r>
              <a:rPr lang="en" sz="2000" i="1" dirty="0">
                <a:solidFill>
                  <a:srgbClr val="424242"/>
                </a:solidFill>
                <a:latin typeface="Open Sans"/>
                <a:ea typeface="Open Sans"/>
                <a:cs typeface="Open Sans"/>
                <a:sym typeface="Open Sans"/>
              </a:rPr>
              <a:t>Use annotations to help explain difficult concepts</a:t>
            </a:r>
            <a:endParaRPr sz="2000" i="1" dirty="0">
              <a:solidFill>
                <a:srgbClr val="424242"/>
              </a:solidFill>
              <a:latin typeface="Open Sans"/>
              <a:ea typeface="Open Sans"/>
              <a:cs typeface="Open Sans"/>
            </a:endParaRPr>
          </a:p>
        </p:txBody>
      </p:sp>
      <p:pic>
        <p:nvPicPr>
          <p:cNvPr id="179" name="Google Shape;179;p22"/>
          <p:cNvPicPr preferRelativeResize="0"/>
          <p:nvPr/>
        </p:nvPicPr>
        <p:blipFill>
          <a:blip r:embed="rId3">
            <a:alphaModFix/>
          </a:blip>
          <a:stretch>
            <a:fillRect/>
          </a:stretch>
        </p:blipFill>
        <p:spPr>
          <a:xfrm>
            <a:off x="4855564" y="7188662"/>
            <a:ext cx="1393662" cy="542973"/>
          </a:xfrm>
          <a:prstGeom prst="rect">
            <a:avLst/>
          </a:prstGeom>
          <a:noFill/>
          <a:ln w="9525" cap="flat" cmpd="sng">
            <a:solidFill>
              <a:srgbClr val="424242"/>
            </a:solidFill>
            <a:prstDash val="solid"/>
            <a:round/>
            <a:headEnd type="none" w="sm" len="sm"/>
            <a:tailEnd type="none" w="sm" len="sm"/>
          </a:ln>
        </p:spPr>
      </p:pic>
      <p:pic>
        <p:nvPicPr>
          <p:cNvPr id="180" name="Google Shape;180;p22"/>
          <p:cNvPicPr preferRelativeResize="0"/>
          <p:nvPr/>
        </p:nvPicPr>
        <p:blipFill>
          <a:blip r:embed="rId4">
            <a:alphaModFix/>
          </a:blip>
          <a:stretch>
            <a:fillRect/>
          </a:stretch>
        </p:blipFill>
        <p:spPr>
          <a:xfrm>
            <a:off x="5951720" y="8165884"/>
            <a:ext cx="535679" cy="244848"/>
          </a:xfrm>
          <a:prstGeom prst="rect">
            <a:avLst/>
          </a:prstGeom>
          <a:noFill/>
          <a:ln>
            <a:noFill/>
          </a:ln>
        </p:spPr>
      </p:pic>
      <p:pic>
        <p:nvPicPr>
          <p:cNvPr id="181" name="Google Shape;181;p22"/>
          <p:cNvPicPr preferRelativeResize="0"/>
          <p:nvPr/>
        </p:nvPicPr>
        <p:blipFill>
          <a:blip r:embed="rId5">
            <a:alphaModFix/>
          </a:blip>
          <a:stretch>
            <a:fillRect/>
          </a:stretch>
        </p:blipFill>
        <p:spPr>
          <a:xfrm>
            <a:off x="6544896" y="8110056"/>
            <a:ext cx="266461" cy="419544"/>
          </a:xfrm>
          <a:prstGeom prst="rect">
            <a:avLst/>
          </a:prstGeom>
          <a:noFill/>
          <a:ln>
            <a:noFill/>
          </a:ln>
        </p:spPr>
      </p:pic>
      <p:pic>
        <p:nvPicPr>
          <p:cNvPr id="182" name="Google Shape;182;p22"/>
          <p:cNvPicPr preferRelativeResize="0"/>
          <p:nvPr/>
        </p:nvPicPr>
        <p:blipFill>
          <a:blip r:embed="rId6">
            <a:alphaModFix/>
          </a:blip>
          <a:stretch>
            <a:fillRect/>
          </a:stretch>
        </p:blipFill>
        <p:spPr>
          <a:xfrm>
            <a:off x="205763" y="790537"/>
            <a:ext cx="11252824" cy="5598800"/>
          </a:xfrm>
          <a:prstGeom prst="rect">
            <a:avLst/>
          </a:prstGeom>
          <a:noFill/>
          <a:ln>
            <a:noFill/>
          </a:ln>
        </p:spPr>
      </p:pic>
      <p:sp>
        <p:nvSpPr>
          <p:cNvPr id="183" name="Google Shape;183;p22"/>
          <p:cNvSpPr txBox="1"/>
          <p:nvPr/>
        </p:nvSpPr>
        <p:spPr>
          <a:xfrm>
            <a:off x="-248665" y="12650"/>
            <a:ext cx="9266100" cy="54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latin typeface="Open Sans"/>
                <a:ea typeface="Open Sans"/>
                <a:cs typeface="Open Sans"/>
                <a:sym typeface="Open Sans"/>
              </a:rPr>
              <a:t>Sample Completed Architecture</a:t>
            </a:r>
            <a:endParaRPr sz="4000" b="1">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AI / ML Toolkit - List of Capabilities</a:t>
            </a:r>
            <a:endParaRPr/>
          </a:p>
        </p:txBody>
      </p:sp>
      <p:sp>
        <p:nvSpPr>
          <p:cNvPr id="189" name="Google Shape;189;p23"/>
          <p:cNvSpPr txBox="1"/>
          <p:nvPr/>
        </p:nvSpPr>
        <p:spPr>
          <a:xfrm>
            <a:off x="165675" y="1676050"/>
            <a:ext cx="43908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Generic ML Capabilities</a:t>
            </a:r>
            <a:endParaRPr sz="2400" b="1">
              <a:solidFill>
                <a:srgbClr val="424242"/>
              </a:solidFill>
              <a:latin typeface="Open Sans"/>
              <a:ea typeface="Open Sans"/>
              <a:cs typeface="Open Sans"/>
              <a:sym typeface="Open Sans"/>
            </a:endParaRPr>
          </a:p>
        </p:txBody>
      </p:sp>
      <p:sp>
        <p:nvSpPr>
          <p:cNvPr id="190" name="Google Shape;190;p23"/>
          <p:cNvSpPr txBox="1"/>
          <p:nvPr/>
        </p:nvSpPr>
        <p:spPr>
          <a:xfrm>
            <a:off x="4013214" y="1676050"/>
            <a:ext cx="52593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Natural Language Processing</a:t>
            </a:r>
            <a:endParaRPr sz="2400" b="1">
              <a:solidFill>
                <a:srgbClr val="424242"/>
              </a:solidFill>
              <a:latin typeface="Open Sans"/>
              <a:ea typeface="Open Sans"/>
              <a:cs typeface="Open Sans"/>
              <a:sym typeface="Open Sans"/>
            </a:endParaRPr>
          </a:p>
        </p:txBody>
      </p:sp>
      <p:sp>
        <p:nvSpPr>
          <p:cNvPr id="191" name="Google Shape;191;p23"/>
          <p:cNvSpPr txBox="1"/>
          <p:nvPr/>
        </p:nvSpPr>
        <p:spPr>
          <a:xfrm>
            <a:off x="8720055" y="1676050"/>
            <a:ext cx="52593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Voice/Speech Processing</a:t>
            </a:r>
            <a:endParaRPr sz="2400" b="1">
              <a:solidFill>
                <a:srgbClr val="424242"/>
              </a:solidFill>
              <a:latin typeface="Open Sans"/>
              <a:ea typeface="Open Sans"/>
              <a:cs typeface="Open Sans"/>
              <a:sym typeface="Open Sans"/>
            </a:endParaRPr>
          </a:p>
        </p:txBody>
      </p:sp>
      <p:sp>
        <p:nvSpPr>
          <p:cNvPr id="192" name="Google Shape;192;p23"/>
          <p:cNvSpPr txBox="1"/>
          <p:nvPr/>
        </p:nvSpPr>
        <p:spPr>
          <a:xfrm>
            <a:off x="12817136" y="1676050"/>
            <a:ext cx="34461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Computer Vision</a:t>
            </a:r>
            <a:endParaRPr sz="2400" b="1">
              <a:solidFill>
                <a:srgbClr val="424242"/>
              </a:solidFill>
              <a:latin typeface="Open Sans"/>
              <a:ea typeface="Open Sans"/>
              <a:cs typeface="Open Sans"/>
              <a:sym typeface="Open Sans"/>
            </a:endParaRPr>
          </a:p>
        </p:txBody>
      </p:sp>
      <p:sp>
        <p:nvSpPr>
          <p:cNvPr id="193" name="Google Shape;193;p23"/>
          <p:cNvSpPr txBox="1"/>
          <p:nvPr/>
        </p:nvSpPr>
        <p:spPr>
          <a:xfrm>
            <a:off x="8847461" y="5853676"/>
            <a:ext cx="36975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Other Capabilities</a:t>
            </a:r>
            <a:endParaRPr sz="2400" b="1">
              <a:solidFill>
                <a:srgbClr val="424242"/>
              </a:solidFill>
              <a:latin typeface="Open Sans"/>
              <a:ea typeface="Open Sans"/>
              <a:cs typeface="Open Sans"/>
              <a:sym typeface="Open Sans"/>
            </a:endParaRPr>
          </a:p>
        </p:txBody>
      </p:sp>
      <p:pic>
        <p:nvPicPr>
          <p:cNvPr id="194" name="Google Shape;194;p23"/>
          <p:cNvPicPr preferRelativeResize="0"/>
          <p:nvPr/>
        </p:nvPicPr>
        <p:blipFill>
          <a:blip r:embed="rId3">
            <a:alphaModFix/>
          </a:blip>
          <a:stretch>
            <a:fillRect/>
          </a:stretch>
        </p:blipFill>
        <p:spPr>
          <a:xfrm>
            <a:off x="708980" y="2273914"/>
            <a:ext cx="2504772" cy="969590"/>
          </a:xfrm>
          <a:prstGeom prst="rect">
            <a:avLst/>
          </a:prstGeom>
          <a:noFill/>
          <a:ln w="9525" cap="flat" cmpd="sng">
            <a:solidFill>
              <a:srgbClr val="424242"/>
            </a:solidFill>
            <a:prstDash val="solid"/>
            <a:round/>
            <a:headEnd type="none" w="sm" len="sm"/>
            <a:tailEnd type="none" w="sm" len="sm"/>
          </a:ln>
        </p:spPr>
      </p:pic>
      <p:pic>
        <p:nvPicPr>
          <p:cNvPr id="195" name="Google Shape;195;p23"/>
          <p:cNvPicPr preferRelativeResize="0"/>
          <p:nvPr/>
        </p:nvPicPr>
        <p:blipFill>
          <a:blip r:embed="rId4">
            <a:alphaModFix/>
          </a:blip>
          <a:stretch>
            <a:fillRect/>
          </a:stretch>
        </p:blipFill>
        <p:spPr>
          <a:xfrm>
            <a:off x="708980" y="3416692"/>
            <a:ext cx="2504772" cy="976323"/>
          </a:xfrm>
          <a:prstGeom prst="rect">
            <a:avLst/>
          </a:prstGeom>
          <a:noFill/>
          <a:ln w="9525" cap="flat" cmpd="sng">
            <a:solidFill>
              <a:srgbClr val="424242"/>
            </a:solidFill>
            <a:prstDash val="solid"/>
            <a:round/>
            <a:headEnd type="none" w="sm" len="sm"/>
            <a:tailEnd type="none" w="sm" len="sm"/>
          </a:ln>
        </p:spPr>
      </p:pic>
      <p:pic>
        <p:nvPicPr>
          <p:cNvPr id="196" name="Google Shape;196;p23"/>
          <p:cNvPicPr preferRelativeResize="0"/>
          <p:nvPr/>
        </p:nvPicPr>
        <p:blipFill>
          <a:blip r:embed="rId5">
            <a:alphaModFix/>
          </a:blip>
          <a:stretch>
            <a:fillRect/>
          </a:stretch>
        </p:blipFill>
        <p:spPr>
          <a:xfrm>
            <a:off x="733019" y="4566202"/>
            <a:ext cx="2504772" cy="969590"/>
          </a:xfrm>
          <a:prstGeom prst="rect">
            <a:avLst/>
          </a:prstGeom>
          <a:noFill/>
          <a:ln w="9525" cap="flat" cmpd="sng">
            <a:solidFill>
              <a:srgbClr val="424242"/>
            </a:solidFill>
            <a:prstDash val="solid"/>
            <a:round/>
            <a:headEnd type="none" w="sm" len="sm"/>
            <a:tailEnd type="none" w="sm" len="sm"/>
          </a:ln>
        </p:spPr>
      </p:pic>
      <p:pic>
        <p:nvPicPr>
          <p:cNvPr id="197" name="Google Shape;197;p23"/>
          <p:cNvPicPr preferRelativeResize="0"/>
          <p:nvPr/>
        </p:nvPicPr>
        <p:blipFill>
          <a:blip r:embed="rId6">
            <a:alphaModFix/>
          </a:blip>
          <a:stretch>
            <a:fillRect/>
          </a:stretch>
        </p:blipFill>
        <p:spPr>
          <a:xfrm>
            <a:off x="749025" y="5708980"/>
            <a:ext cx="2504772" cy="969590"/>
          </a:xfrm>
          <a:prstGeom prst="rect">
            <a:avLst/>
          </a:prstGeom>
          <a:noFill/>
          <a:ln w="9525" cap="flat" cmpd="sng">
            <a:solidFill>
              <a:srgbClr val="424242"/>
            </a:solidFill>
            <a:prstDash val="solid"/>
            <a:round/>
            <a:headEnd type="none" w="sm" len="sm"/>
            <a:tailEnd type="none" w="sm" len="sm"/>
          </a:ln>
        </p:spPr>
      </p:pic>
      <p:pic>
        <p:nvPicPr>
          <p:cNvPr id="198" name="Google Shape;198;p23"/>
          <p:cNvPicPr preferRelativeResize="0"/>
          <p:nvPr/>
        </p:nvPicPr>
        <p:blipFill>
          <a:blip r:embed="rId7">
            <a:alphaModFix/>
          </a:blip>
          <a:stretch>
            <a:fillRect/>
          </a:stretch>
        </p:blipFill>
        <p:spPr>
          <a:xfrm>
            <a:off x="749025" y="6851758"/>
            <a:ext cx="2504773" cy="969590"/>
          </a:xfrm>
          <a:prstGeom prst="rect">
            <a:avLst/>
          </a:prstGeom>
          <a:noFill/>
          <a:ln w="9525" cap="flat" cmpd="sng">
            <a:solidFill>
              <a:srgbClr val="424242"/>
            </a:solidFill>
            <a:prstDash val="solid"/>
            <a:round/>
            <a:headEnd type="none" w="sm" len="sm"/>
            <a:tailEnd type="none" w="sm" len="sm"/>
          </a:ln>
        </p:spPr>
      </p:pic>
      <p:pic>
        <p:nvPicPr>
          <p:cNvPr id="199" name="Google Shape;199;p23"/>
          <p:cNvPicPr preferRelativeResize="0"/>
          <p:nvPr/>
        </p:nvPicPr>
        <p:blipFill>
          <a:blip r:embed="rId8">
            <a:alphaModFix/>
          </a:blip>
          <a:stretch>
            <a:fillRect/>
          </a:stretch>
        </p:blipFill>
        <p:spPr>
          <a:xfrm>
            <a:off x="749025" y="7994535"/>
            <a:ext cx="2504772" cy="969590"/>
          </a:xfrm>
          <a:prstGeom prst="rect">
            <a:avLst/>
          </a:prstGeom>
          <a:noFill/>
          <a:ln w="9525" cap="flat" cmpd="sng">
            <a:solidFill>
              <a:srgbClr val="424242"/>
            </a:solidFill>
            <a:prstDash val="solid"/>
            <a:round/>
            <a:headEnd type="none" w="sm" len="sm"/>
            <a:tailEnd type="none" w="sm" len="sm"/>
          </a:ln>
        </p:spPr>
      </p:pic>
      <p:pic>
        <p:nvPicPr>
          <p:cNvPr id="200" name="Google Shape;200;p23"/>
          <p:cNvPicPr preferRelativeResize="0"/>
          <p:nvPr/>
        </p:nvPicPr>
        <p:blipFill>
          <a:blip r:embed="rId9">
            <a:alphaModFix/>
          </a:blip>
          <a:stretch>
            <a:fillRect/>
          </a:stretch>
        </p:blipFill>
        <p:spPr>
          <a:xfrm>
            <a:off x="4702552" y="2350114"/>
            <a:ext cx="2504772" cy="969590"/>
          </a:xfrm>
          <a:prstGeom prst="rect">
            <a:avLst/>
          </a:prstGeom>
          <a:noFill/>
          <a:ln w="9525" cap="flat" cmpd="sng">
            <a:solidFill>
              <a:srgbClr val="424242"/>
            </a:solidFill>
            <a:prstDash val="solid"/>
            <a:round/>
            <a:headEnd type="none" w="sm" len="sm"/>
            <a:tailEnd type="none" w="sm" len="sm"/>
          </a:ln>
        </p:spPr>
      </p:pic>
      <p:pic>
        <p:nvPicPr>
          <p:cNvPr id="201" name="Google Shape;201;p23"/>
          <p:cNvPicPr preferRelativeResize="0"/>
          <p:nvPr/>
        </p:nvPicPr>
        <p:blipFill>
          <a:blip r:embed="rId10">
            <a:alphaModFix/>
          </a:blip>
          <a:stretch>
            <a:fillRect/>
          </a:stretch>
        </p:blipFill>
        <p:spPr>
          <a:xfrm>
            <a:off x="4702552" y="3496271"/>
            <a:ext cx="2504772" cy="969590"/>
          </a:xfrm>
          <a:prstGeom prst="rect">
            <a:avLst/>
          </a:prstGeom>
          <a:noFill/>
          <a:ln w="9525" cap="flat" cmpd="sng">
            <a:solidFill>
              <a:srgbClr val="424242"/>
            </a:solidFill>
            <a:prstDash val="solid"/>
            <a:round/>
            <a:headEnd type="none" w="sm" len="sm"/>
            <a:tailEnd type="none" w="sm" len="sm"/>
          </a:ln>
        </p:spPr>
      </p:pic>
      <p:pic>
        <p:nvPicPr>
          <p:cNvPr id="202" name="Google Shape;202;p23"/>
          <p:cNvPicPr preferRelativeResize="0"/>
          <p:nvPr/>
        </p:nvPicPr>
        <p:blipFill>
          <a:blip r:embed="rId11">
            <a:alphaModFix/>
          </a:blip>
          <a:stretch>
            <a:fillRect/>
          </a:stretch>
        </p:blipFill>
        <p:spPr>
          <a:xfrm>
            <a:off x="4702552" y="4642427"/>
            <a:ext cx="2504772" cy="969590"/>
          </a:xfrm>
          <a:prstGeom prst="rect">
            <a:avLst/>
          </a:prstGeom>
          <a:noFill/>
          <a:ln w="9525" cap="flat" cmpd="sng">
            <a:solidFill>
              <a:srgbClr val="424242"/>
            </a:solidFill>
            <a:prstDash val="solid"/>
            <a:round/>
            <a:headEnd type="none" w="sm" len="sm"/>
            <a:tailEnd type="none" w="sm" len="sm"/>
          </a:ln>
        </p:spPr>
      </p:pic>
      <p:pic>
        <p:nvPicPr>
          <p:cNvPr id="203" name="Google Shape;203;p23"/>
          <p:cNvPicPr preferRelativeResize="0"/>
          <p:nvPr/>
        </p:nvPicPr>
        <p:blipFill>
          <a:blip r:embed="rId12">
            <a:alphaModFix/>
          </a:blip>
          <a:stretch>
            <a:fillRect/>
          </a:stretch>
        </p:blipFill>
        <p:spPr>
          <a:xfrm>
            <a:off x="4702552" y="5788584"/>
            <a:ext cx="2504772" cy="969590"/>
          </a:xfrm>
          <a:prstGeom prst="rect">
            <a:avLst/>
          </a:prstGeom>
          <a:noFill/>
          <a:ln w="9525" cap="flat" cmpd="sng">
            <a:solidFill>
              <a:srgbClr val="424242"/>
            </a:solidFill>
            <a:prstDash val="solid"/>
            <a:round/>
            <a:headEnd type="none" w="sm" len="sm"/>
            <a:tailEnd type="none" w="sm" len="sm"/>
          </a:ln>
        </p:spPr>
      </p:pic>
      <p:pic>
        <p:nvPicPr>
          <p:cNvPr id="204" name="Google Shape;204;p23"/>
          <p:cNvPicPr preferRelativeResize="0"/>
          <p:nvPr/>
        </p:nvPicPr>
        <p:blipFill>
          <a:blip r:embed="rId13">
            <a:alphaModFix/>
          </a:blip>
          <a:stretch>
            <a:fillRect/>
          </a:stretch>
        </p:blipFill>
        <p:spPr>
          <a:xfrm>
            <a:off x="4702552" y="6934740"/>
            <a:ext cx="2504772" cy="969590"/>
          </a:xfrm>
          <a:prstGeom prst="rect">
            <a:avLst/>
          </a:prstGeom>
          <a:noFill/>
          <a:ln w="9525" cap="flat" cmpd="sng">
            <a:solidFill>
              <a:srgbClr val="424242"/>
            </a:solidFill>
            <a:prstDash val="solid"/>
            <a:round/>
            <a:headEnd type="none" w="sm" len="sm"/>
            <a:tailEnd type="none" w="sm" len="sm"/>
          </a:ln>
        </p:spPr>
      </p:pic>
      <p:pic>
        <p:nvPicPr>
          <p:cNvPr id="205" name="Google Shape;205;p23"/>
          <p:cNvPicPr preferRelativeResize="0"/>
          <p:nvPr/>
        </p:nvPicPr>
        <p:blipFill>
          <a:blip r:embed="rId14">
            <a:alphaModFix/>
          </a:blip>
          <a:stretch>
            <a:fillRect/>
          </a:stretch>
        </p:blipFill>
        <p:spPr>
          <a:xfrm>
            <a:off x="9192999" y="2273914"/>
            <a:ext cx="2504772" cy="969590"/>
          </a:xfrm>
          <a:prstGeom prst="rect">
            <a:avLst/>
          </a:prstGeom>
          <a:noFill/>
          <a:ln w="9525" cap="flat" cmpd="sng">
            <a:solidFill>
              <a:srgbClr val="424242"/>
            </a:solidFill>
            <a:prstDash val="solid"/>
            <a:round/>
            <a:headEnd type="none" w="sm" len="sm"/>
            <a:tailEnd type="none" w="sm" len="sm"/>
          </a:ln>
        </p:spPr>
      </p:pic>
      <p:pic>
        <p:nvPicPr>
          <p:cNvPr id="206" name="Google Shape;206;p23"/>
          <p:cNvPicPr preferRelativeResize="0"/>
          <p:nvPr/>
        </p:nvPicPr>
        <p:blipFill>
          <a:blip r:embed="rId15">
            <a:alphaModFix/>
          </a:blip>
          <a:stretch>
            <a:fillRect/>
          </a:stretch>
        </p:blipFill>
        <p:spPr>
          <a:xfrm>
            <a:off x="9192999" y="3417508"/>
            <a:ext cx="2504772" cy="969590"/>
          </a:xfrm>
          <a:prstGeom prst="rect">
            <a:avLst/>
          </a:prstGeom>
          <a:noFill/>
          <a:ln w="9525" cap="flat" cmpd="sng">
            <a:solidFill>
              <a:srgbClr val="424242"/>
            </a:solidFill>
            <a:prstDash val="solid"/>
            <a:round/>
            <a:headEnd type="none" w="sm" len="sm"/>
            <a:tailEnd type="none" w="sm" len="sm"/>
          </a:ln>
        </p:spPr>
      </p:pic>
      <p:pic>
        <p:nvPicPr>
          <p:cNvPr id="207" name="Google Shape;207;p23"/>
          <p:cNvPicPr preferRelativeResize="0"/>
          <p:nvPr/>
        </p:nvPicPr>
        <p:blipFill>
          <a:blip r:embed="rId16">
            <a:alphaModFix/>
          </a:blip>
          <a:stretch>
            <a:fillRect/>
          </a:stretch>
        </p:blipFill>
        <p:spPr>
          <a:xfrm>
            <a:off x="9192999" y="4561080"/>
            <a:ext cx="2504772" cy="969590"/>
          </a:xfrm>
          <a:prstGeom prst="rect">
            <a:avLst/>
          </a:prstGeom>
          <a:noFill/>
          <a:ln w="9525" cap="flat" cmpd="sng">
            <a:solidFill>
              <a:srgbClr val="424242"/>
            </a:solidFill>
            <a:prstDash val="solid"/>
            <a:round/>
            <a:headEnd type="none" w="sm" len="sm"/>
            <a:tailEnd type="none" w="sm" len="sm"/>
          </a:ln>
        </p:spPr>
      </p:pic>
      <p:pic>
        <p:nvPicPr>
          <p:cNvPr id="208" name="Google Shape;208;p23"/>
          <p:cNvPicPr preferRelativeResize="0"/>
          <p:nvPr/>
        </p:nvPicPr>
        <p:blipFill>
          <a:blip r:embed="rId17">
            <a:alphaModFix/>
          </a:blip>
          <a:stretch>
            <a:fillRect/>
          </a:stretch>
        </p:blipFill>
        <p:spPr>
          <a:xfrm>
            <a:off x="9197038" y="6533895"/>
            <a:ext cx="2504772" cy="969590"/>
          </a:xfrm>
          <a:prstGeom prst="rect">
            <a:avLst/>
          </a:prstGeom>
          <a:noFill/>
          <a:ln w="9525" cap="flat" cmpd="sng">
            <a:solidFill>
              <a:srgbClr val="424242"/>
            </a:solidFill>
            <a:prstDash val="solid"/>
            <a:round/>
            <a:headEnd type="none" w="sm" len="sm"/>
            <a:tailEnd type="none" w="sm" len="sm"/>
          </a:ln>
        </p:spPr>
      </p:pic>
      <p:pic>
        <p:nvPicPr>
          <p:cNvPr id="209" name="Google Shape;209;p23"/>
          <p:cNvPicPr preferRelativeResize="0"/>
          <p:nvPr/>
        </p:nvPicPr>
        <p:blipFill>
          <a:blip r:embed="rId18">
            <a:alphaModFix/>
          </a:blip>
          <a:stretch>
            <a:fillRect/>
          </a:stretch>
        </p:blipFill>
        <p:spPr>
          <a:xfrm>
            <a:off x="13038073" y="2273914"/>
            <a:ext cx="2504772" cy="969590"/>
          </a:xfrm>
          <a:prstGeom prst="rect">
            <a:avLst/>
          </a:prstGeom>
          <a:noFill/>
          <a:ln w="9525" cap="flat" cmpd="sng">
            <a:solidFill>
              <a:srgbClr val="424242"/>
            </a:solidFill>
            <a:prstDash val="solid"/>
            <a:round/>
            <a:headEnd type="none" w="sm" len="sm"/>
            <a:tailEnd type="none" w="sm" len="sm"/>
          </a:ln>
        </p:spPr>
      </p:pic>
      <p:pic>
        <p:nvPicPr>
          <p:cNvPr id="210" name="Google Shape;210;p23"/>
          <p:cNvPicPr preferRelativeResize="0"/>
          <p:nvPr/>
        </p:nvPicPr>
        <p:blipFill>
          <a:blip r:embed="rId19">
            <a:alphaModFix/>
          </a:blip>
          <a:stretch>
            <a:fillRect/>
          </a:stretch>
        </p:blipFill>
        <p:spPr>
          <a:xfrm>
            <a:off x="13038073" y="3420071"/>
            <a:ext cx="2504772" cy="969590"/>
          </a:xfrm>
          <a:prstGeom prst="rect">
            <a:avLst/>
          </a:prstGeom>
          <a:noFill/>
          <a:ln w="9525" cap="flat" cmpd="sng">
            <a:solidFill>
              <a:srgbClr val="424242"/>
            </a:solidFill>
            <a:prstDash val="solid"/>
            <a:round/>
            <a:headEnd type="none" w="sm" len="sm"/>
            <a:tailEnd type="none" w="sm" len="sm"/>
          </a:ln>
        </p:spPr>
      </p:pic>
      <p:pic>
        <p:nvPicPr>
          <p:cNvPr id="211" name="Google Shape;211;p23"/>
          <p:cNvPicPr preferRelativeResize="0"/>
          <p:nvPr/>
        </p:nvPicPr>
        <p:blipFill>
          <a:blip r:embed="rId20">
            <a:alphaModFix/>
          </a:blip>
          <a:stretch>
            <a:fillRect/>
          </a:stretch>
        </p:blipFill>
        <p:spPr>
          <a:xfrm>
            <a:off x="14690050" y="7991013"/>
            <a:ext cx="757500" cy="438600"/>
          </a:xfrm>
          <a:prstGeom prst="rect">
            <a:avLst/>
          </a:prstGeom>
          <a:noFill/>
          <a:ln>
            <a:noFill/>
          </a:ln>
        </p:spPr>
      </p:pic>
      <p:pic>
        <p:nvPicPr>
          <p:cNvPr id="212" name="Google Shape;212;p23"/>
          <p:cNvPicPr preferRelativeResize="0"/>
          <p:nvPr/>
        </p:nvPicPr>
        <p:blipFill>
          <a:blip r:embed="rId21">
            <a:alphaModFix/>
          </a:blip>
          <a:stretch>
            <a:fillRect/>
          </a:stretch>
        </p:blipFill>
        <p:spPr>
          <a:xfrm>
            <a:off x="15308584" y="7211500"/>
            <a:ext cx="462950" cy="605975"/>
          </a:xfrm>
          <a:prstGeom prst="rect">
            <a:avLst/>
          </a:prstGeom>
          <a:noFill/>
          <a:ln>
            <a:noFill/>
          </a:ln>
        </p:spPr>
      </p:pic>
      <p:pic>
        <p:nvPicPr>
          <p:cNvPr id="213" name="Google Shape;213;p23"/>
          <p:cNvPicPr preferRelativeResize="0"/>
          <p:nvPr/>
        </p:nvPicPr>
        <p:blipFill>
          <a:blip r:embed="rId22">
            <a:alphaModFix/>
          </a:blip>
          <a:stretch>
            <a:fillRect/>
          </a:stretch>
        </p:blipFill>
        <p:spPr>
          <a:xfrm>
            <a:off x="13362951" y="6726991"/>
            <a:ext cx="723900" cy="438600"/>
          </a:xfrm>
          <a:prstGeom prst="rect">
            <a:avLst/>
          </a:prstGeom>
          <a:noFill/>
          <a:ln>
            <a:noFill/>
          </a:ln>
        </p:spPr>
      </p:pic>
      <p:pic>
        <p:nvPicPr>
          <p:cNvPr id="214" name="Google Shape;214;p23"/>
          <p:cNvPicPr preferRelativeResize="0"/>
          <p:nvPr/>
        </p:nvPicPr>
        <p:blipFill>
          <a:blip r:embed="rId23">
            <a:alphaModFix/>
          </a:blip>
          <a:stretch>
            <a:fillRect/>
          </a:stretch>
        </p:blipFill>
        <p:spPr>
          <a:xfrm>
            <a:off x="14150100" y="6726991"/>
            <a:ext cx="723900" cy="438600"/>
          </a:xfrm>
          <a:prstGeom prst="rect">
            <a:avLst/>
          </a:prstGeom>
          <a:noFill/>
          <a:ln>
            <a:noFill/>
          </a:ln>
        </p:spPr>
      </p:pic>
      <p:sp>
        <p:nvSpPr>
          <p:cNvPr id="215" name="Google Shape;215;p23"/>
          <p:cNvSpPr txBox="1"/>
          <p:nvPr/>
        </p:nvSpPr>
        <p:spPr>
          <a:xfrm>
            <a:off x="12817136" y="5853676"/>
            <a:ext cx="52593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Drawing Tools</a:t>
            </a:r>
            <a:endParaRPr sz="2400" b="1">
              <a:solidFill>
                <a:srgbClr val="424242"/>
              </a:solidFill>
              <a:latin typeface="Open Sans"/>
              <a:ea typeface="Open Sans"/>
              <a:cs typeface="Open Sans"/>
              <a:sym typeface="Open Sans"/>
            </a:endParaRPr>
          </a:p>
        </p:txBody>
      </p:sp>
      <p:sp>
        <p:nvSpPr>
          <p:cNvPr id="216" name="Google Shape;216;p23"/>
          <p:cNvSpPr txBox="1"/>
          <p:nvPr/>
        </p:nvSpPr>
        <p:spPr>
          <a:xfrm>
            <a:off x="12821374" y="6230100"/>
            <a:ext cx="3570300" cy="43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i="1">
                <a:solidFill>
                  <a:srgbClr val="424242"/>
                </a:solidFill>
                <a:latin typeface="Open Sans"/>
                <a:ea typeface="Open Sans"/>
                <a:cs typeface="Open Sans"/>
                <a:sym typeface="Open Sans"/>
              </a:rPr>
              <a:t>User/Physical Layer</a:t>
            </a:r>
            <a:endParaRPr sz="2400" i="1">
              <a:solidFill>
                <a:srgbClr val="424242"/>
              </a:solidFill>
              <a:latin typeface="Open Sans"/>
              <a:ea typeface="Open Sans"/>
              <a:cs typeface="Open Sans"/>
              <a:sym typeface="Open Sans"/>
            </a:endParaRPr>
          </a:p>
        </p:txBody>
      </p:sp>
      <p:sp>
        <p:nvSpPr>
          <p:cNvPr id="217" name="Google Shape;217;p23"/>
          <p:cNvSpPr txBox="1"/>
          <p:nvPr/>
        </p:nvSpPr>
        <p:spPr>
          <a:xfrm>
            <a:off x="12877286" y="7280215"/>
            <a:ext cx="2179834" cy="57587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i="1">
                <a:solidFill>
                  <a:srgbClr val="424242"/>
                </a:solidFill>
                <a:latin typeface="Open Sans"/>
                <a:ea typeface="Open Sans"/>
                <a:cs typeface="Open Sans"/>
                <a:sym typeface="Open Sans"/>
              </a:rPr>
              <a:t>Analysis Layer</a:t>
            </a:r>
            <a:endParaRPr sz="2400" i="1">
              <a:solidFill>
                <a:srgbClr val="424242"/>
              </a:solidFill>
              <a:latin typeface="Open Sans"/>
              <a:ea typeface="Open Sans"/>
              <a:cs typeface="Open Sans"/>
              <a:sym typeface="Open Sans"/>
            </a:endParaRPr>
          </a:p>
        </p:txBody>
      </p:sp>
      <p:sp>
        <p:nvSpPr>
          <p:cNvPr id="218" name="Google Shape;218;p23"/>
          <p:cNvSpPr txBox="1"/>
          <p:nvPr/>
        </p:nvSpPr>
        <p:spPr>
          <a:xfrm>
            <a:off x="13000887" y="7991012"/>
            <a:ext cx="1689163" cy="36257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i="1">
                <a:solidFill>
                  <a:srgbClr val="424242"/>
                </a:solidFill>
                <a:latin typeface="Open Sans"/>
                <a:ea typeface="Open Sans"/>
                <a:cs typeface="Open Sans"/>
                <a:sym typeface="Open Sans"/>
              </a:rPr>
              <a:t>Data Layer</a:t>
            </a:r>
            <a:endParaRPr sz="2400" i="1">
              <a:solidFill>
                <a:srgbClr val="424242"/>
              </a:solidFill>
              <a:latin typeface="Open Sans"/>
              <a:ea typeface="Open Sans"/>
              <a:cs typeface="Open Sans"/>
              <a:sym typeface="Open Sans"/>
            </a:endParaRPr>
          </a:p>
        </p:txBody>
      </p:sp>
      <p:pic>
        <p:nvPicPr>
          <p:cNvPr id="219" name="Google Shape;219;p23"/>
          <p:cNvPicPr preferRelativeResize="0"/>
          <p:nvPr/>
        </p:nvPicPr>
        <p:blipFill>
          <a:blip r:embed="rId24">
            <a:alphaModFix/>
          </a:blip>
          <a:stretch>
            <a:fillRect/>
          </a:stretch>
        </p:blipFill>
        <p:spPr>
          <a:xfrm>
            <a:off x="13038088" y="4561080"/>
            <a:ext cx="2504737" cy="1066549"/>
          </a:xfrm>
          <a:prstGeom prst="rect">
            <a:avLst/>
          </a:prstGeom>
          <a:noFill/>
          <a:ln w="9525" cap="flat" cmpd="sng">
            <a:solidFill>
              <a:srgbClr val="000000"/>
            </a:solidFill>
            <a:prstDash val="solid"/>
            <a:round/>
            <a:headEnd type="none" w="sm" len="sm"/>
            <a:tailEnd type="none" w="sm" len="sm"/>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Udacity 2024 Student Template">
  <a:themeElements>
    <a:clrScheme name="Simple Light">
      <a:dk1>
        <a:srgbClr val="0B0B0B"/>
      </a:dk1>
      <a:lt1>
        <a:srgbClr val="FFFFFF"/>
      </a:lt1>
      <a:dk2>
        <a:srgbClr val="171A53"/>
      </a:dk2>
      <a:lt2>
        <a:srgbClr val="F6F6F6"/>
      </a:lt2>
      <a:accent1>
        <a:srgbClr val="2015FF"/>
      </a:accent1>
      <a:accent2>
        <a:srgbClr val="00C5A1"/>
      </a:accent2>
      <a:accent3>
        <a:srgbClr val="DBE2E8"/>
      </a:accent3>
      <a:accent4>
        <a:srgbClr val="BDEA09"/>
      </a:accent4>
      <a:accent5>
        <a:srgbClr val="6597FF"/>
      </a:accent5>
      <a:accent6>
        <a:srgbClr val="B181FF"/>
      </a:accent6>
      <a:hlink>
        <a:srgbClr val="2015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1392</TotalTime>
  <Words>1382</Words>
  <Application>Microsoft Office PowerPoint</Application>
  <PresentationFormat>Custom</PresentationFormat>
  <Paragraphs>184</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Open Sans</vt:lpstr>
      <vt:lpstr>Arial</vt:lpstr>
      <vt:lpstr>Open Sans Light</vt:lpstr>
      <vt:lpstr>Roboto Mono Light</vt:lpstr>
      <vt:lpstr>Roboto</vt:lpstr>
      <vt:lpstr>Udacity 2024 Student Template</vt:lpstr>
      <vt:lpstr>AI For Business Leaders Course  Project Slides: Delivering an ML/AI Strategy </vt:lpstr>
      <vt:lpstr>AI for Business Leaders Project Step 2C  First Prioritization Grid</vt:lpstr>
      <vt:lpstr>PowerPoint Presentation</vt:lpstr>
      <vt:lpstr>First Prioritization Grid (Follow directions on previous slide)</vt:lpstr>
      <vt:lpstr>Now Prioritize and Eliminate Three Use Cases</vt:lpstr>
      <vt:lpstr>Excellent, you’ve completed this step of the project!</vt:lpstr>
      <vt:lpstr>AI for Business Leaders Project Step 3  Architectures for Top 3 Use Cases</vt:lpstr>
      <vt:lpstr>PowerPoint Presentation</vt:lpstr>
      <vt:lpstr>AI / ML Toolkit - List of Capabilities</vt:lpstr>
      <vt:lpstr>PowerPoint Presentation</vt:lpstr>
      <vt:lpstr>PowerPoint Presentation</vt:lpstr>
      <vt:lpstr>PowerPoint Presentation</vt:lpstr>
      <vt:lpstr>Excellent, you’ve completed this step of the project!</vt:lpstr>
      <vt:lpstr>AI for Business Leaders Project Step 4C  Second Prioritization Grid</vt:lpstr>
      <vt:lpstr>PowerPoint Presentation</vt:lpstr>
      <vt:lpstr>Second Prioritization Grid (Follow directions on previous slide)</vt:lpstr>
      <vt:lpstr>Now Prioritize and Eliminate One More Use Case</vt:lpstr>
      <vt:lpstr>Excellent, you’ve completed this step of the project!</vt:lpstr>
      <vt:lpstr>AI for Business Leaders Project Step 5  Operational Considerations:  Accuracy, Bias, and Ethics</vt:lpstr>
      <vt:lpstr>Accuracy, Bias, and Ethics Concerns</vt:lpstr>
      <vt:lpstr>Error Detector Computer Vision </vt:lpstr>
      <vt:lpstr>Market Demand Prediction </vt:lpstr>
      <vt:lpstr>Excellent, you’ve completed this step of the project!</vt:lpstr>
      <vt:lpstr>AI for Business Leaders Project Step 6B  </vt:lpstr>
      <vt:lpstr>PowerPoint Presentation</vt:lpstr>
      <vt:lpstr>Final Prioritization Grid (Follow directions on previous slide)</vt:lpstr>
      <vt:lpstr>Excellent, you’ve completed this step of the project!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Business Leaders Course  Project Slides: Delivering an ML/AI Strategy</dc:title>
  <dc:creator>Saeed Al Dhahmani</dc:creator>
  <cp:lastModifiedBy>Microsoft account</cp:lastModifiedBy>
  <cp:revision>27</cp:revision>
  <dcterms:modified xsi:type="dcterms:W3CDTF">2024-12-19T15:46:14Z</dcterms:modified>
</cp:coreProperties>
</file>