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08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8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70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3AFB3-48AA-B74A-8EB7-0D6B8C03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r>
              <a:rPr lang="en-US" sz="6000"/>
              <a:t>Predicting car accident severity</a:t>
            </a:r>
          </a:p>
        </p:txBody>
      </p:sp>
    </p:spTree>
    <p:extLst>
      <p:ext uri="{BB962C8B-B14F-4D97-AF65-F5344CB8AC3E}">
        <p14:creationId xmlns:p14="http://schemas.microsoft.com/office/powerpoint/2010/main" val="3960278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7C5ADD-1BCD-8846-919C-FA9FAC2B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Conclusion and future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34097-52EA-0F4D-A1C8-E8DB4B08F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dirty="0"/>
              <a:t>Useful models are built to predict severity of accidents. </a:t>
            </a:r>
          </a:p>
          <a:p>
            <a:r>
              <a:rPr lang="en-US" dirty="0"/>
              <a:t>The accuracy and F1-score for Models could be improved by add more data to built balanced dataset.</a:t>
            </a:r>
          </a:p>
        </p:txBody>
      </p:sp>
    </p:spTree>
    <p:extLst>
      <p:ext uri="{BB962C8B-B14F-4D97-AF65-F5344CB8AC3E}">
        <p14:creationId xmlns:p14="http://schemas.microsoft.com/office/powerpoint/2010/main" val="43461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7F47-B5A2-9749-A205-DA22DEB32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E18E5-C1CC-CA43-80B6-B1B225E9D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28162"/>
            <a:ext cx="9905999" cy="20492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Predicting accident severity is valuable for </a:t>
            </a:r>
            <a:r>
              <a:rPr lang="en-AU" dirty="0"/>
              <a:t>Seattle department of transportation.</a:t>
            </a:r>
          </a:p>
          <a:p>
            <a:r>
              <a:rPr lang="en-AU" dirty="0"/>
              <a:t>Knowing the severity of accident helps to control factors that affect accident.</a:t>
            </a:r>
          </a:p>
          <a:p>
            <a:pPr marL="0" indent="0">
              <a:buNone/>
            </a:pPr>
            <a:r>
              <a:rPr lang="en-AU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3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E780-48DA-5542-B09E-A91DE250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 acquisition and cleaning </a:t>
            </a:r>
            <a:br>
              <a:rPr lang="en-A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7BD13-1F9E-424C-8354-23FF3A737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comes from </a:t>
            </a:r>
            <a:r>
              <a:rPr lang="en-AU" dirty="0"/>
              <a:t>Transportation </a:t>
            </a:r>
            <a:r>
              <a:rPr lang="en-AU" dirty="0" err="1"/>
              <a:t>SeattleCityGIS</a:t>
            </a:r>
            <a:r>
              <a:rPr lang="en-AU" dirty="0"/>
              <a:t>.</a:t>
            </a:r>
          </a:p>
          <a:p>
            <a:r>
              <a:rPr lang="en-AU" dirty="0"/>
              <a:t>Dataset has data of accidents in Seattle from 2004 until 2020.</a:t>
            </a:r>
          </a:p>
          <a:p>
            <a:r>
              <a:rPr lang="en-AU" dirty="0"/>
              <a:t>In total, 194673 rows and 38 features.</a:t>
            </a:r>
          </a:p>
          <a:p>
            <a:r>
              <a:rPr lang="en-AU" dirty="0"/>
              <a:t>After cleaned data, I got 187504 rows and 19 features.</a:t>
            </a:r>
          </a:p>
          <a:p>
            <a:r>
              <a:rPr lang="en-AU" dirty="0"/>
              <a:t>Then, I reduced features to 7 features.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36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2F1BD2-6C26-7E4D-8EE0-1B2444AA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61" name="Content Placeholder 8">
            <a:extLst>
              <a:ext uri="{FF2B5EF4-FFF2-40B4-BE49-F238E27FC236}">
                <a16:creationId xmlns:a16="http://schemas.microsoft.com/office/drawing/2014/main" id="{31694835-024F-4957-A522-8CF85AFAA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Number of Property only collision is 130634.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Number of Injury Collision is 56870.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216E24-6691-3346-AF7E-2EEDD1AF7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2528468"/>
            <a:ext cx="6844045" cy="179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9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A034-70D8-D246-9E79-DAAB2DE63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126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DBC093-0218-9A46-896E-6DB89514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372975"/>
            <a:ext cx="4635583" cy="174993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86CC21-9D30-134F-83EC-11C794B62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3735095"/>
            <a:ext cx="4635583" cy="1475859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B92106-A227-4258-97FC-5CABE34E7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 dirty="0"/>
              <a:t>Number of Weekend and Weekday.</a:t>
            </a:r>
          </a:p>
          <a:p>
            <a:r>
              <a:rPr lang="en-US" dirty="0"/>
              <a:t>Most of accidents at weekdays.</a:t>
            </a:r>
          </a:p>
        </p:txBody>
      </p:sp>
    </p:spTree>
    <p:extLst>
      <p:ext uri="{BB962C8B-B14F-4D97-AF65-F5344CB8AC3E}">
        <p14:creationId xmlns:p14="http://schemas.microsoft.com/office/powerpoint/2010/main" val="106984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89B313-AD34-264B-A931-1E2ACEDA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61" name="Content Placeholder 8">
            <a:extLst>
              <a:ext uri="{FF2B5EF4-FFF2-40B4-BE49-F238E27FC236}">
                <a16:creationId xmlns:a16="http://schemas.microsoft.com/office/drawing/2014/main" id="{B32BE93B-1366-497D-8B05-72B7769E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The most dangerous type of collision is Rear Ended.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4E9CA44-C6FF-AB4E-B5D2-7F9D069AF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019" y="1611313"/>
            <a:ext cx="7708943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98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436F-E59C-A346-8ECA-292FC410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114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7B082F0-32B5-FD43-8313-1B0A8FB47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56" y="1185863"/>
            <a:ext cx="5097218" cy="224313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0646A8-D83A-3541-88FF-0441E7EE3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956" y="3571875"/>
            <a:ext cx="5097219" cy="195578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5" name="Content Placeholder 46">
            <a:extLst>
              <a:ext uri="{FF2B5EF4-FFF2-40B4-BE49-F238E27FC236}">
                <a16:creationId xmlns:a16="http://schemas.microsoft.com/office/drawing/2014/main" id="{C9FE24C4-5A1C-4EA1-87AB-AB85B8BAD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 dirty="0"/>
              <a:t>Most of accidents in daylight and dry road.</a:t>
            </a:r>
          </a:p>
        </p:txBody>
      </p:sp>
    </p:spTree>
    <p:extLst>
      <p:ext uri="{BB962C8B-B14F-4D97-AF65-F5344CB8AC3E}">
        <p14:creationId xmlns:p14="http://schemas.microsoft.com/office/powerpoint/2010/main" val="125642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874D03-BEFF-AE48-9F6F-65C3CE38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C9C27D-295C-43B6-82B7-27F873F99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Speeding is not </a:t>
            </a:r>
            <a:r>
              <a:rPr lang="en-AU" sz="1400" dirty="0">
                <a:solidFill>
                  <a:srgbClr val="FFFFFF"/>
                </a:solidFill>
              </a:rPr>
              <a:t>a </a:t>
            </a:r>
            <a:r>
              <a:rPr lang="en-US" sz="1400" dirty="0">
                <a:solidFill>
                  <a:srgbClr val="FFFFFF"/>
                </a:solidFill>
              </a:rPr>
              <a:t>high factor that influencing accidents.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651EA9-B9EB-1C44-817E-30BAF403F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2494246"/>
            <a:ext cx="6844045" cy="18650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6874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7C3A-231B-D84B-95B7-E5F3642B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n-US"/>
              <a:t>Classification models</a:t>
            </a:r>
          </a:p>
        </p:txBody>
      </p:sp>
      <p:sp>
        <p:nvSpPr>
          <p:cNvPr id="64" name="Round Diagonal Corner Rectangle 6">
            <a:extLst>
              <a:ext uri="{FF2B5EF4-FFF2-40B4-BE49-F238E27FC236}">
                <a16:creationId xmlns:a16="http://schemas.microsoft.com/office/drawing/2014/main" id="{C169E84F-4748-4D61-A105-357962627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2C99BA-F4EA-1C41-B820-659A0F44D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878" y="1137622"/>
            <a:ext cx="2500116" cy="2206352"/>
          </a:xfrm>
          <a:prstGeom prst="rect">
            <a:avLst/>
          </a:prstGeom>
        </p:spPr>
      </p:pic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440A1C-6AA9-D549-826B-0DDE46BB7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571" y="3508565"/>
            <a:ext cx="2874727" cy="2206353"/>
          </a:xfrm>
          <a:prstGeom prst="rect">
            <a:avLst/>
          </a:prstGeom>
        </p:spPr>
      </p:pic>
      <p:sp>
        <p:nvSpPr>
          <p:cNvPr id="61" name="Content Placeholder 60">
            <a:extLst>
              <a:ext uri="{FF2B5EF4-FFF2-40B4-BE49-F238E27FC236}">
                <a16:creationId xmlns:a16="http://schemas.microsoft.com/office/drawing/2014/main" id="{2CE45B9D-72E0-449C-AF2C-3F4858734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accuracy</a:t>
            </a:r>
            <a:r>
              <a:rPr lang="en-US" dirty="0"/>
              <a:t> of 6 models are between </a:t>
            </a:r>
            <a:r>
              <a:rPr lang="en-AU" dirty="0"/>
              <a:t>0.6207 - 0.7479.</a:t>
            </a:r>
          </a:p>
          <a:p>
            <a:r>
              <a:rPr lang="en-AU" dirty="0"/>
              <a:t>The F1-Score of 6 models are between 0.6317  - 0.7116</a:t>
            </a:r>
            <a:r>
              <a:rPr lang="en-AU" b="1" dirty="0"/>
              <a:t>.</a:t>
            </a:r>
          </a:p>
          <a:p>
            <a:r>
              <a:rPr lang="en-AU" dirty="0"/>
              <a:t>The highest accuracy is for SVM.</a:t>
            </a:r>
          </a:p>
          <a:p>
            <a:r>
              <a:rPr lang="en-AU" dirty="0"/>
              <a:t>The highest F1-Score is for 7-Nearest Neighbours.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59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Macintosh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Predicting car accident severity</vt:lpstr>
      <vt:lpstr>Introduction</vt:lpstr>
      <vt:lpstr>Data acquisition and cleaning  </vt:lpstr>
      <vt:lpstr>analysis</vt:lpstr>
      <vt:lpstr>analysis</vt:lpstr>
      <vt:lpstr>Analysis</vt:lpstr>
      <vt:lpstr>Analysis</vt:lpstr>
      <vt:lpstr>analysis</vt:lpstr>
      <vt:lpstr>Classification models</vt:lpstr>
      <vt:lpstr>Conclusion and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car accident severity</dc:title>
  <dc:creator>Saeed S .Ashri</dc:creator>
  <cp:lastModifiedBy>Saeed S .Ashri</cp:lastModifiedBy>
  <cp:revision>1</cp:revision>
  <dcterms:created xsi:type="dcterms:W3CDTF">2020-09-06T15:10:55Z</dcterms:created>
  <dcterms:modified xsi:type="dcterms:W3CDTF">2020-09-06T15:11:40Z</dcterms:modified>
</cp:coreProperties>
</file>