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media/image2.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3.jpeg" ContentType="image/jpeg"/>
  <Override PartName="/ppt/media/image11.png" ContentType="image/png"/>
  <Override PartName="/ppt/media/image15.png" ContentType="image/png"/>
  <Override PartName="/ppt/media/image6.jpeg" ContentType="image/jpeg"/>
  <Override PartName="/ppt/media/image16.png" ContentType="image/png"/>
  <Override PartName="/ppt/media/image7.jpeg" ContentType="image/jpeg"/>
  <Override PartName="/ppt/media/image8.jpeg" ContentType="image/jpeg"/>
  <Override PartName="/ppt/media/image9.jpeg" ContentType="image/jpeg"/>
  <Override PartName="/ppt/media/image12.png" ContentType="image/png"/>
  <Override PartName="/ppt/media/image10.png" ContentType="image/png"/>
  <Override PartName="/ppt/media/image13.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39" name="PlaceHolder 2"/>
          <p:cNvSpPr>
            <a:spLocks noGrp="1"/>
          </p:cNvSpPr>
          <p:nvPr>
            <p:ph type="body"/>
          </p:nvPr>
        </p:nvSpPr>
        <p:spPr>
          <a:xfrm>
            <a:off x="1484280" y="266688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0" name="PlaceHolder 3"/>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42"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3"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4"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5" name="PlaceHolder 5"/>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47" name="PlaceHolder 2"/>
          <p:cNvSpPr>
            <a:spLocks noGrp="1"/>
          </p:cNvSpPr>
          <p:nvPr>
            <p:ph type="body"/>
          </p:nvPr>
        </p:nvSpPr>
        <p:spPr>
          <a:xfrm>
            <a:off x="148428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8" name="PlaceHolder 3"/>
          <p:cNvSpPr>
            <a:spLocks noGrp="1"/>
          </p:cNvSpPr>
          <p:nvPr>
            <p:ph type="body"/>
          </p:nvPr>
        </p:nvSpPr>
        <p:spPr>
          <a:xfrm>
            <a:off x="487152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9" name="PlaceHolder 4"/>
          <p:cNvSpPr>
            <a:spLocks noGrp="1"/>
          </p:cNvSpPr>
          <p:nvPr>
            <p:ph type="body"/>
          </p:nvPr>
        </p:nvSpPr>
        <p:spPr>
          <a:xfrm>
            <a:off x="825876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0" name="PlaceHolder 5"/>
          <p:cNvSpPr>
            <a:spLocks noGrp="1"/>
          </p:cNvSpPr>
          <p:nvPr>
            <p:ph type="body"/>
          </p:nvPr>
        </p:nvSpPr>
        <p:spPr>
          <a:xfrm>
            <a:off x="825876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1" name="PlaceHolder 6"/>
          <p:cNvSpPr>
            <a:spLocks noGrp="1"/>
          </p:cNvSpPr>
          <p:nvPr>
            <p:ph type="body"/>
          </p:nvPr>
        </p:nvSpPr>
        <p:spPr>
          <a:xfrm>
            <a:off x="487152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2" name="PlaceHolder 7"/>
          <p:cNvSpPr>
            <a:spLocks noGrp="1"/>
          </p:cNvSpPr>
          <p:nvPr>
            <p:ph type="body"/>
          </p:nvPr>
        </p:nvSpPr>
        <p:spPr>
          <a:xfrm>
            <a:off x="148428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65" name="PlaceHolder 2"/>
          <p:cNvSpPr>
            <a:spLocks noGrp="1"/>
          </p:cNvSpPr>
          <p:nvPr>
            <p:ph type="subTitle"/>
          </p:nvPr>
        </p:nvSpPr>
        <p:spPr>
          <a:xfrm>
            <a:off x="1484280" y="2666880"/>
            <a:ext cx="10018440" cy="3123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67" name="PlaceHolder 2"/>
          <p:cNvSpPr>
            <a:spLocks noGrp="1"/>
          </p:cNvSpPr>
          <p:nvPr>
            <p:ph type="body"/>
          </p:nvPr>
        </p:nvSpPr>
        <p:spPr>
          <a:xfrm>
            <a:off x="1484280" y="2666880"/>
            <a:ext cx="1001844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69"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70"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1484280" y="685800"/>
            <a:ext cx="10018440" cy="8123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74"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75" name="PlaceHolder 3"/>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76" name="PlaceHolder 4"/>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18" name="PlaceHolder 2"/>
          <p:cNvSpPr>
            <a:spLocks noGrp="1"/>
          </p:cNvSpPr>
          <p:nvPr>
            <p:ph type="subTitle"/>
          </p:nvPr>
        </p:nvSpPr>
        <p:spPr>
          <a:xfrm>
            <a:off x="1484280" y="2666880"/>
            <a:ext cx="10018440" cy="3123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78"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79"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0"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82"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3"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4" name="PlaceHolder 4"/>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86" name="PlaceHolder 2"/>
          <p:cNvSpPr>
            <a:spLocks noGrp="1"/>
          </p:cNvSpPr>
          <p:nvPr>
            <p:ph type="body"/>
          </p:nvPr>
        </p:nvSpPr>
        <p:spPr>
          <a:xfrm>
            <a:off x="1484280" y="266688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7" name="PlaceHolder 3"/>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89"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0"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1"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2" name="PlaceHolder 5"/>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94" name="PlaceHolder 2"/>
          <p:cNvSpPr>
            <a:spLocks noGrp="1"/>
          </p:cNvSpPr>
          <p:nvPr>
            <p:ph type="body"/>
          </p:nvPr>
        </p:nvSpPr>
        <p:spPr>
          <a:xfrm>
            <a:off x="148428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5" name="PlaceHolder 3"/>
          <p:cNvSpPr>
            <a:spLocks noGrp="1"/>
          </p:cNvSpPr>
          <p:nvPr>
            <p:ph type="body"/>
          </p:nvPr>
        </p:nvSpPr>
        <p:spPr>
          <a:xfrm>
            <a:off x="487152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6" name="PlaceHolder 4"/>
          <p:cNvSpPr>
            <a:spLocks noGrp="1"/>
          </p:cNvSpPr>
          <p:nvPr>
            <p:ph type="body"/>
          </p:nvPr>
        </p:nvSpPr>
        <p:spPr>
          <a:xfrm>
            <a:off x="825876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7" name="PlaceHolder 5"/>
          <p:cNvSpPr>
            <a:spLocks noGrp="1"/>
          </p:cNvSpPr>
          <p:nvPr>
            <p:ph type="body"/>
          </p:nvPr>
        </p:nvSpPr>
        <p:spPr>
          <a:xfrm>
            <a:off x="825876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8" name="PlaceHolder 6"/>
          <p:cNvSpPr>
            <a:spLocks noGrp="1"/>
          </p:cNvSpPr>
          <p:nvPr>
            <p:ph type="body"/>
          </p:nvPr>
        </p:nvSpPr>
        <p:spPr>
          <a:xfrm>
            <a:off x="487152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9" name="PlaceHolder 7"/>
          <p:cNvSpPr>
            <a:spLocks noGrp="1"/>
          </p:cNvSpPr>
          <p:nvPr>
            <p:ph type="body"/>
          </p:nvPr>
        </p:nvSpPr>
        <p:spPr>
          <a:xfrm>
            <a:off x="148428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20" name="PlaceHolder 2"/>
          <p:cNvSpPr>
            <a:spLocks noGrp="1"/>
          </p:cNvSpPr>
          <p:nvPr>
            <p:ph type="body"/>
          </p:nvPr>
        </p:nvSpPr>
        <p:spPr>
          <a:xfrm>
            <a:off x="1484280" y="2666880"/>
            <a:ext cx="1001844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22"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23"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484280" y="685800"/>
            <a:ext cx="10018440" cy="8123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27"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28" name="PlaceHolder 3"/>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29" name="PlaceHolder 4"/>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31"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32"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3"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latin typeface="Corbel"/>
            </a:endParaRPr>
          </a:p>
        </p:txBody>
      </p:sp>
      <p:sp>
        <p:nvSpPr>
          <p:cNvPr id="35"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6"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7" name="PlaceHolder 4"/>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1" name="CustomShape 2"/>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2" name="CustomShape 3"/>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3" name="CustomShape 4"/>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4" name="CustomShape 5"/>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 name="CustomShape 6"/>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sp>
        <p:nvSpPr>
          <p:cNvPr id="6" name="CustomShape 7"/>
          <p:cNvSpPr/>
          <p:nvPr/>
        </p:nvSpPr>
        <p:spPr>
          <a:xfrm>
            <a:off x="984240" y="-4680"/>
            <a:ext cx="1063440" cy="278244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7" name="CustomShape 8"/>
          <p:cNvSpPr/>
          <p:nvPr/>
        </p:nvSpPr>
        <p:spPr>
          <a:xfrm>
            <a:off x="546120" y="-4680"/>
            <a:ext cx="1034640" cy="267300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8" name="CustomShape 9"/>
          <p:cNvSpPr/>
          <p:nvPr/>
        </p:nvSpPr>
        <p:spPr>
          <a:xfrm>
            <a:off x="546120" y="2583000"/>
            <a:ext cx="2693520" cy="427464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9" name="CustomShape 10"/>
          <p:cNvSpPr/>
          <p:nvPr/>
        </p:nvSpPr>
        <p:spPr>
          <a:xfrm>
            <a:off x="988920" y="2692440"/>
            <a:ext cx="3331800" cy="416520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0" name="CustomShape 11"/>
          <p:cNvSpPr/>
          <p:nvPr/>
        </p:nvSpPr>
        <p:spPr>
          <a:xfrm>
            <a:off x="984240" y="2687760"/>
            <a:ext cx="4576320" cy="416988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1" name="CustomShape 12"/>
          <p:cNvSpPr/>
          <p:nvPr/>
        </p:nvSpPr>
        <p:spPr>
          <a:xfrm>
            <a:off x="546120" y="2577960"/>
            <a:ext cx="3584160" cy="427968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sp>
        <p:nvSpPr>
          <p:cNvPr id="12" name="PlaceHolder 13"/>
          <p:cNvSpPr>
            <a:spLocks noGrp="1"/>
          </p:cNvSpPr>
          <p:nvPr>
            <p:ph type="title"/>
          </p:nvPr>
        </p:nvSpPr>
        <p:spPr>
          <a:xfrm>
            <a:off x="2928240" y="1380240"/>
            <a:ext cx="8574120" cy="2615760"/>
          </a:xfrm>
          <a:prstGeom prst="rect">
            <a:avLst/>
          </a:prstGeom>
        </p:spPr>
        <p:txBody>
          <a:bodyPr anchor="b">
            <a:normAutofit/>
          </a:bodyPr>
          <a:p>
            <a:pPr algn="r">
              <a:lnSpc>
                <a:spcPct val="100000"/>
              </a:lnSpc>
            </a:pPr>
            <a:r>
              <a:rPr b="0" lang="en-US" sz="6000" spc="-1" strike="noStrike">
                <a:solidFill>
                  <a:srgbClr val="000000"/>
                </a:solidFill>
                <a:latin typeface="Corbel"/>
              </a:rPr>
              <a:t>Click to edit Master title style</a:t>
            </a:r>
            <a:endParaRPr b="0" lang="en-US" sz="6000" spc="-1" strike="noStrike">
              <a:solidFill>
                <a:srgbClr val="000000"/>
              </a:solidFill>
              <a:latin typeface="Corbel"/>
            </a:endParaRPr>
          </a:p>
        </p:txBody>
      </p:sp>
      <p:sp>
        <p:nvSpPr>
          <p:cNvPr id="13" name="PlaceHolder 14"/>
          <p:cNvSpPr>
            <a:spLocks noGrp="1"/>
          </p:cNvSpPr>
          <p:nvPr>
            <p:ph type="dt"/>
          </p:nvPr>
        </p:nvSpPr>
        <p:spPr>
          <a:xfrm>
            <a:off x="9732600" y="5883120"/>
            <a:ext cx="1142640" cy="364680"/>
          </a:xfrm>
          <a:prstGeom prst="rect">
            <a:avLst/>
          </a:prstGeom>
        </p:spPr>
        <p:txBody>
          <a:bodyPr anchor="ctr"/>
          <a:p>
            <a:pPr algn="r">
              <a:lnSpc>
                <a:spcPct val="100000"/>
              </a:lnSpc>
            </a:pPr>
            <a:fld id="{BD6092CC-66AD-4BFB-BC11-5C889C84B678}" type="datetime1">
              <a:rPr b="0" lang="en-US" sz="1000" spc="-1" strike="noStrike">
                <a:solidFill>
                  <a:srgbClr val="000000"/>
                </a:solidFill>
                <a:latin typeface="Corbel"/>
              </a:rPr>
              <a:t>04/10/2018</a:t>
            </a:fld>
            <a:endParaRPr b="0" lang="en-US" sz="1000" spc="-1" strike="noStrike">
              <a:latin typeface="Times New Roman"/>
            </a:endParaRPr>
          </a:p>
        </p:txBody>
      </p:sp>
      <p:sp>
        <p:nvSpPr>
          <p:cNvPr id="14" name="PlaceHolder 15"/>
          <p:cNvSpPr>
            <a:spLocks noGrp="1"/>
          </p:cNvSpPr>
          <p:nvPr>
            <p:ph type="ftr"/>
          </p:nvPr>
        </p:nvSpPr>
        <p:spPr>
          <a:xfrm>
            <a:off x="5332320" y="5883120"/>
            <a:ext cx="4323600" cy="364680"/>
          </a:xfrm>
          <a:prstGeom prst="rect">
            <a:avLst/>
          </a:prstGeom>
        </p:spPr>
        <p:txBody>
          <a:bodyPr anchor="ctr"/>
          <a:p>
            <a:endParaRPr b="0" lang="en-US" sz="2400" spc="-1" strike="noStrike">
              <a:latin typeface="Times New Roman"/>
            </a:endParaRPr>
          </a:p>
        </p:txBody>
      </p:sp>
      <p:sp>
        <p:nvSpPr>
          <p:cNvPr id="15" name="PlaceHolder 16"/>
          <p:cNvSpPr>
            <a:spLocks noGrp="1"/>
          </p:cNvSpPr>
          <p:nvPr>
            <p:ph type="sldNum"/>
          </p:nvPr>
        </p:nvSpPr>
        <p:spPr>
          <a:xfrm>
            <a:off x="10951920" y="5883120"/>
            <a:ext cx="550800" cy="364680"/>
          </a:xfrm>
          <a:prstGeom prst="rect">
            <a:avLst/>
          </a:prstGeom>
        </p:spPr>
        <p:txBody>
          <a:bodyPr anchor="ctr"/>
          <a:p>
            <a:pPr algn="r">
              <a:lnSpc>
                <a:spcPct val="100000"/>
              </a:lnSpc>
            </a:pPr>
            <a:fld id="{38E1A7A3-EA19-4B6A-9E5A-7EE60DD35A55}" type="slidenum">
              <a:rPr b="0" lang="en-US" sz="1000" spc="-1" strike="noStrike">
                <a:solidFill>
                  <a:srgbClr val="000000"/>
                </a:solidFill>
                <a:latin typeface="Corbel"/>
              </a:rPr>
              <a:t>&lt;number&gt;</a:t>
            </a:fld>
            <a:endParaRPr b="0" lang="en-US" sz="1000" spc="-1" strike="noStrike">
              <a:latin typeface="Times New Roman"/>
            </a:endParaRPr>
          </a:p>
        </p:txBody>
      </p:sp>
      <p:sp>
        <p:nvSpPr>
          <p:cNvPr id="16" name="PlaceHolder 1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orbel"/>
              </a:rPr>
              <a:t>Click to edit the outline text format</a:t>
            </a:r>
            <a:endParaRPr b="0" lang="en-US"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orbel"/>
              </a:rPr>
              <a:t>Second Outline Level</a:t>
            </a:r>
            <a:endParaRPr b="0" lang="en-US"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orbel"/>
              </a:rPr>
              <a:t>Third Outline Level</a:t>
            </a:r>
            <a:endParaRPr b="0" lang="en-US"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orbel"/>
              </a:rPr>
              <a:t>Fourth Outline Level</a:t>
            </a:r>
            <a:endParaRPr b="0" lang="en-US"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rbel"/>
              </a:rPr>
              <a:t>Fifth Outline Level</a:t>
            </a:r>
            <a:endParaRPr b="0" lang="en-US"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rbel"/>
              </a:rPr>
              <a:t>Sixth Outline Level</a:t>
            </a:r>
            <a:endParaRPr b="0" lang="en-US"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rbel"/>
              </a:rPr>
              <a:t>Seventh Outline Level</a:t>
            </a:r>
            <a:endParaRPr b="0" lang="en-US"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53" name="CustomShape 1"/>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4" name="CustomShape 2"/>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5" name="CustomShape 3"/>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6" name="CustomShape 4"/>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7" name="CustomShape 5"/>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8" name="CustomShape 6"/>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sp>
        <p:nvSpPr>
          <p:cNvPr id="59" name="PlaceHolder 7"/>
          <p:cNvSpPr>
            <a:spLocks noGrp="1"/>
          </p:cNvSpPr>
          <p:nvPr>
            <p:ph type="title"/>
          </p:nvPr>
        </p:nvSpPr>
        <p:spPr>
          <a:xfrm>
            <a:off x="1484280" y="685800"/>
            <a:ext cx="10018440" cy="1752120"/>
          </a:xfrm>
          <a:prstGeom prst="rect">
            <a:avLst/>
          </a:prstGeom>
        </p:spPr>
        <p:txBody>
          <a:bodyPr anchor="ctr"/>
          <a:p>
            <a:pPr algn="ctr">
              <a:lnSpc>
                <a:spcPct val="100000"/>
              </a:lnSpc>
            </a:pPr>
            <a:r>
              <a:rPr b="0" lang="en-US" sz="4000" spc="-1" strike="noStrike">
                <a:solidFill>
                  <a:srgbClr val="000000"/>
                </a:solidFill>
                <a:latin typeface="Corbel"/>
              </a:rPr>
              <a:t>Click to edit Master title style</a:t>
            </a:r>
            <a:endParaRPr b="0" lang="en-US" sz="4000" spc="-1" strike="noStrike">
              <a:solidFill>
                <a:srgbClr val="000000"/>
              </a:solidFill>
              <a:latin typeface="Corbel"/>
            </a:endParaRPr>
          </a:p>
        </p:txBody>
      </p:sp>
      <p:sp>
        <p:nvSpPr>
          <p:cNvPr id="60" name="PlaceHolder 8"/>
          <p:cNvSpPr>
            <a:spLocks noGrp="1"/>
          </p:cNvSpPr>
          <p:nvPr>
            <p:ph type="body"/>
          </p:nvPr>
        </p:nvSpPr>
        <p:spPr>
          <a:xfrm>
            <a:off x="1484280" y="2666880"/>
            <a:ext cx="10018440" cy="3123720"/>
          </a:xfrm>
          <a:prstGeom prst="rect">
            <a:avLst/>
          </a:prstGeom>
        </p:spPr>
        <p:txBody>
          <a:bodyPr anchor="ct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rPr>
              <a:t>Edit Master text styles</a:t>
            </a:r>
            <a:endParaRPr b="0" lang="en-US" sz="2400" spc="-1" strike="noStrike">
              <a:solidFill>
                <a:srgbClr val="000000"/>
              </a:solidFill>
              <a:latin typeface="Corbel"/>
            </a:endParaRPr>
          </a:p>
          <a:p>
            <a:pPr lvl="1" marL="7430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rPr>
              <a:t>Second level</a:t>
            </a:r>
            <a:endParaRPr b="0" lang="en-US" sz="2000" spc="-1" strike="noStrike">
              <a:solidFill>
                <a:srgbClr val="000000"/>
              </a:solidFill>
              <a:latin typeface="Corbel"/>
            </a:endParaRPr>
          </a:p>
          <a:p>
            <a:pPr lvl="2" marL="1200240" indent="-285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Corbel"/>
              </a:rPr>
              <a:t>Third level</a:t>
            </a:r>
            <a:endParaRPr b="0" lang="en-US" sz="1800" spc="-1" strike="noStrike">
              <a:solidFill>
                <a:srgbClr val="000000"/>
              </a:solidFill>
              <a:latin typeface="Corbel"/>
            </a:endParaRPr>
          </a:p>
          <a:p>
            <a:pPr lvl="3" marL="1542960" indent="-171000">
              <a:lnSpc>
                <a:spcPct val="100000"/>
              </a:lnSpc>
              <a:spcBef>
                <a:spcPts val="320"/>
              </a:spcBef>
              <a:spcAft>
                <a:spcPts val="601"/>
              </a:spcAft>
              <a:buClr>
                <a:srgbClr val="1287c3"/>
              </a:buClr>
              <a:buSzPct val="145000"/>
              <a:buFont typeface="Arial"/>
              <a:buChar char="•"/>
            </a:pPr>
            <a:r>
              <a:rPr b="0" lang="en-US" sz="1600" spc="-1" strike="noStrike">
                <a:solidFill>
                  <a:srgbClr val="000000"/>
                </a:solidFill>
                <a:latin typeface="Corbel"/>
              </a:rPr>
              <a:t>Fourth level</a:t>
            </a:r>
            <a:endParaRPr b="0" lang="en-US" sz="1600" spc="-1" strike="noStrike">
              <a:solidFill>
                <a:srgbClr val="000000"/>
              </a:solidFill>
              <a:latin typeface="Corbel"/>
            </a:endParaRPr>
          </a:p>
          <a:p>
            <a:pPr lvl="4" marL="2000160" indent="-171000">
              <a:lnSpc>
                <a:spcPct val="100000"/>
              </a:lnSpc>
              <a:spcBef>
                <a:spcPts val="281"/>
              </a:spcBef>
              <a:spcAft>
                <a:spcPts val="601"/>
              </a:spcAft>
              <a:buClr>
                <a:srgbClr val="1287c3"/>
              </a:buClr>
              <a:buSzPct val="145000"/>
              <a:buFont typeface="Arial"/>
              <a:buChar char="•"/>
            </a:pPr>
            <a:r>
              <a:rPr b="0" lang="en-US" sz="1400" spc="-1" strike="noStrike">
                <a:solidFill>
                  <a:srgbClr val="000000"/>
                </a:solidFill>
                <a:latin typeface="Corbel"/>
              </a:rPr>
              <a:t>Fifth level</a:t>
            </a:r>
            <a:endParaRPr b="0" lang="en-US" sz="1400" spc="-1" strike="noStrike">
              <a:solidFill>
                <a:srgbClr val="000000"/>
              </a:solidFill>
              <a:latin typeface="Corbel"/>
            </a:endParaRPr>
          </a:p>
        </p:txBody>
      </p:sp>
      <p:sp>
        <p:nvSpPr>
          <p:cNvPr id="61" name="PlaceHolder 9"/>
          <p:cNvSpPr>
            <a:spLocks noGrp="1"/>
          </p:cNvSpPr>
          <p:nvPr>
            <p:ph type="dt"/>
          </p:nvPr>
        </p:nvSpPr>
        <p:spPr>
          <a:xfrm>
            <a:off x="9732600" y="5883120"/>
            <a:ext cx="1142640" cy="364680"/>
          </a:xfrm>
          <a:prstGeom prst="rect">
            <a:avLst/>
          </a:prstGeom>
        </p:spPr>
        <p:txBody>
          <a:bodyPr anchor="ctr"/>
          <a:p>
            <a:pPr algn="r">
              <a:lnSpc>
                <a:spcPct val="100000"/>
              </a:lnSpc>
            </a:pPr>
            <a:fld id="{7E991804-6E17-4BFA-B205-699E4F27B2CF}" type="datetime1">
              <a:rPr b="0" lang="en-US" sz="1000" spc="-1" strike="noStrike">
                <a:solidFill>
                  <a:srgbClr val="000000"/>
                </a:solidFill>
                <a:latin typeface="Corbel"/>
              </a:rPr>
              <a:t>04/10/2018</a:t>
            </a:fld>
            <a:endParaRPr b="0" lang="en-US" sz="1000" spc="-1" strike="noStrike">
              <a:latin typeface="Times New Roman"/>
            </a:endParaRPr>
          </a:p>
        </p:txBody>
      </p:sp>
      <p:sp>
        <p:nvSpPr>
          <p:cNvPr id="62" name="PlaceHolder 10"/>
          <p:cNvSpPr>
            <a:spLocks noGrp="1"/>
          </p:cNvSpPr>
          <p:nvPr>
            <p:ph type="ftr"/>
          </p:nvPr>
        </p:nvSpPr>
        <p:spPr>
          <a:xfrm>
            <a:off x="2572200" y="5883120"/>
            <a:ext cx="7083720" cy="364680"/>
          </a:xfrm>
          <a:prstGeom prst="rect">
            <a:avLst/>
          </a:prstGeom>
        </p:spPr>
        <p:txBody>
          <a:bodyPr anchor="ctr"/>
          <a:p>
            <a:endParaRPr b="0" lang="en-US" sz="2400" spc="-1" strike="noStrike">
              <a:latin typeface="Times New Roman"/>
            </a:endParaRPr>
          </a:p>
        </p:txBody>
      </p:sp>
      <p:sp>
        <p:nvSpPr>
          <p:cNvPr id="63" name="PlaceHolder 11"/>
          <p:cNvSpPr>
            <a:spLocks noGrp="1"/>
          </p:cNvSpPr>
          <p:nvPr>
            <p:ph type="sldNum"/>
          </p:nvPr>
        </p:nvSpPr>
        <p:spPr>
          <a:xfrm>
            <a:off x="10951920" y="5867280"/>
            <a:ext cx="550800" cy="364680"/>
          </a:xfrm>
          <a:prstGeom prst="rect">
            <a:avLst/>
          </a:prstGeom>
        </p:spPr>
        <p:txBody>
          <a:bodyPr anchor="ctr"/>
          <a:p>
            <a:pPr algn="r">
              <a:lnSpc>
                <a:spcPct val="100000"/>
              </a:lnSpc>
            </a:pPr>
            <a:fld id="{B5A01416-F1FF-46C4-90D2-C2DB22B6DB09}" type="slidenum">
              <a:rPr b="0" lang="en-US" sz="1000" spc="-1" strike="noStrike">
                <a:solidFill>
                  <a:srgbClr val="000000"/>
                </a:solidFill>
                <a:latin typeface="Corbe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xfce.org/"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2928240" y="0"/>
            <a:ext cx="8574120" cy="2615760"/>
          </a:xfrm>
          <a:prstGeom prst="rect">
            <a:avLst/>
          </a:prstGeom>
          <a:noFill/>
          <a:ln>
            <a:noFill/>
          </a:ln>
        </p:spPr>
        <p:txBody>
          <a:bodyPr anchor="b"/>
          <a:p>
            <a:pPr algn="r">
              <a:lnSpc>
                <a:spcPct val="100000"/>
              </a:lnSpc>
            </a:pPr>
            <a:r>
              <a:rPr b="0" lang="en-US" sz="6000" spc="-1" strike="noStrike">
                <a:solidFill>
                  <a:srgbClr val="000000"/>
                </a:solidFill>
                <a:latin typeface="Corbel"/>
                <a:cs typeface="B Nazanin"/>
              </a:rPr>
              <a:t>امنیت و نفوذ</a:t>
            </a:r>
            <a:endParaRPr b="0" lang="en-US" sz="6000" spc="-1" strike="noStrike">
              <a:solidFill>
                <a:srgbClr val="000000"/>
              </a:solidFill>
              <a:latin typeface="Corbel"/>
            </a:endParaRPr>
          </a:p>
        </p:txBody>
      </p:sp>
      <p:sp>
        <p:nvSpPr>
          <p:cNvPr id="101" name="TextShape 2"/>
          <p:cNvSpPr txBox="1"/>
          <p:nvPr/>
        </p:nvSpPr>
        <p:spPr>
          <a:xfrm>
            <a:off x="10951920" y="5883120"/>
            <a:ext cx="550800" cy="364680"/>
          </a:xfrm>
          <a:prstGeom prst="rect">
            <a:avLst/>
          </a:prstGeom>
          <a:noFill/>
          <a:ln>
            <a:noFill/>
          </a:ln>
        </p:spPr>
        <p:txBody>
          <a:bodyPr anchor="ctr"/>
          <a:p>
            <a:pPr algn="r">
              <a:lnSpc>
                <a:spcPct val="100000"/>
              </a:lnSpc>
            </a:pPr>
            <a:fld id="{FC7DBC5F-4DB1-4F88-9757-88A44DED46AF}" type="slidenum">
              <a:rPr b="0" lang="en-US" sz="1000" spc="-1" strike="noStrike">
                <a:solidFill>
                  <a:srgbClr val="000000"/>
                </a:solidFill>
                <a:latin typeface="Corbel"/>
              </a:rPr>
              <a:t>&lt;number&gt;</a:t>
            </a:fld>
            <a:endParaRPr b="0" lang="en-US" sz="1000" spc="-1" strike="noStrike">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2205360" y="144720"/>
            <a:ext cx="4195080" cy="1752120"/>
          </a:xfrm>
          <a:prstGeom prst="rect">
            <a:avLst/>
          </a:prstGeom>
          <a:noFill/>
          <a:ln>
            <a:noFill/>
          </a:ln>
        </p:spPr>
        <p:txBody>
          <a:bodyPr anchor="ctr">
            <a:normAutofit/>
          </a:bodyPr>
          <a:p>
            <a:pPr algn="ctr">
              <a:lnSpc>
                <a:spcPct val="100000"/>
              </a:lnSpc>
            </a:pPr>
            <a:r>
              <a:rPr b="1" lang="en-US" sz="4000" spc="-1" strike="noStrike">
                <a:solidFill>
                  <a:srgbClr val="000000"/>
                </a:solidFill>
                <a:latin typeface="Corbel"/>
                <a:cs typeface="B Nazanin"/>
              </a:rPr>
              <a:t>متدولوژی های معمول حملات هکری</a:t>
            </a:r>
            <a:endParaRPr b="0" lang="en-US" sz="4000" spc="-1" strike="noStrike">
              <a:solidFill>
                <a:srgbClr val="000000"/>
              </a:solidFill>
              <a:latin typeface="Corbel"/>
            </a:endParaRPr>
          </a:p>
        </p:txBody>
      </p:sp>
      <p:sp>
        <p:nvSpPr>
          <p:cNvPr id="127" name="TextShape 2"/>
          <p:cNvSpPr txBox="1"/>
          <p:nvPr/>
        </p:nvSpPr>
        <p:spPr>
          <a:xfrm>
            <a:off x="2257200" y="2156040"/>
            <a:ext cx="41432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روش و معماری که هر هکر برای انجام عملیات خود استفاده می کند تقریبا ثابت است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معمولا این متدولوژی هک و حملات هکری به این شکل است.</a:t>
            </a:r>
            <a:endParaRPr b="0" lang="en-US" sz="2400" spc="-1" strike="noStrike">
              <a:solidFill>
                <a:srgbClr val="000000"/>
              </a:solidFill>
              <a:latin typeface="Corbel"/>
            </a:endParaRPr>
          </a:p>
        </p:txBody>
      </p:sp>
      <p:pic>
        <p:nvPicPr>
          <p:cNvPr id="128" name="Picture 3" descr=""/>
          <p:cNvPicPr/>
          <p:nvPr/>
        </p:nvPicPr>
        <p:blipFill>
          <a:blip r:embed="rId1"/>
          <a:stretch/>
        </p:blipFill>
        <p:spPr>
          <a:xfrm>
            <a:off x="6834600" y="0"/>
            <a:ext cx="5047920" cy="6800400"/>
          </a:xfrm>
          <a:prstGeom prst="rect">
            <a:avLst/>
          </a:prstGeom>
          <a:ln>
            <a:noFill/>
          </a:ln>
        </p:spPr>
      </p:pic>
      <p:sp>
        <p:nvSpPr>
          <p:cNvPr id="129" name="TextShape 3"/>
          <p:cNvSpPr txBox="1"/>
          <p:nvPr/>
        </p:nvSpPr>
        <p:spPr>
          <a:xfrm>
            <a:off x="10951920" y="5867280"/>
            <a:ext cx="550800" cy="364680"/>
          </a:xfrm>
          <a:prstGeom prst="rect">
            <a:avLst/>
          </a:prstGeom>
          <a:noFill/>
          <a:ln>
            <a:noFill/>
          </a:ln>
        </p:spPr>
        <p:txBody>
          <a:bodyPr anchor="ctr"/>
          <a:p>
            <a:pPr algn="r">
              <a:lnSpc>
                <a:spcPct val="100000"/>
              </a:lnSpc>
            </a:pPr>
            <a:fld id="{F3CDB563-FEC2-48D6-85C4-466EFEC62475}"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3" descr=""/>
          <p:cNvPicPr/>
          <p:nvPr/>
        </p:nvPicPr>
        <p:blipFill>
          <a:blip r:embed="rId1"/>
          <a:stretch/>
        </p:blipFill>
        <p:spPr>
          <a:xfrm>
            <a:off x="2994480" y="618120"/>
            <a:ext cx="5047920" cy="7765560"/>
          </a:xfrm>
          <a:prstGeom prst="rect">
            <a:avLst/>
          </a:prstGeom>
          <a:ln>
            <a:noFill/>
          </a:ln>
        </p:spPr>
      </p:pic>
      <p:sp>
        <p:nvSpPr>
          <p:cNvPr id="131" name="CustomShape 1"/>
          <p:cNvSpPr/>
          <p:nvPr/>
        </p:nvSpPr>
        <p:spPr>
          <a:xfrm>
            <a:off x="4482000" y="425160"/>
            <a:ext cx="2073240" cy="952560"/>
          </a:xfrm>
          <a:prstGeom prst="ellipse">
            <a:avLst/>
          </a:prstGeom>
          <a:noFill/>
          <a:ln>
            <a:solidFill>
              <a:srgbClr val="ff0000"/>
            </a:solidFill>
            <a:round/>
          </a:ln>
        </p:spPr>
        <p:style>
          <a:lnRef idx="2">
            <a:schemeClr val="accent6"/>
          </a:lnRef>
          <a:fillRef idx="1">
            <a:schemeClr val="lt1"/>
          </a:fillRef>
          <a:effectRef idx="0">
            <a:schemeClr val="accent6"/>
          </a:effectRef>
          <a:fontRef idx="minor"/>
        </p:style>
      </p:sp>
      <p:sp>
        <p:nvSpPr>
          <p:cNvPr id="132" name="TextShape 2"/>
          <p:cNvSpPr txBox="1"/>
          <p:nvPr/>
        </p:nvSpPr>
        <p:spPr>
          <a:xfrm>
            <a:off x="10951920" y="5867280"/>
            <a:ext cx="550800" cy="364680"/>
          </a:xfrm>
          <a:prstGeom prst="rect">
            <a:avLst/>
          </a:prstGeom>
          <a:noFill/>
          <a:ln>
            <a:noFill/>
          </a:ln>
        </p:spPr>
        <p:txBody>
          <a:bodyPr anchor="ctr"/>
          <a:p>
            <a:pPr algn="r">
              <a:lnSpc>
                <a:spcPct val="100000"/>
              </a:lnSpc>
            </a:pPr>
            <a:fld id="{48128FD1-E2DA-47D7-A818-1FF1C8C023B2}"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cs typeface="B Nazanin"/>
              </a:rPr>
              <a:t>Foot printing</a:t>
            </a:r>
            <a:r>
              <a:rPr b="1" lang="en-US" sz="4000" spc="-1" strike="noStrike">
                <a:solidFill>
                  <a:srgbClr val="000000"/>
                </a:solidFill>
                <a:latin typeface="Corbel"/>
                <a:cs typeface="B Nazanin"/>
              </a:rPr>
              <a:t>  یا شناسایی</a:t>
            </a:r>
            <a:endParaRPr b="0" lang="en-US" sz="4000" spc="-1" strike="noStrike">
              <a:solidFill>
                <a:srgbClr val="000000"/>
              </a:solidFill>
              <a:latin typeface="Corbel"/>
            </a:endParaRPr>
          </a:p>
        </p:txBody>
      </p:sp>
      <p:sp>
        <p:nvSpPr>
          <p:cNvPr id="134"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در این مرحله یک هکر تا جایی که امکان دارد در خصوص هدف مورد حمله اطلاعات بدست می آورد ، این اطلاعات می تواند از طریق وب سایت اینترنتی سازمان ، پایگاه های داده عمومی ، گروه های یاهو و گوگل و یا حتی از پرنسل سازمان بدست بیاید .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به این مرحله </a:t>
            </a:r>
            <a:r>
              <a:rPr b="0" lang="en-US" sz="2400" spc="-1" strike="noStrike">
                <a:solidFill>
                  <a:srgbClr val="000000"/>
                </a:solidFill>
                <a:latin typeface="Corbel"/>
                <a:cs typeface="B Nazanin"/>
              </a:rPr>
              <a:t>Passive Reconnaissance</a:t>
            </a:r>
            <a:r>
              <a:rPr b="0" lang="en-US" sz="2400" spc="-1" strike="noStrike">
                <a:solidFill>
                  <a:srgbClr val="000000"/>
                </a:solidFill>
                <a:latin typeface="Corbel"/>
                <a:cs typeface="B Nazanin"/>
              </a:rPr>
              <a:t>  یا شناسایی غیرفعالی هم گفته می شود .</a:t>
            </a:r>
            <a:endParaRPr b="0" lang="en-US" sz="2400" spc="-1" strike="noStrike">
              <a:solidFill>
                <a:srgbClr val="000000"/>
              </a:solidFill>
              <a:latin typeface="Corbel"/>
            </a:endParaRPr>
          </a:p>
        </p:txBody>
      </p:sp>
      <p:sp>
        <p:nvSpPr>
          <p:cNvPr id="135" name="TextShape 3"/>
          <p:cNvSpPr txBox="1"/>
          <p:nvPr/>
        </p:nvSpPr>
        <p:spPr>
          <a:xfrm>
            <a:off x="10951920" y="5867280"/>
            <a:ext cx="550800" cy="364680"/>
          </a:xfrm>
          <a:prstGeom prst="rect">
            <a:avLst/>
          </a:prstGeom>
          <a:noFill/>
          <a:ln>
            <a:noFill/>
          </a:ln>
        </p:spPr>
        <p:txBody>
          <a:bodyPr anchor="ctr"/>
          <a:p>
            <a:pPr algn="r">
              <a:lnSpc>
                <a:spcPct val="100000"/>
              </a:lnSpc>
            </a:pPr>
            <a:fld id="{639142A5-1F7F-440B-A745-C3F41CCE462C}"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Picture 3" descr=""/>
          <p:cNvPicPr/>
          <p:nvPr/>
        </p:nvPicPr>
        <p:blipFill>
          <a:blip r:embed="rId1"/>
          <a:stretch/>
        </p:blipFill>
        <p:spPr>
          <a:xfrm>
            <a:off x="2994480" y="618120"/>
            <a:ext cx="5047920" cy="7765560"/>
          </a:xfrm>
          <a:prstGeom prst="rect">
            <a:avLst/>
          </a:prstGeom>
          <a:ln>
            <a:noFill/>
          </a:ln>
        </p:spPr>
      </p:pic>
      <p:sp>
        <p:nvSpPr>
          <p:cNvPr id="137" name="CustomShape 1"/>
          <p:cNvSpPr/>
          <p:nvPr/>
        </p:nvSpPr>
        <p:spPr>
          <a:xfrm>
            <a:off x="4482000" y="1455480"/>
            <a:ext cx="2073240" cy="952560"/>
          </a:xfrm>
          <a:prstGeom prst="ellipse">
            <a:avLst/>
          </a:prstGeom>
          <a:noFill/>
          <a:ln>
            <a:solidFill>
              <a:srgbClr val="ff0000"/>
            </a:solidFill>
            <a:round/>
          </a:ln>
        </p:spPr>
        <p:style>
          <a:lnRef idx="2">
            <a:schemeClr val="accent6"/>
          </a:lnRef>
          <a:fillRef idx="1">
            <a:schemeClr val="lt1"/>
          </a:fillRef>
          <a:effectRef idx="0">
            <a:schemeClr val="accent6"/>
          </a:effectRef>
          <a:fontRef idx="minor"/>
        </p:style>
      </p:sp>
      <p:sp>
        <p:nvSpPr>
          <p:cNvPr id="138" name="TextShape 2"/>
          <p:cNvSpPr txBox="1"/>
          <p:nvPr/>
        </p:nvSpPr>
        <p:spPr>
          <a:xfrm>
            <a:off x="10951920" y="5867280"/>
            <a:ext cx="550800" cy="364680"/>
          </a:xfrm>
          <a:prstGeom prst="rect">
            <a:avLst/>
          </a:prstGeom>
          <a:noFill/>
          <a:ln>
            <a:noFill/>
          </a:ln>
        </p:spPr>
        <p:txBody>
          <a:bodyPr anchor="ctr"/>
          <a:p>
            <a:pPr algn="r">
              <a:lnSpc>
                <a:spcPct val="100000"/>
              </a:lnSpc>
            </a:pPr>
            <a:fld id="{FD2AAF60-804C-4226-8351-DD64BC1EB429}"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cs typeface="B Nazanin"/>
              </a:rPr>
              <a:t>Scanning</a:t>
            </a:r>
            <a:r>
              <a:rPr b="1" lang="en-US" sz="4000" spc="-1" strike="noStrike">
                <a:solidFill>
                  <a:srgbClr val="000000"/>
                </a:solidFill>
                <a:latin typeface="Corbel"/>
                <a:cs typeface="B Nazanin"/>
              </a:rPr>
              <a:t>  یا اسکن کردن</a:t>
            </a:r>
            <a:endParaRPr b="0" lang="en-US" sz="4000" spc="-1" strike="noStrike">
              <a:solidFill>
                <a:srgbClr val="000000"/>
              </a:solidFill>
              <a:latin typeface="Corbel"/>
            </a:endParaRPr>
          </a:p>
        </p:txBody>
      </p:sp>
      <p:sp>
        <p:nvSpPr>
          <p:cNvPr id="140"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این مرحله تا حدی به مرحله قبلی مرتبط است زیرا باز هم برای بدست آوردن اطلاعات استفاده می شوند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به این مرحله که بعد از شناسایی اولیه انجام می شود </a:t>
            </a:r>
            <a:r>
              <a:rPr b="0" lang="en-US" sz="2400" spc="-1" strike="noStrike">
                <a:solidFill>
                  <a:srgbClr val="000000"/>
                </a:solidFill>
                <a:latin typeface="Corbel"/>
                <a:cs typeface="B Nazanin"/>
              </a:rPr>
              <a:t>Active Reconnaissance</a:t>
            </a:r>
            <a:r>
              <a:rPr b="0" lang="en-US" sz="2400" spc="-1" strike="noStrike">
                <a:solidFill>
                  <a:srgbClr val="000000"/>
                </a:solidFill>
                <a:latin typeface="Corbel"/>
                <a:cs typeface="B Nazanin"/>
              </a:rPr>
              <a:t> یا شناسایی فعال هم گفته می شود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 در این مرحله یک هکر با استفاده از ابزارهای و تکنیک های مختلف پورت ها و سرویس های فعال بر روی هدف را تحلیل می کند و در این خصوص اطلاعات لازم را جمع آوری می کند .</a:t>
            </a:r>
            <a:endParaRPr b="0" lang="en-US" sz="2400" spc="-1" strike="noStrike">
              <a:solidFill>
                <a:srgbClr val="000000"/>
              </a:solidFill>
              <a:latin typeface="Corbel"/>
            </a:endParaRPr>
          </a:p>
        </p:txBody>
      </p:sp>
      <p:sp>
        <p:nvSpPr>
          <p:cNvPr id="141" name="TextShape 3"/>
          <p:cNvSpPr txBox="1"/>
          <p:nvPr/>
        </p:nvSpPr>
        <p:spPr>
          <a:xfrm>
            <a:off x="10951920" y="5867280"/>
            <a:ext cx="550800" cy="364680"/>
          </a:xfrm>
          <a:prstGeom prst="rect">
            <a:avLst/>
          </a:prstGeom>
          <a:noFill/>
          <a:ln>
            <a:noFill/>
          </a:ln>
        </p:spPr>
        <p:txBody>
          <a:bodyPr anchor="ctr"/>
          <a:p>
            <a:pPr algn="r">
              <a:lnSpc>
                <a:spcPct val="100000"/>
              </a:lnSpc>
            </a:pPr>
            <a:fld id="{41327F3B-1EAB-411F-9A1A-4741FA38FB78}"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3" descr=""/>
          <p:cNvPicPr/>
          <p:nvPr/>
        </p:nvPicPr>
        <p:blipFill>
          <a:blip r:embed="rId1"/>
          <a:stretch/>
        </p:blipFill>
        <p:spPr>
          <a:xfrm>
            <a:off x="2994480" y="618120"/>
            <a:ext cx="5047920" cy="7765560"/>
          </a:xfrm>
          <a:prstGeom prst="rect">
            <a:avLst/>
          </a:prstGeom>
          <a:ln>
            <a:noFill/>
          </a:ln>
        </p:spPr>
      </p:pic>
      <p:sp>
        <p:nvSpPr>
          <p:cNvPr id="143" name="CustomShape 1"/>
          <p:cNvSpPr/>
          <p:nvPr/>
        </p:nvSpPr>
        <p:spPr>
          <a:xfrm>
            <a:off x="4482000" y="2459880"/>
            <a:ext cx="2073240" cy="952560"/>
          </a:xfrm>
          <a:prstGeom prst="ellipse">
            <a:avLst/>
          </a:prstGeom>
          <a:noFill/>
          <a:ln>
            <a:solidFill>
              <a:srgbClr val="ff0000"/>
            </a:solidFill>
            <a:round/>
          </a:ln>
        </p:spPr>
        <p:style>
          <a:lnRef idx="2">
            <a:schemeClr val="accent6"/>
          </a:lnRef>
          <a:fillRef idx="1">
            <a:schemeClr val="lt1"/>
          </a:fillRef>
          <a:effectRef idx="0">
            <a:schemeClr val="accent6"/>
          </a:effectRef>
          <a:fontRef idx="minor"/>
        </p:style>
      </p:sp>
      <p:sp>
        <p:nvSpPr>
          <p:cNvPr id="144" name="TextShape 2"/>
          <p:cNvSpPr txBox="1"/>
          <p:nvPr/>
        </p:nvSpPr>
        <p:spPr>
          <a:xfrm>
            <a:off x="10951920" y="5867280"/>
            <a:ext cx="550800" cy="364680"/>
          </a:xfrm>
          <a:prstGeom prst="rect">
            <a:avLst/>
          </a:prstGeom>
          <a:noFill/>
          <a:ln>
            <a:noFill/>
          </a:ln>
        </p:spPr>
        <p:txBody>
          <a:bodyPr anchor="ctr"/>
          <a:p>
            <a:pPr algn="r">
              <a:lnSpc>
                <a:spcPct val="100000"/>
              </a:lnSpc>
            </a:pPr>
            <a:fld id="{72B6CFB8-82BE-4AC3-BF29-FDBD8406DEE4}"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cs typeface="B Nazanin"/>
              </a:rPr>
              <a:t>Enumeration</a:t>
            </a:r>
            <a:r>
              <a:rPr b="1" lang="en-US" sz="4000" spc="-1" strike="noStrike">
                <a:solidFill>
                  <a:srgbClr val="000000"/>
                </a:solidFill>
                <a:latin typeface="Corbel"/>
                <a:cs typeface="B Nazanin"/>
              </a:rPr>
              <a:t>  یا جمع آوری اطلاعات</a:t>
            </a:r>
            <a:endParaRPr b="0" lang="en-US" sz="4000" spc="-1" strike="noStrike">
              <a:solidFill>
                <a:srgbClr val="000000"/>
              </a:solidFill>
              <a:latin typeface="Corbel"/>
            </a:endParaRPr>
          </a:p>
        </p:txBody>
      </p:sp>
      <p:sp>
        <p:nvSpPr>
          <p:cNvPr id="146"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این مرحله به مرحله قبلی که </a:t>
            </a:r>
            <a:r>
              <a:rPr b="0" lang="en-US" sz="2400" spc="-1" strike="noStrike">
                <a:solidFill>
                  <a:srgbClr val="000000"/>
                </a:solidFill>
                <a:latin typeface="Corbel"/>
                <a:cs typeface="B Nazanin"/>
              </a:rPr>
              <a:t>Scanning</a:t>
            </a:r>
            <a:r>
              <a:rPr b="0" lang="en-US" sz="2400" spc="-1" strike="noStrike">
                <a:solidFill>
                  <a:srgbClr val="000000"/>
                </a:solidFill>
                <a:latin typeface="Corbel"/>
                <a:cs typeface="B Nazanin"/>
              </a:rPr>
              <a:t>  است بسیار نزدیک است با این تفاوت که در این نوع جمع آوری اطلاعات ، اطلاعات بسیار دقیقتی از اهداف مورد حمله جمع آوری می شود.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برای مثال پوشه های به اشتراک گذاشته شده با سطح دسترسی ضعیف ، نام های کاربری موجود در شبکه، رمز های عبور ضعیف و بسیاری موارد دیگر در این مرحله از حمله انجام می شود .</a:t>
            </a:r>
            <a:endParaRPr b="0" lang="en-US" sz="2400" spc="-1" strike="noStrike">
              <a:solidFill>
                <a:srgbClr val="000000"/>
              </a:solidFill>
              <a:latin typeface="Corbel"/>
            </a:endParaRPr>
          </a:p>
        </p:txBody>
      </p:sp>
      <p:sp>
        <p:nvSpPr>
          <p:cNvPr id="147" name="TextShape 3"/>
          <p:cNvSpPr txBox="1"/>
          <p:nvPr/>
        </p:nvSpPr>
        <p:spPr>
          <a:xfrm>
            <a:off x="10951920" y="5867280"/>
            <a:ext cx="550800" cy="364680"/>
          </a:xfrm>
          <a:prstGeom prst="rect">
            <a:avLst/>
          </a:prstGeom>
          <a:noFill/>
          <a:ln>
            <a:noFill/>
          </a:ln>
        </p:spPr>
        <p:txBody>
          <a:bodyPr anchor="ctr"/>
          <a:p>
            <a:pPr algn="r">
              <a:lnSpc>
                <a:spcPct val="100000"/>
              </a:lnSpc>
            </a:pPr>
            <a:fld id="{6CD7AC57-52C6-4A25-8526-F6F0E4ED1348}"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Picture 3" descr=""/>
          <p:cNvPicPr/>
          <p:nvPr/>
        </p:nvPicPr>
        <p:blipFill>
          <a:blip r:embed="rId1"/>
          <a:stretch/>
        </p:blipFill>
        <p:spPr>
          <a:xfrm>
            <a:off x="2955960" y="0"/>
            <a:ext cx="5047920" cy="7765560"/>
          </a:xfrm>
          <a:prstGeom prst="rect">
            <a:avLst/>
          </a:prstGeom>
          <a:ln>
            <a:noFill/>
          </a:ln>
        </p:spPr>
      </p:pic>
      <p:sp>
        <p:nvSpPr>
          <p:cNvPr id="149" name="CustomShape 1"/>
          <p:cNvSpPr/>
          <p:nvPr/>
        </p:nvSpPr>
        <p:spPr>
          <a:xfrm>
            <a:off x="4443120" y="2814120"/>
            <a:ext cx="2073240" cy="952560"/>
          </a:xfrm>
          <a:prstGeom prst="ellipse">
            <a:avLst/>
          </a:prstGeom>
          <a:noFill/>
          <a:ln>
            <a:solidFill>
              <a:srgbClr val="ff0000"/>
            </a:solidFill>
            <a:round/>
          </a:ln>
        </p:spPr>
        <p:style>
          <a:lnRef idx="2">
            <a:schemeClr val="accent6"/>
          </a:lnRef>
          <a:fillRef idx="1">
            <a:schemeClr val="lt1"/>
          </a:fillRef>
          <a:effectRef idx="0">
            <a:schemeClr val="accent6"/>
          </a:effectRef>
          <a:fontRef idx="minor"/>
        </p:style>
      </p:sp>
      <p:sp>
        <p:nvSpPr>
          <p:cNvPr id="150" name="TextShape 2"/>
          <p:cNvSpPr txBox="1"/>
          <p:nvPr/>
        </p:nvSpPr>
        <p:spPr>
          <a:xfrm>
            <a:off x="10951920" y="5867280"/>
            <a:ext cx="550800" cy="364680"/>
          </a:xfrm>
          <a:prstGeom prst="rect">
            <a:avLst/>
          </a:prstGeom>
          <a:noFill/>
          <a:ln>
            <a:noFill/>
          </a:ln>
        </p:spPr>
        <p:txBody>
          <a:bodyPr anchor="ctr"/>
          <a:p>
            <a:pPr algn="r">
              <a:lnSpc>
                <a:spcPct val="100000"/>
              </a:lnSpc>
            </a:pPr>
            <a:fld id="{B40DAA9F-056A-408C-A357-FE431013E26C}"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cs typeface="B Nazanin"/>
              </a:rPr>
              <a:t>Penetrate</a:t>
            </a:r>
            <a:r>
              <a:rPr b="1" lang="en-US" sz="4000" spc="-1" strike="noStrike">
                <a:solidFill>
                  <a:srgbClr val="000000"/>
                </a:solidFill>
                <a:latin typeface="Corbel"/>
                <a:cs typeface="B Nazanin"/>
              </a:rPr>
              <a:t>  یا نفوذ</a:t>
            </a:r>
            <a:endParaRPr b="0" lang="en-US" sz="4000" spc="-1" strike="noStrike">
              <a:solidFill>
                <a:srgbClr val="000000"/>
              </a:solidFill>
              <a:latin typeface="Corbel"/>
            </a:endParaRPr>
          </a:p>
        </p:txBody>
      </p:sp>
      <p:sp>
        <p:nvSpPr>
          <p:cNvPr id="152"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تفاوت این مرحله با مراحل قبلی این است که در این مرحله مهاجم حمله خود را انجام داده است و رسما کاری از دست شما بر نیامده است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در این مرحله مهاجم با استفاده از اطلاعاتی که در مراجل قبلی جمع آوری کرده است ، حمله خود را برنامه ریزی کرده است و شبکه شما مورد هجوم وی قرار گرفته است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در این مرحله شما هک شده اید.</a:t>
            </a:r>
            <a:endParaRPr b="0" lang="en-US" sz="2400" spc="-1" strike="noStrike">
              <a:solidFill>
                <a:srgbClr val="000000"/>
              </a:solidFill>
              <a:latin typeface="Corbel"/>
            </a:endParaRPr>
          </a:p>
        </p:txBody>
      </p:sp>
      <p:sp>
        <p:nvSpPr>
          <p:cNvPr id="153" name="TextShape 3"/>
          <p:cNvSpPr txBox="1"/>
          <p:nvPr/>
        </p:nvSpPr>
        <p:spPr>
          <a:xfrm>
            <a:off x="10951920" y="5867280"/>
            <a:ext cx="550800" cy="364680"/>
          </a:xfrm>
          <a:prstGeom prst="rect">
            <a:avLst/>
          </a:prstGeom>
          <a:noFill/>
          <a:ln>
            <a:noFill/>
          </a:ln>
        </p:spPr>
        <p:txBody>
          <a:bodyPr anchor="ctr"/>
          <a:p>
            <a:pPr algn="r">
              <a:lnSpc>
                <a:spcPct val="100000"/>
              </a:lnSpc>
            </a:pPr>
            <a:fld id="{1157007D-74C6-41B1-ABB3-3ADF5E341278}"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Picture 3" descr=""/>
          <p:cNvPicPr/>
          <p:nvPr/>
        </p:nvPicPr>
        <p:blipFill>
          <a:blip r:embed="rId1"/>
          <a:stretch/>
        </p:blipFill>
        <p:spPr>
          <a:xfrm>
            <a:off x="2994480" y="-618120"/>
            <a:ext cx="5047920" cy="7765560"/>
          </a:xfrm>
          <a:prstGeom prst="rect">
            <a:avLst/>
          </a:prstGeom>
          <a:ln>
            <a:noFill/>
          </a:ln>
        </p:spPr>
      </p:pic>
      <p:sp>
        <p:nvSpPr>
          <p:cNvPr id="155" name="CustomShape 1"/>
          <p:cNvSpPr/>
          <p:nvPr/>
        </p:nvSpPr>
        <p:spPr>
          <a:xfrm>
            <a:off x="6284880" y="3264840"/>
            <a:ext cx="2073240" cy="952560"/>
          </a:xfrm>
          <a:prstGeom prst="ellipse">
            <a:avLst/>
          </a:prstGeom>
          <a:noFill/>
          <a:ln>
            <a:solidFill>
              <a:srgbClr val="ff0000"/>
            </a:solidFill>
            <a:round/>
          </a:ln>
        </p:spPr>
        <p:style>
          <a:lnRef idx="2">
            <a:schemeClr val="accent6"/>
          </a:lnRef>
          <a:fillRef idx="1">
            <a:schemeClr val="lt1"/>
          </a:fillRef>
          <a:effectRef idx="0">
            <a:schemeClr val="accent6"/>
          </a:effectRef>
          <a:fontRef idx="minor"/>
        </p:style>
      </p:sp>
      <p:sp>
        <p:nvSpPr>
          <p:cNvPr id="156" name="TextShape 2"/>
          <p:cNvSpPr txBox="1"/>
          <p:nvPr/>
        </p:nvSpPr>
        <p:spPr>
          <a:xfrm>
            <a:off x="10951920" y="5867280"/>
            <a:ext cx="550800" cy="364680"/>
          </a:xfrm>
          <a:prstGeom prst="rect">
            <a:avLst/>
          </a:prstGeom>
          <a:noFill/>
          <a:ln>
            <a:noFill/>
          </a:ln>
        </p:spPr>
        <p:txBody>
          <a:bodyPr anchor="ctr"/>
          <a:p>
            <a:pPr algn="r">
              <a:lnSpc>
                <a:spcPct val="100000"/>
              </a:lnSpc>
            </a:pPr>
            <a:fld id="{DB100189-D028-472D-B022-234EC72795A6}"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484280" y="685800"/>
            <a:ext cx="10018440" cy="1752120"/>
          </a:xfrm>
          <a:prstGeom prst="rect">
            <a:avLst/>
          </a:prstGeom>
          <a:noFill/>
          <a:ln>
            <a:noFill/>
          </a:ln>
        </p:spPr>
        <p:txBody>
          <a:bodyPr anchor="ctr"/>
          <a:p>
            <a:pPr algn="r" rtl="1">
              <a:lnSpc>
                <a:spcPct val="100000"/>
              </a:lnSpc>
            </a:pPr>
            <a:r>
              <a:rPr b="0" lang="en-US" sz="4000" spc="-1" strike="noStrike">
                <a:solidFill>
                  <a:srgbClr val="000000"/>
                </a:solidFill>
                <a:latin typeface="Corbel"/>
                <a:cs typeface="B Nazanin"/>
              </a:rPr>
              <a:t>آن چه گذشت ...</a:t>
            </a:r>
            <a:endParaRPr b="0" lang="en-US" sz="4000" spc="-1" strike="noStrike">
              <a:solidFill>
                <a:srgbClr val="000000"/>
              </a:solidFill>
              <a:latin typeface="Corbel"/>
            </a:endParaRPr>
          </a:p>
        </p:txBody>
      </p:sp>
      <p:sp>
        <p:nvSpPr>
          <p:cNvPr id="103"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امنیت</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حفاظت در کامپیوتر</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نفوذ</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انواع روش های نفوذ</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تاثیرگزارترین حملات تاریخ</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مقابله با هک شدن</a:t>
            </a:r>
            <a:endParaRPr b="0" lang="en-US" sz="2400" spc="-1" strike="noStrike">
              <a:solidFill>
                <a:srgbClr val="000000"/>
              </a:solidFill>
              <a:latin typeface="Corbel"/>
            </a:endParaRPr>
          </a:p>
        </p:txBody>
      </p:sp>
      <p:sp>
        <p:nvSpPr>
          <p:cNvPr id="104" name="TextShape 3"/>
          <p:cNvSpPr txBox="1"/>
          <p:nvPr/>
        </p:nvSpPr>
        <p:spPr>
          <a:xfrm>
            <a:off x="10951920" y="5867280"/>
            <a:ext cx="550800" cy="364680"/>
          </a:xfrm>
          <a:prstGeom prst="rect">
            <a:avLst/>
          </a:prstGeom>
          <a:noFill/>
          <a:ln>
            <a:noFill/>
          </a:ln>
        </p:spPr>
        <p:txBody>
          <a:bodyPr anchor="ctr"/>
          <a:p>
            <a:pPr algn="r">
              <a:lnSpc>
                <a:spcPct val="100000"/>
              </a:lnSpc>
            </a:pPr>
            <a:fld id="{E12721BE-E1DB-4661-AC8E-C4A4F06B8708}" type="slidenum">
              <a:rPr b="0" lang="en-US" sz="1000" spc="-1" strike="noStrike">
                <a:solidFill>
                  <a:srgbClr val="000000"/>
                </a:solidFill>
                <a:latin typeface="Corbel"/>
              </a:rPr>
              <a:t>&lt;number&gt;</a:t>
            </a:fld>
            <a:endParaRPr b="0" lang="en-US" sz="1000" spc="-1" strike="noStrike">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cs typeface="B Nazanin"/>
              </a:rPr>
              <a:t>Escalate</a:t>
            </a:r>
            <a:r>
              <a:rPr b="1" lang="en-US" sz="4000" spc="-1" strike="noStrike">
                <a:solidFill>
                  <a:srgbClr val="000000"/>
                </a:solidFill>
                <a:latin typeface="Corbel"/>
                <a:cs typeface="B Nazanin"/>
              </a:rPr>
              <a:t>  یا بالا بردن دسترسی</a:t>
            </a:r>
            <a:endParaRPr b="0" lang="en-US" sz="4000" spc="-1" strike="noStrike">
              <a:solidFill>
                <a:srgbClr val="000000"/>
              </a:solidFill>
              <a:latin typeface="Corbel"/>
            </a:endParaRPr>
          </a:p>
        </p:txBody>
      </p:sp>
      <p:sp>
        <p:nvSpPr>
          <p:cNvPr id="158"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فکر نکنید که زمانی که یک هکر وارد یک سیستم شده است قطعا دسترسی های یک مدیر سیستم را دارد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معمولا دسترسی هایی که بصورت غیر مجاز توسط هکرها انجام می شود دسترسی های سطح پایین است ، هکر ها با استفاده از تکنیک های خاص به نام </a:t>
            </a:r>
            <a:r>
              <a:rPr b="0" lang="en-US" sz="2400" spc="-1" strike="noStrike">
                <a:solidFill>
                  <a:srgbClr val="000000"/>
                </a:solidFill>
                <a:latin typeface="Corbel"/>
                <a:cs typeface="B Nazanin"/>
              </a:rPr>
              <a:t>Privilege Escalation</a:t>
            </a:r>
            <a:r>
              <a:rPr b="0" lang="en-US" sz="2400" spc="-1" strike="noStrike">
                <a:solidFill>
                  <a:srgbClr val="000000"/>
                </a:solidFill>
                <a:latin typeface="Corbel"/>
                <a:cs typeface="B Nazanin"/>
              </a:rPr>
              <a:t>  یا بالا بردن سطح دسترسی از طریق همان دسترسی کم به دسترسی های بیشتر دست خواهند یافت .</a:t>
            </a:r>
            <a:endParaRPr b="0" lang="en-US" sz="2400" spc="-1" strike="noStrike">
              <a:solidFill>
                <a:srgbClr val="000000"/>
              </a:solidFill>
              <a:latin typeface="Corbel"/>
            </a:endParaRPr>
          </a:p>
        </p:txBody>
      </p:sp>
      <p:sp>
        <p:nvSpPr>
          <p:cNvPr id="159" name="TextShape 3"/>
          <p:cNvSpPr txBox="1"/>
          <p:nvPr/>
        </p:nvSpPr>
        <p:spPr>
          <a:xfrm>
            <a:off x="10951920" y="5867280"/>
            <a:ext cx="550800" cy="364680"/>
          </a:xfrm>
          <a:prstGeom prst="rect">
            <a:avLst/>
          </a:prstGeom>
          <a:noFill/>
          <a:ln>
            <a:noFill/>
          </a:ln>
        </p:spPr>
        <p:txBody>
          <a:bodyPr anchor="ctr"/>
          <a:p>
            <a:pPr algn="r">
              <a:lnSpc>
                <a:spcPct val="100000"/>
              </a:lnSpc>
            </a:pPr>
            <a:fld id="{D6067622-7C7D-41B6-9DD0-525089583B57}"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Picture 3" descr=""/>
          <p:cNvPicPr/>
          <p:nvPr/>
        </p:nvPicPr>
        <p:blipFill>
          <a:blip r:embed="rId1"/>
          <a:stretch/>
        </p:blipFill>
        <p:spPr>
          <a:xfrm>
            <a:off x="2955960" y="-1429560"/>
            <a:ext cx="5047920" cy="7765560"/>
          </a:xfrm>
          <a:prstGeom prst="rect">
            <a:avLst/>
          </a:prstGeom>
          <a:ln>
            <a:noFill/>
          </a:ln>
        </p:spPr>
      </p:pic>
      <p:sp>
        <p:nvSpPr>
          <p:cNvPr id="161" name="CustomShape 1"/>
          <p:cNvSpPr/>
          <p:nvPr/>
        </p:nvSpPr>
        <p:spPr>
          <a:xfrm>
            <a:off x="6233400" y="4501080"/>
            <a:ext cx="2073240" cy="952560"/>
          </a:xfrm>
          <a:prstGeom prst="ellipse">
            <a:avLst/>
          </a:prstGeom>
          <a:noFill/>
          <a:ln>
            <a:solidFill>
              <a:srgbClr val="ff0000"/>
            </a:solidFill>
            <a:round/>
          </a:ln>
        </p:spPr>
        <p:style>
          <a:lnRef idx="2">
            <a:schemeClr val="accent6"/>
          </a:lnRef>
          <a:fillRef idx="1">
            <a:schemeClr val="lt1"/>
          </a:fillRef>
          <a:effectRef idx="0">
            <a:schemeClr val="accent6"/>
          </a:effectRef>
          <a:fontRef idx="minor"/>
        </p:style>
      </p:sp>
      <p:sp>
        <p:nvSpPr>
          <p:cNvPr id="162" name="TextShape 2"/>
          <p:cNvSpPr txBox="1"/>
          <p:nvPr/>
        </p:nvSpPr>
        <p:spPr>
          <a:xfrm>
            <a:off x="10951920" y="5867280"/>
            <a:ext cx="550800" cy="364680"/>
          </a:xfrm>
          <a:prstGeom prst="rect">
            <a:avLst/>
          </a:prstGeom>
          <a:noFill/>
          <a:ln>
            <a:noFill/>
          </a:ln>
        </p:spPr>
        <p:txBody>
          <a:bodyPr anchor="ctr"/>
          <a:p>
            <a:pPr algn="r">
              <a:lnSpc>
                <a:spcPct val="100000"/>
              </a:lnSpc>
            </a:pPr>
            <a:fld id="{B942E7B2-259E-4BAA-8B8F-A45B68DB4C27}"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cs typeface="B Nazanin"/>
              </a:rPr>
              <a:t>Covering Tracks</a:t>
            </a:r>
            <a:r>
              <a:rPr b="1" lang="en-US" sz="4000" spc="-1" strike="noStrike">
                <a:solidFill>
                  <a:srgbClr val="000000"/>
                </a:solidFill>
                <a:latin typeface="Corbel"/>
                <a:cs typeface="B Nazanin"/>
              </a:rPr>
              <a:t>  یا پاک کردن آثار جرم</a:t>
            </a:r>
            <a:endParaRPr b="0" lang="en-US" sz="4000" spc="-1" strike="noStrike">
              <a:solidFill>
                <a:srgbClr val="000000"/>
              </a:solidFill>
              <a:latin typeface="Corbel"/>
            </a:endParaRPr>
          </a:p>
        </p:txBody>
      </p:sp>
      <p:sp>
        <p:nvSpPr>
          <p:cNvPr id="164"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زمانی که هکر به دسترسی مورد نظر خود و اهداف تعیین شده دست پیدا کرد ، شروع به پاک کردن آثار جرم خود می کند و سعی می کند که فعالیت هایی را که انجام داده است از دید دیگران مخفی نگاه دارد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معمولا یک هکر حرفه ای بعد از اینکه حمله موفقیت آمیزی را ترتیب داد در سیستم هک شده ابزاهای خاص خود مانند روتکیت ها ( </a:t>
            </a:r>
            <a:r>
              <a:rPr b="0" lang="en-US" sz="2400" spc="-1" strike="noStrike">
                <a:solidFill>
                  <a:srgbClr val="000000"/>
                </a:solidFill>
                <a:latin typeface="Corbel"/>
                <a:cs typeface="B Nazanin"/>
              </a:rPr>
              <a:t>Root kit</a:t>
            </a:r>
            <a:r>
              <a:rPr b="0" lang="en-US" sz="2400" spc="-1" strike="noStrike">
                <a:solidFill>
                  <a:srgbClr val="000000"/>
                </a:solidFill>
                <a:latin typeface="Corbel"/>
                <a:cs typeface="B Nazanin"/>
              </a:rPr>
              <a:t> ) و </a:t>
            </a:r>
            <a:r>
              <a:rPr b="0" lang="en-US" sz="2400" spc="-1" strike="noStrike">
                <a:solidFill>
                  <a:srgbClr val="000000"/>
                </a:solidFill>
                <a:latin typeface="Corbel"/>
                <a:cs typeface="B Nazanin"/>
              </a:rPr>
              <a:t>Backdoor</a:t>
            </a:r>
            <a:r>
              <a:rPr b="0" lang="en-US" sz="2400" spc="-1" strike="noStrike">
                <a:solidFill>
                  <a:srgbClr val="000000"/>
                </a:solidFill>
                <a:latin typeface="Corbel"/>
                <a:cs typeface="B Nazanin"/>
              </a:rPr>
              <a:t> ها را برای دسترسی های بعدی ایجاد می کند .</a:t>
            </a:r>
            <a:endParaRPr b="0" lang="en-US" sz="2400" spc="-1" strike="noStrike">
              <a:solidFill>
                <a:srgbClr val="000000"/>
              </a:solidFill>
              <a:latin typeface="Corbel"/>
            </a:endParaRPr>
          </a:p>
        </p:txBody>
      </p:sp>
      <p:sp>
        <p:nvSpPr>
          <p:cNvPr id="165" name="TextShape 3"/>
          <p:cNvSpPr txBox="1"/>
          <p:nvPr/>
        </p:nvSpPr>
        <p:spPr>
          <a:xfrm>
            <a:off x="10951920" y="5867280"/>
            <a:ext cx="550800" cy="364680"/>
          </a:xfrm>
          <a:prstGeom prst="rect">
            <a:avLst/>
          </a:prstGeom>
          <a:noFill/>
          <a:ln>
            <a:noFill/>
          </a:ln>
        </p:spPr>
        <p:txBody>
          <a:bodyPr anchor="ctr"/>
          <a:p>
            <a:pPr algn="r">
              <a:lnSpc>
                <a:spcPct val="100000"/>
              </a:lnSpc>
            </a:pPr>
            <a:fld id="{05762603-C39F-443A-B60C-BDD7877949BC}"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167" name="TextShape 2"/>
          <p:cNvSpPr txBox="1"/>
          <p:nvPr/>
        </p:nvSpPr>
        <p:spPr>
          <a:xfrm>
            <a:off x="10951920" y="5867280"/>
            <a:ext cx="550800" cy="364680"/>
          </a:xfrm>
          <a:prstGeom prst="rect">
            <a:avLst/>
          </a:prstGeom>
          <a:noFill/>
          <a:ln>
            <a:noFill/>
          </a:ln>
        </p:spPr>
        <p:txBody>
          <a:bodyPr anchor="ctr"/>
          <a:p>
            <a:pPr algn="r">
              <a:lnSpc>
                <a:spcPct val="100000"/>
              </a:lnSpc>
            </a:pPr>
            <a:fld id="{F5814452-1441-4000-A001-61583EC16697}" type="slidenum">
              <a:rPr b="0" lang="en-US" sz="1000" spc="-1" strike="noStrike">
                <a:solidFill>
                  <a:srgbClr val="000000"/>
                </a:solidFill>
                <a:latin typeface="Corbel"/>
              </a:rPr>
              <a:t>&lt;number&gt;</a:t>
            </a:fld>
            <a:endParaRPr b="0" lang="en-US" sz="1000" spc="-1" strike="noStrike">
              <a:latin typeface="Times New Roman"/>
            </a:endParaRPr>
          </a:p>
        </p:txBody>
      </p:sp>
    </p:spTree>
  </p:cSld>
  <p:timing>
    <p:tnLst>
      <p:par>
        <p:cTn id="11" dur="indefinite" restart="never" nodeType="tmRoot">
          <p:childTnLst>
            <p:seq>
              <p:cTn id="12" restart="whenNotActive" nodeType="interactiveSeq" fill="hold">
                <p:childTnLst>
                  <p:par>
                    <p:cTn id="13" fill="hold">
                      <p:stCondLst/>
                      <p:childTnLst>
                        <p:par>
                          <p:cTn id="14" fill="hold">
                            <p:stCondLst>
                              <p:cond delay="0"/>
                            </p:stCondLst>
                            <p:childTnLst>
                              <p:par>
                                <p:cTn id="15" nodeType="click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cs typeface="B Nazanin"/>
              </a:rPr>
              <a:t>آسیب پذیری های تحت وب</a:t>
            </a:r>
            <a:endParaRPr b="0" lang="en-US" sz="4000" spc="-1" strike="noStrike">
              <a:solidFill>
                <a:srgbClr val="000000"/>
              </a:solidFill>
              <a:latin typeface="Corbel"/>
            </a:endParaRPr>
          </a:p>
        </p:txBody>
      </p:sp>
      <p:sp>
        <p:nvSpPr>
          <p:cNvPr id="169" name="TextShape 2"/>
          <p:cNvSpPr txBox="1"/>
          <p:nvPr/>
        </p:nvSpPr>
        <p:spPr>
          <a:xfrm>
            <a:off x="1484280" y="2189520"/>
            <a:ext cx="10018440" cy="485496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Injection</a:t>
            </a:r>
            <a:r>
              <a:rPr b="1" lang="en-US" sz="2400" spc="-1" strike="noStrike">
                <a:solidFill>
                  <a:srgbClr val="000000"/>
                </a:solidFill>
                <a:latin typeface="Corbel"/>
              </a:rPr>
              <a:t>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XSS</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CSRF</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Broken-Authentication &amp; Session Management</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IDOR</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Sensitive-Data-Exposure</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Missing-Function-Level-Access-Control</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Components-with-know-Vulnerabilities</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Security-Misconfiguration</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Unvalidated-Redirects-and-Forwards</a:t>
            </a:r>
            <a:endParaRPr b="0" lang="en-US" sz="2400" spc="-1" strike="noStrike">
              <a:solidFill>
                <a:srgbClr val="000000"/>
              </a:solidFill>
              <a:latin typeface="Corbel"/>
            </a:endParaRPr>
          </a:p>
          <a:p>
            <a:pPr algn="r" rtl="1">
              <a:lnSpc>
                <a:spcPct val="100000"/>
              </a:lnSpc>
              <a:spcBef>
                <a:spcPts val="479"/>
              </a:spcBef>
              <a:spcAft>
                <a:spcPts val="601"/>
              </a:spcAft>
            </a:pPr>
            <a:endParaRPr b="0" lang="en-US" sz="2400" spc="-1" strike="noStrike">
              <a:solidFill>
                <a:srgbClr val="000000"/>
              </a:solidFill>
              <a:latin typeface="Corbel"/>
            </a:endParaRPr>
          </a:p>
        </p:txBody>
      </p:sp>
      <p:sp>
        <p:nvSpPr>
          <p:cNvPr id="170" name="TextShape 3"/>
          <p:cNvSpPr txBox="1"/>
          <p:nvPr/>
        </p:nvSpPr>
        <p:spPr>
          <a:xfrm>
            <a:off x="10951920" y="5867280"/>
            <a:ext cx="550800" cy="364680"/>
          </a:xfrm>
          <a:prstGeom prst="rect">
            <a:avLst/>
          </a:prstGeom>
          <a:noFill/>
          <a:ln>
            <a:noFill/>
          </a:ln>
        </p:spPr>
        <p:txBody>
          <a:bodyPr anchor="ctr"/>
          <a:p>
            <a:pPr algn="r">
              <a:lnSpc>
                <a:spcPct val="100000"/>
              </a:lnSpc>
            </a:pPr>
            <a:fld id="{9F053852-5FBC-43EB-A1D9-2977787FA78A}"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Injection </a:t>
            </a:r>
            <a:endParaRPr b="0" lang="en-US" sz="4000" spc="-1" strike="noStrike">
              <a:solidFill>
                <a:srgbClr val="000000"/>
              </a:solidFill>
              <a:latin typeface="Corbel"/>
            </a:endParaRPr>
          </a:p>
        </p:txBody>
      </p:sp>
      <p:sp>
        <p:nvSpPr>
          <p:cNvPr id="172" name="TextShape 2"/>
          <p:cNvSpPr txBox="1"/>
          <p:nvPr/>
        </p:nvSpPr>
        <p:spPr>
          <a:xfrm>
            <a:off x="1484280" y="2666880"/>
            <a:ext cx="10018440" cy="312372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حملات تزریق یا اینجکشن زمانی رخ میدهد که برنامه های کاربردی تحت وب بدون اعتبار سنجی و انجام آنالیز روی </a:t>
            </a:r>
            <a:r>
              <a:rPr b="0" lang="en-US" sz="2400" spc="-1" strike="noStrike">
                <a:solidFill>
                  <a:srgbClr val="000000"/>
                </a:solidFill>
                <a:latin typeface="Corbel"/>
                <a:cs typeface="B Nazanin"/>
              </a:rPr>
              <a:t>query</a:t>
            </a:r>
            <a:r>
              <a:rPr b="0" lang="en-US" sz="2400" spc="-1" strike="noStrike">
                <a:solidFill>
                  <a:srgbClr val="000000"/>
                </a:solidFill>
                <a:latin typeface="Corbel"/>
                <a:cs typeface="B Nazanin"/>
              </a:rPr>
              <a:t> ها یا داده های ورودی ، اقدام به پردازش داده های وارد شده میکنند ، بسیاری از حملات رایج تزریق رو در زیر لیست شده اند:</a:t>
            </a:r>
            <a:endParaRPr b="0" lang="en-US" sz="24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پرس و جو های </a:t>
            </a:r>
            <a:r>
              <a:rPr b="0" lang="en-US" sz="2000" spc="-1" strike="noStrike">
                <a:solidFill>
                  <a:srgbClr val="000000"/>
                </a:solidFill>
                <a:latin typeface="Corbel"/>
                <a:cs typeface="B Nazanin"/>
              </a:rPr>
              <a:t>SQL (Structured Query Language)</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پرس و جو های </a:t>
            </a:r>
            <a:r>
              <a:rPr b="0" lang="en-US" sz="2000" spc="-1" strike="noStrike">
                <a:solidFill>
                  <a:srgbClr val="000000"/>
                </a:solidFill>
                <a:latin typeface="Corbel"/>
                <a:cs typeface="B Nazanin"/>
              </a:rPr>
              <a:t>LDAP (Lightweight Directory Access Protocol)</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پرس و جو های </a:t>
            </a:r>
            <a:r>
              <a:rPr b="0" lang="en-US" sz="2000" spc="-1" strike="noStrike">
                <a:solidFill>
                  <a:srgbClr val="000000"/>
                </a:solidFill>
                <a:latin typeface="Corbel"/>
                <a:cs typeface="B Nazanin"/>
              </a:rPr>
              <a:t>XPATH (XML Path Language)</a:t>
            </a:r>
            <a:endParaRPr b="0" lang="en-US" sz="2000" spc="-1" strike="noStrike">
              <a:solidFill>
                <a:srgbClr val="000000"/>
              </a:solidFill>
              <a:latin typeface="Corbel"/>
            </a:endParaRPr>
          </a:p>
          <a:p>
            <a:endParaRPr b="0" lang="en-US" sz="2000" spc="-1" strike="noStrike">
              <a:solidFill>
                <a:srgbClr val="000000"/>
              </a:solidFill>
              <a:latin typeface="Corbel"/>
            </a:endParaRPr>
          </a:p>
        </p:txBody>
      </p:sp>
      <p:sp>
        <p:nvSpPr>
          <p:cNvPr id="173" name="TextShape 3"/>
          <p:cNvSpPr txBox="1"/>
          <p:nvPr/>
        </p:nvSpPr>
        <p:spPr>
          <a:xfrm>
            <a:off x="10951920" y="5867280"/>
            <a:ext cx="550800" cy="364680"/>
          </a:xfrm>
          <a:prstGeom prst="rect">
            <a:avLst/>
          </a:prstGeom>
          <a:noFill/>
          <a:ln>
            <a:noFill/>
          </a:ln>
        </p:spPr>
        <p:txBody>
          <a:bodyPr anchor="ctr"/>
          <a:p>
            <a:pPr algn="r">
              <a:lnSpc>
                <a:spcPct val="100000"/>
              </a:lnSpc>
            </a:pPr>
            <a:fld id="{F8ADCEAD-F96B-4158-8FD4-A5232E68267A}"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rPr>
              <a:t>XSS (Cross-Site Scripting)</a:t>
            </a:r>
            <a:endParaRPr b="0" lang="en-US" sz="4000" spc="-1" strike="noStrike">
              <a:solidFill>
                <a:srgbClr val="000000"/>
              </a:solidFill>
              <a:latin typeface="Corbel"/>
            </a:endParaRPr>
          </a:p>
        </p:txBody>
      </p:sp>
      <p:sp>
        <p:nvSpPr>
          <p:cNvPr id="175" name="TextShape 2"/>
          <p:cNvSpPr txBox="1"/>
          <p:nvPr/>
        </p:nvSpPr>
        <p:spPr>
          <a:xfrm>
            <a:off x="1484280" y="2666880"/>
            <a:ext cx="10018440" cy="359172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در این حمله کد های سمت کلاینت همچون جاوا اسکریپت به سایت تزریق میشوند و هدف اصلی هکر ها کاربرانی هستند که به سایت مراجعه کرده اند.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در حقیقت هکر ها در این نوع از حمله، اطلاعات کاربران سایت را بدون آگاهش آنها به سرقت میبرند. به زبانی ساده تر این آسیب پذیری، به هکر اجازه میدهد تا آنها اسکریپت هایی مانند </a:t>
            </a:r>
            <a:r>
              <a:rPr b="0" lang="en-US" sz="2400" spc="-1" strike="noStrike">
                <a:solidFill>
                  <a:srgbClr val="000000"/>
                </a:solidFill>
                <a:latin typeface="Corbel"/>
                <a:cs typeface="B Nazanin"/>
              </a:rPr>
              <a:t>Java-Script</a:t>
            </a:r>
            <a:r>
              <a:rPr b="0" lang="en-US" sz="2400" spc="-1" strike="noStrike">
                <a:solidFill>
                  <a:srgbClr val="000000"/>
                </a:solidFill>
                <a:latin typeface="Corbel"/>
                <a:cs typeface="B Nazanin"/>
              </a:rPr>
              <a:t>  یا </a:t>
            </a:r>
            <a:r>
              <a:rPr b="0" lang="en-US" sz="2400" spc="-1" strike="noStrike">
                <a:solidFill>
                  <a:srgbClr val="000000"/>
                </a:solidFill>
                <a:latin typeface="Corbel"/>
                <a:cs typeface="B Nazanin"/>
              </a:rPr>
              <a:t>VB-Script</a:t>
            </a:r>
            <a:r>
              <a:rPr b="0" lang="en-US" sz="2400" spc="-1" strike="noStrike">
                <a:solidFill>
                  <a:srgbClr val="000000"/>
                </a:solidFill>
                <a:latin typeface="Corbel"/>
                <a:cs typeface="B Nazanin"/>
              </a:rPr>
              <a:t>  روی مرورگر کلاینت ها اجرا کنند;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مانند ربودن نشست کلاینت ها و هدایت آنها به سوی سایت های آلوده و … این حمله به </a:t>
            </a:r>
            <a:r>
              <a:rPr b="0" lang="en-US" sz="2400" spc="-1" strike="noStrike">
                <a:solidFill>
                  <a:srgbClr val="000000"/>
                </a:solidFill>
                <a:latin typeface="Corbel"/>
                <a:cs typeface="B Nazanin"/>
              </a:rPr>
              <a:t>2</a:t>
            </a:r>
            <a:r>
              <a:rPr b="0" lang="en-US" sz="2400" spc="-1" strike="noStrike">
                <a:solidFill>
                  <a:srgbClr val="000000"/>
                </a:solidFill>
                <a:latin typeface="Corbel"/>
                <a:cs typeface="B Nazanin"/>
              </a:rPr>
              <a:t> نوع هست :</a:t>
            </a:r>
            <a:endParaRPr b="0" lang="en-US" sz="24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1" lang="en-US" sz="2000" spc="-1" strike="noStrike">
                <a:solidFill>
                  <a:srgbClr val="000000"/>
                </a:solidFill>
                <a:latin typeface="Corbel"/>
                <a:cs typeface="B Nazanin"/>
              </a:rPr>
              <a:t>Reflected</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1" lang="en-US" sz="2000" spc="-1" strike="noStrike">
                <a:solidFill>
                  <a:srgbClr val="000000"/>
                </a:solidFill>
                <a:latin typeface="Corbel"/>
                <a:cs typeface="B Nazanin"/>
              </a:rPr>
              <a:t>Stored</a:t>
            </a:r>
            <a:endParaRPr b="0" lang="en-US" sz="2000" spc="-1" strike="noStrike">
              <a:solidFill>
                <a:srgbClr val="000000"/>
              </a:solidFill>
              <a:latin typeface="Corbel"/>
            </a:endParaRPr>
          </a:p>
        </p:txBody>
      </p:sp>
      <p:sp>
        <p:nvSpPr>
          <p:cNvPr id="176" name="TextShape 3"/>
          <p:cNvSpPr txBox="1"/>
          <p:nvPr/>
        </p:nvSpPr>
        <p:spPr>
          <a:xfrm>
            <a:off x="10951920" y="5867280"/>
            <a:ext cx="550800" cy="364680"/>
          </a:xfrm>
          <a:prstGeom prst="rect">
            <a:avLst/>
          </a:prstGeom>
          <a:noFill/>
          <a:ln>
            <a:noFill/>
          </a:ln>
        </p:spPr>
        <p:txBody>
          <a:bodyPr anchor="ctr"/>
          <a:p>
            <a:pPr algn="r">
              <a:lnSpc>
                <a:spcPct val="100000"/>
              </a:lnSpc>
            </a:pPr>
            <a:fld id="{FDAC9DBA-C99C-47A5-9F58-ABEAFE9BA262}"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rPr>
              <a:t>Reflected (</a:t>
            </a:r>
            <a:r>
              <a:rPr b="0" lang="en-US" sz="4000" spc="-1" strike="noStrike">
                <a:solidFill>
                  <a:srgbClr val="000000"/>
                </a:solidFill>
                <a:latin typeface="Corbel"/>
              </a:rPr>
              <a:t>Non-Persistent</a:t>
            </a:r>
            <a:r>
              <a:rPr b="1" lang="en-US" sz="4000" spc="-1" strike="noStrike">
                <a:solidFill>
                  <a:srgbClr val="000000"/>
                </a:solidFill>
                <a:latin typeface="Corbel"/>
              </a:rPr>
              <a:t>)</a:t>
            </a:r>
            <a:endParaRPr b="0" lang="en-US" sz="4000" spc="-1" strike="noStrike">
              <a:solidFill>
                <a:srgbClr val="000000"/>
              </a:solidFill>
              <a:latin typeface="Corbel"/>
            </a:endParaRPr>
          </a:p>
        </p:txBody>
      </p:sp>
      <p:sp>
        <p:nvSpPr>
          <p:cNvPr id="178"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این روش در هر لحظه از حمله ، تنها برای یک درخواست اعتبار دارد.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به زبان ساده تر میتوان گفت رابطه ی ایجاد شده بین نفوذگر و قربانی ها ، به صورت یک به یک (</a:t>
            </a:r>
            <a:r>
              <a:rPr b="0" lang="en-US" sz="2400" spc="-1" strike="noStrike">
                <a:solidFill>
                  <a:srgbClr val="000000"/>
                </a:solidFill>
                <a:latin typeface="Corbel"/>
                <a:cs typeface="B Nazanin"/>
              </a:rPr>
              <a:t>1:1</a:t>
            </a:r>
            <a:r>
              <a:rPr b="0" lang="en-US" sz="2400" spc="-1" strike="noStrike">
                <a:solidFill>
                  <a:srgbClr val="000000"/>
                </a:solidFill>
                <a:latin typeface="Corbel"/>
                <a:cs typeface="B Nazanin"/>
              </a:rPr>
              <a:t>) است.</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مثلا ارسال یک لینک آلوده از طریق ایمیل به کاربر که حاوی یک اسکریپت مخرب است.</a:t>
            </a:r>
            <a:endParaRPr b="0" lang="en-US" sz="2400" spc="-1" strike="noStrike">
              <a:solidFill>
                <a:srgbClr val="000000"/>
              </a:solidFill>
              <a:latin typeface="Corbel"/>
            </a:endParaRPr>
          </a:p>
        </p:txBody>
      </p:sp>
      <p:sp>
        <p:nvSpPr>
          <p:cNvPr id="179" name="TextShape 3"/>
          <p:cNvSpPr txBox="1"/>
          <p:nvPr/>
        </p:nvSpPr>
        <p:spPr>
          <a:xfrm>
            <a:off x="10951920" y="5867280"/>
            <a:ext cx="550800" cy="364680"/>
          </a:xfrm>
          <a:prstGeom prst="rect">
            <a:avLst/>
          </a:prstGeom>
          <a:noFill/>
          <a:ln>
            <a:noFill/>
          </a:ln>
        </p:spPr>
        <p:txBody>
          <a:bodyPr anchor="ctr"/>
          <a:p>
            <a:pPr algn="r">
              <a:lnSpc>
                <a:spcPct val="100000"/>
              </a:lnSpc>
            </a:pPr>
            <a:fld id="{347C6369-CC1C-46C8-B8FC-C8ED04017C24}"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rPr>
              <a:t>Stored (</a:t>
            </a:r>
            <a:r>
              <a:rPr b="0" lang="en-US" sz="4000" spc="-1" strike="noStrike">
                <a:solidFill>
                  <a:srgbClr val="000000"/>
                </a:solidFill>
                <a:latin typeface="Corbel"/>
              </a:rPr>
              <a:t>Persistent</a:t>
            </a:r>
            <a:r>
              <a:rPr b="1" lang="en-US" sz="4000" spc="-1" strike="noStrike">
                <a:solidFill>
                  <a:srgbClr val="000000"/>
                </a:solidFill>
                <a:latin typeface="Corbel"/>
              </a:rPr>
              <a:t>)</a:t>
            </a:r>
            <a:endParaRPr b="0" lang="en-US" sz="4000" spc="-1" strike="noStrike">
              <a:solidFill>
                <a:srgbClr val="000000"/>
              </a:solidFill>
              <a:latin typeface="Corbel"/>
            </a:endParaRPr>
          </a:p>
        </p:txBody>
      </p:sp>
      <p:sp>
        <p:nvSpPr>
          <p:cNvPr id="181"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این روش بر خلاف روش قبلی بسیار خطرناک است.</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چون اسکریپت مخرب ، درون برنامه کاربردی جاسازی شده و در یک لحظه میتواند به تعداد زیادی از کاربران حمله کند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به زبان ساده تر میتوان گفت رابطه ز ایجاد شده بین هکر و قربانی ها به صورت یک به چند است .</a:t>
            </a:r>
            <a:endParaRPr b="0" lang="en-US" sz="2400" spc="-1" strike="noStrike">
              <a:solidFill>
                <a:srgbClr val="000000"/>
              </a:solidFill>
              <a:latin typeface="Corbel"/>
            </a:endParaRPr>
          </a:p>
        </p:txBody>
      </p:sp>
      <p:sp>
        <p:nvSpPr>
          <p:cNvPr id="182" name="TextShape 3"/>
          <p:cNvSpPr txBox="1"/>
          <p:nvPr/>
        </p:nvSpPr>
        <p:spPr>
          <a:xfrm>
            <a:off x="10951920" y="5867280"/>
            <a:ext cx="550800" cy="364680"/>
          </a:xfrm>
          <a:prstGeom prst="rect">
            <a:avLst/>
          </a:prstGeom>
          <a:noFill/>
          <a:ln>
            <a:noFill/>
          </a:ln>
        </p:spPr>
        <p:txBody>
          <a:bodyPr anchor="ctr"/>
          <a:p>
            <a:pPr algn="r">
              <a:lnSpc>
                <a:spcPct val="100000"/>
              </a:lnSpc>
            </a:pPr>
            <a:fld id="{6F44C773-8D88-4D07-9539-E473E5BEEF62}"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rPr>
              <a:t>CSRF (Cross-Site Request Forgery)</a:t>
            </a:r>
            <a:endParaRPr b="0" lang="en-US" sz="4000" spc="-1" strike="noStrike">
              <a:solidFill>
                <a:srgbClr val="000000"/>
              </a:solidFill>
              <a:latin typeface="Corbel"/>
            </a:endParaRPr>
          </a:p>
        </p:txBody>
      </p:sp>
      <p:sp>
        <p:nvSpPr>
          <p:cNvPr id="184" name="TextShape 2"/>
          <p:cNvSpPr txBox="1"/>
          <p:nvPr/>
        </p:nvSpPr>
        <p:spPr>
          <a:xfrm>
            <a:off x="1484280" y="1841760"/>
            <a:ext cx="10018440" cy="472608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این حمله به </a:t>
            </a:r>
            <a:r>
              <a:rPr b="0" lang="en-US" sz="2400" spc="-1" strike="noStrike">
                <a:solidFill>
                  <a:srgbClr val="000000"/>
                </a:solidFill>
                <a:latin typeface="Corbel"/>
                <a:cs typeface="B Nazanin"/>
              </a:rPr>
              <a:t>XSRF</a:t>
            </a:r>
            <a:r>
              <a:rPr b="0" lang="en-US" sz="2400" spc="-1" strike="noStrike">
                <a:solidFill>
                  <a:srgbClr val="000000"/>
                </a:solidFill>
                <a:latin typeface="Corbel"/>
                <a:cs typeface="B Nazanin"/>
              </a:rPr>
              <a:t> نیز مشهور است</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نفوذگر در این حمله کاربری که وارد برنامه تحت وب شده را مجبور به ارسال یک درخواست به نرم افزار وب آسیب پذیر میکند تا عملیات دلخواه نفوذگر را انجام دهد.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برای مثال ، اگر کاربر به طور همزمان وارد ایمیل خود و حساب بانکی اش شده باشد ، هکر یا نفوذ گر ، برای کاربر ایمیل ارسال میکند و بیان میکند که اطلاعات بانکی او نیاز به به روز رسانی از طریق یک پیوند دارد و کاربر با کلیک بر روی یک پیوند یا لینک بدون آنکه آگاه باشد ، دستور انتقال وجه از حساب بانکی اش به حساب بانکی دیگری را به صورت خودکار برای نرم افزار بانک فرستاده و در این لحظه اگر نرم افزار بانک فاقد مکانیزم های اعتبار سنجی باشد ، درخواست ارسال شده ، حتما پردازش خواهد شد.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امروزه برای جلوگیری از این گونه حملات ، از شناسه های معتبر (</a:t>
            </a:r>
            <a:r>
              <a:rPr b="0" lang="en-US" sz="2400" spc="-1" strike="noStrike">
                <a:solidFill>
                  <a:srgbClr val="000000"/>
                </a:solidFill>
                <a:latin typeface="Corbel"/>
                <a:cs typeface="B Nazanin"/>
              </a:rPr>
              <a:t>Valid-Tokens</a:t>
            </a:r>
            <a:r>
              <a:rPr b="0" lang="en-US" sz="2400" spc="-1" strike="noStrike">
                <a:solidFill>
                  <a:srgbClr val="000000"/>
                </a:solidFill>
                <a:latin typeface="Corbel"/>
                <a:cs typeface="B Nazanin"/>
              </a:rPr>
              <a:t>) پیچیده ، طولانی و تصادفی استفاده میشود.</a:t>
            </a:r>
            <a:endParaRPr b="0" lang="en-US" sz="2400" spc="-1" strike="noStrike">
              <a:solidFill>
                <a:srgbClr val="000000"/>
              </a:solidFill>
              <a:latin typeface="Corbel"/>
            </a:endParaRPr>
          </a:p>
        </p:txBody>
      </p:sp>
      <p:sp>
        <p:nvSpPr>
          <p:cNvPr id="185" name="TextShape 3"/>
          <p:cNvSpPr txBox="1"/>
          <p:nvPr/>
        </p:nvSpPr>
        <p:spPr>
          <a:xfrm>
            <a:off x="10951920" y="5867280"/>
            <a:ext cx="550800" cy="364680"/>
          </a:xfrm>
          <a:prstGeom prst="rect">
            <a:avLst/>
          </a:prstGeom>
          <a:noFill/>
          <a:ln>
            <a:noFill/>
          </a:ln>
        </p:spPr>
        <p:txBody>
          <a:bodyPr anchor="ctr"/>
          <a:p>
            <a:pPr algn="r">
              <a:lnSpc>
                <a:spcPct val="100000"/>
              </a:lnSpc>
            </a:pPr>
            <a:fld id="{75CAE56F-6E06-4967-9A1C-2C1EF0E3C428}"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484280" y="685800"/>
            <a:ext cx="10018440" cy="1752120"/>
          </a:xfrm>
          <a:prstGeom prst="rect">
            <a:avLst/>
          </a:prstGeom>
          <a:noFill/>
          <a:ln>
            <a:noFill/>
          </a:ln>
        </p:spPr>
        <p:txBody>
          <a:bodyPr anchor="ctr"/>
          <a:p>
            <a:pPr algn="ctr">
              <a:lnSpc>
                <a:spcPct val="100000"/>
              </a:lnSpc>
            </a:pPr>
            <a:r>
              <a:rPr b="0" lang="en-US" sz="4000" spc="-1" strike="noStrike">
                <a:solidFill>
                  <a:srgbClr val="000000"/>
                </a:solidFill>
                <a:latin typeface="Corbel"/>
                <a:cs typeface="B Nazanin"/>
              </a:rPr>
              <a:t>سر فصل مطالب</a:t>
            </a:r>
            <a:endParaRPr b="0" lang="en-US" sz="4000" spc="-1" strike="noStrike">
              <a:solidFill>
                <a:srgbClr val="000000"/>
              </a:solidFill>
              <a:latin typeface="Corbel"/>
            </a:endParaRPr>
          </a:p>
        </p:txBody>
      </p:sp>
      <p:sp>
        <p:nvSpPr>
          <p:cNvPr id="106"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هکر و کرکر</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معرفی سیستم عامل های مناسب برای نفوذ</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متدولوژی های معمول حملات هکری</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آسیب پذیری های تحت وب</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معرفی برخی ابزار های کاربردی برای نفوذ</a:t>
            </a:r>
            <a:endParaRPr b="0" lang="en-US" sz="2400" spc="-1" strike="noStrike">
              <a:solidFill>
                <a:srgbClr val="000000"/>
              </a:solidFill>
              <a:latin typeface="Corbel"/>
            </a:endParaRPr>
          </a:p>
        </p:txBody>
      </p:sp>
      <p:sp>
        <p:nvSpPr>
          <p:cNvPr id="107" name="TextShape 3"/>
          <p:cNvSpPr txBox="1"/>
          <p:nvPr/>
        </p:nvSpPr>
        <p:spPr>
          <a:xfrm>
            <a:off x="10951920" y="5867280"/>
            <a:ext cx="550800" cy="364680"/>
          </a:xfrm>
          <a:prstGeom prst="rect">
            <a:avLst/>
          </a:prstGeom>
          <a:noFill/>
          <a:ln>
            <a:noFill/>
          </a:ln>
        </p:spPr>
        <p:txBody>
          <a:bodyPr anchor="ctr"/>
          <a:p>
            <a:pPr algn="r">
              <a:lnSpc>
                <a:spcPct val="100000"/>
              </a:lnSpc>
            </a:pPr>
            <a:fld id="{71874A7B-B55B-40BA-8406-C808D92B1084}" type="slidenum">
              <a:rPr b="0" lang="en-US" sz="1000" spc="-1" strike="noStrike">
                <a:solidFill>
                  <a:srgbClr val="000000"/>
                </a:solidFill>
                <a:latin typeface="Corbel"/>
              </a:rPr>
              <a:t>&lt;number&gt;</a:t>
            </a:fld>
            <a:endParaRPr b="0" lang="en-US" sz="1000" spc="-1" strike="noStrike">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484280" y="685800"/>
            <a:ext cx="10018440" cy="1752120"/>
          </a:xfrm>
          <a:prstGeom prst="rect">
            <a:avLst/>
          </a:prstGeom>
          <a:noFill/>
          <a:ln>
            <a:noFill/>
          </a:ln>
        </p:spPr>
        <p:txBody>
          <a:bodyPr anchor="ctr">
            <a:normAutofit/>
          </a:bodyPr>
          <a:p>
            <a:pPr algn="ctr" rtl="1">
              <a:lnSpc>
                <a:spcPct val="100000"/>
              </a:lnSpc>
            </a:pPr>
            <a:r>
              <a:rPr b="1" lang="en-US" sz="4000" spc="-1" strike="noStrike">
                <a:solidFill>
                  <a:srgbClr val="000000"/>
                </a:solidFill>
                <a:latin typeface="Corbel"/>
              </a:rPr>
              <a:t>Broken-Authentication &amp; Session Management</a:t>
            </a:r>
            <a:endParaRPr b="0" lang="en-US" sz="4000" spc="-1" strike="noStrike">
              <a:solidFill>
                <a:srgbClr val="000000"/>
              </a:solidFill>
              <a:latin typeface="Corbel"/>
            </a:endParaRPr>
          </a:p>
        </p:txBody>
      </p:sp>
      <p:sp>
        <p:nvSpPr>
          <p:cNvPr id="187"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گاهی به خاطر عدم پیاده سازی درست توابع در بخش هایی مانند مدیریت نشست ها ، توکن ها ، اعتبارنامه ها ، هویت سنجی استفاده کنندگان ، سطوح دسترسی و… باعث میشود هکر از چنین حفره های امنیتی برای دست یابی به اطلاعات مهم افراد سوء استفاده کند!</a:t>
            </a:r>
            <a:endParaRPr b="0" lang="en-US" sz="2400" spc="-1" strike="noStrike">
              <a:solidFill>
                <a:srgbClr val="000000"/>
              </a:solidFill>
              <a:latin typeface="Corbel"/>
            </a:endParaRPr>
          </a:p>
        </p:txBody>
      </p:sp>
      <p:sp>
        <p:nvSpPr>
          <p:cNvPr id="188" name="TextShape 3"/>
          <p:cNvSpPr txBox="1"/>
          <p:nvPr/>
        </p:nvSpPr>
        <p:spPr>
          <a:xfrm>
            <a:off x="10951920" y="5867280"/>
            <a:ext cx="550800" cy="364680"/>
          </a:xfrm>
          <a:prstGeom prst="rect">
            <a:avLst/>
          </a:prstGeom>
          <a:noFill/>
          <a:ln>
            <a:noFill/>
          </a:ln>
        </p:spPr>
        <p:txBody>
          <a:bodyPr anchor="ctr"/>
          <a:p>
            <a:pPr algn="r">
              <a:lnSpc>
                <a:spcPct val="100000"/>
              </a:lnSpc>
            </a:pPr>
            <a:fld id="{FF410A7E-A52B-435B-9228-7356F8F4D43B}"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rPr>
              <a:t>IDOR (Insecure-Direct-Object-References)</a:t>
            </a:r>
            <a:endParaRPr b="0" lang="en-US" sz="4000" spc="-1" strike="noStrike">
              <a:solidFill>
                <a:srgbClr val="000000"/>
              </a:solidFill>
              <a:latin typeface="Corbel"/>
            </a:endParaRPr>
          </a:p>
        </p:txBody>
      </p:sp>
      <p:sp>
        <p:nvSpPr>
          <p:cNvPr id="190"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این نوع از آسیب پذیری ها زمانی رخ میدهد که توسعه دهنده ، بدون پیاده سازی مکانیزم های کنترل سطح دسترسی و… ، دسترسی منبع/منابع  به  شئ/اشیاء داخلی برنامه یا سیستم را نا آگاهانه باز میدارد.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هکر با دستکاری مقادیر چنین ارجاعاتی میتواند به داده های مهم برنامه ی وب یا سرور دسترسی غیر مجاز به دست آورد.</a:t>
            </a:r>
            <a:endParaRPr b="0" lang="en-US" sz="2400" spc="-1" strike="noStrike">
              <a:solidFill>
                <a:srgbClr val="000000"/>
              </a:solidFill>
              <a:latin typeface="Corbel"/>
            </a:endParaRPr>
          </a:p>
        </p:txBody>
      </p:sp>
      <p:sp>
        <p:nvSpPr>
          <p:cNvPr id="191" name="TextShape 3"/>
          <p:cNvSpPr txBox="1"/>
          <p:nvPr/>
        </p:nvSpPr>
        <p:spPr>
          <a:xfrm>
            <a:off x="10951920" y="5867280"/>
            <a:ext cx="550800" cy="364680"/>
          </a:xfrm>
          <a:prstGeom prst="rect">
            <a:avLst/>
          </a:prstGeom>
          <a:noFill/>
          <a:ln>
            <a:noFill/>
          </a:ln>
        </p:spPr>
        <p:txBody>
          <a:bodyPr anchor="ctr"/>
          <a:p>
            <a:pPr algn="r">
              <a:lnSpc>
                <a:spcPct val="100000"/>
              </a:lnSpc>
            </a:pPr>
            <a:fld id="{2C296A17-47F6-4CCC-9614-3F966B02D8BF}"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Sensitive-Data-Exposure</a:t>
            </a:r>
            <a:endParaRPr b="0" lang="en-US" sz="4000" spc="-1" strike="noStrike">
              <a:solidFill>
                <a:srgbClr val="000000"/>
              </a:solidFill>
              <a:latin typeface="Corbel"/>
            </a:endParaRPr>
          </a:p>
        </p:txBody>
      </p:sp>
      <p:sp>
        <p:nvSpPr>
          <p:cNvPr id="193" name="TextShape 2"/>
          <p:cNvSpPr txBox="1"/>
          <p:nvPr/>
        </p:nvSpPr>
        <p:spPr>
          <a:xfrm>
            <a:off x="1484280" y="2666880"/>
            <a:ext cx="10018440" cy="312372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بسیاری از برنامه های کاربردی تحت وب از اطلاعات حساسی مانند اطلاعات اعتبار سنجی کاربران ، اطلاعات کارت بانکی ، اعتبار نامه ها ، و… به درستی محافظت نمیکنند.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هکر با ربودن این اطلاعات قادر به سوء استفاده از آن ها و ایجاد خرابکاری خواهد بود.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اطلاعات محرمانه و مهم، نیازمند تدابیر محافظتی ویژه ای است که از آن جمله میتوان به رمز نگاری اطلاعات در زمان تبادل اطلاعات با مرورگر ها اشاره نمود.</a:t>
            </a:r>
            <a:endParaRPr b="0" lang="en-US" sz="2400" spc="-1" strike="noStrike">
              <a:solidFill>
                <a:srgbClr val="000000"/>
              </a:solidFill>
              <a:latin typeface="Corbel"/>
            </a:endParaRPr>
          </a:p>
        </p:txBody>
      </p:sp>
      <p:sp>
        <p:nvSpPr>
          <p:cNvPr id="194" name="TextShape 3"/>
          <p:cNvSpPr txBox="1"/>
          <p:nvPr/>
        </p:nvSpPr>
        <p:spPr>
          <a:xfrm>
            <a:off x="10951920" y="5867280"/>
            <a:ext cx="550800" cy="364680"/>
          </a:xfrm>
          <a:prstGeom prst="rect">
            <a:avLst/>
          </a:prstGeom>
          <a:noFill/>
          <a:ln>
            <a:noFill/>
          </a:ln>
        </p:spPr>
        <p:txBody>
          <a:bodyPr anchor="ctr"/>
          <a:p>
            <a:pPr algn="r">
              <a:lnSpc>
                <a:spcPct val="100000"/>
              </a:lnSpc>
            </a:pPr>
            <a:fld id="{80AABE7F-80B5-4641-8826-A8E1A5E85BB1}"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Missing-Function-Level-Access-Control</a:t>
            </a:r>
            <a:endParaRPr b="0" lang="en-US" sz="4000" spc="-1" strike="noStrike">
              <a:solidFill>
                <a:srgbClr val="000000"/>
              </a:solidFill>
              <a:latin typeface="Corbel"/>
            </a:endParaRPr>
          </a:p>
        </p:txBody>
      </p:sp>
      <p:sp>
        <p:nvSpPr>
          <p:cNvPr id="196"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بسیاری از برنامه های کاربردی وب پیش از اجرای توابع و نمایش خروجی در بخش واسط کاربری (</a:t>
            </a:r>
            <a:r>
              <a:rPr b="0" lang="en-US" sz="2400" spc="-1" strike="noStrike">
                <a:solidFill>
                  <a:srgbClr val="000000"/>
                </a:solidFill>
                <a:latin typeface="Corbel"/>
                <a:cs typeface="B Nazanin"/>
              </a:rPr>
              <a:t>UI</a:t>
            </a:r>
            <a:r>
              <a:rPr b="0" lang="en-US" sz="2400" spc="-1" strike="noStrike">
                <a:solidFill>
                  <a:srgbClr val="000000"/>
                </a:solidFill>
                <a:latin typeface="Corbel"/>
                <a:cs typeface="B Nazanin"/>
              </a:rPr>
              <a:t>)، حق دسترسی را بررسی میکنند.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پس نرم افزار باید همان سطح دسترسی را در سمت سرور نیز بررسی کند و چنانچه در خواست های آمده اعتبار سنجی نشود، هکر یا نفوذگر قادر به جعل درخواست ها بوده و میتواند از این رخنه برای دسترسی به امکانات توابع استفاده کند.</a:t>
            </a:r>
            <a:endParaRPr b="0" lang="en-US" sz="2400" spc="-1" strike="noStrike">
              <a:solidFill>
                <a:srgbClr val="000000"/>
              </a:solidFill>
              <a:latin typeface="Corbel"/>
            </a:endParaRPr>
          </a:p>
        </p:txBody>
      </p:sp>
      <p:sp>
        <p:nvSpPr>
          <p:cNvPr id="197" name="TextShape 3"/>
          <p:cNvSpPr txBox="1"/>
          <p:nvPr/>
        </p:nvSpPr>
        <p:spPr>
          <a:xfrm>
            <a:off x="10951920" y="5867280"/>
            <a:ext cx="550800" cy="364680"/>
          </a:xfrm>
          <a:prstGeom prst="rect">
            <a:avLst/>
          </a:prstGeom>
          <a:noFill/>
          <a:ln>
            <a:noFill/>
          </a:ln>
        </p:spPr>
        <p:txBody>
          <a:bodyPr anchor="ctr"/>
          <a:p>
            <a:pPr algn="r">
              <a:lnSpc>
                <a:spcPct val="100000"/>
              </a:lnSpc>
            </a:pPr>
            <a:fld id="{9AAD9DE3-C8BE-422B-8530-DE129BEAA7ED}"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Components-with-know-Vulnerabilities</a:t>
            </a:r>
            <a:endParaRPr b="0" lang="en-US" sz="4000" spc="-1" strike="noStrike">
              <a:solidFill>
                <a:srgbClr val="000000"/>
              </a:solidFill>
              <a:latin typeface="Corbel"/>
            </a:endParaRPr>
          </a:p>
        </p:txBody>
      </p:sp>
      <p:sp>
        <p:nvSpPr>
          <p:cNvPr id="199"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مولفه هایی مانند کتاب خانه ها ،فریم ورک ها و دیگر ماژول های نرم افزاری ، معمولا با سطح دسترسی کامل اجرا میشوند.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اگر در یکی از این مولفه ها آسیب پذیری افشا شود، باعث به دست آوردن دسترسی به سرور و تخریب اطلاعات خواهد شد.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نرم افزار هایی که از این گونه مولفه ای دارای آسیب پذیری های شناخته شده استفاده میکنند، امکان رخ دادن حملات گشترده ای رو فراهم میسازند.</a:t>
            </a:r>
            <a:endParaRPr b="0" lang="en-US" sz="2400" spc="-1" strike="noStrike">
              <a:solidFill>
                <a:srgbClr val="000000"/>
              </a:solidFill>
              <a:latin typeface="Corbel"/>
            </a:endParaRPr>
          </a:p>
        </p:txBody>
      </p:sp>
      <p:sp>
        <p:nvSpPr>
          <p:cNvPr id="200" name="TextShape 3"/>
          <p:cNvSpPr txBox="1"/>
          <p:nvPr/>
        </p:nvSpPr>
        <p:spPr>
          <a:xfrm>
            <a:off x="10951920" y="5867280"/>
            <a:ext cx="550800" cy="364680"/>
          </a:xfrm>
          <a:prstGeom prst="rect">
            <a:avLst/>
          </a:prstGeom>
          <a:noFill/>
          <a:ln>
            <a:noFill/>
          </a:ln>
        </p:spPr>
        <p:txBody>
          <a:bodyPr anchor="ctr"/>
          <a:p>
            <a:pPr algn="r">
              <a:lnSpc>
                <a:spcPct val="100000"/>
              </a:lnSpc>
            </a:pPr>
            <a:fld id="{D6CD3E27-F34B-4A25-9703-9DCF1909F379}"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Security-Misconfiguration</a:t>
            </a:r>
            <a:endParaRPr b="0" lang="en-US" sz="4000" spc="-1" strike="noStrike">
              <a:solidFill>
                <a:srgbClr val="000000"/>
              </a:solidFill>
              <a:latin typeface="Corbel"/>
            </a:endParaRPr>
          </a:p>
        </p:txBody>
      </p:sp>
      <p:sp>
        <p:nvSpPr>
          <p:cNvPr id="202"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برقراری امنیت نیازمند تعریف و استقرار پیکر بندی مناسب در نرم افزار ها، فریم ورک ها ، وب سرور ها ، بانک های اطلاعاتی، سیستم عامل ها و … می باشند.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تنظیمات امنیتی میبایست تعریف ، پیاده سازی و نگه داری شود. همچنین نرم افزار ها باید به روز نگه داری شوند.</a:t>
            </a:r>
            <a:endParaRPr b="0" lang="en-US" sz="2400" spc="-1" strike="noStrike">
              <a:solidFill>
                <a:srgbClr val="000000"/>
              </a:solidFill>
              <a:latin typeface="Corbel"/>
            </a:endParaRPr>
          </a:p>
        </p:txBody>
      </p:sp>
      <p:sp>
        <p:nvSpPr>
          <p:cNvPr id="203" name="TextShape 3"/>
          <p:cNvSpPr txBox="1"/>
          <p:nvPr/>
        </p:nvSpPr>
        <p:spPr>
          <a:xfrm>
            <a:off x="10951920" y="5867280"/>
            <a:ext cx="550800" cy="364680"/>
          </a:xfrm>
          <a:prstGeom prst="rect">
            <a:avLst/>
          </a:prstGeom>
          <a:noFill/>
          <a:ln>
            <a:noFill/>
          </a:ln>
        </p:spPr>
        <p:txBody>
          <a:bodyPr anchor="ctr"/>
          <a:p>
            <a:pPr algn="r">
              <a:lnSpc>
                <a:spcPct val="100000"/>
              </a:lnSpc>
            </a:pPr>
            <a:fld id="{AF100BBD-4A32-4119-A38D-4743E43CA27F}"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Unvalidated-Redirects-and-Forwards</a:t>
            </a:r>
            <a:endParaRPr b="0" lang="en-US" sz="4000" spc="-1" strike="noStrike">
              <a:solidFill>
                <a:srgbClr val="000000"/>
              </a:solidFill>
              <a:latin typeface="Corbel"/>
            </a:endParaRPr>
          </a:p>
        </p:txBody>
      </p:sp>
      <p:sp>
        <p:nvSpPr>
          <p:cNvPr id="205" name="TextShape 2"/>
          <p:cNvSpPr txBox="1"/>
          <p:nvPr/>
        </p:nvSpPr>
        <p:spPr>
          <a:xfrm>
            <a:off x="1484280" y="2666880"/>
            <a:ext cx="10018440" cy="312372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برنامه های کاربردی وب همواره در حال تغییر دادن مسیر کاربران به صفحات دیگر میباشند و متاسفانه از تکنیک های ضعیف به منظور تشخیص صفحات مقصد استفاده میکنند.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بدون اعتبار سنجی مناسب، هکر قادر به هدایت قربانیان به سایت های آلوده خواهد بود.</a:t>
            </a:r>
            <a:endParaRPr b="0" lang="en-US" sz="2400" spc="-1" strike="noStrike">
              <a:solidFill>
                <a:srgbClr val="000000"/>
              </a:solidFill>
              <a:latin typeface="Corbel"/>
            </a:endParaRPr>
          </a:p>
        </p:txBody>
      </p:sp>
      <p:sp>
        <p:nvSpPr>
          <p:cNvPr id="206" name="TextShape 3"/>
          <p:cNvSpPr txBox="1"/>
          <p:nvPr/>
        </p:nvSpPr>
        <p:spPr>
          <a:xfrm>
            <a:off x="10951920" y="5867280"/>
            <a:ext cx="550800" cy="364680"/>
          </a:xfrm>
          <a:prstGeom prst="rect">
            <a:avLst/>
          </a:prstGeom>
          <a:noFill/>
          <a:ln>
            <a:noFill/>
          </a:ln>
        </p:spPr>
        <p:txBody>
          <a:bodyPr anchor="ctr"/>
          <a:p>
            <a:pPr algn="r">
              <a:lnSpc>
                <a:spcPct val="100000"/>
              </a:lnSpc>
            </a:pPr>
            <a:fld id="{F0412471-B50E-4B8D-8508-1DB0579DA2E2}"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484280" y="685800"/>
            <a:ext cx="10018440" cy="1752120"/>
          </a:xfrm>
          <a:prstGeom prst="rect">
            <a:avLst/>
          </a:prstGeom>
          <a:noFill/>
          <a:ln>
            <a:noFill/>
          </a:ln>
        </p:spPr>
        <p:txBody>
          <a:bodyPr anchor="ctr"/>
          <a:p>
            <a:pPr algn="ctr">
              <a:lnSpc>
                <a:spcPct val="100000"/>
              </a:lnSpc>
            </a:pPr>
            <a:r>
              <a:rPr b="0" lang="en-US" sz="4000" spc="-1" strike="noStrike">
                <a:solidFill>
                  <a:srgbClr val="000000"/>
                </a:solidFill>
                <a:latin typeface="Corbel"/>
              </a:rPr>
              <a:t>معرفی ابزار</a:t>
            </a:r>
            <a:endParaRPr b="0" lang="en-US" sz="4000" spc="-1" strike="noStrike">
              <a:solidFill>
                <a:srgbClr val="000000"/>
              </a:solidFill>
              <a:latin typeface="Corbel"/>
            </a:endParaRPr>
          </a:p>
        </p:txBody>
      </p:sp>
      <p:sp>
        <p:nvSpPr>
          <p:cNvPr id="208" name="TextShape 2"/>
          <p:cNvSpPr txBox="1"/>
          <p:nvPr/>
        </p:nvSpPr>
        <p:spPr>
          <a:xfrm>
            <a:off x="1484280" y="2666880"/>
            <a:ext cx="10018440" cy="3123720"/>
          </a:xfrm>
          <a:prstGeom prst="rect">
            <a:avLst/>
          </a:prstGeom>
          <a:noFill/>
          <a:ln>
            <a:noFill/>
          </a:ln>
        </p:spPr>
        <p:txBody>
          <a:bodyPr anchor="ctr">
            <a:normAutofit/>
          </a:bodyPr>
          <a:p>
            <a:pPr marL="285840" indent="-285480" algn="r" rtl="1">
              <a:lnSpc>
                <a:spcPct val="100000"/>
              </a:lnSpc>
              <a:spcBef>
                <a:spcPts val="720"/>
              </a:spcBef>
              <a:spcAft>
                <a:spcPts val="601"/>
              </a:spcAft>
              <a:buClr>
                <a:srgbClr val="1287c3"/>
              </a:buClr>
              <a:buSzPct val="145000"/>
              <a:buFont typeface="Arial"/>
              <a:buChar char="•"/>
            </a:pPr>
            <a:r>
              <a:rPr b="1" lang="en-US" sz="3600" spc="-1" strike="noStrike">
                <a:solidFill>
                  <a:srgbClr val="000000"/>
                </a:solidFill>
                <a:latin typeface="Corbel"/>
              </a:rPr>
              <a:t>Sqlmap</a:t>
            </a:r>
            <a:endParaRPr b="0" lang="en-US" sz="3600" spc="-1" strike="noStrike">
              <a:solidFill>
                <a:srgbClr val="000000"/>
              </a:solidFill>
              <a:latin typeface="Corbel"/>
            </a:endParaRPr>
          </a:p>
          <a:p>
            <a:pPr marL="285840" indent="-285480" algn="r" rtl="1">
              <a:lnSpc>
                <a:spcPct val="100000"/>
              </a:lnSpc>
              <a:spcBef>
                <a:spcPts val="720"/>
              </a:spcBef>
              <a:spcAft>
                <a:spcPts val="601"/>
              </a:spcAft>
              <a:buClr>
                <a:srgbClr val="1287c3"/>
              </a:buClr>
              <a:buSzPct val="145000"/>
              <a:buFont typeface="Arial"/>
              <a:buChar char="•"/>
            </a:pPr>
            <a:r>
              <a:rPr b="1" lang="en-US" sz="3600" spc="-1" strike="noStrike">
                <a:solidFill>
                  <a:srgbClr val="000000"/>
                </a:solidFill>
                <a:latin typeface="Corbel"/>
              </a:rPr>
              <a:t>Nmap</a:t>
            </a:r>
            <a:endParaRPr b="0" lang="en-US" sz="3600" spc="-1" strike="noStrike">
              <a:solidFill>
                <a:srgbClr val="000000"/>
              </a:solidFill>
              <a:latin typeface="Corbel"/>
            </a:endParaRPr>
          </a:p>
        </p:txBody>
      </p:sp>
      <p:sp>
        <p:nvSpPr>
          <p:cNvPr id="209" name="TextShape 3"/>
          <p:cNvSpPr txBox="1"/>
          <p:nvPr/>
        </p:nvSpPr>
        <p:spPr>
          <a:xfrm>
            <a:off x="10951920" y="5867280"/>
            <a:ext cx="550800" cy="364680"/>
          </a:xfrm>
          <a:prstGeom prst="rect">
            <a:avLst/>
          </a:prstGeom>
          <a:noFill/>
          <a:ln>
            <a:noFill/>
          </a:ln>
        </p:spPr>
        <p:txBody>
          <a:bodyPr anchor="ctr"/>
          <a:p>
            <a:pPr algn="r">
              <a:lnSpc>
                <a:spcPct val="100000"/>
              </a:lnSpc>
            </a:pPr>
            <a:fld id="{256A0514-9ED3-4BDA-B0C4-FD3BDBF5FF9C}"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sqlmap</a:t>
            </a:r>
            <a:endParaRPr b="0" lang="en-US" sz="4000" spc="-1" strike="noStrike">
              <a:solidFill>
                <a:srgbClr val="000000"/>
              </a:solidFill>
              <a:latin typeface="Corbel"/>
            </a:endParaRPr>
          </a:p>
        </p:txBody>
      </p:sp>
      <p:pic>
        <p:nvPicPr>
          <p:cNvPr id="211" name="Picture 5" descr=""/>
          <p:cNvPicPr/>
          <p:nvPr/>
        </p:nvPicPr>
        <p:blipFill>
          <a:blip r:embed="rId1"/>
          <a:stretch/>
        </p:blipFill>
        <p:spPr>
          <a:xfrm>
            <a:off x="3493440" y="2438280"/>
            <a:ext cx="6000480" cy="3276360"/>
          </a:xfrm>
          <a:prstGeom prst="rect">
            <a:avLst/>
          </a:prstGeom>
          <a:ln>
            <a:noFill/>
          </a:ln>
        </p:spPr>
      </p:pic>
      <p:sp>
        <p:nvSpPr>
          <p:cNvPr id="212" name="TextShape 2"/>
          <p:cNvSpPr txBox="1"/>
          <p:nvPr/>
        </p:nvSpPr>
        <p:spPr>
          <a:xfrm>
            <a:off x="10951920" y="5867280"/>
            <a:ext cx="550800" cy="364680"/>
          </a:xfrm>
          <a:prstGeom prst="rect">
            <a:avLst/>
          </a:prstGeom>
          <a:noFill/>
          <a:ln>
            <a:noFill/>
          </a:ln>
        </p:spPr>
        <p:txBody>
          <a:bodyPr anchor="ctr"/>
          <a:p>
            <a:pPr algn="r">
              <a:lnSpc>
                <a:spcPct val="100000"/>
              </a:lnSpc>
            </a:pPr>
            <a:fld id="{679748DB-D802-4DAF-9D41-4D211D402C9E}"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sqlmap</a:t>
            </a:r>
            <a:endParaRPr b="0" lang="en-US" sz="4000" spc="-1" strike="noStrike">
              <a:solidFill>
                <a:srgbClr val="000000"/>
              </a:solidFill>
              <a:latin typeface="Corbel"/>
            </a:endParaRPr>
          </a:p>
        </p:txBody>
      </p:sp>
      <p:sp>
        <p:nvSpPr>
          <p:cNvPr id="214" name="TextShape 2"/>
          <p:cNvSpPr txBox="1"/>
          <p:nvPr/>
        </p:nvSpPr>
        <p:spPr>
          <a:xfrm>
            <a:off x="1484280" y="2666880"/>
            <a:ext cx="10018440" cy="312372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یک برنامه ی متن باز</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برای انجام حملات دیتابیس هکینگ یا </a:t>
            </a:r>
            <a:r>
              <a:rPr b="0" lang="en-US" sz="2400" spc="-1" strike="noStrike">
                <a:solidFill>
                  <a:srgbClr val="000000"/>
                </a:solidFill>
                <a:latin typeface="Corbel"/>
                <a:cs typeface="B Nazanin"/>
              </a:rPr>
              <a:t>SQL Inejction</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پشتیبانی کامل از </a:t>
            </a:r>
            <a:r>
              <a:rPr b="1" lang="en-US" sz="2400" spc="-1" strike="noStrike">
                <a:solidFill>
                  <a:srgbClr val="000000"/>
                </a:solidFill>
                <a:latin typeface="Corbel"/>
                <a:cs typeface="B Nazanin"/>
              </a:rPr>
              <a:t>MySQL, Oracle, PostgreSQL, Microsoft SQL Server, Microsoft Access, IBM DB2, SQLite, Firebird, Sybase, SAP MaxDB, HSQLDB and Informix</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پشتیبانی کامل از </a:t>
            </a:r>
            <a:r>
              <a:rPr b="0" lang="en-US" sz="2400" spc="-1" strike="noStrike">
                <a:solidFill>
                  <a:srgbClr val="000000"/>
                </a:solidFill>
                <a:latin typeface="Corbel"/>
                <a:cs typeface="B Nazanin"/>
              </a:rPr>
              <a:t>6</a:t>
            </a:r>
            <a:r>
              <a:rPr b="0" lang="en-US" sz="2400" spc="-1" strike="noStrike">
                <a:solidFill>
                  <a:srgbClr val="000000"/>
                </a:solidFill>
                <a:latin typeface="Corbel"/>
                <a:cs typeface="B Nazanin"/>
              </a:rPr>
              <a:t> تکنیک تزریق </a:t>
            </a:r>
            <a:r>
              <a:rPr b="1" lang="en-US" sz="2400" spc="-1" strike="noStrike">
                <a:solidFill>
                  <a:srgbClr val="000000"/>
                </a:solidFill>
                <a:latin typeface="Corbel"/>
                <a:cs typeface="B Nazanin"/>
              </a:rPr>
              <a:t>boolean-based blind, time-based blind, error-based, UNION query-based, stacked queries and out-of-band</a:t>
            </a:r>
            <a:endParaRPr b="0" lang="en-US" sz="2400" spc="-1" strike="noStrike">
              <a:solidFill>
                <a:srgbClr val="000000"/>
              </a:solidFill>
              <a:latin typeface="Corbel"/>
            </a:endParaRPr>
          </a:p>
          <a:p>
            <a:pPr algn="r" rtl="1">
              <a:lnSpc>
                <a:spcPct val="100000"/>
              </a:lnSpc>
              <a:spcBef>
                <a:spcPts val="479"/>
              </a:spcBef>
              <a:spcAft>
                <a:spcPts val="601"/>
              </a:spcAft>
            </a:pPr>
            <a:endParaRPr b="0" lang="en-US" sz="2400" spc="-1" strike="noStrike">
              <a:solidFill>
                <a:srgbClr val="000000"/>
              </a:solidFill>
              <a:latin typeface="Corbel"/>
            </a:endParaRPr>
          </a:p>
        </p:txBody>
      </p:sp>
      <p:sp>
        <p:nvSpPr>
          <p:cNvPr id="215" name="TextShape 3"/>
          <p:cNvSpPr txBox="1"/>
          <p:nvPr/>
        </p:nvSpPr>
        <p:spPr>
          <a:xfrm>
            <a:off x="10951920" y="5867280"/>
            <a:ext cx="550800" cy="364680"/>
          </a:xfrm>
          <a:prstGeom prst="rect">
            <a:avLst/>
          </a:prstGeom>
          <a:noFill/>
          <a:ln>
            <a:noFill/>
          </a:ln>
        </p:spPr>
        <p:txBody>
          <a:bodyPr anchor="ctr"/>
          <a:p>
            <a:pPr algn="r">
              <a:lnSpc>
                <a:spcPct val="100000"/>
              </a:lnSpc>
            </a:pPr>
            <a:fld id="{3741713A-63C7-4DA4-8448-E36A747750C7}"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484280" y="685800"/>
            <a:ext cx="10018440" cy="1752120"/>
          </a:xfrm>
          <a:prstGeom prst="rect">
            <a:avLst/>
          </a:prstGeom>
          <a:noFill/>
          <a:ln>
            <a:noFill/>
          </a:ln>
        </p:spPr>
        <p:txBody>
          <a:bodyPr anchor="ctr">
            <a:normAutofit/>
          </a:bodyPr>
          <a:p>
            <a:pPr algn="ctr">
              <a:lnSpc>
                <a:spcPct val="100000"/>
              </a:lnSpc>
            </a:pPr>
            <a:r>
              <a:rPr b="1" lang="en-US" sz="4000" spc="-1" strike="noStrike">
                <a:solidFill>
                  <a:srgbClr val="000000"/>
                </a:solidFill>
                <a:latin typeface="Corbel"/>
              </a:rPr>
              <a:t>هکر و کرکر</a:t>
            </a:r>
            <a:endParaRPr b="0" lang="en-US" sz="4000" spc="-1" strike="noStrike">
              <a:solidFill>
                <a:srgbClr val="000000"/>
              </a:solidFill>
              <a:latin typeface="Corbel"/>
            </a:endParaRPr>
          </a:p>
        </p:txBody>
      </p:sp>
      <p:sp>
        <p:nvSpPr>
          <p:cNvPr id="109" name="TextShape 2"/>
          <p:cNvSpPr txBox="1"/>
          <p:nvPr/>
        </p:nvSpPr>
        <p:spPr>
          <a:xfrm>
            <a:off x="1484280" y="2438280"/>
            <a:ext cx="10018440" cy="376884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rPr>
              <a:t>هکر ها معمولا برنامه نویسان سیستم هستند که سوراخ های حفاظتی را شناسایی میکنند تا این سوراخها شکافها را در جای دیگری پر کنند.</a:t>
            </a:r>
            <a:endParaRPr b="0" lang="en-US" sz="2400" spc="-1" strike="noStrike">
              <a:solidFill>
                <a:srgbClr val="000000"/>
              </a:solidFill>
              <a:latin typeface="Corbel"/>
            </a:endParaRPr>
          </a:p>
          <a:p>
            <a:pPr algn="r" rtl="1">
              <a:lnSpc>
                <a:spcPct val="100000"/>
              </a:lnSpc>
              <a:spcBef>
                <a:spcPts val="479"/>
              </a:spcBef>
              <a:spcAft>
                <a:spcPts val="601"/>
              </a:spcAft>
            </a:pPr>
            <a:r>
              <a:rPr b="0" lang="en-US" sz="2400" spc="-1" strike="noStrike">
                <a:solidFill>
                  <a:srgbClr val="000000"/>
                </a:solidFill>
                <a:latin typeface="Corbel"/>
              </a:rPr>
              <a:t>یک هکر میتواند مدیریت یک شبکه رو برعهده داشته باشد و برای محافظت کردن شبکه خودش از دسترس دزدی های الکترونیکی باید دست به دزدیهای الکترونیکی غیر مجاز بزند.</a:t>
            </a:r>
            <a:endParaRPr b="0" lang="en-US" sz="2400" spc="-1" strike="noStrike">
              <a:solidFill>
                <a:srgbClr val="000000"/>
              </a:solidFill>
              <a:latin typeface="Corbel"/>
            </a:endParaRPr>
          </a:p>
          <a:p>
            <a:pPr algn="r" rtl="1">
              <a:lnSpc>
                <a:spcPct val="100000"/>
              </a:lnSpc>
              <a:spcBef>
                <a:spcPts val="479"/>
              </a:spcBef>
              <a:spcAft>
                <a:spcPts val="601"/>
              </a:spcAft>
            </a:pPr>
            <a:r>
              <a:rPr b="0" lang="en-US" sz="2400" spc="-1" strike="noStrike">
                <a:solidFill>
                  <a:srgbClr val="000000"/>
                </a:solidFill>
                <a:latin typeface="Corbel"/>
              </a:rPr>
              <a:t>ولی ورود غیر مجاز به مثلا یک محدوده حفاظت شده توسط پسورد تا زمانی که منجر به ضرر و زیان نشود که خراب کاری نیست.</a:t>
            </a:r>
            <a:br/>
            <a:r>
              <a:rPr b="0" lang="en-US" sz="2400" spc="-1" strike="noStrike">
                <a:solidFill>
                  <a:srgbClr val="000000"/>
                </a:solidFill>
                <a:latin typeface="Corbel"/>
              </a:rPr>
              <a:t>یک کرکر برعکس یک هکر به سیستمها رخنه کرده فقط و فقط به منظور خراب کاری.</a:t>
            </a:r>
            <a:endParaRPr b="0" lang="en-US" sz="2400" spc="-1" strike="noStrike">
              <a:solidFill>
                <a:srgbClr val="000000"/>
              </a:solidFill>
              <a:latin typeface="Corbel"/>
            </a:endParaRPr>
          </a:p>
          <a:p>
            <a:pPr algn="r" rtl="1">
              <a:lnSpc>
                <a:spcPct val="100000"/>
              </a:lnSpc>
              <a:spcBef>
                <a:spcPts val="479"/>
              </a:spcBef>
              <a:spcAft>
                <a:spcPts val="601"/>
              </a:spcAft>
            </a:pPr>
            <a:r>
              <a:rPr b="0" lang="en-US" sz="2400" spc="-1" strike="noStrike">
                <a:solidFill>
                  <a:srgbClr val="000000"/>
                </a:solidFill>
                <a:latin typeface="Corbel"/>
              </a:rPr>
              <a:t>بنابراین کرکر ها هستند که آسیبها رو به سیستمهای ما میرسانند نه هکر ها</a:t>
            </a:r>
            <a:endParaRPr b="0" lang="en-US" sz="2400" spc="-1" strike="noStrike">
              <a:solidFill>
                <a:srgbClr val="000000"/>
              </a:solidFill>
              <a:latin typeface="Corbel"/>
            </a:endParaRPr>
          </a:p>
        </p:txBody>
      </p:sp>
      <p:sp>
        <p:nvSpPr>
          <p:cNvPr id="110" name="TextShape 3"/>
          <p:cNvSpPr txBox="1"/>
          <p:nvPr/>
        </p:nvSpPr>
        <p:spPr>
          <a:xfrm>
            <a:off x="10951920" y="5867280"/>
            <a:ext cx="550800" cy="364680"/>
          </a:xfrm>
          <a:prstGeom prst="rect">
            <a:avLst/>
          </a:prstGeom>
          <a:noFill/>
          <a:ln>
            <a:noFill/>
          </a:ln>
        </p:spPr>
        <p:txBody>
          <a:bodyPr anchor="ctr"/>
          <a:p>
            <a:pPr algn="r">
              <a:lnSpc>
                <a:spcPct val="100000"/>
              </a:lnSpc>
            </a:pPr>
            <a:fld id="{5EA5CA80-2ABD-43FD-9EAC-BDFC40B09663}" type="slidenum">
              <a:rPr b="0" lang="en-US" sz="1000" spc="-1" strike="noStrike">
                <a:solidFill>
                  <a:srgbClr val="000000"/>
                </a:solidFill>
                <a:latin typeface="Corbel"/>
              </a:rPr>
              <a:t>&lt;number&gt;</a:t>
            </a:fld>
            <a:endParaRPr b="0" lang="en-US" sz="1000" spc="-1" strike="noStrike">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17"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sp>
        <p:nvSpPr>
          <p:cNvPr id="218" name="TextShape 3"/>
          <p:cNvSpPr txBox="1"/>
          <p:nvPr/>
        </p:nvSpPr>
        <p:spPr>
          <a:xfrm>
            <a:off x="10951920" y="5867280"/>
            <a:ext cx="550800" cy="364680"/>
          </a:xfrm>
          <a:prstGeom prst="rect">
            <a:avLst/>
          </a:prstGeom>
          <a:noFill/>
          <a:ln>
            <a:noFill/>
          </a:ln>
        </p:spPr>
        <p:txBody>
          <a:bodyPr anchor="ctr"/>
          <a:p>
            <a:pPr algn="r">
              <a:lnSpc>
                <a:spcPct val="100000"/>
              </a:lnSpc>
            </a:pPr>
            <a:fld id="{9EA027E5-2750-4A2B-9A89-D39211A7B76F}" type="slidenum">
              <a:rPr b="0" lang="en-US" sz="1000" spc="-1" strike="noStrike">
                <a:solidFill>
                  <a:srgbClr val="000000"/>
                </a:solidFill>
                <a:latin typeface="Corbel"/>
              </a:rPr>
              <a:t>&lt;number&gt;</a:t>
            </a:fld>
            <a:endParaRPr b="0" lang="en-US" sz="1000" spc="-1" strike="noStrike">
              <a:latin typeface="Times New Roman"/>
            </a:endParaRPr>
          </a:p>
        </p:txBody>
      </p:sp>
      <p:pic>
        <p:nvPicPr>
          <p:cNvPr id="219" name="Picture 4" descr=""/>
          <p:cNvPicPr/>
          <p:nvPr/>
        </p:nvPicPr>
        <p:blipFill>
          <a:blip r:embed="rId1"/>
          <a:stretch/>
        </p:blipFill>
        <p:spPr>
          <a:xfrm>
            <a:off x="0" y="0"/>
            <a:ext cx="12191760" cy="685764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21"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sp>
        <p:nvSpPr>
          <p:cNvPr id="222" name="TextShape 3"/>
          <p:cNvSpPr txBox="1"/>
          <p:nvPr/>
        </p:nvSpPr>
        <p:spPr>
          <a:xfrm>
            <a:off x="10951920" y="5867280"/>
            <a:ext cx="550800" cy="364680"/>
          </a:xfrm>
          <a:prstGeom prst="rect">
            <a:avLst/>
          </a:prstGeom>
          <a:noFill/>
          <a:ln>
            <a:noFill/>
          </a:ln>
        </p:spPr>
        <p:txBody>
          <a:bodyPr anchor="ctr"/>
          <a:p>
            <a:pPr algn="r">
              <a:lnSpc>
                <a:spcPct val="100000"/>
              </a:lnSpc>
            </a:pPr>
            <a:fld id="{80F06953-4356-49BF-97F6-06C322DDFA7B}" type="slidenum">
              <a:rPr b="0" lang="en-US" sz="1000" spc="-1" strike="noStrike">
                <a:solidFill>
                  <a:srgbClr val="000000"/>
                </a:solidFill>
                <a:latin typeface="Corbel"/>
              </a:rPr>
              <a:t>&lt;number&gt;</a:t>
            </a:fld>
            <a:endParaRPr b="0" lang="en-US" sz="1000" spc="-1" strike="noStrike">
              <a:latin typeface="Times New Roman"/>
            </a:endParaRPr>
          </a:p>
        </p:txBody>
      </p:sp>
      <p:pic>
        <p:nvPicPr>
          <p:cNvPr id="223" name="Picture 4" descr=""/>
          <p:cNvPicPr/>
          <p:nvPr/>
        </p:nvPicPr>
        <p:blipFill>
          <a:blip r:embed="rId1"/>
          <a:stretch/>
        </p:blipFill>
        <p:spPr>
          <a:xfrm>
            <a:off x="0" y="6480"/>
            <a:ext cx="12186000" cy="685116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25"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sp>
        <p:nvSpPr>
          <p:cNvPr id="226" name="TextShape 3"/>
          <p:cNvSpPr txBox="1"/>
          <p:nvPr/>
        </p:nvSpPr>
        <p:spPr>
          <a:xfrm>
            <a:off x="10951920" y="5867280"/>
            <a:ext cx="550800" cy="364680"/>
          </a:xfrm>
          <a:prstGeom prst="rect">
            <a:avLst/>
          </a:prstGeom>
          <a:noFill/>
          <a:ln>
            <a:noFill/>
          </a:ln>
        </p:spPr>
        <p:txBody>
          <a:bodyPr anchor="ctr"/>
          <a:p>
            <a:pPr algn="r">
              <a:lnSpc>
                <a:spcPct val="100000"/>
              </a:lnSpc>
            </a:pPr>
            <a:fld id="{87D57F17-F9E7-4A5F-8D0F-2C815F766C97}" type="slidenum">
              <a:rPr b="0" lang="en-US" sz="1000" spc="-1" strike="noStrike">
                <a:solidFill>
                  <a:srgbClr val="000000"/>
                </a:solidFill>
                <a:latin typeface="Corbel"/>
              </a:rPr>
              <a:t>&lt;number&gt;</a:t>
            </a:fld>
            <a:endParaRPr b="0" lang="en-US" sz="1000" spc="-1" strike="noStrike">
              <a:latin typeface="Times New Roman"/>
            </a:endParaRPr>
          </a:p>
        </p:txBody>
      </p:sp>
      <p:pic>
        <p:nvPicPr>
          <p:cNvPr id="227" name="Picture 4" descr=""/>
          <p:cNvPicPr/>
          <p:nvPr/>
        </p:nvPicPr>
        <p:blipFill>
          <a:blip r:embed="rId1"/>
          <a:stretch/>
        </p:blipFill>
        <p:spPr>
          <a:xfrm>
            <a:off x="0" y="3240"/>
            <a:ext cx="12191760" cy="685440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29"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30" name="Picture 3" descr=""/>
          <p:cNvPicPr/>
          <p:nvPr/>
        </p:nvPicPr>
        <p:blipFill>
          <a:blip r:embed="rId1"/>
          <a:stretch/>
        </p:blipFill>
        <p:spPr>
          <a:xfrm>
            <a:off x="0" y="3240"/>
            <a:ext cx="12191760" cy="6854400"/>
          </a:xfrm>
          <a:prstGeom prst="rect">
            <a:avLst/>
          </a:prstGeom>
          <a:ln>
            <a:noFill/>
          </a:ln>
        </p:spPr>
      </p:pic>
      <p:sp>
        <p:nvSpPr>
          <p:cNvPr id="231" name="TextShape 3"/>
          <p:cNvSpPr txBox="1"/>
          <p:nvPr/>
        </p:nvSpPr>
        <p:spPr>
          <a:xfrm>
            <a:off x="10951920" y="5867280"/>
            <a:ext cx="550800" cy="364680"/>
          </a:xfrm>
          <a:prstGeom prst="rect">
            <a:avLst/>
          </a:prstGeom>
          <a:noFill/>
          <a:ln>
            <a:noFill/>
          </a:ln>
        </p:spPr>
        <p:txBody>
          <a:bodyPr anchor="ctr"/>
          <a:p>
            <a:pPr algn="r">
              <a:lnSpc>
                <a:spcPct val="100000"/>
              </a:lnSpc>
            </a:pPr>
            <a:fld id="{E4BA6600-E15E-470A-8ACD-176F8A78E3AD}"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33"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34" name="Picture 3" descr=""/>
          <p:cNvPicPr/>
          <p:nvPr/>
        </p:nvPicPr>
        <p:blipFill>
          <a:blip r:embed="rId1"/>
          <a:stretch/>
        </p:blipFill>
        <p:spPr>
          <a:xfrm>
            <a:off x="0" y="3240"/>
            <a:ext cx="12191760" cy="6854400"/>
          </a:xfrm>
          <a:prstGeom prst="rect">
            <a:avLst/>
          </a:prstGeom>
          <a:ln>
            <a:noFill/>
          </a:ln>
        </p:spPr>
      </p:pic>
      <p:sp>
        <p:nvSpPr>
          <p:cNvPr id="235" name="CustomShape 3"/>
          <p:cNvSpPr/>
          <p:nvPr/>
        </p:nvSpPr>
        <p:spPr>
          <a:xfrm>
            <a:off x="657000" y="1472400"/>
            <a:ext cx="1982880" cy="3296520"/>
          </a:xfrm>
          <a:prstGeom prst="ellipse">
            <a:avLst/>
          </a:prstGeom>
          <a:noFill/>
          <a:ln w="572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36" name="CustomShape 4"/>
          <p:cNvSpPr/>
          <p:nvPr/>
        </p:nvSpPr>
        <p:spPr>
          <a:xfrm>
            <a:off x="5653800" y="2244600"/>
            <a:ext cx="3979080" cy="1752120"/>
          </a:xfrm>
          <a:prstGeom prst="rect">
            <a:avLst/>
          </a:prstGeom>
          <a:noFill/>
          <a:ln>
            <a:noFill/>
          </a:ln>
        </p:spPr>
        <p:style>
          <a:lnRef idx="0"/>
          <a:fillRef idx="0"/>
          <a:effectRef idx="0"/>
          <a:fontRef idx="minor"/>
        </p:style>
        <p:txBody>
          <a:bodyPr anchor="ctr">
            <a:normAutofit/>
          </a:bodyPr>
          <a:p>
            <a:pPr algn="ctr">
              <a:lnSpc>
                <a:spcPct val="100000"/>
              </a:lnSpc>
            </a:pPr>
            <a:r>
              <a:rPr b="0" lang="en-US" sz="4000" spc="-1" strike="noStrike">
                <a:solidFill>
                  <a:srgbClr val="ff0000"/>
                </a:solidFill>
                <a:latin typeface="Corbel"/>
              </a:rPr>
              <a:t>جدول های موجود در پایگاه داده</a:t>
            </a:r>
            <a:endParaRPr b="0" lang="en-US" sz="4000" spc="-1" strike="noStrike">
              <a:latin typeface="Arial"/>
            </a:endParaRPr>
          </a:p>
        </p:txBody>
      </p:sp>
      <p:sp>
        <p:nvSpPr>
          <p:cNvPr id="237" name="CustomShape 5"/>
          <p:cNvSpPr/>
          <p:nvPr/>
        </p:nvSpPr>
        <p:spPr>
          <a:xfrm>
            <a:off x="6575760" y="4417200"/>
            <a:ext cx="5254560" cy="9435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800" spc="-1" strike="noStrike">
                <a:solidFill>
                  <a:srgbClr val="ff0000"/>
                </a:solidFill>
                <a:latin typeface="Corbel"/>
              </a:rPr>
              <a:t>هدف</a:t>
            </a:r>
            <a:endParaRPr b="0" lang="en-US" sz="2800" spc="-1" strike="noStrike">
              <a:latin typeface="Arial"/>
            </a:endParaRPr>
          </a:p>
          <a:p>
            <a:pPr algn="ctr">
              <a:lnSpc>
                <a:spcPct val="100000"/>
              </a:lnSpc>
            </a:pPr>
            <a:r>
              <a:rPr b="0" lang="en-US" sz="2800" spc="-1" strike="noStrike">
                <a:solidFill>
                  <a:srgbClr val="ff0000"/>
                </a:solidFill>
                <a:latin typeface="Corbel"/>
              </a:rPr>
              <a:t>http://www.imcconcerts.com</a:t>
            </a:r>
            <a:endParaRPr b="0" lang="en-US" sz="2800" spc="-1" strike="noStrike">
              <a:latin typeface="Arial"/>
            </a:endParaRPr>
          </a:p>
        </p:txBody>
      </p:sp>
      <p:sp>
        <p:nvSpPr>
          <p:cNvPr id="238" name="TextShape 6"/>
          <p:cNvSpPr txBox="1"/>
          <p:nvPr/>
        </p:nvSpPr>
        <p:spPr>
          <a:xfrm>
            <a:off x="10951920" y="5867280"/>
            <a:ext cx="550800" cy="364680"/>
          </a:xfrm>
          <a:prstGeom prst="rect">
            <a:avLst/>
          </a:prstGeom>
          <a:noFill/>
          <a:ln>
            <a:noFill/>
          </a:ln>
        </p:spPr>
        <p:txBody>
          <a:bodyPr anchor="ctr"/>
          <a:p>
            <a:pPr algn="r">
              <a:lnSpc>
                <a:spcPct val="100000"/>
              </a:lnSpc>
            </a:pPr>
            <a:fld id="{D864874B-81E4-43F0-A2D9-35BB600ED70E}"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40"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41" name="Picture 3" descr=""/>
          <p:cNvPicPr/>
          <p:nvPr/>
        </p:nvPicPr>
        <p:blipFill>
          <a:blip r:embed="rId1"/>
          <a:stretch/>
        </p:blipFill>
        <p:spPr>
          <a:xfrm>
            <a:off x="0" y="3240"/>
            <a:ext cx="12191760" cy="6854400"/>
          </a:xfrm>
          <a:prstGeom prst="rect">
            <a:avLst/>
          </a:prstGeom>
          <a:ln>
            <a:noFill/>
          </a:ln>
        </p:spPr>
      </p:pic>
      <p:sp>
        <p:nvSpPr>
          <p:cNvPr id="242" name="CustomShape 3"/>
          <p:cNvSpPr/>
          <p:nvPr/>
        </p:nvSpPr>
        <p:spPr>
          <a:xfrm>
            <a:off x="321840" y="1366200"/>
            <a:ext cx="4752000" cy="5134320"/>
          </a:xfrm>
          <a:prstGeom prst="ellipse">
            <a:avLst/>
          </a:prstGeom>
          <a:noFill/>
          <a:ln w="572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43" name="CustomShape 4"/>
          <p:cNvSpPr/>
          <p:nvPr/>
        </p:nvSpPr>
        <p:spPr>
          <a:xfrm>
            <a:off x="6748560" y="3604320"/>
            <a:ext cx="3979080" cy="1752120"/>
          </a:xfrm>
          <a:prstGeom prst="rect">
            <a:avLst/>
          </a:prstGeom>
          <a:noFill/>
          <a:ln>
            <a:noFill/>
          </a:ln>
        </p:spPr>
        <p:style>
          <a:lnRef idx="0"/>
          <a:fillRef idx="0"/>
          <a:effectRef idx="0"/>
          <a:fontRef idx="minor"/>
        </p:style>
        <p:txBody>
          <a:bodyPr anchor="ctr">
            <a:normAutofit/>
          </a:bodyPr>
          <a:p>
            <a:pPr algn="ctr">
              <a:lnSpc>
                <a:spcPct val="100000"/>
              </a:lnSpc>
            </a:pPr>
            <a:r>
              <a:rPr b="0" lang="en-US" sz="4000" spc="-1" strike="noStrike">
                <a:solidFill>
                  <a:srgbClr val="ff0000"/>
                </a:solidFill>
                <a:latin typeface="Corbel"/>
              </a:rPr>
              <a:t>فیلد های جدول</a:t>
            </a:r>
            <a:r>
              <a:rPr b="0" lang="en-US" sz="4000" spc="-1" strike="noStrike">
                <a:solidFill>
                  <a:srgbClr val="ff0000"/>
                </a:solidFill>
                <a:latin typeface="Corbel"/>
              </a:rPr>
              <a:t> </a:t>
            </a:r>
            <a:r>
              <a:rPr b="0" lang="en-US" sz="4000" spc="-1" strike="noStrike">
                <a:solidFill>
                  <a:srgbClr val="ff0000"/>
                </a:solidFill>
                <a:latin typeface="Corbel"/>
              </a:rPr>
              <a:t>admin</a:t>
            </a:r>
            <a:endParaRPr b="0" lang="en-US" sz="4000" spc="-1" strike="noStrike">
              <a:latin typeface="Arial"/>
            </a:endParaRPr>
          </a:p>
        </p:txBody>
      </p:sp>
      <p:sp>
        <p:nvSpPr>
          <p:cNvPr id="244" name="TextShape 5"/>
          <p:cNvSpPr txBox="1"/>
          <p:nvPr/>
        </p:nvSpPr>
        <p:spPr>
          <a:xfrm>
            <a:off x="10951920" y="5867280"/>
            <a:ext cx="550800" cy="364680"/>
          </a:xfrm>
          <a:prstGeom prst="rect">
            <a:avLst/>
          </a:prstGeom>
          <a:noFill/>
          <a:ln>
            <a:noFill/>
          </a:ln>
        </p:spPr>
        <p:txBody>
          <a:bodyPr anchor="ctr"/>
          <a:p>
            <a:pPr algn="r">
              <a:lnSpc>
                <a:spcPct val="100000"/>
              </a:lnSpc>
            </a:pPr>
            <a:fld id="{A10292D2-5A3B-4E29-A600-E2B8812171BC}"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46"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47" name="Picture 3" descr=""/>
          <p:cNvPicPr/>
          <p:nvPr/>
        </p:nvPicPr>
        <p:blipFill>
          <a:blip r:embed="rId1"/>
          <a:stretch/>
        </p:blipFill>
        <p:spPr>
          <a:xfrm>
            <a:off x="-17280" y="0"/>
            <a:ext cx="12209040" cy="6864120"/>
          </a:xfrm>
          <a:prstGeom prst="rect">
            <a:avLst/>
          </a:prstGeom>
          <a:ln>
            <a:noFill/>
          </a:ln>
        </p:spPr>
      </p:pic>
      <p:sp>
        <p:nvSpPr>
          <p:cNvPr id="248" name="TextShape 3"/>
          <p:cNvSpPr txBox="1"/>
          <p:nvPr/>
        </p:nvSpPr>
        <p:spPr>
          <a:xfrm>
            <a:off x="10951920" y="5867280"/>
            <a:ext cx="550800" cy="364680"/>
          </a:xfrm>
          <a:prstGeom prst="rect">
            <a:avLst/>
          </a:prstGeom>
          <a:noFill/>
          <a:ln>
            <a:noFill/>
          </a:ln>
        </p:spPr>
        <p:txBody>
          <a:bodyPr anchor="ctr"/>
          <a:p>
            <a:pPr algn="r">
              <a:lnSpc>
                <a:spcPct val="100000"/>
              </a:lnSpc>
            </a:pPr>
            <a:fld id="{0DBE5982-EDF2-48E1-A1B9-B11EAF732159}"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50"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51" name="Picture 3" descr=""/>
          <p:cNvPicPr/>
          <p:nvPr/>
        </p:nvPicPr>
        <p:blipFill>
          <a:blip r:embed="rId1"/>
          <a:stretch/>
        </p:blipFill>
        <p:spPr>
          <a:xfrm>
            <a:off x="0" y="19440"/>
            <a:ext cx="12163320" cy="6838200"/>
          </a:xfrm>
          <a:prstGeom prst="rect">
            <a:avLst/>
          </a:prstGeom>
          <a:ln>
            <a:noFill/>
          </a:ln>
        </p:spPr>
      </p:pic>
      <p:sp>
        <p:nvSpPr>
          <p:cNvPr id="252" name="TextShape 3"/>
          <p:cNvSpPr txBox="1"/>
          <p:nvPr/>
        </p:nvSpPr>
        <p:spPr>
          <a:xfrm>
            <a:off x="10951920" y="5867280"/>
            <a:ext cx="550800" cy="364680"/>
          </a:xfrm>
          <a:prstGeom prst="rect">
            <a:avLst/>
          </a:prstGeom>
          <a:noFill/>
          <a:ln>
            <a:noFill/>
          </a:ln>
        </p:spPr>
        <p:txBody>
          <a:bodyPr anchor="ctr"/>
          <a:p>
            <a:pPr algn="r">
              <a:lnSpc>
                <a:spcPct val="100000"/>
              </a:lnSpc>
            </a:pPr>
            <a:fld id="{D321DCC1-3639-49CA-810C-BCD4F5824D42}"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Nmap</a:t>
            </a:r>
            <a:endParaRPr b="0" lang="en-US" sz="4000" spc="-1" strike="noStrike">
              <a:solidFill>
                <a:srgbClr val="000000"/>
              </a:solidFill>
              <a:latin typeface="Corbel"/>
            </a:endParaRPr>
          </a:p>
        </p:txBody>
      </p:sp>
      <p:pic>
        <p:nvPicPr>
          <p:cNvPr id="254" name="Picture 3" descr=""/>
          <p:cNvPicPr/>
          <p:nvPr/>
        </p:nvPicPr>
        <p:blipFill>
          <a:blip r:embed="rId1"/>
          <a:stretch/>
        </p:blipFill>
        <p:spPr>
          <a:xfrm>
            <a:off x="2986200" y="2438280"/>
            <a:ext cx="7014960" cy="3943800"/>
          </a:xfrm>
          <a:prstGeom prst="rect">
            <a:avLst/>
          </a:prstGeom>
          <a:ln>
            <a:noFill/>
          </a:ln>
        </p:spPr>
      </p:pic>
      <p:sp>
        <p:nvSpPr>
          <p:cNvPr id="255" name="TextShape 2"/>
          <p:cNvSpPr txBox="1"/>
          <p:nvPr/>
        </p:nvSpPr>
        <p:spPr>
          <a:xfrm>
            <a:off x="10951920" y="5867280"/>
            <a:ext cx="550800" cy="364680"/>
          </a:xfrm>
          <a:prstGeom prst="rect">
            <a:avLst/>
          </a:prstGeom>
          <a:noFill/>
          <a:ln>
            <a:noFill/>
          </a:ln>
        </p:spPr>
        <p:txBody>
          <a:bodyPr anchor="ctr"/>
          <a:p>
            <a:pPr algn="r">
              <a:lnSpc>
                <a:spcPct val="100000"/>
              </a:lnSpc>
            </a:pPr>
            <a:fld id="{99946942-27A1-45E7-BD53-8CE9003ED2DC}"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1484280" y="68580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Nmap</a:t>
            </a:r>
            <a:endParaRPr b="0" lang="en-US" sz="4000" spc="-1" strike="noStrike">
              <a:solidFill>
                <a:srgbClr val="000000"/>
              </a:solidFill>
              <a:latin typeface="Corbel"/>
            </a:endParaRPr>
          </a:p>
        </p:txBody>
      </p:sp>
      <p:sp>
        <p:nvSpPr>
          <p:cNvPr id="257" name="TextShape 2"/>
          <p:cNvSpPr txBox="1"/>
          <p:nvPr/>
        </p:nvSpPr>
        <p:spPr>
          <a:xfrm>
            <a:off x="1484280" y="2666880"/>
            <a:ext cx="10018440" cy="312372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نقشه بردار شبکه</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ابزاری متن باز و اختصاصی به منظور بررسی امنیت شبکه</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رایگان و متن باز</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برای انجام وظایفی مثل اکتشاف شبکه ، مدیریت برنامه ارتقا سرویس ها و مانیتور میزبان ها یا آپتایم سرویس ها</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از بسته های خام آیپی (</a:t>
            </a:r>
            <a:r>
              <a:rPr b="0" lang="en-US" sz="2400" spc="-1" strike="noStrike">
                <a:solidFill>
                  <a:srgbClr val="000000"/>
                </a:solidFill>
                <a:latin typeface="Corbel"/>
                <a:cs typeface="B Nazanin"/>
              </a:rPr>
              <a:t>Raw IP Packets</a:t>
            </a:r>
            <a:r>
              <a:rPr b="0" lang="en-US" sz="2400" spc="-1" strike="noStrike">
                <a:solidFill>
                  <a:srgbClr val="000000"/>
                </a:solidFill>
                <a:latin typeface="Corbel"/>
                <a:cs typeface="B Nazanin"/>
              </a:rPr>
              <a:t>) به شیوه ای جدید به منظور تشخیص اینکه چه میزبان هایی در شبکه وجود دارند استفاده می‌کند</a:t>
            </a:r>
            <a:endParaRPr b="0" lang="en-US" sz="2400" spc="-1" strike="noStrike">
              <a:solidFill>
                <a:srgbClr val="000000"/>
              </a:solidFill>
              <a:latin typeface="Corbel"/>
            </a:endParaRPr>
          </a:p>
          <a:p>
            <a:pPr algn="r" rtl="1">
              <a:lnSpc>
                <a:spcPct val="100000"/>
              </a:lnSpc>
              <a:spcBef>
                <a:spcPts val="479"/>
              </a:spcBef>
              <a:spcAft>
                <a:spcPts val="601"/>
              </a:spcAft>
            </a:pPr>
            <a:endParaRPr b="0" lang="en-US" sz="2400" spc="-1" strike="noStrike">
              <a:solidFill>
                <a:srgbClr val="000000"/>
              </a:solidFill>
              <a:latin typeface="Corbel"/>
            </a:endParaRPr>
          </a:p>
        </p:txBody>
      </p:sp>
      <p:sp>
        <p:nvSpPr>
          <p:cNvPr id="258" name="TextShape 3"/>
          <p:cNvSpPr txBox="1"/>
          <p:nvPr/>
        </p:nvSpPr>
        <p:spPr>
          <a:xfrm>
            <a:off x="10951920" y="5867280"/>
            <a:ext cx="550800" cy="364680"/>
          </a:xfrm>
          <a:prstGeom prst="rect">
            <a:avLst/>
          </a:prstGeom>
          <a:noFill/>
          <a:ln>
            <a:noFill/>
          </a:ln>
        </p:spPr>
        <p:txBody>
          <a:bodyPr anchor="ctr"/>
          <a:p>
            <a:pPr algn="r">
              <a:lnSpc>
                <a:spcPct val="100000"/>
              </a:lnSpc>
            </a:pPr>
            <a:fld id="{2FEDD66C-FD28-45B4-9200-D71E1ED55EC6}"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484280" y="685800"/>
            <a:ext cx="10018440" cy="1752120"/>
          </a:xfrm>
          <a:prstGeom prst="rect">
            <a:avLst/>
          </a:prstGeom>
          <a:noFill/>
          <a:ln>
            <a:noFill/>
          </a:ln>
        </p:spPr>
        <p:txBody>
          <a:bodyPr anchor="ctr"/>
          <a:p>
            <a:pPr algn="ctr" rtl="1">
              <a:lnSpc>
                <a:spcPct val="100000"/>
              </a:lnSpc>
            </a:pPr>
            <a:r>
              <a:rPr b="1" lang="en-US" sz="4000" spc="-1" strike="noStrike">
                <a:solidFill>
                  <a:srgbClr val="000000"/>
                </a:solidFill>
                <a:latin typeface="Corbel"/>
              </a:rPr>
              <a:t>4</a:t>
            </a:r>
            <a:r>
              <a:rPr b="1" lang="en-US" sz="4000" spc="-1" strike="noStrike">
                <a:solidFill>
                  <a:srgbClr val="000000"/>
                </a:solidFill>
                <a:latin typeface="Corbel"/>
              </a:rPr>
              <a:t> سیستم عامل برتر از نظر هکر‌ها </a:t>
            </a:r>
            <a:endParaRPr b="0" lang="en-US" sz="4000" spc="-1" strike="noStrike">
              <a:solidFill>
                <a:srgbClr val="000000"/>
              </a:solidFill>
              <a:latin typeface="Corbel"/>
            </a:endParaRPr>
          </a:p>
        </p:txBody>
      </p:sp>
      <p:sp>
        <p:nvSpPr>
          <p:cNvPr id="112" name="TextShape 2"/>
          <p:cNvSpPr txBox="1"/>
          <p:nvPr/>
        </p:nvSpPr>
        <p:spPr>
          <a:xfrm>
            <a:off x="1793520" y="2176560"/>
            <a:ext cx="4864680" cy="3952440"/>
          </a:xfrm>
          <a:prstGeom prst="rect">
            <a:avLst/>
          </a:prstGeom>
          <a:noFill/>
          <a:ln>
            <a:noFill/>
          </a:ln>
        </p:spPr>
        <p:txBody>
          <a:bodyPr anchor="ctr">
            <a:normAutofit/>
          </a:bodyPr>
          <a:p>
            <a:pPr marL="285840" indent="-285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1-Kali Linux</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2-Backbox Linux</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3-DEFT</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rPr>
              <a:t>4-Cyborg</a:t>
            </a:r>
            <a:endParaRPr b="0" lang="en-US" sz="2400" spc="-1" strike="noStrike">
              <a:solidFill>
                <a:srgbClr val="000000"/>
              </a:solidFill>
              <a:latin typeface="Corbel"/>
            </a:endParaRPr>
          </a:p>
        </p:txBody>
      </p:sp>
      <p:sp>
        <p:nvSpPr>
          <p:cNvPr id="113" name="TextShape 3"/>
          <p:cNvSpPr txBox="1"/>
          <p:nvPr/>
        </p:nvSpPr>
        <p:spPr>
          <a:xfrm>
            <a:off x="10951920" y="5867280"/>
            <a:ext cx="550800" cy="364680"/>
          </a:xfrm>
          <a:prstGeom prst="rect">
            <a:avLst/>
          </a:prstGeom>
          <a:noFill/>
          <a:ln>
            <a:noFill/>
          </a:ln>
        </p:spPr>
        <p:txBody>
          <a:bodyPr anchor="ctr"/>
          <a:p>
            <a:pPr algn="r">
              <a:lnSpc>
                <a:spcPct val="100000"/>
              </a:lnSpc>
            </a:pPr>
            <a:fld id="{238D826E-8CB5-437C-B02E-628DEF425BD1}" type="slidenum">
              <a:rPr b="0" lang="en-US" sz="1000" spc="-1" strike="noStrike">
                <a:solidFill>
                  <a:srgbClr val="000000"/>
                </a:solidFill>
                <a:latin typeface="Corbel"/>
              </a:rPr>
              <a:t>&lt;number&gt;</a:t>
            </a:fld>
            <a:endParaRPr b="0" lang="en-US" sz="1000" spc="-1" strike="noStrike">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60"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61" name="Picture 3" descr=""/>
          <p:cNvPicPr/>
          <p:nvPr/>
        </p:nvPicPr>
        <p:blipFill>
          <a:blip r:embed="rId1"/>
          <a:stretch/>
        </p:blipFill>
        <p:spPr>
          <a:xfrm>
            <a:off x="0" y="0"/>
            <a:ext cx="12197520" cy="6857640"/>
          </a:xfrm>
          <a:prstGeom prst="rect">
            <a:avLst/>
          </a:prstGeom>
          <a:ln>
            <a:noFill/>
          </a:ln>
        </p:spPr>
      </p:pic>
      <p:sp>
        <p:nvSpPr>
          <p:cNvPr id="262" name="CustomShape 3"/>
          <p:cNvSpPr/>
          <p:nvPr/>
        </p:nvSpPr>
        <p:spPr>
          <a:xfrm>
            <a:off x="6748560" y="3604320"/>
            <a:ext cx="3979080" cy="1752120"/>
          </a:xfrm>
          <a:prstGeom prst="rect">
            <a:avLst/>
          </a:prstGeom>
          <a:noFill/>
          <a:ln>
            <a:noFill/>
          </a:ln>
        </p:spPr>
        <p:style>
          <a:lnRef idx="0"/>
          <a:fillRef idx="0"/>
          <a:effectRef idx="0"/>
          <a:fontRef idx="minor"/>
        </p:style>
        <p:txBody>
          <a:bodyPr anchor="ctr">
            <a:normAutofit/>
          </a:bodyPr>
          <a:p>
            <a:pPr algn="ctr">
              <a:lnSpc>
                <a:spcPct val="100000"/>
              </a:lnSpc>
            </a:pPr>
            <a:r>
              <a:rPr b="0" lang="en-US" sz="4000" spc="-1" strike="noStrike">
                <a:solidFill>
                  <a:srgbClr val="ff0000"/>
                </a:solidFill>
                <a:latin typeface="Corbel"/>
              </a:rPr>
              <a:t>پورت های باز</a:t>
            </a:r>
            <a:endParaRPr b="0" lang="en-US" sz="4000" spc="-1" strike="noStrike">
              <a:latin typeface="Arial"/>
            </a:endParaRPr>
          </a:p>
        </p:txBody>
      </p:sp>
      <p:sp>
        <p:nvSpPr>
          <p:cNvPr id="263" name="TextShape 4"/>
          <p:cNvSpPr txBox="1"/>
          <p:nvPr/>
        </p:nvSpPr>
        <p:spPr>
          <a:xfrm>
            <a:off x="10951920" y="5867280"/>
            <a:ext cx="550800" cy="364680"/>
          </a:xfrm>
          <a:prstGeom prst="rect">
            <a:avLst/>
          </a:prstGeom>
          <a:noFill/>
          <a:ln>
            <a:noFill/>
          </a:ln>
        </p:spPr>
        <p:txBody>
          <a:bodyPr anchor="ctr"/>
          <a:p>
            <a:pPr algn="r">
              <a:lnSpc>
                <a:spcPct val="100000"/>
              </a:lnSpc>
            </a:pPr>
            <a:fld id="{4D1E0EAE-DCBE-4B11-B10A-07E92F6BC04A}"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65"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66" name="Picture 3" descr=""/>
          <p:cNvPicPr/>
          <p:nvPr/>
        </p:nvPicPr>
        <p:blipFill>
          <a:blip r:embed="rId1"/>
          <a:stretch/>
        </p:blipFill>
        <p:spPr>
          <a:xfrm>
            <a:off x="0" y="6480"/>
            <a:ext cx="12186000" cy="6851160"/>
          </a:xfrm>
          <a:prstGeom prst="rect">
            <a:avLst/>
          </a:prstGeom>
          <a:ln>
            <a:noFill/>
          </a:ln>
        </p:spPr>
      </p:pic>
      <p:sp>
        <p:nvSpPr>
          <p:cNvPr id="267" name="CustomShape 3"/>
          <p:cNvSpPr/>
          <p:nvPr/>
        </p:nvSpPr>
        <p:spPr>
          <a:xfrm>
            <a:off x="7212240" y="2019240"/>
            <a:ext cx="3979080" cy="1752120"/>
          </a:xfrm>
          <a:prstGeom prst="rect">
            <a:avLst/>
          </a:prstGeom>
          <a:noFill/>
          <a:ln>
            <a:noFill/>
          </a:ln>
        </p:spPr>
        <p:style>
          <a:lnRef idx="0"/>
          <a:fillRef idx="0"/>
          <a:effectRef idx="0"/>
          <a:fontRef idx="minor"/>
        </p:style>
        <p:txBody>
          <a:bodyPr anchor="ctr">
            <a:normAutofit/>
          </a:bodyPr>
          <a:p>
            <a:pPr algn="ctr">
              <a:lnSpc>
                <a:spcPct val="100000"/>
              </a:lnSpc>
            </a:pPr>
            <a:r>
              <a:rPr b="0" lang="en-US" sz="4000" spc="-1" strike="noStrike">
                <a:solidFill>
                  <a:srgbClr val="ff0000"/>
                </a:solidFill>
                <a:latin typeface="Corbel"/>
              </a:rPr>
              <a:t>مشخصات سیستم عامل</a:t>
            </a:r>
            <a:endParaRPr b="0" lang="en-US" sz="4000" spc="-1" strike="noStrike">
              <a:latin typeface="Arial"/>
            </a:endParaRPr>
          </a:p>
        </p:txBody>
      </p:sp>
      <p:sp>
        <p:nvSpPr>
          <p:cNvPr id="268" name="TextShape 4"/>
          <p:cNvSpPr txBox="1"/>
          <p:nvPr/>
        </p:nvSpPr>
        <p:spPr>
          <a:xfrm>
            <a:off x="10951920" y="5867280"/>
            <a:ext cx="550800" cy="364680"/>
          </a:xfrm>
          <a:prstGeom prst="rect">
            <a:avLst/>
          </a:prstGeom>
          <a:noFill/>
          <a:ln>
            <a:noFill/>
          </a:ln>
        </p:spPr>
        <p:txBody>
          <a:bodyPr anchor="ctr"/>
          <a:p>
            <a:pPr algn="r">
              <a:lnSpc>
                <a:spcPct val="100000"/>
              </a:lnSpc>
            </a:pPr>
            <a:fld id="{0CCFFCB4-01AB-4B49-AA77-8D4FFBFD03A5}"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484280" y="685800"/>
            <a:ext cx="10018440" cy="1752120"/>
          </a:xfrm>
          <a:prstGeom prst="rect">
            <a:avLst/>
          </a:prstGeom>
          <a:noFill/>
          <a:ln>
            <a:noFill/>
          </a:ln>
        </p:spPr>
        <p:txBody>
          <a:bodyPr anchor="ctr"/>
          <a:p>
            <a:endParaRPr b="0" lang="en-US" sz="1800" spc="-1" strike="noStrike">
              <a:solidFill>
                <a:srgbClr val="000000"/>
              </a:solidFill>
              <a:latin typeface="Corbel"/>
            </a:endParaRPr>
          </a:p>
        </p:txBody>
      </p:sp>
      <p:sp>
        <p:nvSpPr>
          <p:cNvPr id="270" name="TextShape 2"/>
          <p:cNvSpPr txBox="1"/>
          <p:nvPr/>
        </p:nvSpPr>
        <p:spPr>
          <a:xfrm>
            <a:off x="1484280" y="2666880"/>
            <a:ext cx="10018440" cy="3123720"/>
          </a:xfrm>
          <a:prstGeom prst="rect">
            <a:avLst/>
          </a:prstGeom>
          <a:noFill/>
          <a:ln>
            <a:noFill/>
          </a:ln>
        </p:spPr>
        <p:txBody>
          <a:bodyPr anchor="ctr"/>
          <a:p>
            <a:endParaRPr b="0" lang="en-US" sz="2400" spc="-1" strike="noStrike">
              <a:solidFill>
                <a:srgbClr val="000000"/>
              </a:solidFill>
              <a:latin typeface="Corbel"/>
            </a:endParaRPr>
          </a:p>
        </p:txBody>
      </p:sp>
      <p:pic>
        <p:nvPicPr>
          <p:cNvPr id="271" name="Picture 3" descr=""/>
          <p:cNvPicPr/>
          <p:nvPr/>
        </p:nvPicPr>
        <p:blipFill>
          <a:blip r:embed="rId1"/>
          <a:stretch/>
        </p:blipFill>
        <p:spPr>
          <a:xfrm>
            <a:off x="5400" y="6480"/>
            <a:ext cx="12186000" cy="6851160"/>
          </a:xfrm>
          <a:prstGeom prst="rect">
            <a:avLst/>
          </a:prstGeom>
          <a:ln>
            <a:noFill/>
          </a:ln>
        </p:spPr>
      </p:pic>
      <p:sp>
        <p:nvSpPr>
          <p:cNvPr id="272" name="CustomShape 3"/>
          <p:cNvSpPr/>
          <p:nvPr/>
        </p:nvSpPr>
        <p:spPr>
          <a:xfrm>
            <a:off x="7867800" y="1679760"/>
            <a:ext cx="3979080" cy="1752120"/>
          </a:xfrm>
          <a:prstGeom prst="rect">
            <a:avLst/>
          </a:prstGeom>
          <a:noFill/>
          <a:ln>
            <a:noFill/>
          </a:ln>
        </p:spPr>
        <p:style>
          <a:lnRef idx="0"/>
          <a:fillRef idx="0"/>
          <a:effectRef idx="0"/>
          <a:fontRef idx="minor"/>
        </p:style>
        <p:txBody>
          <a:bodyPr anchor="ctr">
            <a:normAutofit/>
          </a:bodyPr>
          <a:p>
            <a:pPr algn="ctr">
              <a:lnSpc>
                <a:spcPct val="100000"/>
              </a:lnSpc>
            </a:pPr>
            <a:r>
              <a:rPr b="0" lang="en-US" sz="4000" spc="-1" strike="noStrike">
                <a:solidFill>
                  <a:srgbClr val="ff0000"/>
                </a:solidFill>
                <a:latin typeface="Corbel"/>
              </a:rPr>
              <a:t>یک توپولوژی ساده از شبکه</a:t>
            </a:r>
            <a:endParaRPr b="0" lang="en-US" sz="4000" spc="-1" strike="noStrike">
              <a:latin typeface="Arial"/>
            </a:endParaRPr>
          </a:p>
        </p:txBody>
      </p:sp>
      <p:sp>
        <p:nvSpPr>
          <p:cNvPr id="273" name="TextShape 4"/>
          <p:cNvSpPr txBox="1"/>
          <p:nvPr/>
        </p:nvSpPr>
        <p:spPr>
          <a:xfrm>
            <a:off x="10951920" y="5867280"/>
            <a:ext cx="550800" cy="364680"/>
          </a:xfrm>
          <a:prstGeom prst="rect">
            <a:avLst/>
          </a:prstGeom>
          <a:noFill/>
          <a:ln>
            <a:noFill/>
          </a:ln>
        </p:spPr>
        <p:txBody>
          <a:bodyPr anchor="ctr"/>
          <a:p>
            <a:pPr algn="r">
              <a:lnSpc>
                <a:spcPct val="100000"/>
              </a:lnSpc>
            </a:pPr>
            <a:fld id="{1CFFD373-F4E0-4755-80A8-AB82DD5405E4}"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484280" y="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cs typeface="B Nazanin"/>
              </a:rPr>
              <a:t>Kali Linux</a:t>
            </a:r>
            <a:endParaRPr b="0" lang="en-US" sz="4000" spc="-1" strike="noStrike">
              <a:solidFill>
                <a:srgbClr val="000000"/>
              </a:solidFill>
              <a:latin typeface="Corbel"/>
            </a:endParaRPr>
          </a:p>
        </p:txBody>
      </p:sp>
      <p:sp>
        <p:nvSpPr>
          <p:cNvPr id="115" name="TextShape 2"/>
          <p:cNvSpPr txBox="1"/>
          <p:nvPr/>
        </p:nvSpPr>
        <p:spPr>
          <a:xfrm>
            <a:off x="1484280" y="2034720"/>
            <a:ext cx="10018440" cy="482292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سیستم عامل کالی لینوکس یکی از محبوب ترین سیستم عامل ها در حوزه ی امنیت است که دارای ویژگی های زیر است:</a:t>
            </a:r>
            <a:endParaRPr b="0" lang="en-US" sz="2400" spc="-1" strike="noStrike">
              <a:solidFill>
                <a:srgbClr val="000000"/>
              </a:solidFill>
              <a:latin typeface="Corbel"/>
            </a:endParaRPr>
          </a:p>
          <a:p>
            <a:pPr algn="r" rtl="1">
              <a:lnSpc>
                <a:spcPct val="100000"/>
              </a:lnSpc>
              <a:spcBef>
                <a:spcPts val="479"/>
              </a:spcBef>
              <a:spcAft>
                <a:spcPts val="601"/>
              </a:spcAft>
            </a:pPr>
            <a:endParaRPr b="0" lang="en-US" sz="24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داشتن بیش از </a:t>
            </a:r>
            <a:r>
              <a:rPr b="0" lang="en-US" sz="2000" spc="-1" strike="noStrike">
                <a:solidFill>
                  <a:srgbClr val="000000"/>
                </a:solidFill>
                <a:latin typeface="Corbel"/>
                <a:cs typeface="B Nazanin"/>
              </a:rPr>
              <a:t>300</a:t>
            </a:r>
            <a:r>
              <a:rPr b="0" lang="en-US" sz="2000" spc="-1" strike="noStrike">
                <a:solidFill>
                  <a:srgbClr val="000000"/>
                </a:solidFill>
                <a:latin typeface="Corbel"/>
                <a:cs typeface="B Nazanin"/>
              </a:rPr>
              <a:t> ابزار تست و نفوذ.</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کالی لینوکس رایگان هست و همیشه رایگان خواهد ماند.</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پشتیبانی از انواع زبان ها از جمله فارسی.</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منبع باز (</a:t>
            </a:r>
            <a:r>
              <a:rPr b="0" lang="en-US" sz="2000" spc="-1" strike="noStrike">
                <a:solidFill>
                  <a:srgbClr val="000000"/>
                </a:solidFill>
                <a:latin typeface="Corbel"/>
                <a:cs typeface="B Nazanin"/>
              </a:rPr>
              <a:t>Open Source</a:t>
            </a:r>
            <a:r>
              <a:rPr b="0" lang="en-US" sz="2000" spc="-1" strike="noStrike">
                <a:solidFill>
                  <a:srgbClr val="000000"/>
                </a:solidFill>
                <a:latin typeface="Corbel"/>
                <a:cs typeface="B Nazanin"/>
              </a:rPr>
              <a:t>) : یعنی شما میتونید هر تغییری رو که میخواین در کالی لینوکس اعمال نمایید.</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دارای پشتیبانی قوی از کارت های شبکه وایرلس :کالی لینوکس را طوری طراحی شده که قادر هست بیشتر کارت های شبکه داخلی (</a:t>
            </a:r>
            <a:r>
              <a:rPr b="0" lang="en-US" sz="2000" spc="-1" strike="noStrike">
                <a:solidFill>
                  <a:srgbClr val="000000"/>
                </a:solidFill>
                <a:latin typeface="Corbel"/>
                <a:cs typeface="B Nazanin"/>
              </a:rPr>
              <a:t>internal</a:t>
            </a:r>
            <a:r>
              <a:rPr b="0" lang="en-US" sz="2000" spc="-1" strike="noStrike">
                <a:solidFill>
                  <a:srgbClr val="000000"/>
                </a:solidFill>
                <a:latin typeface="Corbel"/>
                <a:cs typeface="B Nazanin"/>
              </a:rPr>
              <a:t>) و کارت های شبکه وایرلس (</a:t>
            </a:r>
            <a:r>
              <a:rPr b="0" lang="en-US" sz="2000" spc="-1" strike="noStrike">
                <a:solidFill>
                  <a:srgbClr val="000000"/>
                </a:solidFill>
                <a:latin typeface="Corbel"/>
                <a:cs typeface="B Nazanin"/>
              </a:rPr>
              <a:t>USB</a:t>
            </a:r>
            <a:r>
              <a:rPr b="0" lang="en-US" sz="2000" spc="-1" strike="noStrike">
                <a:solidFill>
                  <a:srgbClr val="000000"/>
                </a:solidFill>
                <a:latin typeface="Corbel"/>
                <a:cs typeface="B Nazanin"/>
              </a:rPr>
              <a:t>) را شناسایی و پشتیبانی کند.</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محیط توسعه امن: تیم کالی لینوکس ازیک گروه قایل اعتماد تشکیل شده و فقط مخازن امن را در کالی قرار میدهند.</a:t>
            </a:r>
            <a:endParaRPr b="0" lang="en-US" sz="2000" spc="-1" strike="noStrike">
              <a:solidFill>
                <a:srgbClr val="000000"/>
              </a:solidFill>
              <a:latin typeface="Corbel"/>
            </a:endParaRPr>
          </a:p>
          <a:p>
            <a:pPr lvl="1" marL="743040" indent="-285480" algn="r" rtl="1">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cs typeface="B Nazanin"/>
              </a:rPr>
              <a:t>تعهد </a:t>
            </a:r>
            <a:r>
              <a:rPr b="0" lang="en-US" sz="2000" spc="-1" strike="noStrike">
                <a:solidFill>
                  <a:srgbClr val="000000"/>
                </a:solidFill>
                <a:latin typeface="Corbel"/>
                <a:cs typeface="B Nazanin"/>
              </a:rPr>
              <a:t>GPG</a:t>
            </a:r>
            <a:r>
              <a:rPr b="0" lang="en-US" sz="2000" spc="-1" strike="noStrike">
                <a:solidFill>
                  <a:srgbClr val="000000"/>
                </a:solidFill>
                <a:latin typeface="Corbel"/>
                <a:cs typeface="B Nazanin"/>
              </a:rPr>
              <a:t>: هر بسته در کالی لینوکس باید امن باشد و تیم توسعه ی هر بسته نسبت به امنیت و اعتماد آن بسته تعهد می دهد و برای پایبند بودن به این تعهدات قرار داد های دو طرفه بسته میشود.</a:t>
            </a:r>
            <a:endParaRPr b="0" lang="en-US" sz="2000" spc="-1" strike="noStrike">
              <a:solidFill>
                <a:srgbClr val="000000"/>
              </a:solidFill>
              <a:latin typeface="Corbel"/>
            </a:endParaRPr>
          </a:p>
          <a:p>
            <a:pPr algn="r" rtl="1">
              <a:lnSpc>
                <a:spcPct val="100000"/>
              </a:lnSpc>
              <a:spcBef>
                <a:spcPts val="479"/>
              </a:spcBef>
              <a:spcAft>
                <a:spcPts val="601"/>
              </a:spcAft>
            </a:pPr>
            <a:endParaRPr b="0" lang="en-US" sz="2000" spc="-1" strike="noStrike">
              <a:solidFill>
                <a:srgbClr val="000000"/>
              </a:solidFill>
              <a:latin typeface="Corbel"/>
            </a:endParaRPr>
          </a:p>
        </p:txBody>
      </p:sp>
      <p:sp>
        <p:nvSpPr>
          <p:cNvPr id="116" name="TextShape 3"/>
          <p:cNvSpPr txBox="1"/>
          <p:nvPr/>
        </p:nvSpPr>
        <p:spPr>
          <a:xfrm>
            <a:off x="10951920" y="5867280"/>
            <a:ext cx="550800" cy="364680"/>
          </a:xfrm>
          <a:prstGeom prst="rect">
            <a:avLst/>
          </a:prstGeom>
          <a:noFill/>
          <a:ln>
            <a:noFill/>
          </a:ln>
        </p:spPr>
        <p:txBody>
          <a:bodyPr anchor="ctr"/>
          <a:p>
            <a:pPr algn="r">
              <a:lnSpc>
                <a:spcPct val="100000"/>
              </a:lnSpc>
            </a:pPr>
            <a:fld id="{1D6FF7E0-4DAA-45AB-9647-3661548C5BCC}"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484280" y="20484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Backbox Linux</a:t>
            </a:r>
            <a:endParaRPr b="0" lang="en-US" sz="4000" spc="-1" strike="noStrike">
              <a:solidFill>
                <a:srgbClr val="000000"/>
              </a:solidFill>
              <a:latin typeface="Corbel"/>
            </a:endParaRPr>
          </a:p>
        </p:txBody>
      </p:sp>
      <p:sp>
        <p:nvSpPr>
          <p:cNvPr id="118" name="TextShape 2"/>
          <p:cNvSpPr txBox="1"/>
          <p:nvPr/>
        </p:nvSpPr>
        <p:spPr>
          <a:xfrm>
            <a:off x="1484280" y="1494000"/>
            <a:ext cx="10018440" cy="520272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یک پروژه جوان و نوظهور تست نفوذ</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به منظور تست نفوذ , ارزیابی و مدیریت آسیب پذیری طراحی شده</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مرکز اصلی بکباکس در ارایه یک پلتفورم تست نفوذ مستقل می باشد که به آسانی قابل سفارشی سازی می باشد و دارای کارایی و ثبات بالایی است</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از دسکتاپ بسیار سبک  </a:t>
            </a:r>
            <a:r>
              <a:rPr b="0" lang="en-US" sz="2400" spc="-1" strike="noStrike" u="sng">
                <a:solidFill>
                  <a:srgbClr val="3085ed"/>
                </a:solidFill>
                <a:uFillTx/>
                <a:latin typeface="Corbel"/>
                <a:cs typeface="B Nazanin"/>
                <a:hlinkClick r:id="rId1"/>
              </a:rPr>
              <a:t>XFCE </a:t>
            </a:r>
            <a:r>
              <a:rPr b="0" lang="en-US" sz="2400" spc="-1" strike="noStrike">
                <a:solidFill>
                  <a:srgbClr val="000000"/>
                </a:solidFill>
                <a:latin typeface="Corbel"/>
                <a:cs typeface="B Nazanin"/>
              </a:rPr>
              <a:t>استفاده می کند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شامل رایج ترین ابزارهای بازرسی امنیتی مورد نیاز برای تست های نفوذ می باشد.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مجموعه ابزارها شامل آنالیز اپلیکیشن های وب , آنالیز شبکه , تست استرس , آنالیز و تحلیل شنود رایانه ای فارنزیک , بکارگیری , مستندسازی و گزارش دهی</a:t>
            </a:r>
            <a:endParaRPr b="0" lang="en-US" sz="2400" spc="-1" strike="noStrike">
              <a:solidFill>
                <a:srgbClr val="000000"/>
              </a:solidFill>
              <a:latin typeface="Corbel"/>
            </a:endParaRPr>
          </a:p>
        </p:txBody>
      </p:sp>
      <p:sp>
        <p:nvSpPr>
          <p:cNvPr id="119" name="TextShape 3"/>
          <p:cNvSpPr txBox="1"/>
          <p:nvPr/>
        </p:nvSpPr>
        <p:spPr>
          <a:xfrm>
            <a:off x="10951920" y="5867280"/>
            <a:ext cx="550800" cy="364680"/>
          </a:xfrm>
          <a:prstGeom prst="rect">
            <a:avLst/>
          </a:prstGeom>
          <a:noFill/>
          <a:ln>
            <a:noFill/>
          </a:ln>
        </p:spPr>
        <p:txBody>
          <a:bodyPr anchor="ctr"/>
          <a:p>
            <a:pPr algn="r">
              <a:lnSpc>
                <a:spcPct val="100000"/>
              </a:lnSpc>
            </a:pPr>
            <a:fld id="{D8332C5B-4721-41A5-B2F5-0C4CD3FC19F6}"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484280" y="29952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DEFT</a:t>
            </a:r>
            <a:endParaRPr b="0" lang="en-US" sz="4000" spc="-1" strike="noStrike">
              <a:solidFill>
                <a:srgbClr val="000000"/>
              </a:solidFill>
              <a:latin typeface="Corbel"/>
            </a:endParaRPr>
          </a:p>
        </p:txBody>
      </p:sp>
      <p:sp>
        <p:nvSpPr>
          <p:cNvPr id="121" name="TextShape 2"/>
          <p:cNvSpPr txBox="1"/>
          <p:nvPr/>
        </p:nvSpPr>
        <p:spPr>
          <a:xfrm>
            <a:off x="1484280" y="1828800"/>
            <a:ext cx="10018440" cy="3962160"/>
          </a:xfrm>
          <a:prstGeom prst="rect">
            <a:avLst/>
          </a:prstGeom>
          <a:noFill/>
          <a:ln>
            <a:noFill/>
          </a:ln>
        </p:spPr>
        <p:txBody>
          <a:bodyPr anchor="ct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یک نسخه‌ی توزیع شده از لینوکس</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 اساس لوبونتو (</a:t>
            </a:r>
            <a:r>
              <a:rPr b="0" lang="en-US" sz="2400" spc="-1" strike="noStrike">
                <a:solidFill>
                  <a:srgbClr val="000000"/>
                </a:solidFill>
                <a:latin typeface="Corbel"/>
                <a:cs typeface="B Nazanin"/>
              </a:rPr>
              <a:t>Lubuntu</a:t>
            </a:r>
            <a:r>
              <a:rPr b="0" lang="en-US" sz="2400" spc="-1" strike="noStrike">
                <a:solidFill>
                  <a:srgbClr val="000000"/>
                </a:solidFill>
                <a:latin typeface="Corbel"/>
                <a:cs typeface="B Nazanin"/>
              </a:rPr>
              <a:t>) و </a:t>
            </a:r>
            <a:r>
              <a:rPr b="0" lang="en-US" sz="2400" spc="-1" strike="noStrike">
                <a:solidFill>
                  <a:srgbClr val="000000"/>
                </a:solidFill>
                <a:latin typeface="Corbel"/>
                <a:cs typeface="B Nazanin"/>
              </a:rPr>
              <a:t>Ubuntu Desktop</a:t>
            </a:r>
            <a:r>
              <a:rPr b="0" lang="en-US" sz="2400" spc="-1" strike="noStrike">
                <a:solidFill>
                  <a:srgbClr val="000000"/>
                </a:solidFill>
                <a:latin typeface="Corbel"/>
                <a:cs typeface="B Nazanin"/>
              </a:rPr>
              <a:t>  ایجاد شده </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برای مقاصد نظامی، اجرای قانون، اهداف امنیتی و ممیز‌های </a:t>
            </a:r>
            <a:r>
              <a:rPr b="0" lang="en-US" sz="2400" spc="-1" strike="noStrike">
                <a:solidFill>
                  <a:srgbClr val="000000"/>
                </a:solidFill>
                <a:latin typeface="Corbel"/>
                <a:cs typeface="B Nazanin"/>
              </a:rPr>
              <a:t>IT</a:t>
            </a:r>
            <a:r>
              <a:rPr b="0" lang="en-US" sz="2400" spc="-1" strike="noStrike">
                <a:solidFill>
                  <a:srgbClr val="000000"/>
                </a:solidFill>
                <a:latin typeface="Corbel"/>
                <a:cs typeface="B Nazanin"/>
              </a:rPr>
              <a:t>، مورد استفاده قرار می‌گیرد</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حاوی ابزار‌های بسیاری است که می‌توان از آن‌ها در موارد گوناگونی مانند گزارش‌‌گیری، جاسوسی ((</a:t>
            </a:r>
            <a:r>
              <a:rPr b="0" lang="en-US" sz="2400" spc="-1" strike="noStrike">
                <a:solidFill>
                  <a:srgbClr val="000000"/>
                </a:solidFill>
                <a:latin typeface="Corbel"/>
                <a:cs typeface="B Nazanin"/>
              </a:rPr>
              <a:t>OSINT</a:t>
            </a:r>
            <a:r>
              <a:rPr b="0" lang="en-US" sz="2400" spc="-1" strike="noStrike">
                <a:solidFill>
                  <a:srgbClr val="000000"/>
                </a:solidFill>
                <a:latin typeface="Corbel"/>
                <a:cs typeface="B Nazanin"/>
              </a:rPr>
              <a:t>)  </a:t>
            </a:r>
            <a:r>
              <a:rPr b="0" lang="en-US" sz="2400" spc="-1" strike="noStrike">
                <a:solidFill>
                  <a:srgbClr val="000000"/>
                </a:solidFill>
                <a:latin typeface="Corbel"/>
                <a:cs typeface="B Nazanin"/>
              </a:rPr>
              <a:t>Open-Source INTelligence</a:t>
            </a:r>
            <a:r>
              <a:rPr b="0" lang="en-US" sz="2400" spc="-1" strike="noStrike">
                <a:solidFill>
                  <a:srgbClr val="000000"/>
                </a:solidFill>
                <a:latin typeface="Corbel"/>
                <a:cs typeface="B Nazanin"/>
              </a:rPr>
              <a:t>)، ابزار‌های بازیابی رمزعبور، ابزار‌های قانونی شبکه و بسیاری دیگر استفاده کرد</a:t>
            </a:r>
            <a:endParaRPr b="0" lang="en-US" sz="2400" spc="-1" strike="noStrike">
              <a:solidFill>
                <a:srgbClr val="000000"/>
              </a:solidFill>
              <a:latin typeface="Corbel"/>
            </a:endParaRPr>
          </a:p>
          <a:p>
            <a:pPr algn="r" rtl="1">
              <a:lnSpc>
                <a:spcPct val="100000"/>
              </a:lnSpc>
              <a:spcBef>
                <a:spcPts val="479"/>
              </a:spcBef>
              <a:spcAft>
                <a:spcPts val="601"/>
              </a:spcAft>
            </a:pPr>
            <a:endParaRPr b="0" lang="en-US" sz="2400" spc="-1" strike="noStrike">
              <a:solidFill>
                <a:srgbClr val="000000"/>
              </a:solidFill>
              <a:latin typeface="Corbel"/>
            </a:endParaRPr>
          </a:p>
        </p:txBody>
      </p:sp>
      <p:sp>
        <p:nvSpPr>
          <p:cNvPr id="122" name="TextShape 3"/>
          <p:cNvSpPr txBox="1"/>
          <p:nvPr/>
        </p:nvSpPr>
        <p:spPr>
          <a:xfrm>
            <a:off x="10951920" y="5867280"/>
            <a:ext cx="550800" cy="364680"/>
          </a:xfrm>
          <a:prstGeom prst="rect">
            <a:avLst/>
          </a:prstGeom>
          <a:noFill/>
          <a:ln>
            <a:noFill/>
          </a:ln>
        </p:spPr>
        <p:txBody>
          <a:bodyPr anchor="ctr"/>
          <a:p>
            <a:pPr algn="r">
              <a:lnSpc>
                <a:spcPct val="100000"/>
              </a:lnSpc>
            </a:pPr>
            <a:fld id="{4435C24A-12EB-4F0D-A103-AEA5053BE204}"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484280" y="299520"/>
            <a:ext cx="10018440" cy="1752120"/>
          </a:xfrm>
          <a:prstGeom prst="rect">
            <a:avLst/>
          </a:prstGeom>
          <a:noFill/>
          <a:ln>
            <a:noFill/>
          </a:ln>
        </p:spPr>
        <p:txBody>
          <a:bodyPr anchor="ctr"/>
          <a:p>
            <a:pPr algn="ctr">
              <a:lnSpc>
                <a:spcPct val="100000"/>
              </a:lnSpc>
            </a:pPr>
            <a:r>
              <a:rPr b="1" lang="en-US" sz="4000" spc="-1" strike="noStrike">
                <a:solidFill>
                  <a:srgbClr val="000000"/>
                </a:solidFill>
                <a:latin typeface="Corbel"/>
              </a:rPr>
              <a:t>Cyborg</a:t>
            </a:r>
            <a:endParaRPr b="0" lang="en-US" sz="4000" spc="-1" strike="noStrike">
              <a:solidFill>
                <a:srgbClr val="000000"/>
              </a:solidFill>
              <a:latin typeface="Corbel"/>
            </a:endParaRPr>
          </a:p>
        </p:txBody>
      </p:sp>
      <p:sp>
        <p:nvSpPr>
          <p:cNvPr id="124" name="TextShape 2"/>
          <p:cNvSpPr txBox="1"/>
          <p:nvPr/>
        </p:nvSpPr>
        <p:spPr>
          <a:xfrm>
            <a:off x="1484280" y="1957680"/>
            <a:ext cx="10018440" cy="4713480"/>
          </a:xfrm>
          <a:prstGeom prst="rect">
            <a:avLst/>
          </a:prstGeom>
          <a:noFill/>
          <a:ln>
            <a:noFill/>
          </a:ln>
        </p:spPr>
        <p:txBody>
          <a:bodyPr anchor="ctr">
            <a:normAutofit/>
          </a:bodyPr>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از قدرتمند ترین توزیع های لینوکس برای تست نفوذ</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بر پایه ی آخرین هسته ی پلت فرم اوبونتو با آخرین پارامتر های امنیت سایبری طراحی شده</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رابط گرافیکی بسیار شکیل</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شامل بیش از </a:t>
            </a:r>
            <a:r>
              <a:rPr b="0" lang="en-US" sz="2400" spc="-1" strike="noStrike">
                <a:solidFill>
                  <a:srgbClr val="000000"/>
                </a:solidFill>
                <a:latin typeface="Corbel"/>
                <a:cs typeface="B Nazanin"/>
              </a:rPr>
              <a:t>750</a:t>
            </a:r>
            <a:r>
              <a:rPr b="0" lang="en-US" sz="2400" spc="-1" strike="noStrike">
                <a:solidFill>
                  <a:srgbClr val="000000"/>
                </a:solidFill>
                <a:latin typeface="Corbel"/>
                <a:cs typeface="B Nazanin"/>
              </a:rPr>
              <a:t> ابزار کاربردی برای تست نفوذ</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پشتیبانی از دستگاه های بی سیم گوناگون</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آنالیز کد ها با مهندسی معکوس هسته ی آن ها</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کشف و ردیابی شواهد و داده های الکترونیکی مبادله شده</a:t>
            </a:r>
            <a:endParaRPr b="0" lang="en-US" sz="2400" spc="-1" strike="noStrike">
              <a:solidFill>
                <a:srgbClr val="000000"/>
              </a:solidFill>
              <a:latin typeface="Corbel"/>
            </a:endParaRPr>
          </a:p>
          <a:p>
            <a:pPr marL="285840" indent="-285480" algn="r" rtl="1">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cs typeface="B Nazanin"/>
              </a:rPr>
              <a:t>تست و تامین امنیت برای گوشی های هوشمند</a:t>
            </a:r>
            <a:endParaRPr b="0" lang="en-US" sz="2400" spc="-1" strike="noStrike">
              <a:solidFill>
                <a:srgbClr val="000000"/>
              </a:solidFill>
              <a:latin typeface="Corbel"/>
            </a:endParaRPr>
          </a:p>
        </p:txBody>
      </p:sp>
      <p:sp>
        <p:nvSpPr>
          <p:cNvPr id="125" name="TextShape 3"/>
          <p:cNvSpPr txBox="1"/>
          <p:nvPr/>
        </p:nvSpPr>
        <p:spPr>
          <a:xfrm>
            <a:off x="10951920" y="5867280"/>
            <a:ext cx="550800" cy="364680"/>
          </a:xfrm>
          <a:prstGeom prst="rect">
            <a:avLst/>
          </a:prstGeom>
          <a:noFill/>
          <a:ln>
            <a:noFill/>
          </a:ln>
        </p:spPr>
        <p:txBody>
          <a:bodyPr anchor="ctr"/>
          <a:p>
            <a:pPr algn="r">
              <a:lnSpc>
                <a:spcPct val="100000"/>
              </a:lnSpc>
            </a:pPr>
            <a:fld id="{E40FFFA6-F02A-4288-8B42-A84DD42CD1FD}" type="slidenum">
              <a:rPr b="0" lang="en-US" sz="1000" spc="-1" strike="noStrike">
                <a:solidFill>
                  <a:srgbClr val="000000"/>
                </a:solidFill>
                <a:latin typeface="Corbel"/>
              </a:rPr>
              <a:t>&lt;number&gt;</a:t>
            </a:fld>
            <a:endParaRPr b="0" lang="en-US" sz="1000" spc="-1" strike="noStrike">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Parallax</Template>
  <TotalTime>770</TotalTime>
  <Application>LibreOffice/5.4.5.1$Linux_X86_64 LibreOffice_project/40m0$Build-1</Application>
  <Words>2016</Words>
  <Paragraphs>213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2017-04-27T06:56:03Z</dcterms:created>
  <dc:creator>Saeed Ataee</dc:creator>
  <dc:description/>
  <dc:language>fa-IR</dc:language>
  <cp:lastModifiedBy/>
  <dcterms:modified xsi:type="dcterms:W3CDTF">2018-04-10T14:16:15Z</dcterms:modified>
  <cp:revision>109</cp:revision>
  <dc:subject/>
  <dc:title>امنیت و نفوذ</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52</vt:i4>
  </property>
</Properties>
</file>