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48"/>
  </p:notesMasterIdLst>
  <p:handoutMasterIdLst>
    <p:handoutMasterId r:id="rId49"/>
  </p:handoutMasterIdLst>
  <p:sldIdLst>
    <p:sldId id="256" r:id="rId3"/>
    <p:sldId id="307" r:id="rId4"/>
    <p:sldId id="258" r:id="rId5"/>
    <p:sldId id="296" r:id="rId6"/>
    <p:sldId id="259" r:id="rId7"/>
    <p:sldId id="260" r:id="rId8"/>
    <p:sldId id="261" r:id="rId9"/>
    <p:sldId id="298" r:id="rId10"/>
    <p:sldId id="262" r:id="rId11"/>
    <p:sldId id="299" r:id="rId12"/>
    <p:sldId id="263" r:id="rId13"/>
    <p:sldId id="264" r:id="rId14"/>
    <p:sldId id="265" r:id="rId15"/>
    <p:sldId id="266" r:id="rId16"/>
    <p:sldId id="310" r:id="rId17"/>
    <p:sldId id="300" r:id="rId18"/>
    <p:sldId id="308" r:id="rId19"/>
    <p:sldId id="267" r:id="rId20"/>
    <p:sldId id="268" r:id="rId21"/>
    <p:sldId id="301" r:id="rId22"/>
    <p:sldId id="269" r:id="rId23"/>
    <p:sldId id="270" r:id="rId24"/>
    <p:sldId id="271" r:id="rId25"/>
    <p:sldId id="273" r:id="rId26"/>
    <p:sldId id="274" r:id="rId27"/>
    <p:sldId id="275" r:id="rId28"/>
    <p:sldId id="277" r:id="rId29"/>
    <p:sldId id="302" r:id="rId30"/>
    <p:sldId id="279" r:id="rId31"/>
    <p:sldId id="280" r:id="rId32"/>
    <p:sldId id="281" r:id="rId33"/>
    <p:sldId id="282" r:id="rId34"/>
    <p:sldId id="303" r:id="rId35"/>
    <p:sldId id="284" r:id="rId36"/>
    <p:sldId id="285" r:id="rId37"/>
    <p:sldId id="286" r:id="rId38"/>
    <p:sldId id="293" r:id="rId39"/>
    <p:sldId id="294" r:id="rId40"/>
    <p:sldId id="289" r:id="rId41"/>
    <p:sldId id="290" r:id="rId42"/>
    <p:sldId id="291" r:id="rId43"/>
    <p:sldId id="306" r:id="rId44"/>
    <p:sldId id="292" r:id="rId45"/>
    <p:sldId id="295" r:id="rId46"/>
    <p:sldId id="309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337"/>
    <a:srgbClr val="A18BA3"/>
    <a:srgbClr val="139CB7"/>
    <a:srgbClr val="918BA3"/>
    <a:srgbClr val="357E69"/>
    <a:srgbClr val="437085"/>
    <a:srgbClr val="0E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8" autoAdjust="0"/>
  </p:normalViewPr>
  <p:slideViewPr>
    <p:cSldViewPr snapToObjects="1">
      <p:cViewPr>
        <p:scale>
          <a:sx n="105" d="100"/>
          <a:sy n="105" d="100"/>
        </p:scale>
        <p:origin x="-94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BCD4-9176-D046-B5AF-D195B35FDF34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F342-A3BB-324D-A234-A4379213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67DF242-42AD-0142-A254-67E5CE78648F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5A24E07-1FDD-2643-B922-C0CE5D003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BFCFF"/>
                </a:solidFill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E13AFA6-086B-2444-B70C-69C50B884306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458409C-5287-2045-9303-96407578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ECB98-B50A-5347-A72C-E0F11225E23A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678F9-7F56-1A4F-9717-C3E0B8A76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7A46EB-2318-8041-BCCD-759386497D05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B4A62-7CE7-A446-9172-20B4B6A1D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23C96-B132-1B44-92B2-0E5039AEE70A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0979-84F6-6C47-9682-198096067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A8F2C-174E-0F44-B406-5C835211A147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043F9-5BE6-304B-A780-01ADB7792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39663-E47E-3543-BB9C-0C00A7C3285E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02626-B9A1-8C4A-B6EC-8DDE7F205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E15AD-0F71-644C-9F39-A5D5F76925C9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B7CE-BCCB-F24B-8385-704CC8C52E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4000F-317A-724A-96AA-E04B0626C1B6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DAD36-90EC-274B-8558-8B1B197B3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FF9994-9002-3F42-989D-3402ED5EB563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2BF5-6878-AE44-871C-241090AF6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FC65A-2C86-A44F-A1BE-B63F589CB0BF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1048-A3A7-1540-A8AB-49DF79E3E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6903-B22C-3E4A-BE2E-C8EA0B9DDF3A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115A-9E67-0945-8DAA-4ECEA2759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DF4C787-762A-6241-89A2-E8BE3A04E823}" type="datetime1">
              <a:rPr lang="en-US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A06A92A-3653-574B-9C41-A9C15614C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i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8" r:id="rId3"/>
    <p:sldLayoutId id="2147483685" r:id="rId4"/>
    <p:sldLayoutId id="2147483686" r:id="rId5"/>
    <p:sldLayoutId id="2147483687" r:id="rId6"/>
    <p:sldLayoutId id="2147483679" r:id="rId7"/>
    <p:sldLayoutId id="2147483680" r:id="rId8"/>
    <p:sldLayoutId id="2147483681" r:id="rId9"/>
    <p:sldLayoutId id="2147483688" r:id="rId10"/>
    <p:sldLayoutId id="214748368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A437-4B40-2744-8D17-99A974CDA7B1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rrier.or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hyperlink" Target="http://www.manning.com/hatcher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458200" cy="2362200"/>
          </a:xfrm>
        </p:spPr>
        <p:txBody>
          <a:bodyPr/>
          <a:lstStyle/>
          <a:p>
            <a:r>
              <a:rPr lang="en-US" sz="3600" dirty="0" smtClean="0"/>
              <a:t>Lucene Tutorial </a:t>
            </a:r>
          </a:p>
          <a:p>
            <a:endParaRPr lang="en-US" dirty="0"/>
          </a:p>
          <a:p>
            <a:r>
              <a:rPr lang="en-US" dirty="0">
                <a:latin typeface="Calibri" charset="0"/>
              </a:rPr>
              <a:t>Chris </a:t>
            </a:r>
            <a:r>
              <a:rPr lang="en-US" dirty="0" smtClean="0">
                <a:latin typeface="Calibri" charset="0"/>
              </a:rPr>
              <a:t>Manning and </a:t>
            </a:r>
            <a:r>
              <a:rPr lang="en-US" dirty="0">
                <a:latin typeface="Calibri" charset="0"/>
              </a:rPr>
              <a:t>Pandu </a:t>
            </a:r>
            <a:r>
              <a:rPr lang="en-US" dirty="0" smtClean="0">
                <a:latin typeface="Calibri" charset="0"/>
              </a:rPr>
              <a:t>Nayak</a:t>
            </a:r>
            <a:endParaRPr lang="en-US" dirty="0">
              <a:latin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84476" y="413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Document</a:t>
            </a:r>
          </a:p>
          <a:p>
            <a:pPr lvl="1"/>
            <a:r>
              <a:rPr lang="en-US" dirty="0" smtClean="0">
                <a:cs typeface="Courier"/>
              </a:rPr>
              <a:t>Represents a collection of named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.  Text in these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are indexed.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</a:p>
          <a:p>
            <a:pPr lvl="1"/>
            <a:r>
              <a:rPr lang="en-US" dirty="0" smtClean="0">
                <a:cs typeface="Courier"/>
              </a:rPr>
              <a:t>Note: Lucene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can represent both “fields” and “zones” as described in the textbook</a:t>
            </a:r>
          </a:p>
          <a:p>
            <a:pPr lvl="1"/>
            <a:r>
              <a:rPr lang="en-US" dirty="0" smtClean="0">
                <a:cs typeface="Courier"/>
              </a:rPr>
              <a:t>Or even other things like numbers.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StringField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are indexed but not tokenized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TextField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are indexed and tokenized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72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9" y="1486441"/>
            <a:ext cx="8550246" cy="5295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protected Document </a:t>
            </a:r>
            <a:r>
              <a:rPr lang="en-US" sz="1800" dirty="0" err="1" smtClean="0">
                <a:latin typeface="Courier"/>
                <a:cs typeface="Courier"/>
              </a:rPr>
              <a:t>getDocument</a:t>
            </a:r>
            <a:r>
              <a:rPr lang="en-US" sz="1800" dirty="0" smtClean="0">
                <a:latin typeface="Courier"/>
                <a:cs typeface="Courier"/>
              </a:rPr>
              <a:t>(File f) throws Exception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 doc = new 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 smtClean="0">
                <a:latin typeface="Courier"/>
                <a:cs typeface="Courier"/>
              </a:rPr>
              <a:t>("contents”, new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(f)))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("filename”,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f.getName</a:t>
            </a:r>
            <a:r>
              <a:rPr lang="en-US" sz="1800" dirty="0" smtClean="0">
                <a:latin typeface="Courier"/>
                <a:cs typeface="Courier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));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</a:t>
            </a:r>
            <a:r>
              <a:rPr lang="en-US" sz="1800" dirty="0" err="1" smtClean="0">
                <a:latin typeface="Courier"/>
                <a:cs typeface="Courier"/>
              </a:rPr>
              <a:t>fullpath</a:t>
            </a:r>
            <a:r>
              <a:rPr lang="en-US" sz="1800" dirty="0" smtClean="0">
                <a:latin typeface="Courier"/>
                <a:cs typeface="Courier"/>
              </a:rPr>
              <a:t>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      </a:t>
            </a:r>
            <a:r>
              <a:rPr lang="en-US" sz="1800" dirty="0" err="1" smtClean="0">
                <a:latin typeface="Courier"/>
                <a:cs typeface="Courier"/>
              </a:rPr>
              <a:t>f.getCanonicalPath</a:t>
            </a:r>
            <a:r>
              <a:rPr lang="en-US" sz="1800" dirty="0" smtClean="0">
                <a:latin typeface="Courier"/>
                <a:cs typeface="Courier"/>
              </a:rPr>
              <a:t>(),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return doc;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31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 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rivate void </a:t>
            </a:r>
            <a:r>
              <a:rPr lang="en-US" sz="2400" dirty="0" err="1" smtClean="0">
                <a:latin typeface="Courier"/>
                <a:cs typeface="Courier"/>
              </a:rPr>
              <a:t>indexFile</a:t>
            </a:r>
            <a:r>
              <a:rPr lang="en-US" sz="2400" dirty="0" smtClean="0">
                <a:latin typeface="Courier"/>
                <a:cs typeface="Courier"/>
              </a:rPr>
              <a:t>(File f) throws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Exception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Document doc = </a:t>
            </a:r>
            <a:r>
              <a:rPr lang="en-US" sz="2400" dirty="0" err="1" smtClean="0">
                <a:latin typeface="Courier"/>
                <a:cs typeface="Courier"/>
              </a:rPr>
              <a:t>getDocument</a:t>
            </a:r>
            <a:r>
              <a:rPr lang="en-US" sz="24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24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587"/>
            <a:ext cx="8229600" cy="5158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private </a:t>
            </a: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index(String 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FileFilter</a:t>
            </a:r>
            <a:r>
              <a:rPr lang="en-US" sz="2000" dirty="0" smtClean="0">
                <a:latin typeface="Courier"/>
                <a:cs typeface="Courier"/>
              </a:rPr>
              <a:t> filter)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throws Exception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File[] files = new File(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err="1" smtClean="0">
                <a:latin typeface="Courier"/>
                <a:cs typeface="Courier"/>
              </a:rPr>
              <a:t>listFiles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for (File f: files)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if (... &amp;&amp;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 (filter == null || </a:t>
            </a:r>
            <a:r>
              <a:rPr lang="en-US" sz="2000" dirty="0" err="1" smtClean="0">
                <a:latin typeface="Courier"/>
                <a:cs typeface="Courier"/>
              </a:rPr>
              <a:t>filter.accept</a:t>
            </a:r>
            <a:r>
              <a:rPr lang="en-US" sz="2000" dirty="0" smtClean="0">
                <a:latin typeface="Courier"/>
                <a:cs typeface="Courier"/>
              </a:rPr>
              <a:t>(f)))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err="1" smtClean="0">
                <a:latin typeface="Courier"/>
                <a:cs typeface="Courier"/>
              </a:rPr>
              <a:t>indexFile</a:t>
            </a:r>
            <a:r>
              <a:rPr lang="en-US" sz="20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return </a:t>
            </a:r>
            <a:r>
              <a:rPr lang="en-US" sz="2000" dirty="0" err="1" smtClean="0">
                <a:latin typeface="Courier"/>
                <a:cs typeface="Courier"/>
              </a:rPr>
              <a:t>writer.</a:t>
            </a:r>
            <a:r>
              <a:rPr lang="en-US" sz="2000" b="1" dirty="0" err="1" smtClean="0">
                <a:latin typeface="Courier"/>
                <a:cs typeface="Courier"/>
              </a:rPr>
              <a:t>numDocs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void close() 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The Index is the kind of inverted index we know and love</a:t>
            </a:r>
          </a:p>
          <a:p>
            <a:r>
              <a:rPr lang="en-US" dirty="0" smtClean="0"/>
              <a:t>The default Lucene50 codec is:</a:t>
            </a:r>
          </a:p>
          <a:p>
            <a:pPr lvl="1"/>
            <a:r>
              <a:rPr lang="en-US" dirty="0" smtClean="0"/>
              <a:t>variable-byte and fixed-width encoding of delta values</a:t>
            </a:r>
          </a:p>
          <a:p>
            <a:pPr lvl="1"/>
            <a:r>
              <a:rPr lang="en-US" dirty="0" smtClean="0"/>
              <a:t>multi-level skip lists</a:t>
            </a:r>
          </a:p>
          <a:p>
            <a:pPr lvl="1"/>
            <a:r>
              <a:rPr lang="en-US" dirty="0" smtClean="0"/>
              <a:t>natural ordering of </a:t>
            </a:r>
            <a:r>
              <a:rPr lang="en-US" dirty="0" err="1" smtClean="0"/>
              <a:t>docIDs</a:t>
            </a:r>
            <a:endParaRPr lang="en-US" dirty="0" smtClean="0"/>
          </a:p>
          <a:p>
            <a:pPr lvl="1"/>
            <a:r>
              <a:rPr lang="en-US" dirty="0" smtClean="0"/>
              <a:t>encodes both term frequencies and positional information</a:t>
            </a:r>
          </a:p>
          <a:p>
            <a:r>
              <a:rPr lang="en-US" dirty="0" smtClean="0"/>
              <a:t>APIs to customize the codec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Central class that exposes several search methods on an index</a:t>
            </a:r>
          </a:p>
          <a:p>
            <a:pPr lvl="1"/>
            <a:r>
              <a:rPr lang="en-US" dirty="0" smtClean="0">
                <a:cs typeface="Courier"/>
              </a:rPr>
              <a:t>Accessed via an </a:t>
            </a:r>
            <a:r>
              <a:rPr lang="en-US" dirty="0" err="1" smtClean="0">
                <a:latin typeface="Courier"/>
                <a:cs typeface="Courier"/>
              </a:rPr>
              <a:t>IndexReader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Query</a:t>
            </a:r>
          </a:p>
          <a:p>
            <a:pPr lvl="1"/>
            <a:r>
              <a:rPr lang="en-US" dirty="0" smtClean="0">
                <a:cs typeface="Courier"/>
              </a:rPr>
              <a:t>Abstract query class.  Concrete subclasses represent specific types of queries, e.g., matching terms in fields, </a:t>
            </a:r>
            <a:r>
              <a:rPr lang="en-US" dirty="0" err="1" smtClean="0">
                <a:cs typeface="Courier"/>
              </a:rPr>
              <a:t>boolean</a:t>
            </a:r>
            <a:r>
              <a:rPr lang="en-US" dirty="0" smtClean="0">
                <a:cs typeface="Courier"/>
              </a:rPr>
              <a:t> queries, phrase queries, …</a:t>
            </a:r>
          </a:p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Parses a textual representation of a query into a </a:t>
            </a:r>
            <a:r>
              <a:rPr lang="en-US" dirty="0" smtClean="0">
                <a:latin typeface="Courier"/>
                <a:cs typeface="Courier"/>
              </a:rPr>
              <a:t>Query </a:t>
            </a:r>
            <a:r>
              <a:rPr lang="en-US" dirty="0" smtClean="0">
                <a:cs typeface="Courier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5087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9050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IndexSearcher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1242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IndexReader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43434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Magnetic Disk 8"/>
          <p:cNvSpPr/>
          <p:nvPr/>
        </p:nvSpPr>
        <p:spPr>
          <a:xfrm>
            <a:off x="4038600" y="5562600"/>
            <a:ext cx="914400" cy="838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495800" y="25146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7338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9530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90800" y="2209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2215848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654" y="1905000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Query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1905000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TopDocs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45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30" y="1874837"/>
            <a:ext cx="86984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		 String q)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IndexReader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 =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</a:t>
            </a:r>
            <a:r>
              <a:rPr lang="en-US" sz="2400" dirty="0" err="1" smtClean="0">
                <a:latin typeface="Courier"/>
                <a:cs typeface="Courier"/>
              </a:rPr>
              <a:t>DirectoryReader.open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FSDirectory.open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new File(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)));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new 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Query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529"/>
            <a:ext cx="8229600" cy="53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import </a:t>
            </a:r>
            <a:r>
              <a:rPr lang="en-US" sz="2000" dirty="0" err="1">
                <a:latin typeface="Courier"/>
                <a:cs typeface="Courier"/>
              </a:rPr>
              <a:t>org.apache.lucene.queryParser.</a:t>
            </a:r>
            <a:r>
              <a:rPr lang="en-US" sz="2000" b="1" dirty="0" err="1">
                <a:latin typeface="Courier"/>
                <a:cs typeface="Courier"/>
              </a:rPr>
              <a:t>QueryParser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 parser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new 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("contents”,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new </a:t>
            </a:r>
            <a:r>
              <a:rPr lang="en-US" sz="2000" b="1" dirty="0" err="1" smtClean="0">
                <a:latin typeface="Courier"/>
                <a:cs typeface="Courier"/>
              </a:rPr>
              <a:t>StandardAnalyzer</a:t>
            </a:r>
            <a:r>
              <a:rPr lang="en-US" sz="2000" dirty="0" smtClean="0">
                <a:latin typeface="Courier"/>
                <a:cs typeface="Courier"/>
              </a:rPr>
              <a:t>());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 query = </a:t>
            </a:r>
            <a:r>
              <a:rPr lang="en-US" sz="2000" dirty="0" err="1" smtClean="0">
                <a:latin typeface="Courier"/>
                <a:cs typeface="Courier"/>
              </a:rPr>
              <a:t>parser.</a:t>
            </a:r>
            <a:r>
              <a:rPr lang="en-US" sz="2000" b="1" dirty="0" err="1" smtClean="0">
                <a:latin typeface="Courier"/>
                <a:cs typeface="Courier"/>
              </a:rPr>
              <a:t>parse</a:t>
            </a:r>
            <a:r>
              <a:rPr lang="en-US" sz="2000" dirty="0" smtClean="0">
                <a:latin typeface="Courier"/>
                <a:cs typeface="Courier"/>
              </a:rPr>
              <a:t>(q);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7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academic systems</a:t>
            </a:r>
          </a:p>
          <a:p>
            <a:pPr lvl="1"/>
            <a:r>
              <a:rPr lang="en-US" dirty="0" smtClean="0"/>
              <a:t>Terrier (Java, U. </a:t>
            </a:r>
            <a:r>
              <a:rPr lang="en-US" dirty="0"/>
              <a:t>Glasgow)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terrier.org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Indri/</a:t>
            </a:r>
            <a:r>
              <a:rPr lang="en-US" dirty="0" err="1" smtClean="0"/>
              <a:t>Galago</a:t>
            </a:r>
            <a:r>
              <a:rPr lang="en-US" dirty="0" smtClean="0"/>
              <a:t>/Lemur (C++ (&amp; Java), U. Mass &amp; CMU)</a:t>
            </a:r>
          </a:p>
          <a:p>
            <a:pPr lvl="1"/>
            <a:r>
              <a:rPr lang="en-US" dirty="0" smtClean="0"/>
              <a:t>Tail of others (</a:t>
            </a:r>
            <a:r>
              <a:rPr lang="en-US" dirty="0" err="1" smtClean="0"/>
              <a:t>Zettair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Widely used non-academic open source systems</a:t>
            </a:r>
          </a:p>
          <a:p>
            <a:pPr lvl="1"/>
            <a:r>
              <a:rPr lang="en-US" b="1" dirty="0" smtClean="0"/>
              <a:t>Lucene</a:t>
            </a:r>
          </a:p>
          <a:p>
            <a:pPr lvl="2"/>
            <a:r>
              <a:rPr lang="en-US" dirty="0" smtClean="0"/>
              <a:t>Things built on it: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A few others (</a:t>
            </a:r>
            <a:r>
              <a:rPr lang="en-US" dirty="0" err="1" smtClean="0"/>
              <a:t>Xapian</a:t>
            </a:r>
            <a:r>
              <a:rPr lang="en-US" dirty="0" smtClean="0"/>
              <a:t>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Contains references to the top documents returned by a search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Represents a single search result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79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earch()</a:t>
            </a:r>
            <a:r>
              <a:rPr lang="en-US" dirty="0" smtClean="0"/>
              <a:t> returns </a:t>
            </a:r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49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Query query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 hits = 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search</a:t>
            </a:r>
            <a:r>
              <a:rPr lang="en-US" sz="2400" dirty="0" smtClean="0">
                <a:latin typeface="Courier"/>
                <a:cs typeface="Courier"/>
              </a:rPr>
              <a:t>(query, 10);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7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/>
              <a:t> contain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77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ScoreDoc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TopDocs</a:t>
            </a:r>
            <a:r>
              <a:rPr lang="en-US" sz="2000" dirty="0" smtClean="0">
                <a:latin typeface="Courier"/>
                <a:cs typeface="Courier"/>
              </a:rPr>
              <a:t> hits = ...;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for(</a:t>
            </a:r>
            <a:r>
              <a:rPr lang="fr-FR" sz="2000" b="1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: </a:t>
            </a:r>
            <a:r>
              <a:rPr lang="fr-FR" sz="2000" dirty="0" err="1" smtClean="0">
                <a:latin typeface="Courier"/>
                <a:cs typeface="Courier"/>
              </a:rPr>
              <a:t>hits.</a:t>
            </a:r>
            <a:r>
              <a:rPr lang="fr-FR" sz="2000" b="1" dirty="0" err="1" smtClean="0">
                <a:latin typeface="Courier"/>
                <a:cs typeface="Courier"/>
              </a:rPr>
              <a:t>scoreDocs</a:t>
            </a:r>
            <a:r>
              <a:rPr lang="fr-FR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Document doc = </a:t>
            </a:r>
            <a:r>
              <a:rPr lang="fr-FR" sz="2000" dirty="0" err="1" smtClean="0">
                <a:latin typeface="Courier"/>
                <a:cs typeface="Courier"/>
              </a:rPr>
              <a:t>is.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scoreDoc.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</a:t>
            </a:r>
            <a:r>
              <a:rPr lang="fr-FR" sz="2000" dirty="0" err="1" smtClean="0">
                <a:latin typeface="Courier"/>
                <a:cs typeface="Courier"/>
              </a:rPr>
              <a:t>System.out.println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doc.</a:t>
            </a:r>
            <a:r>
              <a:rPr lang="fr-FR" sz="2000" b="1" dirty="0" err="1" smtClean="0">
                <a:latin typeface="Courier"/>
                <a:cs typeface="Courier"/>
              </a:rPr>
              <a:t>get</a:t>
            </a:r>
            <a:r>
              <a:rPr lang="fr-FR" sz="2000" dirty="0" smtClean="0">
                <a:latin typeface="Courier"/>
                <a:cs typeface="Courier"/>
              </a:rPr>
              <a:t>("</a:t>
            </a:r>
            <a:r>
              <a:rPr lang="fr-FR" sz="2000" dirty="0" err="1" smtClean="0">
                <a:latin typeface="Courier"/>
                <a:cs typeface="Courier"/>
              </a:rPr>
              <a:t>fullpath</a:t>
            </a:r>
            <a:r>
              <a:rPr lang="fr-FR" sz="2000" dirty="0" smtClean="0">
                <a:latin typeface="Courier"/>
                <a:cs typeface="Courier"/>
              </a:rPr>
              <a:t>"));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3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Closing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0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Lucene models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7847" cy="514515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is the atomic unit of indexing and searching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have a name and a value</a:t>
            </a:r>
          </a:p>
          <a:p>
            <a:pPr lvl="1"/>
            <a:r>
              <a:rPr lang="en-US" dirty="0" smtClean="0"/>
              <a:t>You have to translate raw content into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Examples: Title, author, date, abstract, body, URL, keywords, ...</a:t>
            </a:r>
          </a:p>
          <a:p>
            <a:pPr lvl="1"/>
            <a:r>
              <a:rPr lang="en-US" dirty="0" smtClean="0"/>
              <a:t>Different documents can have different fields</a:t>
            </a:r>
          </a:p>
          <a:p>
            <a:pPr lvl="1"/>
            <a:r>
              <a:rPr lang="en-US" dirty="0" smtClean="0"/>
              <a:t>Search a field using </a:t>
            </a:r>
            <a:r>
              <a:rPr lang="en-US" dirty="0" err="1" smtClean="0"/>
              <a:t>name:term</a:t>
            </a:r>
            <a:r>
              <a:rPr lang="en-US" dirty="0" smtClean="0"/>
              <a:t>, e.g., </a:t>
            </a:r>
            <a:r>
              <a:rPr lang="en-US" dirty="0" err="1" smtClean="0"/>
              <a:t>title:lucene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6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21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may</a:t>
            </a:r>
          </a:p>
          <a:p>
            <a:pPr lvl="1"/>
            <a:r>
              <a:rPr lang="en-US" dirty="0" smtClean="0"/>
              <a:t>Be indexed or not</a:t>
            </a:r>
          </a:p>
          <a:p>
            <a:pPr lvl="2"/>
            <a:r>
              <a:rPr lang="en-US" dirty="0" smtClean="0"/>
              <a:t>Indexed fields may or may not be analyzed (i.e., tokenized with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Non-analyzed fields view the entire value as a single token (useful for URLs, paths, dates, social security numbers, ...)</a:t>
            </a:r>
          </a:p>
          <a:p>
            <a:pPr lvl="1"/>
            <a:r>
              <a:rPr lang="en-US" dirty="0" smtClean="0"/>
              <a:t>Be stored or not</a:t>
            </a:r>
          </a:p>
          <a:p>
            <a:pPr lvl="2"/>
            <a:r>
              <a:rPr lang="en-US" dirty="0" smtClean="0"/>
              <a:t>Useful for fields that you’d like to display to users</a:t>
            </a:r>
          </a:p>
          <a:p>
            <a:pPr lvl="1"/>
            <a:r>
              <a:rPr lang="en-US" dirty="0" smtClean="0"/>
              <a:t>Optionally store term vectors</a:t>
            </a:r>
          </a:p>
          <a:p>
            <a:pPr lvl="2"/>
            <a:r>
              <a:rPr lang="en-US" dirty="0" smtClean="0"/>
              <a:t>Like a positional index on the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’s terms</a:t>
            </a:r>
          </a:p>
          <a:p>
            <a:pPr lvl="2"/>
            <a:r>
              <a:rPr lang="en-US" dirty="0" smtClean="0"/>
              <a:t>Useful for highlighting, finding similar documents, categorization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 construction</a:t>
            </a:r>
            <a:br>
              <a:rPr lang="en-US" dirty="0" smtClean="0"/>
            </a:br>
            <a:r>
              <a:rPr lang="en-US" dirty="0" smtClean="0"/>
              <a:t>Lots of 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902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org.apache.lucene.document.FieldType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Field(String name,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String value,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</a:t>
            </a:r>
            <a:r>
              <a:rPr lang="en-US" sz="2400" dirty="0" err="1" smtClean="0">
                <a:latin typeface="Courier"/>
                <a:cs typeface="Courier"/>
              </a:rPr>
              <a:t>FieldType</a:t>
            </a:r>
            <a:r>
              <a:rPr lang="en-US" sz="2400" dirty="0" smtClean="0">
                <a:latin typeface="Courier"/>
                <a:cs typeface="Courier"/>
              </a:rPr>
              <a:t> type);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value </a:t>
            </a:r>
            <a:r>
              <a:rPr lang="en-US" sz="2400" dirty="0" smtClean="0">
                <a:cs typeface="Courier"/>
              </a:rPr>
              <a:t>can also be specified with a </a:t>
            </a:r>
            <a:r>
              <a:rPr lang="en-US" sz="2400" dirty="0" smtClean="0">
                <a:latin typeface="Courier"/>
                <a:cs typeface="Courier"/>
              </a:rPr>
              <a:t>Reader,</a:t>
            </a:r>
            <a:r>
              <a:rPr lang="en-US" sz="2400" dirty="0" smtClean="0">
                <a:cs typeface="Courier"/>
              </a:rPr>
              <a:t> a </a:t>
            </a:r>
            <a:r>
              <a:rPr lang="en-US" sz="2400" dirty="0" err="1" smtClean="0">
                <a:latin typeface="Courier"/>
                <a:cs typeface="Courier"/>
              </a:rPr>
              <a:t>TokenStream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cs typeface="Courier"/>
              </a:rPr>
              <a:t> or a </a:t>
            </a:r>
            <a:r>
              <a:rPr lang="en-US" sz="2400" dirty="0" smtClean="0">
                <a:latin typeface="Courier"/>
                <a:cs typeface="Courier"/>
              </a:rPr>
              <a:t>byte[]</a:t>
            </a:r>
            <a:r>
              <a:rPr lang="en-US" sz="2400" dirty="0" smtClean="0">
                <a:cs typeface="Courier"/>
              </a:rPr>
              <a:t>.  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FieldType</a:t>
            </a:r>
            <a:r>
              <a:rPr lang="en-US" sz="2400" dirty="0" smtClean="0">
                <a:cs typeface="Courier"/>
              </a:rPr>
              <a:t> specifies field properties.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Can also directly use sub-classes like </a:t>
            </a:r>
            <a:r>
              <a:rPr lang="en-US" sz="2400" dirty="0" err="1" smtClean="0">
                <a:latin typeface="Courier"/>
                <a:cs typeface="Courier"/>
              </a:rPr>
              <a:t>TextField</a:t>
            </a:r>
            <a:r>
              <a:rPr lang="en-US" sz="2400" dirty="0" smtClean="0"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StringField</a:t>
            </a:r>
            <a:r>
              <a:rPr lang="en-US" sz="2400" dirty="0" smtClean="0">
                <a:cs typeface="Courier"/>
              </a:rPr>
              <a:t>, …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63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"/>
              </a:rPr>
              <a:t>Field </a:t>
            </a:r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35063"/>
              </p:ext>
            </p:extLst>
          </p:nvPr>
        </p:nvGraphicFramePr>
        <p:xfrm>
          <a:off x="457200" y="1723095"/>
          <a:ext cx="8229600" cy="450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75"/>
                <a:gridCol w="1447473"/>
                <a:gridCol w="2969752"/>
                <a:gridCol w="2057400"/>
              </a:tblGrid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TermVector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usage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Identifiers, telephone</a:t>
                      </a:r>
                      <a:r>
                        <a:rPr lang="en-US" baseline="0" dirty="0" smtClean="0"/>
                        <a:t>/SSNs, URLs, dates, ...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WITH_POSITIONS_OFFSETS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Title, abstract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WITH_POSITIONS_OFFSETS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type, DB keys (if not used for searching)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 keywords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multiple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with the same name</a:t>
            </a:r>
          </a:p>
          <a:p>
            <a:pPr lvl="1"/>
            <a:r>
              <a:rPr lang="en-US" dirty="0" smtClean="0"/>
              <a:t>Lucene simply concatenates the different values for that named Field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	Document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doc = new </a:t>
            </a:r>
            <a:r>
              <a:rPr lang="en-US" sz="1800" b="1" dirty="0">
                <a:latin typeface="Courier"/>
                <a:cs typeface="Courier"/>
              </a:rPr>
              <a:t>Document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doc.</a:t>
            </a:r>
            <a:r>
              <a:rPr lang="en-US" sz="1800" b="1" dirty="0" err="1">
                <a:latin typeface="Courier"/>
                <a:cs typeface="Courier"/>
              </a:rPr>
              <a:t>add</a:t>
            </a:r>
            <a:r>
              <a:rPr lang="en-US" sz="1800" dirty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 smtClean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	     “</a:t>
            </a:r>
            <a:r>
              <a:rPr lang="en-US" sz="1800" dirty="0" err="1" smtClean="0">
                <a:latin typeface="Courier"/>
                <a:cs typeface="Courier"/>
              </a:rPr>
              <a:t>chris</a:t>
            </a:r>
            <a:r>
              <a:rPr lang="en-US" sz="1800" dirty="0" smtClean="0">
                <a:latin typeface="Courier"/>
                <a:cs typeface="Courier"/>
              </a:rPr>
              <a:t> manning”)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doc.</a:t>
            </a:r>
            <a:r>
              <a:rPr lang="en-US" sz="1800" b="1" dirty="0" err="1">
                <a:latin typeface="Courier"/>
                <a:cs typeface="Courier"/>
              </a:rPr>
              <a:t>add</a:t>
            </a:r>
            <a:r>
              <a:rPr lang="en-US" sz="1800" dirty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				 </a:t>
            </a:r>
            <a:r>
              <a:rPr lang="en-US" sz="1800" dirty="0" smtClean="0">
                <a:latin typeface="Courier"/>
                <a:cs typeface="Courier"/>
              </a:rPr>
              <a:t>    “</a:t>
            </a:r>
            <a:r>
              <a:rPr lang="en-US" sz="1800" dirty="0" err="1" smtClean="0">
                <a:latin typeface="Courier"/>
                <a:cs typeface="Courier"/>
              </a:rPr>
              <a:t>prabhakar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raghavan</a:t>
            </a:r>
            <a:r>
              <a:rPr lang="en-US" sz="1800" dirty="0" smtClean="0">
                <a:latin typeface="Courier"/>
                <a:cs typeface="Courier"/>
              </a:rPr>
              <a:t>”)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2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Tokenizes the input text</a:t>
            </a:r>
          </a:p>
          <a:p>
            <a:r>
              <a:rPr lang="en-US" dirty="0" smtClean="0"/>
              <a:t>Common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WhitespaceAnalyzer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Splits tokens on whitespace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Splits tokens on non-letters, and then lowercases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as </a:t>
            </a:r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>, but also removes stop words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sophisticated analyzer that knows about certain token types, lowercases, removes stop words,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Java library for indexing and searching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ets you add search to your application</a:t>
            </a:r>
          </a:p>
          <a:p>
            <a:pPr lvl="1"/>
            <a:r>
              <a:rPr lang="en-US" dirty="0" smtClean="0"/>
              <a:t>Not a complete search system by itself</a:t>
            </a:r>
          </a:p>
          <a:p>
            <a:pPr lvl="1"/>
            <a:r>
              <a:rPr lang="en-US" dirty="0" smtClean="0"/>
              <a:t>Written by Doug Cutting</a:t>
            </a:r>
          </a:p>
          <a:p>
            <a:r>
              <a:rPr lang="en-US" dirty="0" smtClean="0"/>
              <a:t>Used by: Twitter, LinkedIn, </a:t>
            </a:r>
            <a:r>
              <a:rPr lang="en-US" dirty="0" err="1" smtClean="0"/>
              <a:t>Zappos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CiteSeer</a:t>
            </a:r>
            <a:r>
              <a:rPr lang="en-US" dirty="0" smtClean="0"/>
              <a:t>, Eclipse, …</a:t>
            </a:r>
          </a:p>
          <a:p>
            <a:pPr lvl="1"/>
            <a:r>
              <a:rPr lang="en-US" dirty="0" smtClean="0"/>
              <a:t>… and many more (see </a:t>
            </a:r>
            <a:r>
              <a:rPr lang="en-US" dirty="0" smtClean="0">
                <a:hlinkClick r:id="rId2"/>
              </a:rPr>
              <a:t>http://wiki.apache.org/lucene-java/PoweredBy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Ports/integrations to other languages</a:t>
            </a:r>
          </a:p>
          <a:p>
            <a:pPr lvl="1"/>
            <a:r>
              <a:rPr lang="en-US" dirty="0" smtClean="0"/>
              <a:t>C/C++, C#, Ruby, Perl, Python, PHP,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quick brown fox jumped over the lazy dog”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“XY&amp;Z Corporation – </a:t>
            </a:r>
            <a:r>
              <a:rPr lang="en-US" dirty="0" err="1" smtClean="0"/>
              <a:t>xyz@example.com</a:t>
            </a:r>
            <a:r>
              <a:rPr lang="en-US" dirty="0" smtClean="0"/>
              <a:t>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[XY&amp;Z] [Corporation] [-] [</a:t>
            </a:r>
            <a:r>
              <a:rPr lang="en-US" dirty="0" err="1" smtClean="0"/>
              <a:t>xyz@example.com</a:t>
            </a:r>
            <a:r>
              <a:rPr lang="en-US" dirty="0" smtClean="0"/>
              <a:t>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xy&amp;</a:t>
            </a:r>
            <a:r>
              <a:rPr lang="en-US" dirty="0" err="1"/>
              <a:t>z</a:t>
            </a:r>
            <a:r>
              <a:rPr lang="en-US" dirty="0" smtClean="0"/>
              <a:t>] [corporation] [</a:t>
            </a:r>
            <a:r>
              <a:rPr lang="en-US" dirty="0" err="1" smtClean="0"/>
              <a:t>xyz@example</a:t>
            </a:r>
            <a:r>
              <a:rPr lang="en-US" dirty="0" err="1"/>
              <a:t>.</a:t>
            </a:r>
            <a:r>
              <a:rPr lang="en-US" dirty="0" err="1" smtClean="0"/>
              <a:t>com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 need to return a </a:t>
            </a:r>
            <a:r>
              <a:rPr lang="en-US" dirty="0" err="1" smtClean="0">
                <a:latin typeface="Courier"/>
                <a:cs typeface="Courier"/>
              </a:rPr>
              <a:t>TokenStream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(String </a:t>
            </a:r>
            <a:r>
              <a:rPr lang="en-US" sz="2000" dirty="0" err="1" smtClean="0">
                <a:latin typeface="Courier"/>
                <a:cs typeface="Courier"/>
              </a:rPr>
              <a:t>fieldName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									Reader reader)</a:t>
            </a:r>
            <a:endParaRPr lang="en-US" sz="2000" dirty="0"/>
          </a:p>
        </p:txBody>
      </p:sp>
      <p:sp>
        <p:nvSpPr>
          <p:cNvPr id="4" name="Process 3"/>
          <p:cNvSpPr/>
          <p:nvPr/>
        </p:nvSpPr>
        <p:spPr>
          <a:xfrm>
            <a:off x="3714270" y="3085930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TokenStream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350925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Process 5"/>
          <p:cNvSpPr/>
          <p:nvPr/>
        </p:nvSpPr>
        <p:spPr>
          <a:xfrm>
            <a:off x="5002269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3252182" y="3659422"/>
            <a:ext cx="901256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5002269" y="3659422"/>
            <a:ext cx="901257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5516783" y="3372676"/>
            <a:ext cx="386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5903526" y="3372676"/>
            <a:ext cx="0" cy="68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5833053" y="3921059"/>
            <a:ext cx="140945" cy="136544"/>
          </a:xfrm>
          <a:prstGeom prst="diamond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9329" y="5452895"/>
            <a:ext cx="7302704" cy="573492"/>
            <a:chOff x="234334" y="5396451"/>
            <a:chExt cx="7302704" cy="573492"/>
          </a:xfrm>
        </p:grpSpPr>
        <p:sp>
          <p:nvSpPr>
            <p:cNvPr id="18" name="Process 17"/>
            <p:cNvSpPr/>
            <p:nvPr/>
          </p:nvSpPr>
          <p:spPr>
            <a:xfrm>
              <a:off x="234334" y="5396451"/>
              <a:ext cx="1021964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Reader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9" name="Process 18"/>
            <p:cNvSpPr/>
            <p:nvPr/>
          </p:nvSpPr>
          <p:spPr>
            <a:xfrm>
              <a:off x="1608620" y="5396451"/>
              <a:ext cx="1439380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Tokenizer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0" name="Process 19"/>
            <p:cNvSpPr/>
            <p:nvPr/>
          </p:nvSpPr>
          <p:spPr>
            <a:xfrm>
              <a:off x="3400322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1" name="Process 20"/>
            <p:cNvSpPr/>
            <p:nvPr/>
          </p:nvSpPr>
          <p:spPr>
            <a:xfrm>
              <a:off x="5467907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256298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48000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17131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184716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r>
              <a:rPr lang="en-US" dirty="0" err="1" smtClean="0"/>
              <a:t>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TokenFilter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4419600" cy="29718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KeywordTokenizer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LetterTokenizer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23622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charset="0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LowerCaseFilter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PorterStemFilter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ASCIIFoldingFilter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4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Adding/deleting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s to/from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58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Iterable</a:t>
            </a: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err="1" smtClean="0">
                <a:latin typeface="Courier"/>
                <a:cs typeface="Courier"/>
              </a:rPr>
              <a:t>IndexableField</a:t>
            </a:r>
            <a:r>
              <a:rPr lang="en-US" sz="2400" dirty="0" smtClean="0">
                <a:latin typeface="Courier"/>
                <a:cs typeface="Courier"/>
              </a:rPr>
              <a:t>&gt; d);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err="1" smtClean="0">
                <a:cs typeface="Courier"/>
              </a:rPr>
              <a:t>’s</a:t>
            </a:r>
            <a:r>
              <a:rPr lang="en-US" sz="2400" dirty="0" smtClean="0"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 is used to analyze document.</a:t>
            </a: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Important: Need to ensure that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indexing time are consistent with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searching time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deletes docs containing terms or matching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queries.  The term version is useful for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deleting one document.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(Term... terms);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</a:t>
            </a:r>
            <a:r>
              <a:rPr lang="en-US" sz="2400" dirty="0" smtClean="0">
                <a:latin typeface="Courier"/>
                <a:cs typeface="Courier"/>
              </a:rPr>
              <a:t>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(Query... queries);  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54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Lucene index consists of one or more segments</a:t>
            </a:r>
          </a:p>
          <a:p>
            <a:pPr lvl="1"/>
            <a:r>
              <a:rPr lang="en-US" dirty="0" smtClean="0"/>
              <a:t>A segment is a standalone index for a subset of documents</a:t>
            </a:r>
          </a:p>
          <a:p>
            <a:pPr lvl="1"/>
            <a:r>
              <a:rPr lang="en-US" dirty="0" smtClean="0"/>
              <a:t>All segments are searched</a:t>
            </a:r>
          </a:p>
          <a:p>
            <a:pPr lvl="1"/>
            <a:r>
              <a:rPr lang="en-US" dirty="0" smtClean="0"/>
              <a:t>A segment is created whenever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flushes adds/deletes</a:t>
            </a:r>
          </a:p>
          <a:p>
            <a:r>
              <a:rPr lang="en-US" dirty="0" smtClean="0"/>
              <a:t>Periodically,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will merge a set of segments into a single segment</a:t>
            </a:r>
          </a:p>
          <a:p>
            <a:pPr lvl="1"/>
            <a:r>
              <a:rPr lang="en-US" dirty="0" smtClean="0"/>
              <a:t>Policy specified by a </a:t>
            </a:r>
            <a:r>
              <a:rPr lang="en-US" dirty="0" err="1" smtClean="0">
                <a:latin typeface="Courier"/>
                <a:cs typeface="Courier"/>
              </a:rPr>
              <a:t>MergePolicy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can explicitly invoke </a:t>
            </a:r>
            <a:r>
              <a:rPr lang="en-US" dirty="0" err="1" smtClean="0">
                <a:latin typeface="Courier"/>
                <a:cs typeface="Courier"/>
              </a:rPr>
              <a:t>forceMerge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>
                <a:cs typeface="Courier"/>
              </a:rPr>
              <a:t> to merge segments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9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are grouped into levels</a:t>
            </a:r>
          </a:p>
          <a:p>
            <a:r>
              <a:rPr lang="en-US" dirty="0" smtClean="0"/>
              <a:t>Segments within a group are roughly equal size (in log space)</a:t>
            </a:r>
          </a:p>
          <a:p>
            <a:r>
              <a:rPr lang="en-US" dirty="0" smtClean="0"/>
              <a:t>Once a level has enough segments, they are merged into a segment at the next level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changing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Directory 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FSDirectory.open</a:t>
            </a:r>
            <a:r>
              <a:rPr lang="en-US" sz="2000" dirty="0" smtClean="0">
                <a:latin typeface="Courier"/>
                <a:cs typeface="Courier"/>
              </a:rPr>
              <a:t>(...);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DirectoryReader</a:t>
            </a:r>
            <a:r>
              <a:rPr lang="en-US" sz="2000" dirty="0" smtClean="0">
                <a:latin typeface="Courier"/>
                <a:cs typeface="Courier"/>
              </a:rPr>
              <a:t> reader = </a:t>
            </a:r>
            <a:r>
              <a:rPr lang="en-US" sz="2000" dirty="0" err="1" smtClean="0">
                <a:latin typeface="Courier"/>
                <a:cs typeface="Courier"/>
              </a:rPr>
              <a:t>DirectoryReader.open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Above </a:t>
            </a:r>
            <a:r>
              <a:rPr lang="en-US" sz="2000" dirty="0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cs typeface="Courier"/>
              </a:rPr>
              <a:t> does not reflect changes to the index unless you reopen it.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Reopening is more resource efficient than </a:t>
            </a:r>
            <a:r>
              <a:rPr lang="en-US" sz="2000" dirty="0" smtClean="0">
                <a:latin typeface="Courier"/>
                <a:cs typeface="Courier"/>
              </a:rPr>
              <a:t>open</a:t>
            </a:r>
            <a:r>
              <a:rPr lang="en-US" sz="2000" dirty="0" smtClean="0">
                <a:cs typeface="Courier"/>
              </a:rPr>
              <a:t>ing a brand new reader.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DirectoryReader.openIfChanged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!= null)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8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Near-real-time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94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 = ...;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DirectoryReader</a:t>
            </a:r>
            <a:r>
              <a:rPr lang="en-US" sz="2000" dirty="0" smtClean="0">
                <a:latin typeface="Courier"/>
                <a:cs typeface="Courier"/>
              </a:rPr>
              <a:t> reader =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</a:t>
            </a:r>
            <a:r>
              <a:rPr lang="en-US" sz="2000" dirty="0" smtClean="0">
                <a:latin typeface="Courier"/>
                <a:cs typeface="Courier"/>
              </a:rPr>
              <a:t>(writer, true);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// Now let us say there’s a change to the index using </a:t>
            </a:r>
            <a:r>
              <a:rPr lang="en-US" sz="2000" dirty="0" smtClean="0">
                <a:latin typeface="Courier"/>
                <a:cs typeface="Courier"/>
              </a:rPr>
              <a:t>writer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writer.addDocument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newDoc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DirectoryReader.openIfChanged</a:t>
            </a:r>
            <a:r>
              <a:rPr lang="en-US" sz="2000" dirty="0" smtClean="0">
                <a:latin typeface="Courier"/>
                <a:cs typeface="Courier"/>
              </a:rPr>
              <a:t>(reader, writer, true);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(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!= null)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0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>
                <a:latin typeface="Courier"/>
                <a:cs typeface="Courier"/>
              </a:rPr>
              <a:t>(String </a:t>
            </a:r>
            <a:r>
              <a:rPr lang="en-US" dirty="0" err="1" smtClean="0">
                <a:latin typeface="Courier"/>
                <a:cs typeface="Courier"/>
              </a:rPr>
              <a:t>defaultField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	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Analyzer analyzer);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Parsing methods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Query parse(String query) throws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ParseException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>
                <a:cs typeface="Courier"/>
              </a:rPr>
              <a:t>...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839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“Lucene in Action”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Michael </a:t>
            </a:r>
            <a:r>
              <a:rPr lang="en-US" dirty="0" err="1"/>
              <a:t>McCandless</a:t>
            </a:r>
            <a:r>
              <a:rPr lang="en-US" dirty="0"/>
              <a:t>, Erik Hatcher, </a:t>
            </a:r>
            <a:r>
              <a:rPr lang="en-US" dirty="0" smtClean="0"/>
              <a:t>Otis </a:t>
            </a:r>
            <a:r>
              <a:rPr lang="en-US" dirty="0" err="1" smtClean="0"/>
              <a:t>Gospodnetic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Covers Lucene 3.0.1. It’s now up to 5.1.0</a:t>
            </a:r>
            <a:endParaRPr lang="en-US" dirty="0"/>
          </a:p>
        </p:txBody>
      </p:sp>
      <p:pic>
        <p:nvPicPr>
          <p:cNvPr id="6" name="Picture 5" descr="hatcher2_cover1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2895600" cy="36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/>
              <a:t> syntax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858513"/>
              </p:ext>
            </p:extLst>
          </p:nvPr>
        </p:nvGraphicFramePr>
        <p:xfrm>
          <a:off x="457200" y="1436340"/>
          <a:ext cx="8229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40"/>
                <a:gridCol w="5300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</a:t>
                      </a:r>
                      <a:r>
                        <a:rPr lang="en-US" baseline="0" dirty="0" smtClean="0"/>
                        <a:t>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matches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if…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java OR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or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dirty="0" smtClean="0"/>
                        <a:t> or both in the default field (</a:t>
                      </a:r>
                      <a:r>
                        <a:rPr lang="en-US" i="1" dirty="0" smtClean="0"/>
                        <a:t>the default operator </a:t>
                      </a:r>
                      <a:r>
                        <a:rPr lang="en-US" i="1" baseline="0" dirty="0" smtClean="0"/>
                        <a:t>can be changed to </a:t>
                      </a:r>
                      <a:r>
                        <a:rPr lang="en-US" i="0" baseline="0" dirty="0" smtClean="0"/>
                        <a:t>AND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+java +</a:t>
                      </a:r>
                      <a:r>
                        <a:rPr lang="en-US" dirty="0" err="1" smtClean="0"/>
                        <a:t>junit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java AND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both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i="0" dirty="0" smtClean="0"/>
                        <a:t> and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i="0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ant</a:t>
                      </a:r>
                      <a:r>
                        <a:rPr lang="en-US" i="0" dirty="0" smtClean="0"/>
                        <a:t> in the title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title:extreme</a:t>
                      </a:r>
                      <a:r>
                        <a:rPr lang="en-US" baseline="0" dirty="0" smtClean="0"/>
                        <a:t> –</a:t>
                      </a:r>
                      <a:r>
                        <a:rPr lang="en-US" baseline="0" dirty="0" err="1" smtClean="0"/>
                        <a:t>subject:sports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</a:t>
                      </a:r>
                      <a:r>
                        <a:rPr lang="en-US" i="1" dirty="0" smtClean="0"/>
                        <a:t>extreme</a:t>
                      </a:r>
                      <a:r>
                        <a:rPr lang="en-US" i="0" baseline="0" dirty="0" smtClean="0"/>
                        <a:t> in the title and not </a:t>
                      </a:r>
                      <a:r>
                        <a:rPr lang="en-US" i="1" baseline="0" dirty="0" smtClean="0"/>
                        <a:t>sports</a:t>
                      </a:r>
                      <a:r>
                        <a:rPr lang="en-US" i="0" baseline="0" dirty="0" smtClean="0"/>
                        <a:t> in 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(agile OR extreme) AND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r>
                        <a:rPr lang="en-US" baseline="0" dirty="0" smtClean="0"/>
                        <a:t> expression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in action”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 matches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action”~5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 matches (within 5)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Wildcard</a:t>
                      </a:r>
                      <a:r>
                        <a:rPr lang="en-US" baseline="0" dirty="0" smtClean="0"/>
                        <a:t>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Fuzzy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lastmodified</a:t>
                      </a:r>
                      <a:r>
                        <a:rPr lang="en-US" dirty="0" smtClean="0"/>
                        <a:t>:[1/1/09 TO 12/31/09]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matches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onstruct </a:t>
            </a:r>
            <a:r>
              <a:rPr lang="en-US" dirty="0" err="1" smtClean="0">
                <a:latin typeface="Courier"/>
                <a:cs typeface="Courier"/>
              </a:rPr>
              <a:t>Query</a:t>
            </a:r>
            <a:r>
              <a:rPr lang="en-US" dirty="0" err="1" smtClean="0"/>
              <a:t>s</a:t>
            </a:r>
            <a:r>
              <a:rPr lang="en-US" dirty="0" smtClean="0"/>
              <a:t>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TermQuery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Constructed from a </a:t>
            </a:r>
            <a:r>
              <a:rPr lang="en-US" dirty="0" smtClean="0">
                <a:latin typeface="Courier"/>
                <a:cs typeface="Courier"/>
              </a:rPr>
              <a:t>Term</a:t>
            </a:r>
          </a:p>
          <a:p>
            <a:r>
              <a:rPr lang="en-US" dirty="0" err="1" smtClean="0">
                <a:latin typeface="Courier"/>
                <a:cs typeface="Courier"/>
              </a:rPr>
              <a:t>TermRangeQuery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NumericRangeQuery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PrefixQuery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BooleanQuery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PhraseQuery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WildcardQuery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FuzzyQuery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MatchAllDocsQuery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6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Methods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Courier"/>
                <a:cs typeface="Courier"/>
              </a:rPr>
              <a:t> search(Query q,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n);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Document doc(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docID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28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+mn-lt"/>
                <a:cs typeface="Courier"/>
              </a:rPr>
              <a:t> and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Number of documents that matched the search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totalHits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Array of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/>
              <a:t> instances containing results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scoreDocs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best score of all matches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getMaxScore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>
                <a:cs typeface="Courier"/>
              </a:rPr>
              <a:t> methods</a:t>
            </a:r>
          </a:p>
          <a:p>
            <a:pPr lvl="1"/>
            <a:r>
              <a:rPr lang="en-US" dirty="0" smtClean="0">
                <a:cs typeface="Courier"/>
              </a:rPr>
              <a:t>Document id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doc</a:t>
            </a:r>
          </a:p>
          <a:p>
            <a:pPr lvl="1"/>
            <a:r>
              <a:rPr lang="en-US" dirty="0" smtClean="0">
                <a:cs typeface="Courier"/>
              </a:rPr>
              <a:t>Document score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3422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scoring function uses basic </a:t>
            </a:r>
            <a:r>
              <a:rPr lang="en-US" dirty="0" err="1" smtClean="0"/>
              <a:t>tf</a:t>
            </a:r>
            <a:r>
              <a:rPr lang="en-US" dirty="0" err="1"/>
              <a:t>-</a:t>
            </a:r>
            <a:r>
              <a:rPr lang="en-US" dirty="0" err="1" smtClean="0"/>
              <a:t>idf</a:t>
            </a:r>
            <a:r>
              <a:rPr lang="en-US" dirty="0" smtClean="0"/>
              <a:t> scoring with</a:t>
            </a:r>
          </a:p>
          <a:p>
            <a:pPr lvl="1"/>
            <a:r>
              <a:rPr lang="en-US" dirty="0" smtClean="0"/>
              <a:t>Programmable boost values for certain fields in documents</a:t>
            </a:r>
          </a:p>
          <a:p>
            <a:pPr lvl="1"/>
            <a:r>
              <a:rPr lang="en-US" dirty="0" smtClean="0"/>
              <a:t>Length normalization</a:t>
            </a:r>
          </a:p>
          <a:p>
            <a:pPr lvl="1"/>
            <a:r>
              <a:rPr lang="en-US" dirty="0" smtClean="0"/>
              <a:t>Boosts for documents containing more of the query terms</a:t>
            </a:r>
          </a:p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/>
              <a:t> provides an </a:t>
            </a:r>
            <a:r>
              <a:rPr lang="en-US" dirty="0" smtClean="0">
                <a:latin typeface="Courier"/>
                <a:cs typeface="Courier"/>
              </a:rPr>
              <a:t>explain()</a:t>
            </a:r>
            <a:r>
              <a:rPr lang="en-US" dirty="0" smtClean="0"/>
              <a:t> method that explains the scoring of a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5.0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well as traditional </a:t>
            </a:r>
            <a:r>
              <a:rPr lang="en-US" dirty="0" err="1" smtClean="0"/>
              <a:t>tf.idf</a:t>
            </a:r>
            <a:r>
              <a:rPr lang="en-US" dirty="0" smtClean="0"/>
              <a:t> vector space model, </a:t>
            </a:r>
            <a:r>
              <a:rPr lang="en-US" dirty="0" err="1" smtClean="0"/>
              <a:t>Lucene</a:t>
            </a:r>
            <a:r>
              <a:rPr lang="en-US" dirty="0" smtClean="0"/>
              <a:t> 5.0 has: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err="1" smtClean="0"/>
              <a:t>drf</a:t>
            </a:r>
            <a:r>
              <a:rPr lang="en-US" dirty="0" smtClean="0"/>
              <a:t> (divergence from randomness)</a:t>
            </a:r>
          </a:p>
          <a:p>
            <a:pPr lvl="1"/>
            <a:r>
              <a:rPr lang="en-US" dirty="0" err="1" smtClean="0"/>
              <a:t>ib</a:t>
            </a:r>
            <a:r>
              <a:rPr lang="en-US" dirty="0" smtClean="0"/>
              <a:t> (information (theory)-based similarity)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	new </a:t>
            </a:r>
            <a:r>
              <a:rPr lang="en-US" sz="2400" dirty="0">
                <a:latin typeface="Courier"/>
                <a:cs typeface="Courier"/>
              </a:rPr>
              <a:t>BM25Similarity())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BM25Similarity custom =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new BM25Similarity(1.2, 0.75); // k1, b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(custom);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75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Lucene: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lucene.apache.org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Lucene in Action: </a:t>
            </a:r>
            <a:r>
              <a:rPr lang="en-US" sz="2400" dirty="0" smtClean="0">
                <a:hlinkClick r:id="rId2"/>
              </a:rPr>
              <a:t>http://www.manning.com/hatcher3/</a:t>
            </a:r>
            <a:endParaRPr lang="en-US" dirty="0"/>
          </a:p>
          <a:p>
            <a:pPr lvl="1"/>
            <a:r>
              <a:rPr lang="en-US" dirty="0" smtClean="0"/>
              <a:t>Code samples available for download</a:t>
            </a:r>
          </a:p>
          <a:p>
            <a:pPr lvl="1"/>
            <a:endParaRPr lang="en-US" dirty="0"/>
          </a:p>
          <a:p>
            <a:r>
              <a:rPr lang="en-US" dirty="0" smtClean="0"/>
              <a:t>Ant: </a:t>
            </a:r>
            <a:r>
              <a:rPr lang="en-US" sz="2400" dirty="0" smtClean="0">
                <a:hlinkClick r:id="rId3"/>
              </a:rPr>
              <a:t>http://ant.apache.org/</a:t>
            </a:r>
            <a:endParaRPr lang="en-US" sz="2400" dirty="0" smtClean="0"/>
          </a:p>
          <a:p>
            <a:pPr lvl="1"/>
            <a:r>
              <a:rPr lang="en-US" dirty="0" smtClean="0"/>
              <a:t>Java build system used by “Lucene in Action” code</a:t>
            </a:r>
          </a:p>
        </p:txBody>
      </p:sp>
    </p:spTree>
    <p:extLst>
      <p:ext uri="{BB962C8B-B14F-4D97-AF65-F5344CB8AC3E}">
        <p14:creationId xmlns:p14="http://schemas.microsoft.com/office/powerpoint/2010/main" val="23717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 in a search system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174368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Content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106091" y="457426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 content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1106091" y="367523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document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1106091" y="2776228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document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1106091" y="186356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document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14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14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4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14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4424351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2922260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6890220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Alternate Process 24"/>
          <p:cNvSpPr/>
          <p:nvPr/>
        </p:nvSpPr>
        <p:spPr>
          <a:xfrm>
            <a:off x="6821943" y="2937914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UI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81895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query</a:t>
              </a:r>
              <a:endParaRPr lang="en-US" dirty="0"/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 results</a:t>
              </a:r>
              <a:endParaRPr lang="en-US" dirty="0"/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6821943" y="5193031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query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7087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8001000" y="3470441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7087145" y="4765440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01000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5871825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7730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090" cy="4525963"/>
          </a:xfrm>
        </p:spPr>
        <p:txBody>
          <a:bodyPr/>
          <a:lstStyle/>
          <a:p>
            <a:r>
              <a:rPr lang="en-US" dirty="0" smtClean="0"/>
              <a:t>Source files in </a:t>
            </a:r>
            <a:r>
              <a:rPr lang="en-US" dirty="0" smtClean="0">
                <a:latin typeface="Courier"/>
                <a:cs typeface="Courier"/>
              </a:rPr>
              <a:t>lia2e/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meetlucene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pPr lvl="1"/>
            <a:r>
              <a:rPr lang="en-US" dirty="0" smtClean="0">
                <a:cs typeface="Courier"/>
              </a:rPr>
              <a:t>Actual sources use </a:t>
            </a:r>
            <a:r>
              <a:rPr lang="en-US" dirty="0" err="1" smtClean="0">
                <a:cs typeface="Courier"/>
              </a:rPr>
              <a:t>Lucene</a:t>
            </a:r>
            <a:r>
              <a:rPr lang="en-US" dirty="0" smtClean="0">
                <a:cs typeface="Courier"/>
              </a:rPr>
              <a:t> 3.6.0</a:t>
            </a:r>
          </a:p>
          <a:p>
            <a:pPr lvl="1"/>
            <a:r>
              <a:rPr lang="en-US" dirty="0" smtClean="0">
                <a:cs typeface="Courier"/>
              </a:rPr>
              <a:t>Code in these slides upgraded to </a:t>
            </a:r>
            <a:r>
              <a:rPr lang="en-US" dirty="0" err="1" smtClean="0">
                <a:cs typeface="Courier"/>
              </a:rPr>
              <a:t>Lucene</a:t>
            </a:r>
            <a:r>
              <a:rPr lang="en-US" dirty="0" smtClean="0">
                <a:cs typeface="Courier"/>
              </a:rPr>
              <a:t> 5.1.0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Command line </a:t>
            </a:r>
            <a:r>
              <a:rPr lang="en-US" b="1" dirty="0" smtClean="0">
                <a:latin typeface="Courier"/>
                <a:cs typeface="Courier"/>
              </a:rPr>
              <a:t>Indexer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lia.meetlucene</a:t>
            </a:r>
            <a:r>
              <a:rPr lang="en-US" sz="2400" dirty="0" err="1" smtClean="0">
                <a:latin typeface="Courier"/>
                <a:cs typeface="Courier"/>
              </a:rPr>
              <a:t>.Indexer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dirty="0"/>
          </a:p>
          <a:p>
            <a:r>
              <a:rPr lang="en-US" dirty="0" smtClean="0"/>
              <a:t>Command line </a:t>
            </a:r>
            <a:r>
              <a:rPr lang="en-US" b="1" dirty="0" smtClean="0">
                <a:latin typeface="Courier"/>
                <a:cs typeface="Courier"/>
              </a:rPr>
              <a:t>Searcher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lia.meetlucene.Searcher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558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Central component that allows you to create a new index, open an existing one, and add, remove, or update documents in an </a:t>
            </a:r>
            <a:r>
              <a:rPr lang="en-US" dirty="0" smtClean="0">
                <a:cs typeface="Courier"/>
              </a:rPr>
              <a:t>index</a:t>
            </a:r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Built on an </a:t>
            </a:r>
            <a:r>
              <a:rPr lang="en-US" dirty="0" err="1" smtClean="0">
                <a:latin typeface="Courier"/>
                <a:cs typeface="Courier"/>
              </a:rPr>
              <a:t>IndexWriterConfig</a:t>
            </a:r>
            <a:r>
              <a:rPr lang="en-US" dirty="0" smtClean="0">
                <a:cs typeface="Courier"/>
              </a:rPr>
              <a:t> and a </a:t>
            </a:r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cs typeface="Courier"/>
              </a:rPr>
              <a:t>Abstract class that represents the location of an </a:t>
            </a:r>
            <a:r>
              <a:rPr lang="en-US" dirty="0" smtClean="0">
                <a:cs typeface="Courier"/>
              </a:rPr>
              <a:t>index</a:t>
            </a:r>
            <a:br>
              <a:rPr lang="en-US" dirty="0" smtClean="0"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>
                <a:cs typeface="Courier"/>
              </a:rPr>
              <a:t>Extracts tokens from a text </a:t>
            </a:r>
            <a:r>
              <a:rPr lang="en-US" dirty="0" smtClean="0">
                <a:cs typeface="Courier"/>
              </a:rPr>
              <a:t>stream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3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Creating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4" y="1668475"/>
            <a:ext cx="8733496" cy="496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org.apache.lucene.analysis.</a:t>
            </a:r>
            <a:r>
              <a:rPr lang="en-US" sz="1800" b="1" dirty="0" err="1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org.apache.lucene.store.</a:t>
            </a:r>
            <a:r>
              <a:rPr lang="en-US" sz="1800" b="1" dirty="0" err="1" smtClean="0">
                <a:latin typeface="Courier"/>
                <a:cs typeface="Courier"/>
              </a:rPr>
              <a:t>Directory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ublic Indexer(String 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{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b="1" dirty="0">
                <a:latin typeface="Courier"/>
                <a:cs typeface="Courier"/>
              </a:rPr>
              <a:t>Directory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indexDir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FSDirectory.open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new File(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b="1" dirty="0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 analyzer = new </a:t>
            </a:r>
            <a:r>
              <a:rPr lang="en-US" sz="1800" b="1" dirty="0" err="1" smtClean="0">
                <a:latin typeface="Courier"/>
                <a:cs typeface="Courier"/>
              </a:rPr>
              <a:t>StandardAnalyzer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b="1" dirty="0" err="1">
                <a:latin typeface="Courier"/>
                <a:cs typeface="Courier"/>
              </a:rPr>
              <a:t>IndexWriterConfig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>
                <a:latin typeface="Courier"/>
                <a:cs typeface="Courier"/>
              </a:rPr>
              <a:t>new </a:t>
            </a:r>
            <a:r>
              <a:rPr lang="en-US" sz="1800" dirty="0" err="1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(analyzer);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cfg.setOpenMode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OpenMode.CREATE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writer = new 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indexDir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5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7AD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20428</TotalTime>
  <Words>1617</Words>
  <Application>Microsoft Office PowerPoint</Application>
  <PresentationFormat>On-screen Show (4:3)</PresentationFormat>
  <Paragraphs>473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IIR-slides</vt:lpstr>
      <vt:lpstr>Custom Design</vt:lpstr>
      <vt:lpstr>PowerPoint Presentation</vt:lpstr>
      <vt:lpstr>Open source IR systems</vt:lpstr>
      <vt:lpstr>Lucene</vt:lpstr>
      <vt:lpstr>Based on “Lucene in Action”</vt:lpstr>
      <vt:lpstr>Resources</vt:lpstr>
      <vt:lpstr>Lucene in a search system</vt:lpstr>
      <vt:lpstr>Lucene demos</vt:lpstr>
      <vt:lpstr>Core indexing classes</vt:lpstr>
      <vt:lpstr>Creating an IndexWriter</vt:lpstr>
      <vt:lpstr>Core indexing classes (contd.)</vt:lpstr>
      <vt:lpstr>A Document contains Fields</vt:lpstr>
      <vt:lpstr>Index a Document with IndexWriter</vt:lpstr>
      <vt:lpstr>Indexing a directory</vt:lpstr>
      <vt:lpstr>Closing the IndexWriter</vt:lpstr>
      <vt:lpstr>The Index</vt:lpstr>
      <vt:lpstr>Core searching classes</vt:lpstr>
      <vt:lpstr>IndexSearcher</vt:lpstr>
      <vt:lpstr>Creating an IndexSearcher</vt:lpstr>
      <vt:lpstr>Query and QueryParser</vt:lpstr>
      <vt:lpstr>Core searching classes (contd.)</vt:lpstr>
      <vt:lpstr>search() returns TopDocs</vt:lpstr>
      <vt:lpstr>TopDocs contain ScoreDocs</vt:lpstr>
      <vt:lpstr>Closing IndexSearcher</vt:lpstr>
      <vt:lpstr>How Lucene models content</vt:lpstr>
      <vt:lpstr>Fields</vt:lpstr>
      <vt:lpstr>Field construction Lots of different constructors</vt:lpstr>
      <vt:lpstr>Using Field properties</vt:lpstr>
      <vt:lpstr>Multi-valued fields</vt:lpstr>
      <vt:lpstr>Analyzer</vt:lpstr>
      <vt:lpstr>Analysis example</vt:lpstr>
      <vt:lpstr>Another analysis example</vt:lpstr>
      <vt:lpstr>What’s inside an Analyzer?</vt:lpstr>
      <vt:lpstr>Tokenizers and TokenFilters</vt:lpstr>
      <vt:lpstr>Adding/deleting Documents to/from an IndexWriter</vt:lpstr>
      <vt:lpstr>Index format</vt:lpstr>
      <vt:lpstr>Basic merge policy</vt:lpstr>
      <vt:lpstr>Searching a changing index</vt:lpstr>
      <vt:lpstr>Near-real-time search</vt:lpstr>
      <vt:lpstr>QueryParser</vt:lpstr>
      <vt:lpstr>QueryParser syntax examples</vt:lpstr>
      <vt:lpstr>Construct Querys programmatically</vt:lpstr>
      <vt:lpstr>IndexSearcher</vt:lpstr>
      <vt:lpstr>TopDocs and ScoreDoc</vt:lpstr>
      <vt:lpstr>Scoring</vt:lpstr>
      <vt:lpstr>Lucene 5.0 Scoring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Manning</dc:creator>
  <cp:lastModifiedBy>User</cp:lastModifiedBy>
  <cp:revision>223</cp:revision>
  <cp:lastPrinted>2015-05-21T04:51:21Z</cp:lastPrinted>
  <dcterms:created xsi:type="dcterms:W3CDTF">2009-03-26T15:51:14Z</dcterms:created>
  <dcterms:modified xsi:type="dcterms:W3CDTF">2017-04-15T07:04:43Z</dcterms:modified>
</cp:coreProperties>
</file>