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1"/>
  </p:notesMasterIdLst>
  <p:handoutMasterIdLst>
    <p:handoutMasterId r:id="rId72"/>
  </p:handoutMasterIdLst>
  <p:sldIdLst>
    <p:sldId id="322" r:id="rId2"/>
    <p:sldId id="266" r:id="rId3"/>
    <p:sldId id="261" r:id="rId4"/>
    <p:sldId id="324" r:id="rId5"/>
    <p:sldId id="259" r:id="rId6"/>
    <p:sldId id="329" r:id="rId7"/>
    <p:sldId id="330" r:id="rId8"/>
    <p:sldId id="331" r:id="rId9"/>
    <p:sldId id="272" r:id="rId10"/>
    <p:sldId id="264" r:id="rId11"/>
    <p:sldId id="327" r:id="rId12"/>
    <p:sldId id="328" r:id="rId13"/>
    <p:sldId id="332" r:id="rId14"/>
    <p:sldId id="333" r:id="rId15"/>
    <p:sldId id="268" r:id="rId16"/>
    <p:sldId id="334" r:id="rId17"/>
    <p:sldId id="335" r:id="rId18"/>
    <p:sldId id="325" r:id="rId19"/>
    <p:sldId id="326" r:id="rId20"/>
    <p:sldId id="273" r:id="rId21"/>
    <p:sldId id="274" r:id="rId22"/>
    <p:sldId id="275" r:id="rId23"/>
    <p:sldId id="277" r:id="rId24"/>
    <p:sldId id="276" r:id="rId25"/>
    <p:sldId id="279" r:id="rId26"/>
    <p:sldId id="280" r:id="rId27"/>
    <p:sldId id="262" r:id="rId28"/>
    <p:sldId id="301" r:id="rId29"/>
    <p:sldId id="303" r:id="rId30"/>
    <p:sldId id="267" r:id="rId31"/>
    <p:sldId id="304" r:id="rId32"/>
    <p:sldId id="265" r:id="rId33"/>
    <p:sldId id="305" r:id="rId34"/>
    <p:sldId id="306" r:id="rId35"/>
    <p:sldId id="271" r:id="rId36"/>
    <p:sldId id="336" r:id="rId37"/>
    <p:sldId id="337" r:id="rId38"/>
    <p:sldId id="288" r:id="rId39"/>
    <p:sldId id="338" r:id="rId40"/>
    <p:sldId id="289" r:id="rId41"/>
    <p:sldId id="339" r:id="rId42"/>
    <p:sldId id="285" r:id="rId43"/>
    <p:sldId id="343" r:id="rId44"/>
    <p:sldId id="344" r:id="rId45"/>
    <p:sldId id="346" r:id="rId46"/>
    <p:sldId id="345" r:id="rId47"/>
    <p:sldId id="347" r:id="rId48"/>
    <p:sldId id="348" r:id="rId49"/>
    <p:sldId id="349" r:id="rId50"/>
    <p:sldId id="350" r:id="rId51"/>
    <p:sldId id="354" r:id="rId52"/>
    <p:sldId id="351" r:id="rId53"/>
    <p:sldId id="352" r:id="rId54"/>
    <p:sldId id="353" r:id="rId55"/>
    <p:sldId id="281" r:id="rId56"/>
    <p:sldId id="282" r:id="rId57"/>
    <p:sldId id="283" r:id="rId58"/>
    <p:sldId id="284" r:id="rId59"/>
    <p:sldId id="340" r:id="rId60"/>
    <p:sldId id="270" r:id="rId61"/>
    <p:sldId id="318" r:id="rId62"/>
    <p:sldId id="319" r:id="rId63"/>
    <p:sldId id="320" r:id="rId64"/>
    <p:sldId id="341" r:id="rId65"/>
    <p:sldId id="342" r:id="rId66"/>
    <p:sldId id="291" r:id="rId67"/>
    <p:sldId id="286" r:id="rId68"/>
    <p:sldId id="287" r:id="rId69"/>
    <p:sldId id="256" r:id="rId70"/>
  </p:sldIdLst>
  <p:sldSz cx="9144000" cy="6858000" type="screen4x3"/>
  <p:notesSz cx="6854825" cy="9083675"/>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33CC33"/>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2643" autoAdjust="0"/>
  </p:normalViewPr>
  <p:slideViewPr>
    <p:cSldViewPr>
      <p:cViewPr varScale="1">
        <p:scale>
          <a:sx n="69" d="100"/>
          <a:sy n="69" d="100"/>
        </p:scale>
        <p:origin x="2814" y="6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84"/>
      </p:cViewPr>
      <p:guideLst>
        <p:guide orient="horz" pos="2861"/>
        <p:guide pos="215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23.xml"/><Relationship Id="rId1"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dy Al Najjar" userId="b025d8eb-005b-4895-8438-9c3cecd2ae71" providerId="ADAL" clId="{1A8F1F0D-106B-4DC8-868C-531EC8C58465}"/>
    <pc:docChg chg="addSld delSld modSld">
      <pc:chgData name="Fady Al Najjar" userId="b025d8eb-005b-4895-8438-9c3cecd2ae71" providerId="ADAL" clId="{1A8F1F0D-106B-4DC8-868C-531EC8C58465}" dt="2022-03-08T08:03:53.574" v="40"/>
      <pc:docMkLst>
        <pc:docMk/>
      </pc:docMkLst>
      <pc:sldChg chg="modSp add mod">
        <pc:chgData name="Fady Al Najjar" userId="b025d8eb-005b-4895-8438-9c3cecd2ae71" providerId="ADAL" clId="{1A8F1F0D-106B-4DC8-868C-531EC8C58465}" dt="2022-03-08T07:55:40.905" v="12" actId="20577"/>
        <pc:sldMkLst>
          <pc:docMk/>
          <pc:sldMk cId="0" sldId="259"/>
        </pc:sldMkLst>
        <pc:spChg chg="mod">
          <ac:chgData name="Fady Al Najjar" userId="b025d8eb-005b-4895-8438-9c3cecd2ae71" providerId="ADAL" clId="{1A8F1F0D-106B-4DC8-868C-531EC8C58465}" dt="2022-03-08T07:55:40.905" v="12" actId="20577"/>
          <ac:spMkLst>
            <pc:docMk/>
            <pc:sldMk cId="0" sldId="259"/>
            <ac:spMk id="5123" creationId="{5DF3D676-0E0E-4062-AB13-C146CAEDD991}"/>
          </ac:spMkLst>
        </pc:spChg>
      </pc:sldChg>
      <pc:sldChg chg="del">
        <pc:chgData name="Fady Al Najjar" userId="b025d8eb-005b-4895-8438-9c3cecd2ae71" providerId="ADAL" clId="{1A8F1F0D-106B-4DC8-868C-531EC8C58465}" dt="2022-03-08T07:57:45.201" v="29" actId="47"/>
        <pc:sldMkLst>
          <pc:docMk/>
          <pc:sldMk cId="0" sldId="263"/>
        </pc:sldMkLst>
      </pc:sldChg>
      <pc:sldChg chg="modSp add mod">
        <pc:chgData name="Fady Al Najjar" userId="b025d8eb-005b-4895-8438-9c3cecd2ae71" providerId="ADAL" clId="{1A8F1F0D-106B-4DC8-868C-531EC8C58465}" dt="2022-03-08T07:56:38.333" v="19" actId="20577"/>
        <pc:sldMkLst>
          <pc:docMk/>
          <pc:sldMk cId="0" sldId="268"/>
        </pc:sldMkLst>
        <pc:spChg chg="mod">
          <ac:chgData name="Fady Al Najjar" userId="b025d8eb-005b-4895-8438-9c3cecd2ae71" providerId="ADAL" clId="{1A8F1F0D-106B-4DC8-868C-531EC8C58465}" dt="2022-03-08T07:56:38.333" v="19" actId="20577"/>
          <ac:spMkLst>
            <pc:docMk/>
            <pc:sldMk cId="0" sldId="268"/>
            <ac:spMk id="14339" creationId="{2263245D-1A5F-4ADE-8A1B-6DCDF64A2385}"/>
          </ac:spMkLst>
        </pc:spChg>
      </pc:sldChg>
      <pc:sldChg chg="modSp add del mod">
        <pc:chgData name="Fady Al Najjar" userId="b025d8eb-005b-4895-8438-9c3cecd2ae71" providerId="ADAL" clId="{1A8F1F0D-106B-4DC8-868C-531EC8C58465}" dt="2022-03-08T07:57:25.875" v="23" actId="20577"/>
        <pc:sldMkLst>
          <pc:docMk/>
          <pc:sldMk cId="0" sldId="271"/>
        </pc:sldMkLst>
        <pc:spChg chg="mod">
          <ac:chgData name="Fady Al Najjar" userId="b025d8eb-005b-4895-8438-9c3cecd2ae71" providerId="ADAL" clId="{1A8F1F0D-106B-4DC8-868C-531EC8C58465}" dt="2022-03-08T07:57:25.875" v="23" actId="20577"/>
          <ac:spMkLst>
            <pc:docMk/>
            <pc:sldMk cId="0" sldId="271"/>
            <ac:spMk id="17411" creationId="{D780157D-64C8-4AA5-8667-30F06165617E}"/>
          </ac:spMkLst>
        </pc:spChg>
      </pc:sldChg>
      <pc:sldChg chg="add">
        <pc:chgData name="Fady Al Najjar" userId="b025d8eb-005b-4895-8438-9c3cecd2ae71" providerId="ADAL" clId="{1A8F1F0D-106B-4DC8-868C-531EC8C58465}" dt="2022-03-08T08:03:53.574" v="40"/>
        <pc:sldMkLst>
          <pc:docMk/>
          <pc:sldMk cId="0" sldId="286"/>
        </pc:sldMkLst>
      </pc:sldChg>
      <pc:sldChg chg="add">
        <pc:chgData name="Fady Al Najjar" userId="b025d8eb-005b-4895-8438-9c3cecd2ae71" providerId="ADAL" clId="{1A8F1F0D-106B-4DC8-868C-531EC8C58465}" dt="2022-03-08T08:03:53.574" v="40"/>
        <pc:sldMkLst>
          <pc:docMk/>
          <pc:sldMk cId="0" sldId="287"/>
        </pc:sldMkLst>
      </pc:sldChg>
      <pc:sldChg chg="add">
        <pc:chgData name="Fady Al Najjar" userId="b025d8eb-005b-4895-8438-9c3cecd2ae71" providerId="ADAL" clId="{1A8F1F0D-106B-4DC8-868C-531EC8C58465}" dt="2022-03-08T08:03:53.574" v="40"/>
        <pc:sldMkLst>
          <pc:docMk/>
          <pc:sldMk cId="0" sldId="291"/>
        </pc:sldMkLst>
      </pc:sldChg>
      <pc:sldChg chg="del">
        <pc:chgData name="Fady Al Najjar" userId="b025d8eb-005b-4895-8438-9c3cecd2ae71" providerId="ADAL" clId="{1A8F1F0D-106B-4DC8-868C-531EC8C58465}" dt="2022-03-08T07:52:53.983" v="0" actId="47"/>
        <pc:sldMkLst>
          <pc:docMk/>
          <pc:sldMk cId="0" sldId="307"/>
        </pc:sldMkLst>
      </pc:sldChg>
      <pc:sldChg chg="del">
        <pc:chgData name="Fady Al Najjar" userId="b025d8eb-005b-4895-8438-9c3cecd2ae71" providerId="ADAL" clId="{1A8F1F0D-106B-4DC8-868C-531EC8C58465}" dt="2022-03-08T07:52:55.401" v="1" actId="47"/>
        <pc:sldMkLst>
          <pc:docMk/>
          <pc:sldMk cId="0" sldId="312"/>
        </pc:sldMkLst>
      </pc:sldChg>
      <pc:sldChg chg="del">
        <pc:chgData name="Fady Al Najjar" userId="b025d8eb-005b-4895-8438-9c3cecd2ae71" providerId="ADAL" clId="{1A8F1F0D-106B-4DC8-868C-531EC8C58465}" dt="2022-03-08T07:53:00.609" v="2" actId="47"/>
        <pc:sldMkLst>
          <pc:docMk/>
          <pc:sldMk cId="0" sldId="313"/>
        </pc:sldMkLst>
      </pc:sldChg>
      <pc:sldChg chg="del">
        <pc:chgData name="Fady Al Najjar" userId="b025d8eb-005b-4895-8438-9c3cecd2ae71" providerId="ADAL" clId="{1A8F1F0D-106B-4DC8-868C-531EC8C58465}" dt="2022-03-08T07:53:00.609" v="2" actId="47"/>
        <pc:sldMkLst>
          <pc:docMk/>
          <pc:sldMk cId="0" sldId="314"/>
        </pc:sldMkLst>
      </pc:sldChg>
      <pc:sldChg chg="del">
        <pc:chgData name="Fady Al Najjar" userId="b025d8eb-005b-4895-8438-9c3cecd2ae71" providerId="ADAL" clId="{1A8F1F0D-106B-4DC8-868C-531EC8C58465}" dt="2022-03-08T07:53:00.609" v="2" actId="47"/>
        <pc:sldMkLst>
          <pc:docMk/>
          <pc:sldMk cId="0" sldId="315"/>
        </pc:sldMkLst>
      </pc:sldChg>
      <pc:sldChg chg="modSp add">
        <pc:chgData name="Fady Al Najjar" userId="b025d8eb-005b-4895-8438-9c3cecd2ae71" providerId="ADAL" clId="{1A8F1F0D-106B-4DC8-868C-531EC8C58465}" dt="2022-03-08T07:54:41.154" v="6" actId="1076"/>
        <pc:sldMkLst>
          <pc:docMk/>
          <pc:sldMk cId="0" sldId="328"/>
        </pc:sldMkLst>
        <pc:picChg chg="mod">
          <ac:chgData name="Fady Al Najjar" userId="b025d8eb-005b-4895-8438-9c3cecd2ae71" providerId="ADAL" clId="{1A8F1F0D-106B-4DC8-868C-531EC8C58465}" dt="2022-03-08T07:54:41.154" v="6" actId="1076"/>
          <ac:picMkLst>
            <pc:docMk/>
            <pc:sldMk cId="0" sldId="328"/>
            <ac:picMk id="7172" creationId="{EA3CCB27-ACD5-4E37-A243-668B226E95B2}"/>
          </ac:picMkLst>
        </pc:picChg>
      </pc:sldChg>
      <pc:sldChg chg="modSp add mod">
        <pc:chgData name="Fady Al Najjar" userId="b025d8eb-005b-4895-8438-9c3cecd2ae71" providerId="ADAL" clId="{1A8F1F0D-106B-4DC8-868C-531EC8C58465}" dt="2022-03-08T07:55:31.832" v="9" actId="20577"/>
        <pc:sldMkLst>
          <pc:docMk/>
          <pc:sldMk cId="0" sldId="329"/>
        </pc:sldMkLst>
        <pc:spChg chg="mod">
          <ac:chgData name="Fady Al Najjar" userId="b025d8eb-005b-4895-8438-9c3cecd2ae71" providerId="ADAL" clId="{1A8F1F0D-106B-4DC8-868C-531EC8C58465}" dt="2022-03-08T07:55:31.832" v="9" actId="20577"/>
          <ac:spMkLst>
            <pc:docMk/>
            <pc:sldMk cId="0" sldId="329"/>
            <ac:spMk id="9219" creationId="{9B41FEF1-5ADE-4716-80C7-0F16B87221E9}"/>
          </ac:spMkLst>
        </pc:spChg>
      </pc:sldChg>
      <pc:sldChg chg="add">
        <pc:chgData name="Fady Al Najjar" userId="b025d8eb-005b-4895-8438-9c3cecd2ae71" providerId="ADAL" clId="{1A8F1F0D-106B-4DC8-868C-531EC8C58465}" dt="2022-03-08T07:55:27.475" v="7"/>
        <pc:sldMkLst>
          <pc:docMk/>
          <pc:sldMk cId="0" sldId="330"/>
        </pc:sldMkLst>
      </pc:sldChg>
      <pc:sldChg chg="modSp add mod">
        <pc:chgData name="Fady Al Najjar" userId="b025d8eb-005b-4895-8438-9c3cecd2ae71" providerId="ADAL" clId="{1A8F1F0D-106B-4DC8-868C-531EC8C58465}" dt="2022-03-08T07:55:34.769" v="10" actId="20577"/>
        <pc:sldMkLst>
          <pc:docMk/>
          <pc:sldMk cId="0" sldId="331"/>
        </pc:sldMkLst>
        <pc:spChg chg="mod">
          <ac:chgData name="Fady Al Najjar" userId="b025d8eb-005b-4895-8438-9c3cecd2ae71" providerId="ADAL" clId="{1A8F1F0D-106B-4DC8-868C-531EC8C58465}" dt="2022-03-08T07:55:34.769" v="10" actId="20577"/>
          <ac:spMkLst>
            <pc:docMk/>
            <pc:sldMk cId="0" sldId="331"/>
            <ac:spMk id="11267" creationId="{041E7AFA-7D2A-4599-8288-B3BF95BDF635}"/>
          </ac:spMkLst>
        </pc:spChg>
      </pc:sldChg>
      <pc:sldChg chg="add">
        <pc:chgData name="Fady Al Najjar" userId="b025d8eb-005b-4895-8438-9c3cecd2ae71" providerId="ADAL" clId="{1A8F1F0D-106B-4DC8-868C-531EC8C58465}" dt="2022-03-08T07:56:25.736" v="13"/>
        <pc:sldMkLst>
          <pc:docMk/>
          <pc:sldMk cId="0" sldId="332"/>
        </pc:sldMkLst>
      </pc:sldChg>
      <pc:sldChg chg="modSp add mod">
        <pc:chgData name="Fady Al Najjar" userId="b025d8eb-005b-4895-8438-9c3cecd2ae71" providerId="ADAL" clId="{1A8F1F0D-106B-4DC8-868C-531EC8C58465}" dt="2022-03-08T07:56:36.266" v="18" actId="20577"/>
        <pc:sldMkLst>
          <pc:docMk/>
          <pc:sldMk cId="0" sldId="333"/>
        </pc:sldMkLst>
        <pc:spChg chg="mod">
          <ac:chgData name="Fady Al Najjar" userId="b025d8eb-005b-4895-8438-9c3cecd2ae71" providerId="ADAL" clId="{1A8F1F0D-106B-4DC8-868C-531EC8C58465}" dt="2022-03-08T07:56:36.266" v="18" actId="20577"/>
          <ac:spMkLst>
            <pc:docMk/>
            <pc:sldMk cId="0" sldId="333"/>
            <ac:spMk id="13315" creationId="{0AE1634C-06C3-4565-913B-9F1BD3C16C82}"/>
          </ac:spMkLst>
        </pc:spChg>
      </pc:sldChg>
      <pc:sldChg chg="add">
        <pc:chgData name="Fady Al Najjar" userId="b025d8eb-005b-4895-8438-9c3cecd2ae71" providerId="ADAL" clId="{1A8F1F0D-106B-4DC8-868C-531EC8C58465}" dt="2022-03-08T07:56:25.736" v="13"/>
        <pc:sldMkLst>
          <pc:docMk/>
          <pc:sldMk cId="0" sldId="334"/>
        </pc:sldMkLst>
      </pc:sldChg>
      <pc:sldChg chg="add">
        <pc:chgData name="Fady Al Najjar" userId="b025d8eb-005b-4895-8438-9c3cecd2ae71" providerId="ADAL" clId="{1A8F1F0D-106B-4DC8-868C-531EC8C58465}" dt="2022-03-08T07:56:25.736" v="13"/>
        <pc:sldMkLst>
          <pc:docMk/>
          <pc:sldMk cId="0" sldId="335"/>
        </pc:sldMkLst>
      </pc:sldChg>
      <pc:sldChg chg="modSp add mod">
        <pc:chgData name="Fady Al Najjar" userId="b025d8eb-005b-4895-8438-9c3cecd2ae71" providerId="ADAL" clId="{1A8F1F0D-106B-4DC8-868C-531EC8C58465}" dt="2022-03-08T07:57:29.049" v="26" actId="20577"/>
        <pc:sldMkLst>
          <pc:docMk/>
          <pc:sldMk cId="0" sldId="336"/>
        </pc:sldMkLst>
        <pc:spChg chg="mod">
          <ac:chgData name="Fady Al Najjar" userId="b025d8eb-005b-4895-8438-9c3cecd2ae71" providerId="ADAL" clId="{1A8F1F0D-106B-4DC8-868C-531EC8C58465}" dt="2022-03-08T07:57:29.049" v="26" actId="20577"/>
          <ac:spMkLst>
            <pc:docMk/>
            <pc:sldMk cId="0" sldId="336"/>
            <ac:spMk id="18435" creationId="{0FD708BB-C4D7-40CE-BD05-D87F0FEB0763}"/>
          </ac:spMkLst>
        </pc:spChg>
      </pc:sldChg>
      <pc:sldChg chg="add del">
        <pc:chgData name="Fady Al Najjar" userId="b025d8eb-005b-4895-8438-9c3cecd2ae71" providerId="ADAL" clId="{1A8F1F0D-106B-4DC8-868C-531EC8C58465}" dt="2022-03-08T07:57:45.184" v="28" actId="47"/>
        <pc:sldMkLst>
          <pc:docMk/>
          <pc:sldMk cId="1533000044" sldId="337"/>
        </pc:sldMkLst>
        <pc:picChg chg="add mod">
          <ac:chgData name="Fady Al Najjar" userId="b025d8eb-005b-4895-8438-9c3cecd2ae71" providerId="ADAL" clId="{1A8F1F0D-106B-4DC8-868C-531EC8C58465}" dt="2022-03-08T07:57:58.856" v="33" actId="14100"/>
          <ac:picMkLst>
            <pc:docMk/>
            <pc:sldMk cId="1533000044" sldId="337"/>
            <ac:picMk id="4" creationId="{4E8D2300-9BE1-4C80-AF18-A47EA85FCCC0}"/>
          </ac:picMkLst>
        </pc:picChg>
      </pc:sldChg>
      <pc:sldChg chg="modSp add mod">
        <pc:chgData name="Fady Al Najjar" userId="b025d8eb-005b-4895-8438-9c3cecd2ae71" providerId="ADAL" clId="{1A8F1F0D-106B-4DC8-868C-531EC8C58465}" dt="2022-03-08T07:58:43.588" v="36" actId="20577"/>
        <pc:sldMkLst>
          <pc:docMk/>
          <pc:sldMk cId="0" sldId="338"/>
        </pc:sldMkLst>
        <pc:spChg chg="mod">
          <ac:chgData name="Fady Al Najjar" userId="b025d8eb-005b-4895-8438-9c3cecd2ae71" providerId="ADAL" clId="{1A8F1F0D-106B-4DC8-868C-531EC8C58465}" dt="2022-03-08T07:58:43.588" v="36" actId="20577"/>
          <ac:spMkLst>
            <pc:docMk/>
            <pc:sldMk cId="0" sldId="338"/>
            <ac:spMk id="20483" creationId="{7355080E-3E23-4088-BF69-A06D3A608ED6}"/>
          </ac:spMkLst>
        </pc:spChg>
      </pc:sldChg>
      <pc:sldChg chg="modSp add mod">
        <pc:chgData name="Fady Al Najjar" userId="b025d8eb-005b-4895-8438-9c3cecd2ae71" providerId="ADAL" clId="{1A8F1F0D-106B-4DC8-868C-531EC8C58465}" dt="2022-03-08T07:58:55.165" v="38" actId="20577"/>
        <pc:sldMkLst>
          <pc:docMk/>
          <pc:sldMk cId="0" sldId="339"/>
        </pc:sldMkLst>
        <pc:spChg chg="mod">
          <ac:chgData name="Fady Al Najjar" userId="b025d8eb-005b-4895-8438-9c3cecd2ae71" providerId="ADAL" clId="{1A8F1F0D-106B-4DC8-868C-531EC8C58465}" dt="2022-03-08T07:58:55.165" v="38" actId="20577"/>
          <ac:spMkLst>
            <pc:docMk/>
            <pc:sldMk cId="0" sldId="339"/>
            <ac:spMk id="21507" creationId="{50960DEB-17BF-4C4F-BEB6-FB5DF367EADD}"/>
          </ac:spMkLst>
        </pc:spChg>
      </pc:sldChg>
      <pc:sldChg chg="add">
        <pc:chgData name="Fady Al Najjar" userId="b025d8eb-005b-4895-8438-9c3cecd2ae71" providerId="ADAL" clId="{1A8F1F0D-106B-4DC8-868C-531EC8C58465}" dt="2022-03-08T07:59:43.628" v="39"/>
        <pc:sldMkLst>
          <pc:docMk/>
          <pc:sldMk cId="0" sldId="340"/>
        </pc:sldMkLst>
      </pc:sldChg>
      <pc:sldChg chg="add">
        <pc:chgData name="Fady Al Najjar" userId="b025d8eb-005b-4895-8438-9c3cecd2ae71" providerId="ADAL" clId="{1A8F1F0D-106B-4DC8-868C-531EC8C58465}" dt="2022-03-08T08:03:53.574" v="40"/>
        <pc:sldMkLst>
          <pc:docMk/>
          <pc:sldMk cId="0" sldId="341"/>
        </pc:sldMkLst>
      </pc:sldChg>
      <pc:sldChg chg="add">
        <pc:chgData name="Fady Al Najjar" userId="b025d8eb-005b-4895-8438-9c3cecd2ae71" providerId="ADAL" clId="{1A8F1F0D-106B-4DC8-868C-531EC8C58465}" dt="2022-03-08T08:03:53.574" v="40"/>
        <pc:sldMkLst>
          <pc:docMk/>
          <pc:sldMk cId="0" sldId="342"/>
        </pc:sldMkLst>
      </pc:sldChg>
      <pc:sldChg chg="add">
        <pc:chgData name="Fady Al Najjar" userId="b025d8eb-005b-4895-8438-9c3cecd2ae71" providerId="ADAL" clId="{1A8F1F0D-106B-4DC8-868C-531EC8C58465}" dt="2022-03-08T08:03:53.574" v="40"/>
        <pc:sldMkLst>
          <pc:docMk/>
          <pc:sldMk cId="0" sldId="343"/>
        </pc:sldMkLst>
      </pc:sldChg>
      <pc:sldChg chg="add">
        <pc:chgData name="Fady Al Najjar" userId="b025d8eb-005b-4895-8438-9c3cecd2ae71" providerId="ADAL" clId="{1A8F1F0D-106B-4DC8-868C-531EC8C58465}" dt="2022-03-08T08:03:53.574" v="40"/>
        <pc:sldMkLst>
          <pc:docMk/>
          <pc:sldMk cId="0" sldId="344"/>
        </pc:sldMkLst>
      </pc:sldChg>
      <pc:sldChg chg="add">
        <pc:chgData name="Fady Al Najjar" userId="b025d8eb-005b-4895-8438-9c3cecd2ae71" providerId="ADAL" clId="{1A8F1F0D-106B-4DC8-868C-531EC8C58465}" dt="2022-03-08T08:03:53.574" v="40"/>
        <pc:sldMkLst>
          <pc:docMk/>
          <pc:sldMk cId="0" sldId="345"/>
        </pc:sldMkLst>
      </pc:sldChg>
    </pc:docChg>
  </pc:docChgLst>
  <pc:docChgLst>
    <pc:chgData name="Fady Al Najjar" userId="b025d8eb-005b-4895-8438-9c3cecd2ae71" providerId="ADAL" clId="{B9EF48FE-CDFC-AD4D-8AEE-56217F55F993}"/>
    <pc:docChg chg="custSel modSld">
      <pc:chgData name="Fady Al Najjar" userId="b025d8eb-005b-4895-8438-9c3cecd2ae71" providerId="ADAL" clId="{B9EF48FE-CDFC-AD4D-8AEE-56217F55F993}" dt="2022-10-22T13:06:02.237" v="7" actId="729"/>
      <pc:docMkLst>
        <pc:docMk/>
      </pc:docMkLst>
      <pc:sldChg chg="mod modShow">
        <pc:chgData name="Fady Al Najjar" userId="b025d8eb-005b-4895-8438-9c3cecd2ae71" providerId="ADAL" clId="{B9EF48FE-CDFC-AD4D-8AEE-56217F55F993}" dt="2022-10-22T13:02:25.505" v="0" actId="729"/>
        <pc:sldMkLst>
          <pc:docMk/>
          <pc:sldMk cId="0" sldId="288"/>
        </pc:sldMkLst>
      </pc:sldChg>
      <pc:sldChg chg="delSp mod">
        <pc:chgData name="Fady Al Najjar" userId="b025d8eb-005b-4895-8438-9c3cecd2ae71" providerId="ADAL" clId="{B9EF48FE-CDFC-AD4D-8AEE-56217F55F993}" dt="2022-10-22T13:04:13.367" v="5" actId="478"/>
        <pc:sldMkLst>
          <pc:docMk/>
          <pc:sldMk cId="0" sldId="289"/>
        </pc:sldMkLst>
        <pc:spChg chg="del">
          <ac:chgData name="Fady Al Najjar" userId="b025d8eb-005b-4895-8438-9c3cecd2ae71" providerId="ADAL" clId="{B9EF48FE-CDFC-AD4D-8AEE-56217F55F993}" dt="2022-10-22T13:04:05.504" v="1" actId="478"/>
          <ac:spMkLst>
            <pc:docMk/>
            <pc:sldMk cId="0" sldId="289"/>
            <ac:spMk id="44037" creationId="{00000000-0000-0000-0000-000000000000}"/>
          </ac:spMkLst>
        </pc:spChg>
        <pc:spChg chg="del">
          <ac:chgData name="Fady Al Najjar" userId="b025d8eb-005b-4895-8438-9c3cecd2ae71" providerId="ADAL" clId="{B9EF48FE-CDFC-AD4D-8AEE-56217F55F993}" dt="2022-10-22T13:04:06.953" v="2" actId="478"/>
          <ac:spMkLst>
            <pc:docMk/>
            <pc:sldMk cId="0" sldId="289"/>
            <ac:spMk id="44038" creationId="{00000000-0000-0000-0000-000000000000}"/>
          </ac:spMkLst>
        </pc:spChg>
        <pc:spChg chg="del">
          <ac:chgData name="Fady Al Najjar" userId="b025d8eb-005b-4895-8438-9c3cecd2ae71" providerId="ADAL" clId="{B9EF48FE-CDFC-AD4D-8AEE-56217F55F993}" dt="2022-10-22T13:04:08.396" v="3" actId="478"/>
          <ac:spMkLst>
            <pc:docMk/>
            <pc:sldMk cId="0" sldId="289"/>
            <ac:spMk id="44039" creationId="{00000000-0000-0000-0000-000000000000}"/>
          </ac:spMkLst>
        </pc:spChg>
        <pc:spChg chg="del">
          <ac:chgData name="Fady Al Najjar" userId="b025d8eb-005b-4895-8438-9c3cecd2ae71" providerId="ADAL" clId="{B9EF48FE-CDFC-AD4D-8AEE-56217F55F993}" dt="2022-10-22T13:04:09.660" v="4" actId="478"/>
          <ac:spMkLst>
            <pc:docMk/>
            <pc:sldMk cId="0" sldId="289"/>
            <ac:spMk id="44040" creationId="{00000000-0000-0000-0000-000000000000}"/>
          </ac:spMkLst>
        </pc:spChg>
        <pc:spChg chg="del">
          <ac:chgData name="Fady Al Najjar" userId="b025d8eb-005b-4895-8438-9c3cecd2ae71" providerId="ADAL" clId="{B9EF48FE-CDFC-AD4D-8AEE-56217F55F993}" dt="2022-10-22T13:04:13.367" v="5" actId="478"/>
          <ac:spMkLst>
            <pc:docMk/>
            <pc:sldMk cId="0" sldId="289"/>
            <ac:spMk id="44041" creationId="{00000000-0000-0000-0000-000000000000}"/>
          </ac:spMkLst>
        </pc:spChg>
        <pc:spChg chg="del">
          <ac:chgData name="Fady Al Najjar" userId="b025d8eb-005b-4895-8438-9c3cecd2ae71" providerId="ADAL" clId="{B9EF48FE-CDFC-AD4D-8AEE-56217F55F993}" dt="2022-10-22T13:04:13.367" v="5" actId="478"/>
          <ac:spMkLst>
            <pc:docMk/>
            <pc:sldMk cId="0" sldId="289"/>
            <ac:spMk id="44042" creationId="{00000000-0000-0000-0000-000000000000}"/>
          </ac:spMkLst>
        </pc:spChg>
        <pc:spChg chg="del">
          <ac:chgData name="Fady Al Najjar" userId="b025d8eb-005b-4895-8438-9c3cecd2ae71" providerId="ADAL" clId="{B9EF48FE-CDFC-AD4D-8AEE-56217F55F993}" dt="2022-10-22T13:04:13.367" v="5" actId="478"/>
          <ac:spMkLst>
            <pc:docMk/>
            <pc:sldMk cId="0" sldId="289"/>
            <ac:spMk id="44043" creationId="{00000000-0000-0000-0000-000000000000}"/>
          </ac:spMkLst>
        </pc:spChg>
        <pc:spChg chg="del">
          <ac:chgData name="Fady Al Najjar" userId="b025d8eb-005b-4895-8438-9c3cecd2ae71" providerId="ADAL" clId="{B9EF48FE-CDFC-AD4D-8AEE-56217F55F993}" dt="2022-10-22T13:04:13.367" v="5" actId="478"/>
          <ac:spMkLst>
            <pc:docMk/>
            <pc:sldMk cId="0" sldId="289"/>
            <ac:spMk id="44044" creationId="{00000000-0000-0000-0000-000000000000}"/>
          </ac:spMkLst>
        </pc:spChg>
      </pc:sldChg>
      <pc:sldChg chg="mod modShow">
        <pc:chgData name="Fady Al Najjar" userId="b025d8eb-005b-4895-8438-9c3cecd2ae71" providerId="ADAL" clId="{B9EF48FE-CDFC-AD4D-8AEE-56217F55F993}" dt="2022-10-22T13:05:55.329" v="6" actId="729"/>
        <pc:sldMkLst>
          <pc:docMk/>
          <pc:sldMk cId="0" sldId="318"/>
        </pc:sldMkLst>
      </pc:sldChg>
      <pc:sldChg chg="mod modShow">
        <pc:chgData name="Fady Al Najjar" userId="b025d8eb-005b-4895-8438-9c3cecd2ae71" providerId="ADAL" clId="{B9EF48FE-CDFC-AD4D-8AEE-56217F55F993}" dt="2022-10-22T13:06:02.237" v="7" actId="729"/>
        <pc:sldMkLst>
          <pc:docMk/>
          <pc:sldMk cId="0" sldId="31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0213" cy="454025"/>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defTabSz="911225">
              <a:defRPr sz="1200">
                <a:latin typeface="Times New Roman" pitchFamily="18" charset="0"/>
                <a:ea typeface="+mn-ea"/>
              </a:defRPr>
            </a:lvl1pPr>
          </a:lstStyle>
          <a:p>
            <a:pPr>
              <a:defRPr/>
            </a:pPr>
            <a:endParaRPr lang="en-US"/>
          </a:p>
        </p:txBody>
      </p:sp>
      <p:sp>
        <p:nvSpPr>
          <p:cNvPr id="37891" name="Rectangle 3"/>
          <p:cNvSpPr>
            <a:spLocks noGrp="1" noChangeArrowheads="1"/>
          </p:cNvSpPr>
          <p:nvPr>
            <p:ph type="dt" sz="quarter" idx="1"/>
          </p:nvPr>
        </p:nvSpPr>
        <p:spPr bwMode="auto">
          <a:xfrm>
            <a:off x="3884613" y="0"/>
            <a:ext cx="2970212" cy="454025"/>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r" defTabSz="911225">
              <a:defRPr sz="1200">
                <a:latin typeface="Times New Roman" pitchFamily="18" charset="0"/>
                <a:ea typeface="+mn-ea"/>
              </a:defRPr>
            </a:lvl1pPr>
          </a:lstStyle>
          <a:p>
            <a:pPr>
              <a:defRPr/>
            </a:pPr>
            <a:endParaRPr lang="en-US"/>
          </a:p>
        </p:txBody>
      </p:sp>
      <p:sp>
        <p:nvSpPr>
          <p:cNvPr id="37892" name="Rectangle 4"/>
          <p:cNvSpPr>
            <a:spLocks noGrp="1" noChangeArrowheads="1"/>
          </p:cNvSpPr>
          <p:nvPr>
            <p:ph type="ftr" sz="quarter" idx="2"/>
          </p:nvPr>
        </p:nvSpPr>
        <p:spPr bwMode="auto">
          <a:xfrm>
            <a:off x="0" y="8629650"/>
            <a:ext cx="2970213" cy="454025"/>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defTabSz="911225">
              <a:defRPr sz="1200">
                <a:latin typeface="Times New Roman" pitchFamily="18" charset="0"/>
                <a:ea typeface="+mn-ea"/>
              </a:defRPr>
            </a:lvl1pPr>
          </a:lstStyle>
          <a:p>
            <a:pPr>
              <a:defRPr/>
            </a:pPr>
            <a:endParaRPr lang="en-US"/>
          </a:p>
        </p:txBody>
      </p:sp>
      <p:sp>
        <p:nvSpPr>
          <p:cNvPr id="37893" name="Rectangle 5"/>
          <p:cNvSpPr>
            <a:spLocks noGrp="1" noChangeArrowheads="1"/>
          </p:cNvSpPr>
          <p:nvPr>
            <p:ph type="sldNum" sz="quarter" idx="3"/>
          </p:nvPr>
        </p:nvSpPr>
        <p:spPr bwMode="auto">
          <a:xfrm>
            <a:off x="3884613" y="8629650"/>
            <a:ext cx="2970212" cy="454025"/>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r" defTabSz="911225">
              <a:defRPr sz="1200"/>
            </a:lvl1pPr>
          </a:lstStyle>
          <a:p>
            <a:fld id="{32F17FFB-901F-7849-BDAE-40E5DE9305D1}" type="slidenum">
              <a:rPr lang="en-US"/>
              <a:pPr/>
              <a:t>‹#›</a:t>
            </a:fld>
            <a:endParaRPr lang="en-US"/>
          </a:p>
        </p:txBody>
      </p:sp>
    </p:spTree>
    <p:extLst>
      <p:ext uri="{BB962C8B-B14F-4D97-AF65-F5344CB8AC3E}">
        <p14:creationId xmlns:p14="http://schemas.microsoft.com/office/powerpoint/2010/main" val="1822776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0213" cy="454025"/>
          </a:xfrm>
          <a:prstGeom prst="rect">
            <a:avLst/>
          </a:prstGeom>
        </p:spPr>
        <p:txBody>
          <a:bodyPr vert="horz" lIns="91440" tIns="45720" rIns="91440" bIns="45720" rtlCol="0"/>
          <a:lstStyle>
            <a:lvl1pPr algn="l">
              <a:defRPr sz="1200">
                <a:latin typeface="Times New Roman" pitchFamily="18" charset="0"/>
                <a:ea typeface="+mn-ea"/>
              </a:defRPr>
            </a:lvl1pPr>
          </a:lstStyle>
          <a:p>
            <a:pPr>
              <a:defRPr/>
            </a:pPr>
            <a:endParaRPr lang="tr-TR"/>
          </a:p>
        </p:txBody>
      </p:sp>
      <p:sp>
        <p:nvSpPr>
          <p:cNvPr id="3" name="Date Placeholder 2"/>
          <p:cNvSpPr>
            <a:spLocks noGrp="1"/>
          </p:cNvSpPr>
          <p:nvPr>
            <p:ph type="dt" idx="1"/>
          </p:nvPr>
        </p:nvSpPr>
        <p:spPr>
          <a:xfrm>
            <a:off x="3883025" y="0"/>
            <a:ext cx="2970213" cy="4540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D5C71DD-BECB-8B41-8F6E-3C54F594E5C8}" type="datetimeFigureOut">
              <a:rPr lang="tr-TR"/>
              <a:pPr/>
              <a:t>29.10.2022</a:t>
            </a:fld>
            <a:endParaRPr lang="tr-TR"/>
          </a:p>
        </p:txBody>
      </p:sp>
      <p:sp>
        <p:nvSpPr>
          <p:cNvPr id="4" name="Slide Image Placeholder 3"/>
          <p:cNvSpPr>
            <a:spLocks noGrp="1" noRot="1" noChangeAspect="1"/>
          </p:cNvSpPr>
          <p:nvPr>
            <p:ph type="sldImg" idx="2"/>
          </p:nvPr>
        </p:nvSpPr>
        <p:spPr>
          <a:xfrm>
            <a:off x="1155700" y="681038"/>
            <a:ext cx="4543425" cy="3406775"/>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5800" y="4314825"/>
            <a:ext cx="5483225" cy="40878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p:cNvSpPr>
            <a:spLocks noGrp="1"/>
          </p:cNvSpPr>
          <p:nvPr>
            <p:ph type="ftr" sz="quarter" idx="4"/>
          </p:nvPr>
        </p:nvSpPr>
        <p:spPr>
          <a:xfrm>
            <a:off x="0" y="8628063"/>
            <a:ext cx="2970213" cy="454025"/>
          </a:xfrm>
          <a:prstGeom prst="rect">
            <a:avLst/>
          </a:prstGeom>
        </p:spPr>
        <p:txBody>
          <a:bodyPr vert="horz" lIns="91440" tIns="45720" rIns="91440" bIns="45720" rtlCol="0" anchor="b"/>
          <a:lstStyle>
            <a:lvl1pPr algn="l">
              <a:defRPr sz="1200">
                <a:latin typeface="Times New Roman" pitchFamily="18" charset="0"/>
                <a:ea typeface="+mn-ea"/>
              </a:defRPr>
            </a:lvl1pPr>
          </a:lstStyle>
          <a:p>
            <a:pPr>
              <a:defRPr/>
            </a:pPr>
            <a:endParaRPr lang="tr-TR"/>
          </a:p>
        </p:txBody>
      </p:sp>
      <p:sp>
        <p:nvSpPr>
          <p:cNvPr id="7" name="Slide Number Placeholder 6"/>
          <p:cNvSpPr>
            <a:spLocks noGrp="1"/>
          </p:cNvSpPr>
          <p:nvPr>
            <p:ph type="sldNum" sz="quarter" idx="5"/>
          </p:nvPr>
        </p:nvSpPr>
        <p:spPr>
          <a:xfrm>
            <a:off x="3883025" y="8628063"/>
            <a:ext cx="2970213" cy="4540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0E1645-4940-854F-8734-002A9A10EDFD}" type="slidenum">
              <a:rPr lang="tr-TR"/>
              <a:pPr/>
              <a:t>‹#›</a:t>
            </a:fld>
            <a:endParaRPr lang="tr-TR"/>
          </a:p>
        </p:txBody>
      </p:sp>
    </p:spTree>
    <p:extLst>
      <p:ext uri="{BB962C8B-B14F-4D97-AF65-F5344CB8AC3E}">
        <p14:creationId xmlns:p14="http://schemas.microsoft.com/office/powerpoint/2010/main" val="3898951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a:t>
            </a:r>
          </a:p>
          <a:p>
            <a:r>
              <a:rPr lang="en-US" dirty="0"/>
              <a:t>Search Agent:</a:t>
            </a:r>
            <a:r>
              <a:rPr lang="en-US" sz="1200" kern="1200" dirty="0">
                <a:solidFill>
                  <a:schemeClr val="tx1"/>
                </a:solidFill>
                <a:effectLst/>
                <a:latin typeface="+mn-lt"/>
                <a:ea typeface="ＭＳ Ｐゴシック" charset="0"/>
                <a:cs typeface="+mn-cs"/>
              </a:rPr>
              <a:t> tracking system is that you can categorize your searches to make it easier for you in the future.</a:t>
            </a:r>
          </a:p>
          <a:p>
            <a:r>
              <a:rPr lang="en-US" sz="1200" kern="1200" dirty="0" err="1">
                <a:solidFill>
                  <a:schemeClr val="tx1"/>
                </a:solidFill>
                <a:effectLst/>
                <a:latin typeface="+mn-lt"/>
                <a:ea typeface="ＭＳ Ｐゴシック" charset="0"/>
                <a:cs typeface="+mn-cs"/>
              </a:rPr>
              <a:t>Emg</a:t>
            </a:r>
            <a:r>
              <a:rPr lang="en-US" sz="1200" kern="1200" dirty="0">
                <a:solidFill>
                  <a:schemeClr val="tx1"/>
                </a:solidFill>
                <a:effectLst/>
                <a:latin typeface="+mn-lt"/>
                <a:ea typeface="ＭＳ Ｐゴシック" charset="0"/>
                <a:cs typeface="+mn-cs"/>
              </a:rPr>
              <a:t> and Vibrators. </a:t>
            </a:r>
          </a:p>
          <a:p>
            <a:r>
              <a:rPr lang="en-US" sz="1200" kern="1200" dirty="0" err="1">
                <a:solidFill>
                  <a:schemeClr val="tx1"/>
                </a:solidFill>
                <a:effectLst/>
                <a:latin typeface="+mn-lt"/>
                <a:ea typeface="ＭＳ Ｐゴシック" charset="0"/>
                <a:cs typeface="+mn-cs"/>
              </a:rPr>
              <a:t>Drons</a:t>
            </a:r>
            <a:r>
              <a:rPr lang="en-US" sz="1200" kern="1200" dirty="0">
                <a:solidFill>
                  <a:schemeClr val="tx1"/>
                </a:solidFill>
                <a:effectLst/>
                <a:latin typeface="+mn-lt"/>
                <a:ea typeface="ＭＳ Ｐゴシック" charset="0"/>
                <a:cs typeface="+mn-cs"/>
              </a:rPr>
              <a:t>. </a:t>
            </a:r>
          </a:p>
          <a:p>
            <a:r>
              <a:rPr lang="en-US" sz="1200" kern="1200" dirty="0">
                <a:solidFill>
                  <a:schemeClr val="tx1"/>
                </a:solidFill>
                <a:effectLst/>
                <a:latin typeface="+mn-lt"/>
                <a:ea typeface="ＭＳ Ｐゴシック" charset="0"/>
                <a:cs typeface="+mn-cs"/>
              </a:rPr>
              <a:t>https://</a:t>
            </a:r>
            <a:r>
              <a:rPr lang="en-US" sz="1200" kern="1200" dirty="0" err="1">
                <a:solidFill>
                  <a:schemeClr val="tx1"/>
                </a:solidFill>
                <a:effectLst/>
                <a:latin typeface="+mn-lt"/>
                <a:ea typeface="ＭＳ Ｐゴシック" charset="0"/>
                <a:cs typeface="+mn-cs"/>
              </a:rPr>
              <a:t>www.tutorialspoint.com</a:t>
            </a:r>
            <a:r>
              <a:rPr lang="en-US" sz="1200" kern="1200" dirty="0">
                <a:solidFill>
                  <a:schemeClr val="tx1"/>
                </a:solidFill>
                <a:effectLst/>
                <a:latin typeface="+mn-lt"/>
                <a:ea typeface="ＭＳ Ｐゴシック" charset="0"/>
                <a:cs typeface="+mn-cs"/>
              </a:rPr>
              <a:t>/</a:t>
            </a:r>
            <a:r>
              <a:rPr lang="en-US" sz="1200" kern="1200" dirty="0" err="1">
                <a:solidFill>
                  <a:schemeClr val="tx1"/>
                </a:solidFill>
                <a:effectLst/>
                <a:latin typeface="+mn-lt"/>
                <a:ea typeface="ＭＳ Ｐゴシック" charset="0"/>
                <a:cs typeface="+mn-cs"/>
              </a:rPr>
              <a:t>artificial_intelligence</a:t>
            </a:r>
            <a:r>
              <a:rPr lang="en-US" sz="1200" kern="1200" dirty="0">
                <a:solidFill>
                  <a:schemeClr val="tx1"/>
                </a:solidFill>
                <a:effectLst/>
                <a:latin typeface="+mn-lt"/>
                <a:ea typeface="ＭＳ Ｐゴシック" charset="0"/>
                <a:cs typeface="+mn-cs"/>
              </a:rPr>
              <a:t>/</a:t>
            </a:r>
            <a:r>
              <a:rPr lang="en-US" sz="1200" kern="1200" dirty="0" err="1">
                <a:solidFill>
                  <a:schemeClr val="tx1"/>
                </a:solidFill>
                <a:effectLst/>
                <a:latin typeface="+mn-lt"/>
                <a:ea typeface="ＭＳ Ｐゴシック" charset="0"/>
                <a:cs typeface="+mn-cs"/>
              </a:rPr>
              <a:t>artificial_intelligence_agents_and_environments.htm</a:t>
            </a:r>
            <a:endParaRPr lang="en-US" sz="1200" kern="1200">
              <a:solidFill>
                <a:schemeClr val="tx1"/>
              </a:solidFill>
              <a:effectLst/>
              <a:latin typeface="+mn-lt"/>
              <a:ea typeface="ＭＳ Ｐゴシック" charset="0"/>
              <a:cs typeface="+mn-cs"/>
            </a:endParaRPr>
          </a:p>
          <a:p>
            <a:endParaRPr lang="en-US" sz="1200" kern="1200" dirty="0">
              <a:solidFill>
                <a:schemeClr val="tx1"/>
              </a:solidFill>
              <a:effectLst/>
              <a:latin typeface="+mn-lt"/>
              <a:ea typeface="ＭＳ Ｐゴシック" charset="0"/>
              <a:cs typeface="+mn-cs"/>
            </a:endParaRPr>
          </a:p>
          <a:p>
            <a:endParaRPr lang="en-US" sz="1200" kern="1200" dirty="0">
              <a:solidFill>
                <a:schemeClr val="tx1"/>
              </a:solidFill>
              <a:effectLst/>
              <a:latin typeface="+mn-lt"/>
              <a:ea typeface="ＭＳ Ｐゴシック" charset="0"/>
              <a:cs typeface="+mn-cs"/>
            </a:endParaRPr>
          </a:p>
          <a:p>
            <a:endParaRPr lang="en-US" sz="1200" kern="1200" dirty="0">
              <a:solidFill>
                <a:schemeClr val="tx1"/>
              </a:solidFill>
              <a:effectLst/>
              <a:latin typeface="+mn-lt"/>
              <a:ea typeface="ＭＳ Ｐゴシック" charset="0"/>
              <a:cs typeface="+mn-cs"/>
            </a:endParaRPr>
          </a:p>
          <a:p>
            <a:endParaRPr lang="en-US" sz="1200" kern="1200" dirty="0">
              <a:solidFill>
                <a:schemeClr val="tx1"/>
              </a:solidFill>
              <a:effectLst/>
              <a:latin typeface="+mn-lt"/>
              <a:ea typeface="ＭＳ Ｐゴシック" charset="0"/>
              <a:cs typeface="+mn-cs"/>
            </a:endParaRPr>
          </a:p>
        </p:txBody>
      </p:sp>
      <p:sp>
        <p:nvSpPr>
          <p:cNvPr id="4" name="Slide Number Placeholder 3"/>
          <p:cNvSpPr>
            <a:spLocks noGrp="1"/>
          </p:cNvSpPr>
          <p:nvPr>
            <p:ph type="sldNum" sz="quarter" idx="10"/>
          </p:nvPr>
        </p:nvSpPr>
        <p:spPr/>
        <p:txBody>
          <a:bodyPr/>
          <a:lstStyle/>
          <a:p>
            <a:fld id="{730E1645-4940-854F-8734-002A9A10EDFD}" type="slidenum">
              <a:rPr lang="tr-TR" smtClean="0"/>
              <a:pPr/>
              <a:t>3</a:t>
            </a:fld>
            <a:endParaRPr lang="tr-TR"/>
          </a:p>
        </p:txBody>
      </p:sp>
    </p:spTree>
    <p:extLst>
      <p:ext uri="{BB962C8B-B14F-4D97-AF65-F5344CB8AC3E}">
        <p14:creationId xmlns:p14="http://schemas.microsoft.com/office/powerpoint/2010/main" val="3200801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Controller (</a:t>
            </a:r>
            <a:r>
              <a:rPr lang="en-US" dirty="0" err="1"/>
              <a:t>maistro</a:t>
            </a:r>
            <a:r>
              <a:rPr lang="en-US" dirty="0"/>
              <a:t>). </a:t>
            </a:r>
          </a:p>
        </p:txBody>
      </p:sp>
      <p:sp>
        <p:nvSpPr>
          <p:cNvPr id="4" name="Slide Number Placeholder 3"/>
          <p:cNvSpPr>
            <a:spLocks noGrp="1"/>
          </p:cNvSpPr>
          <p:nvPr>
            <p:ph type="sldNum" sz="quarter" idx="10"/>
          </p:nvPr>
        </p:nvSpPr>
        <p:spPr/>
        <p:txBody>
          <a:bodyPr/>
          <a:lstStyle/>
          <a:p>
            <a:fld id="{730E1645-4940-854F-8734-002A9A10EDFD}" type="slidenum">
              <a:rPr lang="tr-TR" smtClean="0"/>
              <a:pPr/>
              <a:t>23</a:t>
            </a:fld>
            <a:endParaRPr lang="tr-TR"/>
          </a:p>
        </p:txBody>
      </p:sp>
    </p:spTree>
    <p:extLst>
      <p:ext uri="{BB962C8B-B14F-4D97-AF65-F5344CB8AC3E}">
        <p14:creationId xmlns:p14="http://schemas.microsoft.com/office/powerpoint/2010/main" val="375229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Controller (</a:t>
            </a:r>
            <a:r>
              <a:rPr lang="en-US" dirty="0" err="1"/>
              <a:t>maistro</a:t>
            </a:r>
            <a:r>
              <a:rPr lang="en-US"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Driving to classroom, keep people safe, avoid getting ticket, be on time,. </a:t>
            </a:r>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24</a:t>
            </a:fld>
            <a:endParaRPr lang="tr-TR"/>
          </a:p>
        </p:txBody>
      </p:sp>
    </p:spTree>
    <p:extLst>
      <p:ext uri="{BB962C8B-B14F-4D97-AF65-F5344CB8AC3E}">
        <p14:creationId xmlns:p14="http://schemas.microsoft.com/office/powerpoint/2010/main" val="1681158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spend money on this, I have to be sure that I have left money for home rent, etc. </a:t>
            </a:r>
          </a:p>
          <a:p>
            <a:r>
              <a:rPr lang="en-US" dirty="0"/>
              <a:t>Being Smart (smart system), (rational) </a:t>
            </a:r>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25</a:t>
            </a:fld>
            <a:endParaRPr lang="tr-TR"/>
          </a:p>
        </p:txBody>
      </p:sp>
    </p:spTree>
    <p:extLst>
      <p:ext uri="{BB962C8B-B14F-4D97-AF65-F5344CB8AC3E}">
        <p14:creationId xmlns:p14="http://schemas.microsoft.com/office/powerpoint/2010/main" val="3130984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raining, start, if not stop/ </a:t>
            </a:r>
          </a:p>
          <a:p>
            <a:r>
              <a:rPr lang="en-US" dirty="0"/>
              <a:t>Less controlled by human (automated system, semi-automated system). </a:t>
            </a:r>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27</a:t>
            </a:fld>
            <a:endParaRPr lang="tr-TR"/>
          </a:p>
        </p:txBody>
      </p:sp>
    </p:spTree>
    <p:extLst>
      <p:ext uri="{BB962C8B-B14F-4D97-AF65-F5344CB8AC3E}">
        <p14:creationId xmlns:p14="http://schemas.microsoft.com/office/powerpoint/2010/main" val="176855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 is to act instead of a User. </a:t>
            </a:r>
          </a:p>
          <a:p>
            <a:r>
              <a:rPr lang="en-US" dirty="0"/>
              <a:t>Ask Google, acting on your behalf. Spell check. </a:t>
            </a:r>
          </a:p>
          <a:p>
            <a:r>
              <a:rPr lang="en-US" dirty="0"/>
              <a:t>Proactively: traffic sign, fire detectors (different colors) </a:t>
            </a:r>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30</a:t>
            </a:fld>
            <a:endParaRPr lang="tr-TR"/>
          </a:p>
        </p:txBody>
      </p:sp>
    </p:spTree>
    <p:extLst>
      <p:ext uri="{BB962C8B-B14F-4D97-AF65-F5344CB8AC3E}">
        <p14:creationId xmlns:p14="http://schemas.microsoft.com/office/powerpoint/2010/main" val="388986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Siri</a:t>
            </a:r>
            <a:r>
              <a:rPr lang="en-US" dirty="0"/>
              <a:t>. Treat human with respect. </a:t>
            </a:r>
          </a:p>
          <a:p>
            <a:r>
              <a:rPr lang="en-US" dirty="0"/>
              <a:t>Cooperate, </a:t>
            </a:r>
            <a:r>
              <a:rPr lang="en-US" dirty="0" err="1"/>
              <a:t>siri</a:t>
            </a:r>
            <a:r>
              <a:rPr lang="en-US" dirty="0"/>
              <a:t> can cooperate with </a:t>
            </a:r>
            <a:r>
              <a:rPr lang="en-US" dirty="0" err="1"/>
              <a:t>google</a:t>
            </a:r>
            <a:r>
              <a:rPr lang="en-US" dirty="0"/>
              <a:t>, </a:t>
            </a:r>
          </a:p>
          <a:p>
            <a:r>
              <a:rPr lang="en-US" dirty="0"/>
              <a:t>Virus, (Agent),, moving servers to servers, try to collect data, </a:t>
            </a:r>
            <a:r>
              <a:rPr lang="en-US" dirty="0" err="1"/>
              <a:t>distroy</a:t>
            </a: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31</a:t>
            </a:fld>
            <a:endParaRPr lang="tr-TR"/>
          </a:p>
        </p:txBody>
      </p:sp>
    </p:spTree>
    <p:extLst>
      <p:ext uri="{BB962C8B-B14F-4D97-AF65-F5344CB8AC3E}">
        <p14:creationId xmlns:p14="http://schemas.microsoft.com/office/powerpoint/2010/main" val="1582193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access, cannot? Visible? Virtual? </a:t>
            </a:r>
          </a:p>
          <a:p>
            <a:r>
              <a:rPr lang="en-US" dirty="0"/>
              <a:t>Robot will be walking in where? </a:t>
            </a:r>
          </a:p>
          <a:p>
            <a:r>
              <a:rPr lang="en-US" dirty="0"/>
              <a:t>Do you know the scenario? Emergency? </a:t>
            </a:r>
          </a:p>
          <a:p>
            <a:r>
              <a:rPr lang="en-US" dirty="0"/>
              <a:t>Will be working with others? Alone? </a:t>
            </a:r>
          </a:p>
          <a:p>
            <a:r>
              <a:rPr lang="en-US" dirty="0"/>
              <a:t>Dynamic</a:t>
            </a:r>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32</a:t>
            </a:fld>
            <a:endParaRPr lang="tr-TR"/>
          </a:p>
        </p:txBody>
      </p:sp>
    </p:spTree>
    <p:extLst>
      <p:ext uri="{BB962C8B-B14F-4D97-AF65-F5344CB8AC3E}">
        <p14:creationId xmlns:p14="http://schemas.microsoft.com/office/powerpoint/2010/main" val="7070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30E1645-4940-854F-8734-002A9A10EDFD}" type="slidenum">
              <a:rPr lang="tr-TR" smtClean="0"/>
              <a:pPr/>
              <a:t>46</a:t>
            </a:fld>
            <a:endParaRPr lang="tr-TR"/>
          </a:p>
        </p:txBody>
      </p:sp>
    </p:spTree>
    <p:extLst>
      <p:ext uri="{BB962C8B-B14F-4D97-AF65-F5344CB8AC3E}">
        <p14:creationId xmlns:p14="http://schemas.microsoft.com/office/powerpoint/2010/main" val="2334058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Reward/punishment</a:t>
            </a:r>
            <a:endParaRPr lang="en-CA" dirty="0"/>
          </a:p>
        </p:txBody>
      </p:sp>
      <p:sp>
        <p:nvSpPr>
          <p:cNvPr id="4" name="Slide Number Placeholder 3"/>
          <p:cNvSpPr>
            <a:spLocks noGrp="1"/>
          </p:cNvSpPr>
          <p:nvPr>
            <p:ph type="sldNum" sz="quarter" idx="5"/>
          </p:nvPr>
        </p:nvSpPr>
        <p:spPr/>
        <p:txBody>
          <a:bodyPr/>
          <a:lstStyle/>
          <a:p>
            <a:fld id="{730E1645-4940-854F-8734-002A9A10EDFD}" type="slidenum">
              <a:rPr lang="tr-TR" smtClean="0"/>
              <a:pPr/>
              <a:t>54</a:t>
            </a:fld>
            <a:endParaRPr lang="tr-TR"/>
          </a:p>
        </p:txBody>
      </p:sp>
    </p:spTree>
    <p:extLst>
      <p:ext uri="{BB962C8B-B14F-4D97-AF65-F5344CB8AC3E}">
        <p14:creationId xmlns:p14="http://schemas.microsoft.com/office/powerpoint/2010/main" val="3668977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then…</a:t>
            </a:r>
          </a:p>
        </p:txBody>
      </p:sp>
      <p:sp>
        <p:nvSpPr>
          <p:cNvPr id="4" name="Slide Number Placeholder 3"/>
          <p:cNvSpPr>
            <a:spLocks noGrp="1"/>
          </p:cNvSpPr>
          <p:nvPr>
            <p:ph type="sldNum" sz="quarter" idx="5"/>
          </p:nvPr>
        </p:nvSpPr>
        <p:spPr/>
        <p:txBody>
          <a:bodyPr/>
          <a:lstStyle/>
          <a:p>
            <a:fld id="{730E1645-4940-854F-8734-002A9A10EDFD}" type="slidenum">
              <a:rPr lang="tr-TR" smtClean="0"/>
              <a:pPr/>
              <a:t>55</a:t>
            </a:fld>
            <a:endParaRPr lang="tr-TR"/>
          </a:p>
        </p:txBody>
      </p:sp>
    </p:spTree>
    <p:extLst>
      <p:ext uri="{BB962C8B-B14F-4D97-AF65-F5344CB8AC3E}">
        <p14:creationId xmlns:p14="http://schemas.microsoft.com/office/powerpoint/2010/main" val="317567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is why we are doing this. </a:t>
            </a:r>
          </a:p>
          <a:p>
            <a:r>
              <a:rPr lang="en-US" dirty="0"/>
              <a:t>Environment: what factors we have to consider. </a:t>
            </a:r>
          </a:p>
          <a:p>
            <a:r>
              <a:rPr lang="en-US" dirty="0"/>
              <a:t> </a:t>
            </a:r>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4</a:t>
            </a:fld>
            <a:endParaRPr lang="tr-TR"/>
          </a:p>
        </p:txBody>
      </p:sp>
    </p:spTree>
    <p:extLst>
      <p:ext uri="{BB962C8B-B14F-4D97-AF65-F5344CB8AC3E}">
        <p14:creationId xmlns:p14="http://schemas.microsoft.com/office/powerpoint/2010/main" val="3102891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65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 that tell me when I am hungry, </a:t>
            </a:r>
          </a:p>
          <a:p>
            <a:r>
              <a:rPr lang="en-US" dirty="0"/>
              <a:t>Agent tell when I have to sleep/ go to the bathroom, shower, call my mother..</a:t>
            </a:r>
          </a:p>
          <a:p>
            <a:r>
              <a:rPr lang="en-US" dirty="0"/>
              <a:t>Orchestra and </a:t>
            </a:r>
            <a:r>
              <a:rPr lang="en-US" dirty="0" err="1"/>
              <a:t>mistro</a:t>
            </a:r>
            <a:r>
              <a:rPr lang="en-US" dirty="0"/>
              <a:t>. </a:t>
            </a:r>
          </a:p>
          <a:p>
            <a:r>
              <a:rPr lang="en-US" dirty="0"/>
              <a:t>Decision making… complicated/ I have to drink, but I am in a class room. </a:t>
            </a:r>
          </a:p>
          <a:p>
            <a:r>
              <a:rPr lang="en-US" dirty="0"/>
              <a:t>Parents teaches children how to control their Agents. </a:t>
            </a:r>
          </a:p>
          <a:p>
            <a:endParaRPr lang="en-US" dirty="0"/>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9</a:t>
            </a:fld>
            <a:endParaRPr lang="tr-TR"/>
          </a:p>
        </p:txBody>
      </p:sp>
    </p:spTree>
    <p:extLst>
      <p:ext uri="{BB962C8B-B14F-4D97-AF65-F5344CB8AC3E}">
        <p14:creationId xmlns:p14="http://schemas.microsoft.com/office/powerpoint/2010/main" val="335176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agent. </a:t>
            </a:r>
          </a:p>
          <a:p>
            <a:r>
              <a:rPr lang="en-US" dirty="0"/>
              <a:t>Lay detector, is it intelligent agent? Who make the decision? </a:t>
            </a:r>
          </a:p>
        </p:txBody>
      </p:sp>
      <p:sp>
        <p:nvSpPr>
          <p:cNvPr id="4" name="Slide Number Placeholder 3"/>
          <p:cNvSpPr>
            <a:spLocks noGrp="1"/>
          </p:cNvSpPr>
          <p:nvPr>
            <p:ph type="sldNum" sz="quarter" idx="10"/>
          </p:nvPr>
        </p:nvSpPr>
        <p:spPr/>
        <p:txBody>
          <a:bodyPr/>
          <a:lstStyle/>
          <a:p>
            <a:fld id="{730E1645-4940-854F-8734-002A9A10EDFD}" type="slidenum">
              <a:rPr lang="tr-TR" smtClean="0"/>
              <a:pPr/>
              <a:t>10</a:t>
            </a:fld>
            <a:endParaRPr lang="tr-TR"/>
          </a:p>
        </p:txBody>
      </p:sp>
    </p:spTree>
    <p:extLst>
      <p:ext uri="{BB962C8B-B14F-4D97-AF65-F5344CB8AC3E}">
        <p14:creationId xmlns:p14="http://schemas.microsoft.com/office/powerpoint/2010/main" val="361199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11</a:t>
            </a:fld>
            <a:endParaRPr lang="tr-TR"/>
          </a:p>
        </p:txBody>
      </p:sp>
    </p:spTree>
    <p:extLst>
      <p:ext uri="{BB962C8B-B14F-4D97-AF65-F5344CB8AC3E}">
        <p14:creationId xmlns:p14="http://schemas.microsoft.com/office/powerpoint/2010/main" val="290270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go deep, as the model will be more sophisticated.</a:t>
            </a:r>
          </a:p>
          <a:p>
            <a:endParaRPr lang="en-US" dirty="0"/>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18</a:t>
            </a:fld>
            <a:endParaRPr lang="tr-TR"/>
          </a:p>
        </p:txBody>
      </p:sp>
    </p:spTree>
    <p:extLst>
      <p:ext uri="{BB962C8B-B14F-4D97-AF65-F5344CB8AC3E}">
        <p14:creationId xmlns:p14="http://schemas.microsoft.com/office/powerpoint/2010/main" val="283363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go deep, as the model will be more sophisticated.</a:t>
            </a:r>
          </a:p>
          <a:p>
            <a:endParaRPr lang="en-US" dirty="0"/>
          </a:p>
          <a:p>
            <a:endParaRPr lang="en-US" dirty="0"/>
          </a:p>
        </p:txBody>
      </p:sp>
      <p:sp>
        <p:nvSpPr>
          <p:cNvPr id="4" name="Slide Number Placeholder 3"/>
          <p:cNvSpPr>
            <a:spLocks noGrp="1"/>
          </p:cNvSpPr>
          <p:nvPr>
            <p:ph type="sldNum" sz="quarter" idx="10"/>
          </p:nvPr>
        </p:nvSpPr>
        <p:spPr/>
        <p:txBody>
          <a:bodyPr/>
          <a:lstStyle/>
          <a:p>
            <a:fld id="{730E1645-4940-854F-8734-002A9A10EDFD}" type="slidenum">
              <a:rPr lang="tr-TR" smtClean="0"/>
              <a:pPr/>
              <a:t>19</a:t>
            </a:fld>
            <a:endParaRPr lang="tr-TR"/>
          </a:p>
        </p:txBody>
      </p:sp>
    </p:spTree>
    <p:extLst>
      <p:ext uri="{BB962C8B-B14F-4D97-AF65-F5344CB8AC3E}">
        <p14:creationId xmlns:p14="http://schemas.microsoft.com/office/powerpoint/2010/main" val="2833631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something from simple pre-programmed or manually designed to AI.</a:t>
            </a:r>
          </a:p>
          <a:p>
            <a:r>
              <a:rPr lang="en-US" dirty="0"/>
              <a:t> Car that stops automatically when there is a danger</a:t>
            </a:r>
          </a:p>
          <a:p>
            <a:r>
              <a:rPr lang="en-US" dirty="0"/>
              <a:t> </a:t>
            </a:r>
          </a:p>
        </p:txBody>
      </p:sp>
      <p:sp>
        <p:nvSpPr>
          <p:cNvPr id="4" name="Slide Number Placeholder 3"/>
          <p:cNvSpPr>
            <a:spLocks noGrp="1"/>
          </p:cNvSpPr>
          <p:nvPr>
            <p:ph type="sldNum" sz="quarter" idx="10"/>
          </p:nvPr>
        </p:nvSpPr>
        <p:spPr/>
        <p:txBody>
          <a:bodyPr/>
          <a:lstStyle/>
          <a:p>
            <a:fld id="{730E1645-4940-854F-8734-002A9A10EDFD}" type="slidenum">
              <a:rPr lang="tr-TR" smtClean="0"/>
              <a:pPr/>
              <a:t>20</a:t>
            </a:fld>
            <a:endParaRPr lang="tr-TR"/>
          </a:p>
        </p:txBody>
      </p:sp>
    </p:spTree>
    <p:extLst>
      <p:ext uri="{BB962C8B-B14F-4D97-AF65-F5344CB8AC3E}">
        <p14:creationId xmlns:p14="http://schemas.microsoft.com/office/powerpoint/2010/main" val="1266155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questions. </a:t>
            </a:r>
          </a:p>
        </p:txBody>
      </p:sp>
      <p:sp>
        <p:nvSpPr>
          <p:cNvPr id="4" name="Slide Number Placeholder 3"/>
          <p:cNvSpPr>
            <a:spLocks noGrp="1"/>
          </p:cNvSpPr>
          <p:nvPr>
            <p:ph type="sldNum" sz="quarter" idx="10"/>
          </p:nvPr>
        </p:nvSpPr>
        <p:spPr/>
        <p:txBody>
          <a:bodyPr/>
          <a:lstStyle/>
          <a:p>
            <a:fld id="{730E1645-4940-854F-8734-002A9A10EDFD}" type="slidenum">
              <a:rPr lang="tr-TR" smtClean="0"/>
              <a:pPr/>
              <a:t>22</a:t>
            </a:fld>
            <a:endParaRPr lang="tr-TR"/>
          </a:p>
        </p:txBody>
      </p:sp>
    </p:spTree>
    <p:extLst>
      <p:ext uri="{BB962C8B-B14F-4D97-AF65-F5344CB8AC3E}">
        <p14:creationId xmlns:p14="http://schemas.microsoft.com/office/powerpoint/2010/main" val="730586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pitchFamily="34"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D5DC9441-9EC6-5A44-9A41-46F7A9C18E70}" type="slidenum">
              <a:rPr lang="en-US"/>
              <a:pPr/>
              <a:t>‹#›</a:t>
            </a:fld>
            <a:endParaRPr lang="en-US"/>
          </a:p>
        </p:txBody>
      </p:sp>
    </p:spTree>
    <p:extLst>
      <p:ext uri="{BB962C8B-B14F-4D97-AF65-F5344CB8AC3E}">
        <p14:creationId xmlns:p14="http://schemas.microsoft.com/office/powerpoint/2010/main" val="147398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4294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44963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457200" y="1295400"/>
            <a:ext cx="4013200" cy="476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22800" y="1295400"/>
            <a:ext cx="4013200" cy="476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472002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endParaRPr lang="tr-TR"/>
          </a:p>
        </p:txBody>
      </p:sp>
      <p:sp>
        <p:nvSpPr>
          <p:cNvPr id="3" name="Table Placeholder 2"/>
          <p:cNvSpPr>
            <a:spLocks noGrp="1"/>
          </p:cNvSpPr>
          <p:nvPr>
            <p:ph type="tbl" idx="1"/>
          </p:nvPr>
        </p:nvSpPr>
        <p:spPr>
          <a:xfrm>
            <a:off x="457200" y="1295400"/>
            <a:ext cx="8178800" cy="4762500"/>
          </a:xfrm>
        </p:spPr>
        <p:txBody>
          <a:bodyPr/>
          <a:lstStyle/>
          <a:p>
            <a:pPr lvl="0"/>
            <a:endParaRPr lang="tr-TR" noProof="0"/>
          </a:p>
        </p:txBody>
      </p:sp>
    </p:spTree>
    <p:extLst>
      <p:ext uri="{BB962C8B-B14F-4D97-AF65-F5344CB8AC3E}">
        <p14:creationId xmlns:p14="http://schemas.microsoft.com/office/powerpoint/2010/main" val="58370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Tree>
    <p:extLst>
      <p:ext uri="{BB962C8B-B14F-4D97-AF65-F5344CB8AC3E}">
        <p14:creationId xmlns:p14="http://schemas.microsoft.com/office/powerpoint/2010/main" val="202726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4479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07812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50604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370603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13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180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086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0" y="228600"/>
            <a:ext cx="8153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95400"/>
            <a:ext cx="8178800" cy="476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ea typeface="+mn-ea"/>
              </a:defRPr>
            </a:lvl1pPr>
          </a:lstStyle>
          <a:p>
            <a:pPr>
              <a:defRPr/>
            </a:pPr>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ea typeface="+mn-ea"/>
              </a:defRPr>
            </a:lvl1pPr>
          </a:lstStyle>
          <a:p>
            <a:pPr>
              <a:defRPr/>
            </a:pPr>
            <a:r>
              <a:rPr lang="en-US" dirty="0"/>
              <a:t>CSBP 301,  Lecture 2</a:t>
            </a:r>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04EF42DE-22A2-8048-A886-F18C7410651E}" type="slidenum">
              <a:rPr lang="en-US"/>
              <a:pPr/>
              <a:t>‹#›</a:t>
            </a:fld>
            <a:endParaRPr lang="en-US"/>
          </a:p>
        </p:txBody>
      </p:sp>
      <p:pic>
        <p:nvPicPr>
          <p:cNvPr id="1031" name="Picture 7" descr="paint"/>
          <p:cNvPicPr>
            <a:picLocks noChangeAspect="1" noChangeArrowheads="1"/>
          </p:cNvPicPr>
          <p:nvPr/>
        </p:nvPicPr>
        <p:blipFill>
          <a:blip r:embed="rId15">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911225"/>
            <a:ext cx="8229600"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p:hf sldNum="0" hdr="0" dt="0"/>
  <p:txStyles>
    <p:titleStyle>
      <a:lvl1pPr algn="l" rtl="0" eaLnBrk="0" fontAlgn="base" hangingPunct="0">
        <a:spcBef>
          <a:spcPct val="0"/>
        </a:spcBef>
        <a:spcAft>
          <a:spcPct val="0"/>
        </a:spcAft>
        <a:defRPr kumimoji="1" sz="2400" b="1">
          <a:solidFill>
            <a:schemeClr val="tx2"/>
          </a:solidFill>
          <a:latin typeface="+mj-lt"/>
          <a:ea typeface="ＭＳ Ｐゴシック" charset="0"/>
          <a:cs typeface="+mj-cs"/>
        </a:defRPr>
      </a:lvl1pPr>
      <a:lvl2pPr algn="l" rtl="0" eaLnBrk="0" fontAlgn="base" hangingPunct="0">
        <a:spcBef>
          <a:spcPct val="0"/>
        </a:spcBef>
        <a:spcAft>
          <a:spcPct val="0"/>
        </a:spcAft>
        <a:defRPr kumimoji="1" sz="2400" b="1">
          <a:solidFill>
            <a:schemeClr val="tx2"/>
          </a:solidFill>
          <a:latin typeface="Helvetica" pitchFamily="34" charset="0"/>
          <a:ea typeface="ＭＳ Ｐゴシック" charset="0"/>
        </a:defRPr>
      </a:lvl2pPr>
      <a:lvl3pPr algn="l" rtl="0" eaLnBrk="0" fontAlgn="base" hangingPunct="0">
        <a:spcBef>
          <a:spcPct val="0"/>
        </a:spcBef>
        <a:spcAft>
          <a:spcPct val="0"/>
        </a:spcAft>
        <a:defRPr kumimoji="1" sz="2400" b="1">
          <a:solidFill>
            <a:schemeClr val="tx2"/>
          </a:solidFill>
          <a:latin typeface="Helvetica" pitchFamily="34" charset="0"/>
          <a:ea typeface="ＭＳ Ｐゴシック" charset="0"/>
        </a:defRPr>
      </a:lvl3pPr>
      <a:lvl4pPr algn="l" rtl="0" eaLnBrk="0" fontAlgn="base" hangingPunct="0">
        <a:spcBef>
          <a:spcPct val="0"/>
        </a:spcBef>
        <a:spcAft>
          <a:spcPct val="0"/>
        </a:spcAft>
        <a:defRPr kumimoji="1" sz="2400" b="1">
          <a:solidFill>
            <a:schemeClr val="tx2"/>
          </a:solidFill>
          <a:latin typeface="Helvetica" pitchFamily="34" charset="0"/>
          <a:ea typeface="ＭＳ Ｐゴシック" charset="0"/>
        </a:defRPr>
      </a:lvl4pPr>
      <a:lvl5pPr algn="l" rtl="0" eaLnBrk="0" fontAlgn="base" hangingPunct="0">
        <a:spcBef>
          <a:spcPct val="0"/>
        </a:spcBef>
        <a:spcAft>
          <a:spcPct val="0"/>
        </a:spcAft>
        <a:defRPr kumimoji="1" sz="2400" b="1">
          <a:solidFill>
            <a:schemeClr val="tx2"/>
          </a:solidFill>
          <a:latin typeface="Helvetica" pitchFamily="34" charset="0"/>
          <a:ea typeface="ＭＳ Ｐゴシック" charset="0"/>
        </a:defRPr>
      </a:lvl5pPr>
      <a:lvl6pPr marL="457200" algn="l" rtl="0" eaLnBrk="0" fontAlgn="base" hangingPunct="0">
        <a:spcBef>
          <a:spcPct val="0"/>
        </a:spcBef>
        <a:spcAft>
          <a:spcPct val="0"/>
        </a:spcAft>
        <a:defRPr kumimoji="1" sz="2400" b="1">
          <a:solidFill>
            <a:schemeClr val="tx2"/>
          </a:solidFill>
          <a:latin typeface="Helvetica" pitchFamily="34" charset="0"/>
        </a:defRPr>
      </a:lvl6pPr>
      <a:lvl7pPr marL="914400" algn="l" rtl="0" eaLnBrk="0" fontAlgn="base" hangingPunct="0">
        <a:spcBef>
          <a:spcPct val="0"/>
        </a:spcBef>
        <a:spcAft>
          <a:spcPct val="0"/>
        </a:spcAft>
        <a:defRPr kumimoji="1" sz="2400" b="1">
          <a:solidFill>
            <a:schemeClr val="tx2"/>
          </a:solidFill>
          <a:latin typeface="Helvetica" pitchFamily="34" charset="0"/>
        </a:defRPr>
      </a:lvl7pPr>
      <a:lvl8pPr marL="1371600" algn="l" rtl="0" eaLnBrk="0" fontAlgn="base" hangingPunct="0">
        <a:spcBef>
          <a:spcPct val="0"/>
        </a:spcBef>
        <a:spcAft>
          <a:spcPct val="0"/>
        </a:spcAft>
        <a:defRPr kumimoji="1" sz="2400" b="1">
          <a:solidFill>
            <a:schemeClr val="tx2"/>
          </a:solidFill>
          <a:latin typeface="Helvetica" pitchFamily="34" charset="0"/>
        </a:defRPr>
      </a:lvl8pPr>
      <a:lvl9pPr marL="1828800" algn="l" rtl="0" eaLnBrk="0" fontAlgn="base" hangingPunct="0">
        <a:spcBef>
          <a:spcPct val="0"/>
        </a:spcBef>
        <a:spcAft>
          <a:spcPct val="0"/>
        </a:spcAft>
        <a:defRPr kumimoji="1" sz="2400" b="1">
          <a:solidFill>
            <a:schemeClr val="tx2"/>
          </a:solidFill>
          <a:latin typeface="Helvetica" pitchFamily="34"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Char char="•"/>
        <a:defRPr kumimoji="1">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0"/>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My%20Documents\movies\night-track.mpg" TargetMode="External"/><Relationship Id="rId1" Type="http://schemas.microsoft.com/office/2007/relationships/media" Target="file:///C:\My%20Documents\movies\night-track.mpg" TargetMode="Externa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altLang="ja-JP" dirty="0">
                <a:latin typeface="Calibri" charset="0"/>
              </a:rPr>
              <a:t>CSBP 301: Artificial Intelligence (Ch.2)</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a:ea typeface="+mn-ea"/>
                <a:cs typeface="+mn-cs"/>
              </a:rPr>
              <a:t>Dr. </a:t>
            </a:r>
            <a:r>
              <a:rPr lang="en-US" dirty="0" err="1">
                <a:ea typeface="+mn-ea"/>
                <a:cs typeface="+mn-cs"/>
              </a:rPr>
              <a:t>Fady</a:t>
            </a:r>
            <a:r>
              <a:rPr lang="en-US" dirty="0">
                <a:ea typeface="+mn-ea"/>
                <a:cs typeface="+mn-cs"/>
              </a:rPr>
              <a:t> </a:t>
            </a:r>
            <a:r>
              <a:rPr lang="en-US" dirty="0" err="1">
                <a:ea typeface="+mn-ea"/>
                <a:cs typeface="+mn-cs"/>
              </a:rPr>
              <a:t>Alnajjar</a:t>
            </a:r>
            <a:endParaRPr lang="en-US" dirty="0">
              <a:ea typeface="+mn-ea"/>
              <a:cs typeface="+mn-cs"/>
            </a:endParaRPr>
          </a:p>
          <a:p>
            <a:pPr eaLnBrk="1" fontAlgn="auto" hangingPunct="1">
              <a:spcAft>
                <a:spcPts val="0"/>
              </a:spcAft>
              <a:buFont typeface="Arial" pitchFamily="34" charset="0"/>
              <a:buNone/>
              <a:defRPr/>
            </a:pPr>
            <a:r>
              <a:rPr lang="en-US" dirty="0">
                <a:ea typeface="+mn-ea"/>
                <a:cs typeface="+mn-cs"/>
              </a:rPr>
              <a:t>CIT, UAEU</a:t>
            </a:r>
          </a:p>
        </p:txBody>
      </p:sp>
    </p:spTree>
    <p:extLst>
      <p:ext uri="{BB962C8B-B14F-4D97-AF65-F5344CB8AC3E}">
        <p14:creationId xmlns:p14="http://schemas.microsoft.com/office/powerpoint/2010/main" val="264896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19459" name="Rectangle 2"/>
          <p:cNvSpPr>
            <a:spLocks noGrp="1" noChangeArrowheads="1"/>
          </p:cNvSpPr>
          <p:nvPr>
            <p:ph type="title"/>
          </p:nvPr>
        </p:nvSpPr>
        <p:spPr/>
        <p:txBody>
          <a:bodyPr/>
          <a:lstStyle/>
          <a:p>
            <a:r>
              <a:rPr lang="en-US">
                <a:latin typeface="Helvetica" charset="0"/>
              </a:rPr>
              <a:t>Agent Types</a:t>
            </a:r>
          </a:p>
        </p:txBody>
      </p:sp>
      <p:sp>
        <p:nvSpPr>
          <p:cNvPr id="19460" name="Rectangle 3"/>
          <p:cNvSpPr>
            <a:spLocks noGrp="1" noChangeArrowheads="1"/>
          </p:cNvSpPr>
          <p:nvPr>
            <p:ph type="body" idx="1"/>
          </p:nvPr>
        </p:nvSpPr>
        <p:spPr/>
        <p:txBody>
          <a:bodyPr/>
          <a:lstStyle/>
          <a:p>
            <a:pPr>
              <a:buFontTx/>
              <a:buNone/>
            </a:pPr>
            <a:r>
              <a:rPr lang="en-US" sz="2400">
                <a:latin typeface="Tahoma" charset="0"/>
              </a:rPr>
              <a:t>We can split agent research into two main strands:</a:t>
            </a:r>
          </a:p>
          <a:p>
            <a:endParaRPr lang="en-US" sz="2400">
              <a:latin typeface="Tahoma" charset="0"/>
            </a:endParaRPr>
          </a:p>
          <a:p>
            <a:r>
              <a:rPr lang="en-US" sz="2400">
                <a:latin typeface="Tahoma" charset="0"/>
              </a:rPr>
              <a:t>Distributed Artificial Intelligence (DAI) – </a:t>
            </a:r>
            <a:br>
              <a:rPr lang="en-US" sz="2400">
                <a:latin typeface="Tahoma" charset="0"/>
              </a:rPr>
            </a:br>
            <a:r>
              <a:rPr lang="en-US" sz="2400">
                <a:latin typeface="Tahoma" charset="0"/>
              </a:rPr>
              <a:t>Multi-Agent Systems (MAS) 		</a:t>
            </a:r>
            <a:r>
              <a:rPr lang="en-US" sz="2400">
                <a:solidFill>
                  <a:schemeClr val="hlink"/>
                </a:solidFill>
                <a:latin typeface="Tahoma" charset="0"/>
              </a:rPr>
              <a:t>(1980 – 1990)</a:t>
            </a:r>
            <a:br>
              <a:rPr lang="en-US" sz="2400">
                <a:solidFill>
                  <a:schemeClr val="hlink"/>
                </a:solidFill>
                <a:latin typeface="Tahoma" charset="0"/>
              </a:rPr>
            </a:br>
            <a:endParaRPr lang="en-US" sz="2400">
              <a:solidFill>
                <a:schemeClr val="hlink"/>
              </a:solidFill>
              <a:latin typeface="Tahoma" charset="0"/>
            </a:endParaRPr>
          </a:p>
          <a:p>
            <a:endParaRPr lang="en-US" sz="2400">
              <a:solidFill>
                <a:schemeClr val="hlink"/>
              </a:solidFill>
              <a:latin typeface="Tahoma" charset="0"/>
            </a:endParaRPr>
          </a:p>
          <a:p>
            <a:r>
              <a:rPr lang="en-US" sz="2400">
                <a:latin typeface="Tahoma" charset="0"/>
              </a:rPr>
              <a:t>Much broader notion of "agent" 	</a:t>
            </a:r>
            <a:r>
              <a:rPr lang="en-US" sz="2400">
                <a:solidFill>
                  <a:schemeClr val="hlink"/>
                </a:solidFill>
                <a:latin typeface="Tahoma" charset="0"/>
              </a:rPr>
              <a:t>(1990</a:t>
            </a:r>
            <a:r>
              <a:rPr lang="ja-JP" altLang="en-US" sz="2400">
                <a:solidFill>
                  <a:schemeClr val="hlink"/>
                </a:solidFill>
                <a:latin typeface="Tahoma" charset="0"/>
              </a:rPr>
              <a:t>’</a:t>
            </a:r>
            <a:r>
              <a:rPr lang="en-US" sz="2400">
                <a:solidFill>
                  <a:schemeClr val="hlink"/>
                </a:solidFill>
                <a:latin typeface="Tahoma" charset="0"/>
              </a:rPr>
              <a:t>s – present)</a:t>
            </a:r>
          </a:p>
          <a:p>
            <a:pPr lvl="1"/>
            <a:r>
              <a:rPr lang="en-US" sz="2000">
                <a:latin typeface="Tahoma" charset="0"/>
              </a:rPr>
              <a:t>interface, reactive, mobile, information</a:t>
            </a:r>
          </a:p>
          <a:p>
            <a:pPr>
              <a:buFontTx/>
              <a:buNone/>
            </a:pPr>
            <a:endParaRPr lang="en-US" sz="2400">
              <a:latin typeface="Tahoma" charset="0"/>
            </a:endParaRPr>
          </a:p>
          <a:p>
            <a:pPr>
              <a:buFontTx/>
              <a:buNone/>
            </a:pPr>
            <a:endParaRPr lang="en-US" sz="2400">
              <a:latin typeface="Tahoma"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0483" name="Rectangle 2"/>
          <p:cNvSpPr>
            <a:spLocks noGrp="1" noChangeArrowheads="1"/>
          </p:cNvSpPr>
          <p:nvPr>
            <p:ph type="title"/>
          </p:nvPr>
        </p:nvSpPr>
        <p:spPr/>
        <p:txBody>
          <a:bodyPr/>
          <a:lstStyle/>
          <a:p>
            <a:r>
              <a:rPr lang="en-US">
                <a:latin typeface="Tahoma" charset="0"/>
              </a:rPr>
              <a:t>Rational Agents</a:t>
            </a:r>
          </a:p>
        </p:txBody>
      </p:sp>
      <p:sp>
        <p:nvSpPr>
          <p:cNvPr id="20484" name="Oval 4"/>
          <p:cNvSpPr>
            <a:spLocks noChangeArrowheads="1"/>
          </p:cNvSpPr>
          <p:nvPr/>
        </p:nvSpPr>
        <p:spPr bwMode="auto">
          <a:xfrm>
            <a:off x="6051550" y="3406775"/>
            <a:ext cx="1873250" cy="1439863"/>
          </a:xfrm>
          <a:prstGeom prst="ellipse">
            <a:avLst/>
          </a:prstGeom>
          <a:solidFill>
            <a:srgbClr val="99FF33"/>
          </a:solidFill>
          <a:ln w="9525">
            <a:solidFill>
              <a:schemeClr val="tx1"/>
            </a:solidFill>
            <a:round/>
            <a:headEnd/>
            <a:tailEnd/>
          </a:ln>
        </p:spPr>
        <p:txBody>
          <a:bodyPr wrap="none" anchor="ctr"/>
          <a:lstStyle/>
          <a:p>
            <a:pPr algn="ctr" eaLnBrk="1" hangingPunct="1">
              <a:spcBef>
                <a:spcPct val="20000"/>
              </a:spcBef>
            </a:pPr>
            <a:r>
              <a:rPr kumimoji="1" lang="en-US" altLang="ja-JP">
                <a:latin typeface="Tahoma" charset="0"/>
                <a:cs typeface="ＭＳ Ｐゴシック" charset="0"/>
              </a:rPr>
              <a:t>Environment</a:t>
            </a:r>
          </a:p>
        </p:txBody>
      </p:sp>
      <p:sp>
        <p:nvSpPr>
          <p:cNvPr id="20485" name="Oval 5"/>
          <p:cNvSpPr>
            <a:spLocks noChangeArrowheads="1"/>
          </p:cNvSpPr>
          <p:nvPr/>
        </p:nvSpPr>
        <p:spPr bwMode="auto">
          <a:xfrm>
            <a:off x="2019300" y="3479800"/>
            <a:ext cx="2160588" cy="1368425"/>
          </a:xfrm>
          <a:prstGeom prst="ellipse">
            <a:avLst/>
          </a:prstGeom>
          <a:solidFill>
            <a:srgbClr val="F2F6AC"/>
          </a:solidFill>
          <a:ln w="9525">
            <a:solidFill>
              <a:schemeClr val="tx1"/>
            </a:solidFill>
            <a:round/>
            <a:headEnd/>
            <a:tailEnd/>
          </a:ln>
        </p:spPr>
        <p:txBody>
          <a:bodyPr wrap="none" anchor="ctr"/>
          <a:lstStyle/>
          <a:p>
            <a:endParaRPr lang="tr-TR"/>
          </a:p>
        </p:txBody>
      </p:sp>
      <p:sp>
        <p:nvSpPr>
          <p:cNvPr id="20486" name="Text Box 6"/>
          <p:cNvSpPr txBox="1">
            <a:spLocks noChangeArrowheads="1"/>
          </p:cNvSpPr>
          <p:nvPr/>
        </p:nvSpPr>
        <p:spPr bwMode="auto">
          <a:xfrm>
            <a:off x="2478088" y="4175125"/>
            <a:ext cx="9667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20000"/>
              </a:spcBef>
            </a:pPr>
            <a:r>
              <a:rPr kumimoji="1" lang="en-US" altLang="ja-JP">
                <a:latin typeface="Tahoma" charset="0"/>
                <a:cs typeface="ＭＳ Ｐゴシック" charset="0"/>
              </a:rPr>
              <a:t>Agent</a:t>
            </a:r>
          </a:p>
        </p:txBody>
      </p:sp>
      <p:cxnSp>
        <p:nvCxnSpPr>
          <p:cNvPr id="20487" name="AutoShape 7"/>
          <p:cNvCxnSpPr>
            <a:cxnSpLocks noChangeShapeType="1"/>
            <a:stCxn id="20484" idx="1"/>
            <a:endCxn id="20485" idx="7"/>
          </p:cNvCxnSpPr>
          <p:nvPr/>
        </p:nvCxnSpPr>
        <p:spPr bwMode="auto">
          <a:xfrm rot="-5400000" flipH="1" flipV="1">
            <a:off x="5064126" y="2417762"/>
            <a:ext cx="61912" cy="2462213"/>
          </a:xfrm>
          <a:prstGeom prst="curvedConnector3">
            <a:avLst>
              <a:gd name="adj1" fmla="val -710255"/>
            </a:avLst>
          </a:prstGeom>
          <a:noFill/>
          <a:ln w="508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0488" name="AutoShape 8"/>
          <p:cNvCxnSpPr>
            <a:cxnSpLocks noChangeShapeType="1"/>
            <a:stCxn id="20485" idx="5"/>
            <a:endCxn id="20484" idx="3"/>
          </p:cNvCxnSpPr>
          <p:nvPr/>
        </p:nvCxnSpPr>
        <p:spPr bwMode="auto">
          <a:xfrm rot="5400000" flipH="1" flipV="1">
            <a:off x="5088732" y="3410743"/>
            <a:ext cx="12700" cy="2462213"/>
          </a:xfrm>
          <a:prstGeom prst="curvedConnector3">
            <a:avLst>
              <a:gd name="adj1" fmla="val -3375000"/>
            </a:avLst>
          </a:prstGeom>
          <a:noFill/>
          <a:ln w="508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0489" name="Text Box 9"/>
          <p:cNvSpPr txBox="1">
            <a:spLocks noChangeArrowheads="1"/>
          </p:cNvSpPr>
          <p:nvPr/>
        </p:nvSpPr>
        <p:spPr bwMode="auto">
          <a:xfrm>
            <a:off x="4467225" y="3255963"/>
            <a:ext cx="13303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20000"/>
              </a:spcBef>
            </a:pPr>
            <a:r>
              <a:rPr kumimoji="1" lang="en-US" altLang="ja-JP">
                <a:latin typeface="Tahoma" charset="0"/>
                <a:cs typeface="ＭＳ Ｐゴシック" charset="0"/>
              </a:rPr>
              <a:t>percepts</a:t>
            </a:r>
          </a:p>
        </p:txBody>
      </p:sp>
      <p:sp>
        <p:nvSpPr>
          <p:cNvPr id="20490" name="Text Box 10"/>
          <p:cNvSpPr txBox="1">
            <a:spLocks noChangeArrowheads="1"/>
          </p:cNvSpPr>
          <p:nvPr/>
        </p:nvSpPr>
        <p:spPr bwMode="auto">
          <a:xfrm>
            <a:off x="4467225" y="4552950"/>
            <a:ext cx="11287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20000"/>
              </a:spcBef>
            </a:pPr>
            <a:r>
              <a:rPr kumimoji="1" lang="en-US" altLang="ja-JP">
                <a:latin typeface="Tahoma" charset="0"/>
                <a:cs typeface="ＭＳ Ｐゴシック" charset="0"/>
              </a:rPr>
              <a:t>actions</a:t>
            </a:r>
          </a:p>
        </p:txBody>
      </p:sp>
      <p:sp>
        <p:nvSpPr>
          <p:cNvPr id="20491" name="Rectangle 11"/>
          <p:cNvSpPr>
            <a:spLocks noChangeArrowheads="1"/>
          </p:cNvSpPr>
          <p:nvPr/>
        </p:nvSpPr>
        <p:spPr bwMode="auto">
          <a:xfrm>
            <a:off x="2306638" y="3840163"/>
            <a:ext cx="936625" cy="360362"/>
          </a:xfrm>
          <a:prstGeom prst="rect">
            <a:avLst/>
          </a:prstGeom>
          <a:solidFill>
            <a:schemeClr val="accent1"/>
          </a:solidFill>
          <a:ln w="9525">
            <a:solidFill>
              <a:schemeClr val="tx1"/>
            </a:solidFill>
            <a:miter lim="800000"/>
            <a:headEnd/>
            <a:tailEnd/>
          </a:ln>
        </p:spPr>
        <p:txBody>
          <a:bodyPr wrap="none" anchor="ctr"/>
          <a:lstStyle/>
          <a:p>
            <a:pPr algn="ctr" eaLnBrk="1" hangingPunct="1">
              <a:spcBef>
                <a:spcPct val="20000"/>
              </a:spcBef>
            </a:pPr>
            <a:r>
              <a:rPr kumimoji="1" lang="en-US" altLang="ja-JP">
                <a:latin typeface="Tahoma" charset="0"/>
                <a:cs typeface="ＭＳ Ｐゴシック" charset="0"/>
              </a:rPr>
              <a:t>?</a:t>
            </a:r>
          </a:p>
        </p:txBody>
      </p:sp>
      <p:pic>
        <p:nvPicPr>
          <p:cNvPr id="20492" name="Picture 12" descr="HM00390_[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59163" y="3767138"/>
            <a:ext cx="498475"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93" name="Line 13"/>
          <p:cNvSpPr>
            <a:spLocks noChangeShapeType="1"/>
          </p:cNvSpPr>
          <p:nvPr/>
        </p:nvSpPr>
        <p:spPr bwMode="auto">
          <a:xfrm>
            <a:off x="3171825" y="3121025"/>
            <a:ext cx="4318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pic>
        <p:nvPicPr>
          <p:cNvPr id="20494" name="Picture 14" descr="HM00376_[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847179">
            <a:off x="3993357" y="4039394"/>
            <a:ext cx="576262"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95" name="Picture 15" descr="HM00385_[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7862244" flipH="1" flipV="1">
            <a:off x="3120232" y="4607719"/>
            <a:ext cx="533400" cy="598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96" name="Rectangle 16"/>
          <p:cNvSpPr>
            <a:spLocks noChangeArrowheads="1"/>
          </p:cNvSpPr>
          <p:nvPr/>
        </p:nvSpPr>
        <p:spPr bwMode="auto">
          <a:xfrm>
            <a:off x="2811463" y="2616200"/>
            <a:ext cx="1223962" cy="504825"/>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20000"/>
              </a:spcBef>
            </a:pPr>
            <a:r>
              <a:rPr kumimoji="1" lang="en-US" altLang="ja-JP">
                <a:latin typeface="Tahoma" charset="0"/>
                <a:cs typeface="ＭＳ Ｐゴシック" charset="0"/>
              </a:rPr>
              <a:t>Sensors</a:t>
            </a:r>
            <a:endParaRPr kumimoji="1" lang="en-GB" altLang="ja-JP">
              <a:latin typeface="Tahoma" charset="0"/>
              <a:cs typeface="ＭＳ Ｐゴシック" charset="0"/>
            </a:endParaRPr>
          </a:p>
        </p:txBody>
      </p:sp>
      <p:sp>
        <p:nvSpPr>
          <p:cNvPr id="20497" name="Rectangle 17"/>
          <p:cNvSpPr>
            <a:spLocks noChangeArrowheads="1"/>
          </p:cNvSpPr>
          <p:nvPr/>
        </p:nvSpPr>
        <p:spPr bwMode="auto">
          <a:xfrm>
            <a:off x="2451100" y="5567363"/>
            <a:ext cx="1655763" cy="504825"/>
          </a:xfrm>
          <a:prstGeom prst="rect">
            <a:avLst/>
          </a:prstGeom>
          <a:solidFill>
            <a:schemeClr val="bg1"/>
          </a:solidFill>
          <a:ln w="9525">
            <a:solidFill>
              <a:schemeClr val="tx1"/>
            </a:solidFill>
            <a:miter lim="800000"/>
            <a:headEnd/>
            <a:tailEnd/>
          </a:ln>
        </p:spPr>
        <p:txBody>
          <a:bodyPr wrap="none" anchor="ctr"/>
          <a:lstStyle/>
          <a:p>
            <a:pPr algn="ctr" eaLnBrk="1" hangingPunct="1">
              <a:spcBef>
                <a:spcPct val="20000"/>
              </a:spcBef>
            </a:pPr>
            <a:r>
              <a:rPr kumimoji="1" lang="en-US" altLang="ja-JP">
                <a:latin typeface="Tahoma" charset="0"/>
                <a:cs typeface="ＭＳ Ｐゴシック" charset="0"/>
              </a:rPr>
              <a:t>Effectors</a:t>
            </a:r>
            <a:endParaRPr kumimoji="1" lang="en-GB" altLang="ja-JP">
              <a:latin typeface="Tahoma" charset="0"/>
              <a:cs typeface="ＭＳ Ｐゴシック" charset="0"/>
            </a:endParaRPr>
          </a:p>
        </p:txBody>
      </p:sp>
      <p:sp>
        <p:nvSpPr>
          <p:cNvPr id="20498" name="Line 18"/>
          <p:cNvSpPr>
            <a:spLocks noChangeShapeType="1"/>
          </p:cNvSpPr>
          <p:nvPr/>
        </p:nvSpPr>
        <p:spPr bwMode="auto">
          <a:xfrm>
            <a:off x="2235200" y="2255838"/>
            <a:ext cx="503238"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0499" name="Rectangle 19"/>
          <p:cNvSpPr>
            <a:spLocks noChangeArrowheads="1"/>
          </p:cNvSpPr>
          <p:nvPr/>
        </p:nvSpPr>
        <p:spPr bwMode="auto">
          <a:xfrm>
            <a:off x="1227138" y="1752600"/>
            <a:ext cx="2808287" cy="647700"/>
          </a:xfrm>
          <a:prstGeom prst="rect">
            <a:avLst/>
          </a:prstGeom>
          <a:solidFill>
            <a:srgbClr val="FFFF00"/>
          </a:solidFill>
          <a:ln w="9525">
            <a:solidFill>
              <a:schemeClr val="tx1"/>
            </a:solidFill>
            <a:miter lim="800000"/>
            <a:headEnd/>
            <a:tailEnd/>
          </a:ln>
        </p:spPr>
        <p:txBody>
          <a:bodyPr wrap="none" anchor="ctr"/>
          <a:lstStyle/>
          <a:p>
            <a:pPr algn="ctr" eaLnBrk="1" hangingPunct="1">
              <a:spcBef>
                <a:spcPct val="20000"/>
              </a:spcBef>
            </a:pPr>
            <a:r>
              <a:rPr kumimoji="1" lang="en-US" altLang="ja-JP">
                <a:latin typeface="Tahoma" charset="0"/>
                <a:cs typeface="ＭＳ Ｐゴシック" charset="0"/>
              </a:rPr>
              <a:t>How to design this?</a:t>
            </a:r>
            <a:endParaRPr kumimoji="1" lang="en-GB" altLang="ja-JP">
              <a:latin typeface="Tahoma" charset="0"/>
              <a:cs typeface="ＭＳ Ｐゴシック" charset="0"/>
            </a:endParaRPr>
          </a:p>
        </p:txBody>
      </p:sp>
      <p:sp>
        <p:nvSpPr>
          <p:cNvPr id="20500" name="Line 20"/>
          <p:cNvSpPr>
            <a:spLocks noChangeShapeType="1"/>
          </p:cNvSpPr>
          <p:nvPr/>
        </p:nvSpPr>
        <p:spPr bwMode="auto">
          <a:xfrm flipV="1">
            <a:off x="3314700" y="4640263"/>
            <a:ext cx="839788" cy="9271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0501" name="Line 21"/>
          <p:cNvSpPr>
            <a:spLocks noChangeShapeType="1"/>
          </p:cNvSpPr>
          <p:nvPr/>
        </p:nvSpPr>
        <p:spPr bwMode="auto">
          <a:xfrm flipH="1" flipV="1">
            <a:off x="3316288" y="52498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Tree>
    <p:extLst>
      <p:ext uri="{BB962C8B-B14F-4D97-AF65-F5344CB8AC3E}">
        <p14:creationId xmlns:p14="http://schemas.microsoft.com/office/powerpoint/2010/main" val="126020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376DDA6-21D4-473C-9047-8C5374A3134E}"/>
              </a:ext>
            </a:extLst>
          </p:cNvPr>
          <p:cNvSpPr>
            <a:spLocks noGrp="1" noChangeArrowheads="1"/>
          </p:cNvSpPr>
          <p:nvPr>
            <p:ph type="title"/>
          </p:nvPr>
        </p:nvSpPr>
        <p:spPr/>
        <p:txBody>
          <a:bodyPr/>
          <a:lstStyle/>
          <a:p>
            <a:r>
              <a:rPr lang="en-US" altLang="en-US"/>
              <a:t>Vacuum-cleaner world</a:t>
            </a:r>
          </a:p>
        </p:txBody>
      </p:sp>
      <p:sp>
        <p:nvSpPr>
          <p:cNvPr id="7171" name="Rectangle 3">
            <a:extLst>
              <a:ext uri="{FF2B5EF4-FFF2-40B4-BE49-F238E27FC236}">
                <a16:creationId xmlns:a16="http://schemas.microsoft.com/office/drawing/2014/main" id="{F6A60C08-CB3D-41F7-8596-534FA84257CD}"/>
              </a:ext>
            </a:extLst>
          </p:cNvPr>
          <p:cNvSpPr>
            <a:spLocks noGrp="1" noChangeArrowheads="1"/>
          </p:cNvSpPr>
          <p:nvPr>
            <p:ph type="body" idx="1"/>
          </p:nvPr>
        </p:nvSpPr>
        <p:spPr/>
        <p:txBody>
          <a:bodyPr/>
          <a:lstStyle/>
          <a:p>
            <a:endParaRPr lang="en-US" altLang="en-US" dirty="0"/>
          </a:p>
          <a:p>
            <a:endParaRPr lang="en-US" altLang="en-US" dirty="0"/>
          </a:p>
          <a:p>
            <a:endParaRPr lang="en-US" altLang="en-US" dirty="0"/>
          </a:p>
          <a:p>
            <a:endParaRPr lang="en-US" altLang="en-US" dirty="0"/>
          </a:p>
          <a:p>
            <a:r>
              <a:rPr lang="en-US" altLang="en-US" dirty="0"/>
              <a:t>Percepts: location and contents, e.g., [</a:t>
            </a:r>
            <a:r>
              <a:rPr lang="en-US" altLang="en-US" dirty="0" err="1"/>
              <a:t>A,Dirty</a:t>
            </a:r>
            <a:r>
              <a:rPr lang="en-US" altLang="en-US" dirty="0"/>
              <a:t>]
</a:t>
            </a:r>
          </a:p>
          <a:p>
            <a:r>
              <a:rPr lang="en-US" altLang="en-US" dirty="0"/>
              <a:t>Actions: </a:t>
            </a:r>
            <a:r>
              <a:rPr lang="en-US" altLang="en-US" i="1" dirty="0"/>
              <a:t>Left</a:t>
            </a:r>
            <a:r>
              <a:rPr lang="en-US" altLang="en-US" dirty="0"/>
              <a:t>, </a:t>
            </a:r>
            <a:r>
              <a:rPr lang="en-US" altLang="en-US" i="1" dirty="0"/>
              <a:t>Right</a:t>
            </a:r>
            <a:r>
              <a:rPr lang="en-US" altLang="en-US" dirty="0"/>
              <a:t>, </a:t>
            </a:r>
            <a:r>
              <a:rPr lang="en-US" altLang="en-US" i="1" dirty="0"/>
              <a:t>Clean</a:t>
            </a:r>
            <a:r>
              <a:rPr lang="en-US" altLang="en-US" dirty="0"/>
              <a:t>, </a:t>
            </a:r>
            <a:r>
              <a:rPr lang="en-US" altLang="en-US" i="1" dirty="0" err="1"/>
              <a:t>NoOp</a:t>
            </a:r>
            <a:r>
              <a:rPr lang="en-US" altLang="en-US" dirty="0"/>
              <a:t>
</a:t>
            </a:r>
          </a:p>
        </p:txBody>
      </p:sp>
      <p:pic>
        <p:nvPicPr>
          <p:cNvPr id="7172" name="Picture 4">
            <a:extLst>
              <a:ext uri="{FF2B5EF4-FFF2-40B4-BE49-F238E27FC236}">
                <a16:creationId xmlns:a16="http://schemas.microsoft.com/office/drawing/2014/main" id="{EA3CCB27-ACD5-4E37-A243-668B226E9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2457450" cy="125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C975D02-A8BC-4A6C-9744-D28D24E0839C}"/>
              </a:ext>
            </a:extLst>
          </p:cNvPr>
          <p:cNvSpPr>
            <a:spLocks noGrp="1" noChangeArrowheads="1"/>
          </p:cNvSpPr>
          <p:nvPr>
            <p:ph type="title"/>
          </p:nvPr>
        </p:nvSpPr>
        <p:spPr/>
        <p:txBody>
          <a:bodyPr/>
          <a:lstStyle/>
          <a:p>
            <a:r>
              <a:rPr lang="en-US" altLang="en-US"/>
              <a:t>PEAS</a:t>
            </a:r>
          </a:p>
        </p:txBody>
      </p:sp>
      <p:sp>
        <p:nvSpPr>
          <p:cNvPr id="12291" name="Rectangle 3">
            <a:extLst>
              <a:ext uri="{FF2B5EF4-FFF2-40B4-BE49-F238E27FC236}">
                <a16:creationId xmlns:a16="http://schemas.microsoft.com/office/drawing/2014/main" id="{5F438E8D-E090-49D4-9021-78BA55378331}"/>
              </a:ext>
            </a:extLst>
          </p:cNvPr>
          <p:cNvSpPr>
            <a:spLocks noGrp="1" noChangeArrowheads="1"/>
          </p:cNvSpPr>
          <p:nvPr>
            <p:ph type="body" idx="1"/>
          </p:nvPr>
        </p:nvSpPr>
        <p:spPr/>
        <p:txBody>
          <a:bodyPr/>
          <a:lstStyle/>
          <a:p>
            <a:pPr>
              <a:lnSpc>
                <a:spcPct val="90000"/>
              </a:lnSpc>
            </a:pPr>
            <a:r>
              <a:rPr lang="en-US" altLang="en-US" sz="2800" dirty="0"/>
              <a:t>PEAS: Performance measure, Environment, Actuators, Sensors</a:t>
            </a:r>
          </a:p>
          <a:p>
            <a:pPr>
              <a:lnSpc>
                <a:spcPct val="90000"/>
              </a:lnSpc>
            </a:pPr>
            <a:r>
              <a:rPr lang="en-US" altLang="en-US" sz="2800" dirty="0"/>
              <a:t>Must first specify the setting for intelligent agent design</a:t>
            </a:r>
          </a:p>
          <a:p>
            <a:pPr>
              <a:lnSpc>
                <a:spcPct val="90000"/>
              </a:lnSpc>
            </a:pPr>
            <a:r>
              <a:rPr lang="en-US" altLang="en-US" sz="2800" dirty="0"/>
              <a:t>Consider, e.g., the task of designing an automated taxi driver:</a:t>
            </a:r>
          </a:p>
          <a:p>
            <a:pPr lvl="1">
              <a:lnSpc>
                <a:spcPct val="90000"/>
              </a:lnSpc>
            </a:pPr>
            <a:r>
              <a:rPr lang="en-US" altLang="en-US" sz="2400" dirty="0"/>
              <a:t>Performance measure</a:t>
            </a:r>
          </a:p>
          <a:p>
            <a:pPr lvl="1">
              <a:lnSpc>
                <a:spcPct val="90000"/>
              </a:lnSpc>
            </a:pPr>
            <a:r>
              <a:rPr lang="en-US" altLang="en-US" sz="2400" dirty="0"/>
              <a:t>Environment</a:t>
            </a:r>
          </a:p>
          <a:p>
            <a:pPr lvl="1">
              <a:lnSpc>
                <a:spcPct val="90000"/>
              </a:lnSpc>
            </a:pPr>
            <a:r>
              <a:rPr lang="en-US" altLang="en-US" sz="2400" dirty="0"/>
              <a:t>Actuators</a:t>
            </a:r>
          </a:p>
          <a:p>
            <a:pPr lvl="1">
              <a:lnSpc>
                <a:spcPct val="90000"/>
              </a:lnSpc>
            </a:pPr>
            <a:r>
              <a:rPr lang="en-US" altLang="en-US" sz="2400" dirty="0"/>
              <a:t>Sensors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A477F75-C1C5-4C0F-85B1-92EA2B4FEF25}"/>
              </a:ext>
            </a:extLst>
          </p:cNvPr>
          <p:cNvSpPr>
            <a:spLocks noGrp="1" noChangeArrowheads="1"/>
          </p:cNvSpPr>
          <p:nvPr>
            <p:ph type="title"/>
          </p:nvPr>
        </p:nvSpPr>
        <p:spPr/>
        <p:txBody>
          <a:bodyPr/>
          <a:lstStyle/>
          <a:p>
            <a:r>
              <a:rPr lang="en-US" altLang="en-US"/>
              <a:t>PEAS</a:t>
            </a:r>
          </a:p>
        </p:txBody>
      </p:sp>
      <p:sp>
        <p:nvSpPr>
          <p:cNvPr id="13315" name="Rectangle 3">
            <a:extLst>
              <a:ext uri="{FF2B5EF4-FFF2-40B4-BE49-F238E27FC236}">
                <a16:creationId xmlns:a16="http://schemas.microsoft.com/office/drawing/2014/main" id="{0AE1634C-06C3-4565-913B-9F1BD3C16C82}"/>
              </a:ext>
            </a:extLst>
          </p:cNvPr>
          <p:cNvSpPr>
            <a:spLocks noGrp="1" noChangeArrowheads="1"/>
          </p:cNvSpPr>
          <p:nvPr>
            <p:ph type="body" idx="1"/>
          </p:nvPr>
        </p:nvSpPr>
        <p:spPr/>
        <p:txBody>
          <a:bodyPr/>
          <a:lstStyle/>
          <a:p>
            <a:pPr>
              <a:lnSpc>
                <a:spcPct val="80000"/>
              </a:lnSpc>
            </a:pPr>
            <a:r>
              <a:rPr lang="en-US" altLang="en-US" sz="2800" dirty="0"/>
              <a:t>Must first specify the setting for intelligent agent design
</a:t>
            </a:r>
          </a:p>
          <a:p>
            <a:pPr>
              <a:lnSpc>
                <a:spcPct val="80000"/>
              </a:lnSpc>
            </a:pPr>
            <a:r>
              <a:rPr lang="en-US" altLang="en-US" sz="2800" dirty="0"/>
              <a:t>Consider, e.g., the task of designing an automated taxi driver:</a:t>
            </a:r>
          </a:p>
          <a:p>
            <a:pPr lvl="1">
              <a:lnSpc>
                <a:spcPct val="80000"/>
              </a:lnSpc>
            </a:pPr>
            <a:r>
              <a:rPr lang="en-US" altLang="en-US" sz="2400" dirty="0"/>
              <a:t>Performance measure: Safe, fast, legal, comfortable trip, maximize profits</a:t>
            </a:r>
          </a:p>
          <a:p>
            <a:pPr lvl="1">
              <a:lnSpc>
                <a:spcPct val="80000"/>
              </a:lnSpc>
            </a:pPr>
            <a:r>
              <a:rPr lang="en-US" altLang="en-US" sz="2400" dirty="0"/>
              <a:t>Environment: Roads, other traffic, pedestrians, customers</a:t>
            </a:r>
          </a:p>
          <a:p>
            <a:pPr lvl="1">
              <a:lnSpc>
                <a:spcPct val="80000"/>
              </a:lnSpc>
            </a:pPr>
            <a:r>
              <a:rPr lang="en-US" altLang="en-US" sz="2400" dirty="0"/>
              <a:t>Actuators: Steering wheel, accelerator, brake, signal, horn</a:t>
            </a:r>
          </a:p>
          <a:p>
            <a:pPr lvl="1">
              <a:lnSpc>
                <a:spcPct val="80000"/>
              </a:lnSpc>
            </a:pPr>
            <a:r>
              <a:rPr lang="en-US" altLang="en-US" sz="2400" dirty="0"/>
              <a:t>Sensors: Cameras, sonar, speedometer, GPS, odometer, engine sensors, keyboard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869B17E-4B93-4489-BB76-B0CC101AC3C2}"/>
              </a:ext>
            </a:extLst>
          </p:cNvPr>
          <p:cNvSpPr>
            <a:spLocks noGrp="1" noChangeArrowheads="1"/>
          </p:cNvSpPr>
          <p:nvPr>
            <p:ph type="title"/>
          </p:nvPr>
        </p:nvSpPr>
        <p:spPr/>
        <p:txBody>
          <a:bodyPr/>
          <a:lstStyle/>
          <a:p>
            <a:r>
              <a:rPr lang="en-US" altLang="en-US"/>
              <a:t>PEAS</a:t>
            </a:r>
          </a:p>
        </p:txBody>
      </p:sp>
      <p:sp>
        <p:nvSpPr>
          <p:cNvPr id="14339" name="Rectangle 3">
            <a:extLst>
              <a:ext uri="{FF2B5EF4-FFF2-40B4-BE49-F238E27FC236}">
                <a16:creationId xmlns:a16="http://schemas.microsoft.com/office/drawing/2014/main" id="{2263245D-1A5F-4ADE-8A1B-6DCDF64A2385}"/>
              </a:ext>
            </a:extLst>
          </p:cNvPr>
          <p:cNvSpPr>
            <a:spLocks noGrp="1" noChangeArrowheads="1"/>
          </p:cNvSpPr>
          <p:nvPr>
            <p:ph type="body" idx="1"/>
          </p:nvPr>
        </p:nvSpPr>
        <p:spPr/>
        <p:txBody>
          <a:bodyPr/>
          <a:lstStyle/>
          <a:p>
            <a:r>
              <a:rPr lang="en-US" altLang="en-US" dirty="0"/>
              <a:t>Agent: Medical diagnosis system</a:t>
            </a:r>
          </a:p>
          <a:p>
            <a:r>
              <a:rPr lang="en-US" altLang="en-US" dirty="0"/>
              <a:t>Performance measure: Healthy patient, minimize costs, lawsuits</a:t>
            </a:r>
          </a:p>
          <a:p>
            <a:r>
              <a:rPr lang="en-US" altLang="en-US" dirty="0"/>
              <a:t>Environment: Patient, hospital, staff</a:t>
            </a:r>
          </a:p>
          <a:p>
            <a:r>
              <a:rPr lang="en-US" altLang="en-US" dirty="0"/>
              <a:t>Actuators: Screen display (questions, tests, diagnoses, treatments, referrals)</a:t>
            </a:r>
          </a:p>
          <a:p>
            <a:r>
              <a:rPr lang="en-US" altLang="en-US" dirty="0"/>
              <a:t>Sensors: Keyboard (entry of symptoms, findings, patient's answers)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8DB641C-856C-48E3-BF40-5CF269534E0E}"/>
              </a:ext>
            </a:extLst>
          </p:cNvPr>
          <p:cNvSpPr>
            <a:spLocks noGrp="1" noChangeArrowheads="1"/>
          </p:cNvSpPr>
          <p:nvPr>
            <p:ph type="title"/>
          </p:nvPr>
        </p:nvSpPr>
        <p:spPr/>
        <p:txBody>
          <a:bodyPr/>
          <a:lstStyle/>
          <a:p>
            <a:r>
              <a:rPr lang="en-US" altLang="en-US"/>
              <a:t>PEAS</a:t>
            </a:r>
          </a:p>
        </p:txBody>
      </p:sp>
      <p:sp>
        <p:nvSpPr>
          <p:cNvPr id="15363" name="Rectangle 3">
            <a:extLst>
              <a:ext uri="{FF2B5EF4-FFF2-40B4-BE49-F238E27FC236}">
                <a16:creationId xmlns:a16="http://schemas.microsoft.com/office/drawing/2014/main" id="{8AE9E280-03FC-4826-961F-78C679DA35F1}"/>
              </a:ext>
            </a:extLst>
          </p:cNvPr>
          <p:cNvSpPr>
            <a:spLocks noGrp="1" noChangeArrowheads="1"/>
          </p:cNvSpPr>
          <p:nvPr>
            <p:ph type="body" idx="1"/>
          </p:nvPr>
        </p:nvSpPr>
        <p:spPr/>
        <p:txBody>
          <a:bodyPr/>
          <a:lstStyle/>
          <a:p>
            <a:r>
              <a:rPr lang="en-US" altLang="en-US"/>
              <a:t>Agent: Part-picking robot</a:t>
            </a:r>
          </a:p>
          <a:p>
            <a:r>
              <a:rPr lang="en-US" altLang="en-US"/>
              <a:t>Performance measure: Percentage of parts in correct bins</a:t>
            </a:r>
          </a:p>
          <a:p>
            <a:r>
              <a:rPr lang="en-US" altLang="en-US"/>
              <a:t>Environment: Conveyor belt with parts, bins</a:t>
            </a:r>
          </a:p>
          <a:p>
            <a:r>
              <a:rPr lang="en-US" altLang="en-US"/>
              <a:t>Actuators: Jointed arm and hand</a:t>
            </a:r>
          </a:p>
          <a:p>
            <a:r>
              <a:rPr lang="en-US" altLang="en-US"/>
              <a:t>Sensors: Camera, joint angle sensors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8966682-F003-49C2-AE4C-822732080543}"/>
              </a:ext>
            </a:extLst>
          </p:cNvPr>
          <p:cNvSpPr>
            <a:spLocks noGrp="1" noChangeArrowheads="1"/>
          </p:cNvSpPr>
          <p:nvPr>
            <p:ph type="title"/>
          </p:nvPr>
        </p:nvSpPr>
        <p:spPr/>
        <p:txBody>
          <a:bodyPr/>
          <a:lstStyle/>
          <a:p>
            <a:r>
              <a:rPr lang="en-US" altLang="en-US"/>
              <a:t>PEAS</a:t>
            </a:r>
          </a:p>
        </p:txBody>
      </p:sp>
      <p:sp>
        <p:nvSpPr>
          <p:cNvPr id="16387" name="Rectangle 3">
            <a:extLst>
              <a:ext uri="{FF2B5EF4-FFF2-40B4-BE49-F238E27FC236}">
                <a16:creationId xmlns:a16="http://schemas.microsoft.com/office/drawing/2014/main" id="{F92FC331-2875-414F-BCC5-2F83D604E562}"/>
              </a:ext>
            </a:extLst>
          </p:cNvPr>
          <p:cNvSpPr>
            <a:spLocks noGrp="1" noChangeArrowheads="1"/>
          </p:cNvSpPr>
          <p:nvPr>
            <p:ph type="body" idx="1"/>
          </p:nvPr>
        </p:nvSpPr>
        <p:spPr/>
        <p:txBody>
          <a:bodyPr/>
          <a:lstStyle/>
          <a:p>
            <a:r>
              <a:rPr lang="en-US" altLang="en-US"/>
              <a:t>Agent: Interactive English tutor</a:t>
            </a:r>
          </a:p>
          <a:p>
            <a:r>
              <a:rPr lang="en-US" altLang="en-US"/>
              <a:t>Performance measure: Maximize student's score on test</a:t>
            </a:r>
          </a:p>
          <a:p>
            <a:r>
              <a:rPr lang="en-US" altLang="en-US"/>
              <a:t>Environment: Set of students</a:t>
            </a:r>
          </a:p>
          <a:p>
            <a:r>
              <a:rPr lang="en-US" altLang="en-US"/>
              <a:t>Actuators: Screen display (exercises, suggestions, corrections)</a:t>
            </a:r>
          </a:p>
          <a:p>
            <a:r>
              <a:rPr lang="en-US" altLang="en-US"/>
              <a:t>Sensors: Keyboard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Russell &amp; </a:t>
            </a:r>
            <a:r>
              <a:rPr lang="en-US" dirty="0" err="1"/>
              <a:t>Norvig</a:t>
            </a:r>
            <a:r>
              <a:rPr lang="en-US" dirty="0"/>
              <a:t> (2003) group agents into five classes based on their degree of perceived intelligence and capability</a:t>
            </a:r>
          </a:p>
          <a:p>
            <a:pPr marL="857250" lvl="1" indent="-457200">
              <a:buFont typeface="+mj-lt"/>
              <a:buAutoNum type="arabicPeriod"/>
            </a:pPr>
            <a:r>
              <a:rPr lang="en-US" dirty="0"/>
              <a:t>simple reflex agents</a:t>
            </a:r>
            <a:endParaRPr lang="en-US" sz="2600" dirty="0"/>
          </a:p>
          <a:p>
            <a:pPr marL="857250" lvl="1" indent="-457200">
              <a:buFont typeface="+mj-lt"/>
              <a:buAutoNum type="arabicPeriod"/>
            </a:pPr>
            <a:r>
              <a:rPr lang="en-US" dirty="0"/>
              <a:t>model-based reflex agents</a:t>
            </a:r>
            <a:endParaRPr lang="en-US" sz="2600" dirty="0"/>
          </a:p>
          <a:p>
            <a:pPr marL="857250" lvl="1" indent="-457200">
              <a:buFont typeface="+mj-lt"/>
              <a:buAutoNum type="arabicPeriod"/>
            </a:pPr>
            <a:r>
              <a:rPr lang="en-US" dirty="0"/>
              <a:t>goal-based agents</a:t>
            </a:r>
            <a:endParaRPr lang="en-US" sz="2600" dirty="0"/>
          </a:p>
          <a:p>
            <a:pPr marL="857250" lvl="1" indent="-457200">
              <a:buFont typeface="+mj-lt"/>
              <a:buAutoNum type="arabicPeriod"/>
            </a:pPr>
            <a:r>
              <a:rPr lang="en-US" dirty="0"/>
              <a:t>utility-based agents</a:t>
            </a:r>
            <a:endParaRPr lang="en-US" sz="2600" dirty="0"/>
          </a:p>
          <a:p>
            <a:pPr marL="857250" lvl="1" indent="-457200">
              <a:buFont typeface="+mj-lt"/>
              <a:buAutoNum type="arabicPeriod"/>
            </a:pPr>
            <a:r>
              <a:rPr lang="en-US" dirty="0"/>
              <a:t>learning agents</a:t>
            </a:r>
            <a:endParaRPr lang="en-US" sz="2600" dirty="0"/>
          </a:p>
          <a:p>
            <a:pPr lvl="1"/>
            <a:endParaRPr lang="en-US" dirty="0"/>
          </a:p>
        </p:txBody>
      </p:sp>
    </p:spTree>
    <p:extLst>
      <p:ext uri="{BB962C8B-B14F-4D97-AF65-F5344CB8AC3E}">
        <p14:creationId xmlns:p14="http://schemas.microsoft.com/office/powerpoint/2010/main" val="224906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pPr marL="857250" lvl="1" indent="-457200">
              <a:buFont typeface="+mj-lt"/>
              <a:buAutoNum type="arabicPeriod"/>
            </a:pPr>
            <a:r>
              <a:rPr lang="en-US" dirty="0"/>
              <a:t>simple reflex agents</a:t>
            </a:r>
          </a:p>
          <a:p>
            <a:pPr marL="1257300" lvl="2" indent="-457200"/>
            <a:r>
              <a:rPr lang="en-US" sz="1800" dirty="0"/>
              <a:t>Simple reflex agents act only on the basis of the current percept, ignoring the rest of the percept history. The agent function is based on the condition-action rule</a:t>
            </a:r>
            <a:r>
              <a:rPr lang="en-US" sz="1800" u="sng" dirty="0"/>
              <a:t>: if condition then action</a:t>
            </a:r>
            <a:r>
              <a:rPr lang="en-US" sz="1800" dirty="0"/>
              <a:t>.</a:t>
            </a:r>
            <a:endParaRPr lang="en-US" sz="2400" dirty="0"/>
          </a:p>
          <a:p>
            <a:pPr marL="857250" lvl="1" indent="-457200">
              <a:buFont typeface="+mj-lt"/>
              <a:buAutoNum type="arabicPeriod"/>
            </a:pPr>
            <a:r>
              <a:rPr lang="en-US" dirty="0"/>
              <a:t>model-based reflex agents</a:t>
            </a:r>
          </a:p>
          <a:p>
            <a:pPr marL="1257300" lvl="2" indent="-457200">
              <a:buFont typeface="+mj-lt"/>
              <a:buAutoNum type="arabicPeriod"/>
            </a:pPr>
            <a:endParaRPr lang="en-US" sz="2400" dirty="0"/>
          </a:p>
          <a:p>
            <a:pPr marL="857250" lvl="1" indent="-457200">
              <a:buFont typeface="+mj-lt"/>
              <a:buAutoNum type="arabicPeriod"/>
            </a:pPr>
            <a:r>
              <a:rPr lang="en-US" dirty="0"/>
              <a:t>goal-based agents</a:t>
            </a:r>
            <a:endParaRPr lang="en-US" sz="2600" dirty="0"/>
          </a:p>
          <a:p>
            <a:pPr marL="857250" lvl="1" indent="-457200">
              <a:buFont typeface="+mj-lt"/>
              <a:buAutoNum type="arabicPeriod"/>
            </a:pPr>
            <a:r>
              <a:rPr lang="en-US" dirty="0"/>
              <a:t>utility-based agents</a:t>
            </a:r>
            <a:endParaRPr lang="en-US" sz="2600" dirty="0"/>
          </a:p>
          <a:p>
            <a:pPr marL="857250" lvl="1" indent="-457200">
              <a:buFont typeface="+mj-lt"/>
              <a:buAutoNum type="arabicPeriod"/>
            </a:pPr>
            <a:r>
              <a:rPr lang="en-US" dirty="0"/>
              <a:t>learning agents</a:t>
            </a:r>
            <a:endParaRPr lang="en-US" sz="2600" dirty="0"/>
          </a:p>
          <a:p>
            <a:pPr lvl="1"/>
            <a:endParaRPr lang="en-US" dirty="0"/>
          </a:p>
        </p:txBody>
      </p:sp>
    </p:spTree>
    <p:extLst>
      <p:ext uri="{BB962C8B-B14F-4D97-AF65-F5344CB8AC3E}">
        <p14:creationId xmlns:p14="http://schemas.microsoft.com/office/powerpoint/2010/main" val="62399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atin typeface="Helvetica" charset="0"/>
              </a:rPr>
              <a:t>Outline</a:t>
            </a:r>
          </a:p>
        </p:txBody>
      </p:sp>
      <p:sp>
        <p:nvSpPr>
          <p:cNvPr id="15364" name="Rectangle 3"/>
          <p:cNvSpPr>
            <a:spLocks noGrp="1" noChangeArrowheads="1"/>
          </p:cNvSpPr>
          <p:nvPr>
            <p:ph type="body" idx="1"/>
          </p:nvPr>
        </p:nvSpPr>
        <p:spPr/>
        <p:txBody>
          <a:bodyPr/>
          <a:lstStyle/>
          <a:p>
            <a:r>
              <a:rPr lang="en-US" sz="2400">
                <a:latin typeface="Tahoma" charset="0"/>
              </a:rPr>
              <a:t>Intelligent Agents (IA)</a:t>
            </a:r>
          </a:p>
          <a:p>
            <a:r>
              <a:rPr lang="en-US" sz="2400">
                <a:latin typeface="Tahoma" charset="0"/>
              </a:rPr>
              <a:t>Environment types</a:t>
            </a:r>
          </a:p>
          <a:p>
            <a:r>
              <a:rPr lang="en-US" sz="2400">
                <a:latin typeface="Tahoma" charset="0"/>
              </a:rPr>
              <a:t>IA Behavior</a:t>
            </a:r>
          </a:p>
          <a:p>
            <a:r>
              <a:rPr lang="en-US" sz="2400">
                <a:latin typeface="Tahoma" charset="0"/>
              </a:rPr>
              <a:t>IA Structure</a:t>
            </a:r>
          </a:p>
          <a:p>
            <a:r>
              <a:rPr lang="en-US" sz="2400">
                <a:latin typeface="Tahoma" charset="0"/>
              </a:rPr>
              <a:t>IA Types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1507" name="Rectangle 2"/>
          <p:cNvSpPr>
            <a:spLocks noGrp="1" noChangeArrowheads="1"/>
          </p:cNvSpPr>
          <p:nvPr>
            <p:ph type="title"/>
          </p:nvPr>
        </p:nvSpPr>
        <p:spPr/>
        <p:txBody>
          <a:bodyPr/>
          <a:lstStyle/>
          <a:p>
            <a:r>
              <a:rPr lang="en-US" dirty="0">
                <a:latin typeface="Helvetica" charset="0"/>
              </a:rPr>
              <a:t>A Windshield Wiper Agent</a:t>
            </a:r>
          </a:p>
        </p:txBody>
      </p:sp>
      <p:sp>
        <p:nvSpPr>
          <p:cNvPr id="21508" name="Rectangle 3"/>
          <p:cNvSpPr>
            <a:spLocks noGrp="1" noChangeArrowheads="1"/>
          </p:cNvSpPr>
          <p:nvPr>
            <p:ph type="body" idx="1"/>
          </p:nvPr>
        </p:nvSpPr>
        <p:spPr/>
        <p:txBody>
          <a:bodyPr/>
          <a:lstStyle/>
          <a:p>
            <a:pPr>
              <a:buFontTx/>
              <a:buNone/>
            </a:pPr>
            <a:r>
              <a:rPr lang="en-US" sz="2400" dirty="0">
                <a:latin typeface="Tahoma" charset="0"/>
              </a:rPr>
              <a:t>How do we design a agent that can wipe the windshields</a:t>
            </a:r>
          </a:p>
          <a:p>
            <a:pPr>
              <a:buFontTx/>
              <a:buNone/>
            </a:pPr>
            <a:r>
              <a:rPr lang="en-US" sz="2400" dirty="0">
                <a:latin typeface="Tahoma" charset="0"/>
              </a:rPr>
              <a:t> 	when needed?</a:t>
            </a:r>
          </a:p>
          <a:p>
            <a:pPr>
              <a:buFontTx/>
              <a:buNone/>
            </a:pPr>
            <a:endParaRPr lang="en-US" sz="2400" dirty="0">
              <a:latin typeface="Tahoma" charset="0"/>
            </a:endParaRPr>
          </a:p>
          <a:p>
            <a:r>
              <a:rPr lang="en-US" sz="2400" dirty="0">
                <a:latin typeface="Tahoma" charset="0"/>
              </a:rPr>
              <a:t>Goals? </a:t>
            </a:r>
          </a:p>
          <a:p>
            <a:r>
              <a:rPr lang="en-US" sz="2400" dirty="0">
                <a:latin typeface="Tahoma" charset="0"/>
              </a:rPr>
              <a:t>Percepts?</a:t>
            </a:r>
          </a:p>
          <a:p>
            <a:r>
              <a:rPr lang="en-US" sz="2400" dirty="0">
                <a:latin typeface="Tahoma" charset="0"/>
              </a:rPr>
              <a:t>Sensors?</a:t>
            </a:r>
          </a:p>
          <a:p>
            <a:r>
              <a:rPr lang="en-US" sz="2400" dirty="0">
                <a:latin typeface="Tahoma" charset="0"/>
              </a:rPr>
              <a:t>Effectors?</a:t>
            </a:r>
          </a:p>
          <a:p>
            <a:r>
              <a:rPr lang="en-US" sz="2400" dirty="0">
                <a:latin typeface="Tahoma" charset="0"/>
              </a:rPr>
              <a:t>Actions?</a:t>
            </a:r>
          </a:p>
          <a:p>
            <a:r>
              <a:rPr lang="en-US" sz="2400" dirty="0">
                <a:latin typeface="Tahoma" charset="0"/>
              </a:rPr>
              <a:t>Environment?</a:t>
            </a:r>
          </a:p>
          <a:p>
            <a:endParaRPr lang="en-US" sz="2400" dirty="0">
              <a:latin typeface="Tahoma" charset="0"/>
            </a:endParaRPr>
          </a:p>
          <a:p>
            <a:endParaRPr lang="en-US" sz="2400" dirty="0">
              <a:latin typeface="Tahoma"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2531" name="Rectangle 2"/>
          <p:cNvSpPr>
            <a:spLocks noGrp="1" noChangeArrowheads="1"/>
          </p:cNvSpPr>
          <p:nvPr>
            <p:ph type="title"/>
          </p:nvPr>
        </p:nvSpPr>
        <p:spPr/>
        <p:txBody>
          <a:bodyPr/>
          <a:lstStyle/>
          <a:p>
            <a:r>
              <a:rPr lang="en-US">
                <a:latin typeface="Helvetica" charset="0"/>
              </a:rPr>
              <a:t>A Windshield Wiper Agent (Cont</a:t>
            </a:r>
            <a:r>
              <a:rPr lang="ja-JP" altLang="en-US">
                <a:latin typeface="Helvetica" charset="0"/>
              </a:rPr>
              <a:t>’</a:t>
            </a:r>
            <a:r>
              <a:rPr lang="en-US">
                <a:latin typeface="Helvetica" charset="0"/>
              </a:rPr>
              <a:t>d)</a:t>
            </a:r>
          </a:p>
        </p:txBody>
      </p:sp>
      <p:sp>
        <p:nvSpPr>
          <p:cNvPr id="22532" name="Rectangle 3"/>
          <p:cNvSpPr>
            <a:spLocks noGrp="1" noChangeArrowheads="1"/>
          </p:cNvSpPr>
          <p:nvPr>
            <p:ph type="body" idx="1"/>
          </p:nvPr>
        </p:nvSpPr>
        <p:spPr>
          <a:xfrm>
            <a:off x="457200" y="1295400"/>
            <a:ext cx="8458200" cy="4762500"/>
          </a:xfrm>
        </p:spPr>
        <p:txBody>
          <a:bodyPr/>
          <a:lstStyle/>
          <a:p>
            <a:pPr>
              <a:buFontTx/>
              <a:buNone/>
            </a:pPr>
            <a:endParaRPr lang="en-US" sz="2400">
              <a:latin typeface="Tahoma" charset="0"/>
            </a:endParaRPr>
          </a:p>
          <a:p>
            <a:endParaRPr lang="en-US" sz="2400">
              <a:latin typeface="Tahoma" charset="0"/>
            </a:endParaRPr>
          </a:p>
          <a:p>
            <a:endParaRPr lang="en-US" sz="2400">
              <a:latin typeface="Tahoma" charset="0"/>
            </a:endParaRPr>
          </a:p>
          <a:p>
            <a:r>
              <a:rPr lang="en-US" sz="2400">
                <a:latin typeface="Tahoma" charset="0"/>
              </a:rPr>
              <a:t>Goals:	    Keep windshields clean &amp; maintain visibility</a:t>
            </a:r>
          </a:p>
          <a:p>
            <a:r>
              <a:rPr lang="en-US" sz="2400">
                <a:latin typeface="Tahoma" charset="0"/>
              </a:rPr>
              <a:t>Percepts:	    Raining, Dirty</a:t>
            </a:r>
          </a:p>
          <a:p>
            <a:r>
              <a:rPr lang="en-US" sz="2400">
                <a:latin typeface="Tahoma" charset="0"/>
              </a:rPr>
              <a:t>Sensors:	    Camera (moist sensor)</a:t>
            </a:r>
          </a:p>
          <a:p>
            <a:r>
              <a:rPr lang="en-US" sz="2400">
                <a:latin typeface="Tahoma" charset="0"/>
              </a:rPr>
              <a:t>Effectors:	    Wipers (left, right, back)</a:t>
            </a:r>
          </a:p>
          <a:p>
            <a:r>
              <a:rPr lang="en-US" sz="2400">
                <a:latin typeface="Tahoma" charset="0"/>
              </a:rPr>
              <a:t>Actions:	    Off, Slow, Medium, Fast</a:t>
            </a:r>
          </a:p>
          <a:p>
            <a:r>
              <a:rPr lang="en-US" sz="2400">
                <a:latin typeface="Tahoma" charset="0"/>
              </a:rPr>
              <a:t>Environment: Inner city, freeways, highways, weather …</a:t>
            </a:r>
          </a:p>
          <a:p>
            <a:endParaRPr lang="en-US" sz="2400">
              <a:latin typeface="Tahoma" charset="0"/>
            </a:endParaRPr>
          </a:p>
          <a:p>
            <a:endParaRPr lang="en-US" sz="2400">
              <a:latin typeface="Tahom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3555" name="Rectangle 2"/>
          <p:cNvSpPr>
            <a:spLocks noGrp="1" noChangeArrowheads="1"/>
          </p:cNvSpPr>
          <p:nvPr>
            <p:ph type="title"/>
          </p:nvPr>
        </p:nvSpPr>
        <p:spPr/>
        <p:txBody>
          <a:bodyPr/>
          <a:lstStyle/>
          <a:p>
            <a:r>
              <a:rPr lang="en-US">
                <a:latin typeface="Helvetica" charset="0"/>
              </a:rPr>
              <a:t>Interacting Agents</a:t>
            </a:r>
          </a:p>
        </p:txBody>
      </p:sp>
      <p:sp>
        <p:nvSpPr>
          <p:cNvPr id="23556" name="Rectangle 3"/>
          <p:cNvSpPr>
            <a:spLocks noGrp="1" noChangeArrowheads="1"/>
          </p:cNvSpPr>
          <p:nvPr>
            <p:ph type="body" idx="1"/>
          </p:nvPr>
        </p:nvSpPr>
        <p:spPr>
          <a:xfrm>
            <a:off x="457200" y="1371600"/>
            <a:ext cx="8178800" cy="2514600"/>
          </a:xfrm>
          <a:ln>
            <a:solidFill>
              <a:schemeClr val="tx1"/>
            </a:solidFill>
            <a:miter lim="800000"/>
            <a:headEnd/>
            <a:tailEnd/>
          </a:ln>
        </p:spPr>
        <p:txBody>
          <a:bodyPr/>
          <a:lstStyle/>
          <a:p>
            <a:pPr>
              <a:lnSpc>
                <a:spcPct val="90000"/>
              </a:lnSpc>
              <a:buFontTx/>
              <a:buNone/>
            </a:pPr>
            <a:endParaRPr lang="en-US" sz="500">
              <a:latin typeface="Tahoma" charset="0"/>
            </a:endParaRPr>
          </a:p>
          <a:p>
            <a:pPr>
              <a:lnSpc>
                <a:spcPct val="90000"/>
              </a:lnSpc>
              <a:buFontTx/>
              <a:buNone/>
            </a:pPr>
            <a:r>
              <a:rPr lang="en-US">
                <a:latin typeface="Tahoma" charset="0"/>
              </a:rPr>
              <a:t>Collision Avoidance Agent (CAA)</a:t>
            </a:r>
          </a:p>
          <a:p>
            <a:pPr>
              <a:lnSpc>
                <a:spcPct val="90000"/>
              </a:lnSpc>
            </a:pPr>
            <a:r>
              <a:rPr lang="en-US">
                <a:latin typeface="Tahoma" charset="0"/>
              </a:rPr>
              <a:t>Goals:	  Avoid running into obstacles</a:t>
            </a:r>
          </a:p>
          <a:p>
            <a:pPr>
              <a:lnSpc>
                <a:spcPct val="90000"/>
              </a:lnSpc>
            </a:pPr>
            <a:r>
              <a:rPr lang="en-US">
                <a:latin typeface="Tahoma" charset="0"/>
              </a:rPr>
              <a:t>Percepts ?</a:t>
            </a:r>
          </a:p>
          <a:p>
            <a:pPr>
              <a:lnSpc>
                <a:spcPct val="90000"/>
              </a:lnSpc>
            </a:pPr>
            <a:r>
              <a:rPr lang="en-US">
                <a:latin typeface="Tahoma" charset="0"/>
              </a:rPr>
              <a:t>Sensors?</a:t>
            </a:r>
          </a:p>
          <a:p>
            <a:pPr>
              <a:lnSpc>
                <a:spcPct val="90000"/>
              </a:lnSpc>
            </a:pPr>
            <a:r>
              <a:rPr lang="en-US">
                <a:latin typeface="Tahoma" charset="0"/>
              </a:rPr>
              <a:t>Effectors ?</a:t>
            </a:r>
          </a:p>
          <a:p>
            <a:pPr>
              <a:lnSpc>
                <a:spcPct val="90000"/>
              </a:lnSpc>
            </a:pPr>
            <a:r>
              <a:rPr lang="en-US">
                <a:latin typeface="Tahoma" charset="0"/>
              </a:rPr>
              <a:t>Actions ?</a:t>
            </a:r>
          </a:p>
          <a:p>
            <a:pPr>
              <a:lnSpc>
                <a:spcPct val="90000"/>
              </a:lnSpc>
            </a:pPr>
            <a:r>
              <a:rPr lang="en-US">
                <a:latin typeface="Tahoma" charset="0"/>
              </a:rPr>
              <a:t>Environment:  Freeway</a:t>
            </a:r>
          </a:p>
        </p:txBody>
      </p:sp>
      <p:sp>
        <p:nvSpPr>
          <p:cNvPr id="23557" name="Rectangle 4"/>
          <p:cNvSpPr>
            <a:spLocks noChangeArrowheads="1"/>
          </p:cNvSpPr>
          <p:nvPr/>
        </p:nvSpPr>
        <p:spPr bwMode="auto">
          <a:xfrm>
            <a:off x="457200" y="3886200"/>
            <a:ext cx="8178800" cy="2514600"/>
          </a:xfrm>
          <a:prstGeom prst="rect">
            <a:avLst/>
          </a:prstGeom>
          <a:solidFill>
            <a:srgbClr val="DDDDDD"/>
          </a:solidFill>
          <a:ln w="9525">
            <a:solidFill>
              <a:schemeClr val="tx1"/>
            </a:solidFill>
            <a:miter lim="800000"/>
            <a:headEnd/>
            <a:tailEnd/>
          </a:ln>
        </p:spPr>
        <p:txBody>
          <a:bodyPr/>
          <a:lstStyle/>
          <a:p>
            <a:pPr marL="342900" indent="-342900">
              <a:lnSpc>
                <a:spcPct val="90000"/>
              </a:lnSpc>
              <a:spcBef>
                <a:spcPct val="20000"/>
              </a:spcBef>
              <a:buClr>
                <a:schemeClr val="tx1"/>
              </a:buClr>
            </a:pPr>
            <a:endParaRPr kumimoji="1" lang="en-US" sz="500">
              <a:latin typeface="Tahoma" charset="0"/>
            </a:endParaRPr>
          </a:p>
          <a:p>
            <a:pPr marL="342900" indent="-342900">
              <a:lnSpc>
                <a:spcPct val="90000"/>
              </a:lnSpc>
              <a:spcBef>
                <a:spcPct val="20000"/>
              </a:spcBef>
              <a:buClr>
                <a:schemeClr val="tx1"/>
              </a:buClr>
            </a:pPr>
            <a:r>
              <a:rPr kumimoji="1" lang="en-US" sz="2000">
                <a:latin typeface="Tahoma" charset="0"/>
              </a:rPr>
              <a:t>Lane Keeping Agent (LKA)</a:t>
            </a:r>
          </a:p>
          <a:p>
            <a:pPr marL="342900" indent="-342900">
              <a:lnSpc>
                <a:spcPct val="90000"/>
              </a:lnSpc>
              <a:spcBef>
                <a:spcPct val="20000"/>
              </a:spcBef>
              <a:buClr>
                <a:schemeClr val="tx1"/>
              </a:buClr>
              <a:buFontTx/>
              <a:buChar char="•"/>
            </a:pPr>
            <a:r>
              <a:rPr kumimoji="1" lang="en-US" sz="2000">
                <a:latin typeface="Tahoma" charset="0"/>
              </a:rPr>
              <a:t>Goals:	  Stay in current lane</a:t>
            </a:r>
          </a:p>
          <a:p>
            <a:pPr marL="342900" indent="-342900">
              <a:lnSpc>
                <a:spcPct val="90000"/>
              </a:lnSpc>
              <a:spcBef>
                <a:spcPct val="20000"/>
              </a:spcBef>
              <a:buClr>
                <a:schemeClr val="tx1"/>
              </a:buClr>
              <a:buFontTx/>
              <a:buChar char="•"/>
            </a:pPr>
            <a:r>
              <a:rPr kumimoji="1" lang="en-US" sz="2000">
                <a:latin typeface="Tahoma" charset="0"/>
              </a:rPr>
              <a:t>Percepts ?</a:t>
            </a:r>
          </a:p>
          <a:p>
            <a:pPr marL="342900" indent="-342900">
              <a:lnSpc>
                <a:spcPct val="90000"/>
              </a:lnSpc>
              <a:spcBef>
                <a:spcPct val="20000"/>
              </a:spcBef>
              <a:buClr>
                <a:schemeClr val="tx1"/>
              </a:buClr>
              <a:buFontTx/>
              <a:buChar char="•"/>
            </a:pPr>
            <a:r>
              <a:rPr kumimoji="1" lang="en-US" sz="2000">
                <a:latin typeface="Tahoma" charset="0"/>
              </a:rPr>
              <a:t>Sensors?</a:t>
            </a:r>
          </a:p>
          <a:p>
            <a:pPr marL="342900" indent="-342900">
              <a:lnSpc>
                <a:spcPct val="90000"/>
              </a:lnSpc>
              <a:spcBef>
                <a:spcPct val="20000"/>
              </a:spcBef>
              <a:buClr>
                <a:schemeClr val="tx1"/>
              </a:buClr>
              <a:buFontTx/>
              <a:buChar char="•"/>
            </a:pPr>
            <a:r>
              <a:rPr kumimoji="1" lang="en-US" sz="2000">
                <a:latin typeface="Tahoma" charset="0"/>
              </a:rPr>
              <a:t>Effectors ?</a:t>
            </a:r>
          </a:p>
          <a:p>
            <a:pPr marL="342900" indent="-342900">
              <a:lnSpc>
                <a:spcPct val="90000"/>
              </a:lnSpc>
              <a:spcBef>
                <a:spcPct val="20000"/>
              </a:spcBef>
              <a:buClr>
                <a:schemeClr val="tx1"/>
              </a:buClr>
              <a:buFontTx/>
              <a:buChar char="•"/>
            </a:pPr>
            <a:r>
              <a:rPr kumimoji="1" lang="en-US" sz="2000">
                <a:latin typeface="Tahoma" charset="0"/>
              </a:rPr>
              <a:t>Actions ?</a:t>
            </a:r>
          </a:p>
          <a:p>
            <a:pPr marL="342900" indent="-342900">
              <a:lnSpc>
                <a:spcPct val="90000"/>
              </a:lnSpc>
              <a:spcBef>
                <a:spcPct val="20000"/>
              </a:spcBef>
              <a:buClr>
                <a:schemeClr val="tx1"/>
              </a:buClr>
              <a:buFontTx/>
              <a:buChar char="•"/>
            </a:pPr>
            <a:r>
              <a:rPr kumimoji="1" lang="en-US" sz="2000">
                <a:latin typeface="Tahoma" charset="0"/>
              </a:rPr>
              <a:t>Environment:  Freeway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4579" name="Rectangle 2"/>
          <p:cNvSpPr>
            <a:spLocks noGrp="1" noChangeArrowheads="1"/>
          </p:cNvSpPr>
          <p:nvPr>
            <p:ph type="title"/>
          </p:nvPr>
        </p:nvSpPr>
        <p:spPr/>
        <p:txBody>
          <a:bodyPr/>
          <a:lstStyle/>
          <a:p>
            <a:r>
              <a:rPr lang="en-US">
                <a:latin typeface="Helvetica" charset="0"/>
              </a:rPr>
              <a:t>Interacting Agents</a:t>
            </a:r>
          </a:p>
        </p:txBody>
      </p:sp>
      <p:sp>
        <p:nvSpPr>
          <p:cNvPr id="24580" name="Rectangle 3"/>
          <p:cNvSpPr>
            <a:spLocks noGrp="1" noChangeArrowheads="1"/>
          </p:cNvSpPr>
          <p:nvPr>
            <p:ph type="body" idx="1"/>
          </p:nvPr>
        </p:nvSpPr>
        <p:spPr>
          <a:xfrm>
            <a:off x="457200" y="1371600"/>
            <a:ext cx="8458200" cy="2514600"/>
          </a:xfrm>
          <a:ln>
            <a:solidFill>
              <a:schemeClr val="tx1"/>
            </a:solidFill>
            <a:miter lim="800000"/>
            <a:headEnd/>
            <a:tailEnd/>
          </a:ln>
        </p:spPr>
        <p:txBody>
          <a:bodyPr/>
          <a:lstStyle/>
          <a:p>
            <a:pPr>
              <a:lnSpc>
                <a:spcPct val="90000"/>
              </a:lnSpc>
              <a:buFontTx/>
              <a:buNone/>
            </a:pPr>
            <a:endParaRPr lang="en-US" sz="500">
              <a:latin typeface="Tahoma" charset="0"/>
            </a:endParaRPr>
          </a:p>
          <a:p>
            <a:pPr>
              <a:lnSpc>
                <a:spcPct val="90000"/>
              </a:lnSpc>
              <a:buFontTx/>
              <a:buNone/>
            </a:pPr>
            <a:r>
              <a:rPr lang="en-US">
                <a:latin typeface="Tahoma" charset="0"/>
              </a:rPr>
              <a:t>Collision Avoidance Agent (CAA)</a:t>
            </a:r>
          </a:p>
          <a:p>
            <a:pPr>
              <a:lnSpc>
                <a:spcPct val="90000"/>
              </a:lnSpc>
            </a:pPr>
            <a:r>
              <a:rPr lang="en-US">
                <a:latin typeface="Tahoma" charset="0"/>
              </a:rPr>
              <a:t>Goals:	  Avoid running into obstacles</a:t>
            </a:r>
          </a:p>
          <a:p>
            <a:pPr>
              <a:lnSpc>
                <a:spcPct val="90000"/>
              </a:lnSpc>
            </a:pPr>
            <a:r>
              <a:rPr lang="en-US">
                <a:latin typeface="Tahoma" charset="0"/>
              </a:rPr>
              <a:t>Percepts:	  Obstacle distance, velocity, trajectory</a:t>
            </a:r>
          </a:p>
          <a:p>
            <a:pPr>
              <a:lnSpc>
                <a:spcPct val="90000"/>
              </a:lnSpc>
            </a:pPr>
            <a:r>
              <a:rPr lang="en-US">
                <a:latin typeface="Tahoma" charset="0"/>
              </a:rPr>
              <a:t>Sensors:	  Vision, proximity sensing</a:t>
            </a:r>
          </a:p>
          <a:p>
            <a:pPr>
              <a:lnSpc>
                <a:spcPct val="90000"/>
              </a:lnSpc>
            </a:pPr>
            <a:r>
              <a:rPr lang="en-US">
                <a:latin typeface="Tahoma" charset="0"/>
              </a:rPr>
              <a:t>Effectors:	  Steering Wheel, Accelerator, Brakes, Horn, Headlights</a:t>
            </a:r>
          </a:p>
          <a:p>
            <a:pPr>
              <a:lnSpc>
                <a:spcPct val="90000"/>
              </a:lnSpc>
            </a:pPr>
            <a:r>
              <a:rPr lang="en-US">
                <a:latin typeface="Tahoma" charset="0"/>
              </a:rPr>
              <a:t>Actions:	  Steer, speed up, brake, blow horn, signal (headlights)</a:t>
            </a:r>
          </a:p>
          <a:p>
            <a:pPr>
              <a:lnSpc>
                <a:spcPct val="90000"/>
              </a:lnSpc>
            </a:pPr>
            <a:r>
              <a:rPr lang="en-US">
                <a:latin typeface="Tahoma" charset="0"/>
              </a:rPr>
              <a:t>Environment:  Freeway 	</a:t>
            </a:r>
          </a:p>
        </p:txBody>
      </p:sp>
      <p:sp>
        <p:nvSpPr>
          <p:cNvPr id="24581" name="Rectangle 4"/>
          <p:cNvSpPr>
            <a:spLocks noChangeArrowheads="1"/>
          </p:cNvSpPr>
          <p:nvPr/>
        </p:nvSpPr>
        <p:spPr bwMode="auto">
          <a:xfrm>
            <a:off x="457200" y="3886200"/>
            <a:ext cx="8458200" cy="2514600"/>
          </a:xfrm>
          <a:prstGeom prst="rect">
            <a:avLst/>
          </a:prstGeom>
          <a:solidFill>
            <a:srgbClr val="DDDDDD"/>
          </a:solidFill>
          <a:ln w="9525">
            <a:solidFill>
              <a:schemeClr val="tx1"/>
            </a:solidFill>
            <a:miter lim="800000"/>
            <a:headEnd/>
            <a:tailEnd/>
          </a:ln>
        </p:spPr>
        <p:txBody>
          <a:bodyPr/>
          <a:lstStyle/>
          <a:p>
            <a:pPr marL="342900" indent="-342900">
              <a:lnSpc>
                <a:spcPct val="90000"/>
              </a:lnSpc>
              <a:spcBef>
                <a:spcPct val="20000"/>
              </a:spcBef>
              <a:buClr>
                <a:schemeClr val="tx1"/>
              </a:buClr>
            </a:pPr>
            <a:endParaRPr kumimoji="1" lang="en-US" sz="500">
              <a:latin typeface="Tahoma" charset="0"/>
            </a:endParaRPr>
          </a:p>
          <a:p>
            <a:pPr marL="342900" indent="-342900">
              <a:lnSpc>
                <a:spcPct val="90000"/>
              </a:lnSpc>
              <a:spcBef>
                <a:spcPct val="20000"/>
              </a:spcBef>
              <a:buClr>
                <a:schemeClr val="tx1"/>
              </a:buClr>
            </a:pPr>
            <a:r>
              <a:rPr kumimoji="1" lang="en-US" sz="2000">
                <a:latin typeface="Tahoma" charset="0"/>
              </a:rPr>
              <a:t>Lane Keeping Agent (LKA)</a:t>
            </a:r>
          </a:p>
          <a:p>
            <a:pPr marL="342900" indent="-342900">
              <a:lnSpc>
                <a:spcPct val="90000"/>
              </a:lnSpc>
              <a:spcBef>
                <a:spcPct val="20000"/>
              </a:spcBef>
              <a:buClr>
                <a:schemeClr val="tx1"/>
              </a:buClr>
              <a:buFontTx/>
              <a:buChar char="•"/>
            </a:pPr>
            <a:r>
              <a:rPr kumimoji="1" lang="en-US" sz="2000">
                <a:latin typeface="Tahoma" charset="0"/>
              </a:rPr>
              <a:t>Goals:	  Stay in current lane</a:t>
            </a:r>
          </a:p>
          <a:p>
            <a:pPr marL="342900" indent="-342900">
              <a:lnSpc>
                <a:spcPct val="90000"/>
              </a:lnSpc>
              <a:spcBef>
                <a:spcPct val="20000"/>
              </a:spcBef>
              <a:buClr>
                <a:schemeClr val="tx1"/>
              </a:buClr>
              <a:buFontTx/>
              <a:buChar char="•"/>
            </a:pPr>
            <a:r>
              <a:rPr kumimoji="1" lang="en-US" sz="2000">
                <a:latin typeface="Tahoma" charset="0"/>
              </a:rPr>
              <a:t>Percepts:	  Lane center, lane boundaries</a:t>
            </a:r>
          </a:p>
          <a:p>
            <a:pPr marL="342900" indent="-342900">
              <a:lnSpc>
                <a:spcPct val="90000"/>
              </a:lnSpc>
              <a:spcBef>
                <a:spcPct val="20000"/>
              </a:spcBef>
              <a:buClr>
                <a:schemeClr val="tx1"/>
              </a:buClr>
              <a:buFontTx/>
              <a:buChar char="•"/>
            </a:pPr>
            <a:r>
              <a:rPr kumimoji="1" lang="en-US" sz="2000">
                <a:latin typeface="Tahoma" charset="0"/>
              </a:rPr>
              <a:t>Sensors:	  Vision</a:t>
            </a:r>
          </a:p>
          <a:p>
            <a:pPr marL="342900" indent="-342900">
              <a:lnSpc>
                <a:spcPct val="90000"/>
              </a:lnSpc>
              <a:spcBef>
                <a:spcPct val="20000"/>
              </a:spcBef>
              <a:buClr>
                <a:schemeClr val="tx1"/>
              </a:buClr>
              <a:buFontTx/>
              <a:buChar char="•"/>
            </a:pPr>
            <a:r>
              <a:rPr kumimoji="1" lang="en-US" sz="2000">
                <a:latin typeface="Tahoma" charset="0"/>
              </a:rPr>
              <a:t>Effectors:	  Steering Wheel, Accelerator, Brakes</a:t>
            </a:r>
          </a:p>
          <a:p>
            <a:pPr marL="342900" indent="-342900">
              <a:lnSpc>
                <a:spcPct val="90000"/>
              </a:lnSpc>
              <a:spcBef>
                <a:spcPct val="20000"/>
              </a:spcBef>
              <a:buClr>
                <a:schemeClr val="tx1"/>
              </a:buClr>
              <a:buFontTx/>
              <a:buChar char="•"/>
            </a:pPr>
            <a:r>
              <a:rPr kumimoji="1" lang="en-US" sz="2000">
                <a:latin typeface="Tahoma" charset="0"/>
              </a:rPr>
              <a:t>Actions:	  Steer, speed up, brake</a:t>
            </a:r>
          </a:p>
          <a:p>
            <a:pPr marL="342900" indent="-342900">
              <a:lnSpc>
                <a:spcPct val="90000"/>
              </a:lnSpc>
              <a:spcBef>
                <a:spcPct val="20000"/>
              </a:spcBef>
              <a:buClr>
                <a:schemeClr val="tx1"/>
              </a:buClr>
              <a:buFontTx/>
              <a:buChar char="•"/>
            </a:pPr>
            <a:r>
              <a:rPr kumimoji="1" lang="en-US" sz="2000">
                <a:latin typeface="Tahoma" charset="0"/>
              </a:rPr>
              <a:t>Environment:  Freeway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5603" name="Rectangle 2"/>
          <p:cNvSpPr>
            <a:spLocks noGrp="1" noChangeArrowheads="1"/>
          </p:cNvSpPr>
          <p:nvPr>
            <p:ph type="title"/>
          </p:nvPr>
        </p:nvSpPr>
        <p:spPr/>
        <p:txBody>
          <a:bodyPr/>
          <a:lstStyle/>
          <a:p>
            <a:r>
              <a:rPr lang="en-US">
                <a:latin typeface="Helvetica" charset="0"/>
              </a:rPr>
              <a:t>Conflict Resolution by Action Selection Agents</a:t>
            </a:r>
          </a:p>
        </p:txBody>
      </p:sp>
      <p:sp>
        <p:nvSpPr>
          <p:cNvPr id="25604" name="Rectangle 4"/>
          <p:cNvSpPr>
            <a:spLocks noGrp="1" noChangeArrowheads="1"/>
          </p:cNvSpPr>
          <p:nvPr>
            <p:ph type="body" idx="1"/>
          </p:nvPr>
        </p:nvSpPr>
        <p:spPr/>
        <p:txBody>
          <a:bodyPr/>
          <a:lstStyle/>
          <a:p>
            <a:endParaRPr lang="en-US">
              <a:latin typeface="Tahoma" charset="0"/>
            </a:endParaRPr>
          </a:p>
          <a:p>
            <a:endParaRPr lang="en-US">
              <a:latin typeface="Tahoma" charset="0"/>
            </a:endParaRPr>
          </a:p>
        </p:txBody>
      </p:sp>
      <p:sp>
        <p:nvSpPr>
          <p:cNvPr id="25605" name="Rectangle 5"/>
          <p:cNvSpPr>
            <a:spLocks noChangeArrowheads="1"/>
          </p:cNvSpPr>
          <p:nvPr/>
        </p:nvSpPr>
        <p:spPr bwMode="auto">
          <a:xfrm>
            <a:off x="609600" y="1447800"/>
            <a:ext cx="8178800" cy="476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tx1"/>
              </a:buClr>
              <a:buFontTx/>
              <a:buChar char="•"/>
            </a:pPr>
            <a:r>
              <a:rPr kumimoji="1" lang="en-US" b="1" dirty="0">
                <a:latin typeface="Tahoma" charset="0"/>
              </a:rPr>
              <a:t>Override:</a:t>
            </a:r>
            <a:r>
              <a:rPr kumimoji="1" lang="en-US" dirty="0">
                <a:latin typeface="Tahoma" charset="0"/>
              </a:rPr>
              <a:t> 	CAA overrides LKA</a:t>
            </a:r>
            <a:br>
              <a:rPr kumimoji="1" lang="en-US" dirty="0">
                <a:latin typeface="Tahoma" charset="0"/>
              </a:rPr>
            </a:br>
            <a:endParaRPr kumimoji="1" lang="en-US" dirty="0">
              <a:latin typeface="Tahoma" charset="0"/>
            </a:endParaRPr>
          </a:p>
          <a:p>
            <a:pPr marL="342900" indent="-342900">
              <a:spcBef>
                <a:spcPct val="20000"/>
              </a:spcBef>
              <a:buClr>
                <a:schemeClr val="tx1"/>
              </a:buClr>
              <a:buFontTx/>
              <a:buChar char="•"/>
            </a:pPr>
            <a:r>
              <a:rPr kumimoji="1" lang="en-US" b="1" dirty="0">
                <a:latin typeface="Tahoma" charset="0"/>
              </a:rPr>
              <a:t>Arbitrate:</a:t>
            </a:r>
            <a:r>
              <a:rPr kumimoji="1" lang="en-US" dirty="0">
                <a:latin typeface="Tahoma" charset="0"/>
              </a:rPr>
              <a:t> 	</a:t>
            </a:r>
            <a:r>
              <a:rPr kumimoji="1" lang="en-US" u="sng" dirty="0">
                <a:latin typeface="Tahoma" charset="0"/>
              </a:rPr>
              <a:t>if</a:t>
            </a:r>
            <a:r>
              <a:rPr kumimoji="1" lang="en-US" dirty="0">
                <a:latin typeface="Tahoma" charset="0"/>
              </a:rPr>
              <a:t> Obstacle is Close </a:t>
            </a:r>
            <a:r>
              <a:rPr kumimoji="1" lang="en-US" u="sng" dirty="0">
                <a:latin typeface="Tahoma" charset="0"/>
              </a:rPr>
              <a:t>then</a:t>
            </a:r>
            <a:r>
              <a:rPr kumimoji="1" lang="en-US" dirty="0">
                <a:latin typeface="Tahoma" charset="0"/>
              </a:rPr>
              <a:t> CAA</a:t>
            </a:r>
            <a:br>
              <a:rPr kumimoji="1" lang="en-US" dirty="0">
                <a:latin typeface="Tahoma" charset="0"/>
              </a:rPr>
            </a:br>
            <a:r>
              <a:rPr kumimoji="1" lang="en-US" dirty="0">
                <a:latin typeface="Tahoma" charset="0"/>
              </a:rPr>
              <a:t>			</a:t>
            </a:r>
            <a:r>
              <a:rPr kumimoji="1" lang="en-US" u="sng" dirty="0">
                <a:latin typeface="Tahoma" charset="0"/>
              </a:rPr>
              <a:t>else</a:t>
            </a:r>
            <a:r>
              <a:rPr kumimoji="1" lang="en-US" dirty="0">
                <a:latin typeface="Tahoma" charset="0"/>
              </a:rPr>
              <a:t> LKA</a:t>
            </a:r>
          </a:p>
          <a:p>
            <a:pPr marL="342900" indent="-342900">
              <a:spcBef>
                <a:spcPct val="20000"/>
              </a:spcBef>
              <a:buClr>
                <a:schemeClr val="tx1"/>
              </a:buClr>
              <a:buFontTx/>
              <a:buChar char="•"/>
            </a:pPr>
            <a:endParaRPr kumimoji="1" lang="en-US" b="1" dirty="0">
              <a:latin typeface="Tahoma" charset="0"/>
            </a:endParaRPr>
          </a:p>
          <a:p>
            <a:pPr marL="342900" indent="-342900">
              <a:spcBef>
                <a:spcPct val="20000"/>
              </a:spcBef>
              <a:buClr>
                <a:schemeClr val="tx1"/>
              </a:buClr>
              <a:buFontTx/>
              <a:buChar char="•"/>
            </a:pPr>
            <a:r>
              <a:rPr kumimoji="1" lang="en-US" b="1" dirty="0">
                <a:latin typeface="Tahoma" charset="0"/>
              </a:rPr>
              <a:t>Compromise:</a:t>
            </a:r>
            <a:r>
              <a:rPr kumimoji="1" lang="en-US" dirty="0">
                <a:latin typeface="Tahoma" charset="0"/>
              </a:rPr>
              <a:t> 	Choose action that satisfies both</a:t>
            </a:r>
            <a:br>
              <a:rPr kumimoji="1" lang="en-US" dirty="0">
                <a:latin typeface="Tahoma" charset="0"/>
              </a:rPr>
            </a:br>
            <a:r>
              <a:rPr kumimoji="1" lang="en-US" dirty="0">
                <a:latin typeface="Tahoma" charset="0"/>
              </a:rPr>
              <a:t>			agents</a:t>
            </a:r>
          </a:p>
          <a:p>
            <a:pPr marL="342900" indent="-342900">
              <a:spcBef>
                <a:spcPct val="20000"/>
              </a:spcBef>
              <a:buClr>
                <a:schemeClr val="tx1"/>
              </a:buClr>
              <a:buFontTx/>
              <a:buChar char="•"/>
            </a:pPr>
            <a:endParaRPr kumimoji="1" lang="en-US" dirty="0">
              <a:latin typeface="Tahoma" charset="0"/>
            </a:endParaRPr>
          </a:p>
          <a:p>
            <a:pPr marL="342900" indent="-342900">
              <a:spcBef>
                <a:spcPct val="20000"/>
              </a:spcBef>
              <a:buClr>
                <a:schemeClr val="tx1"/>
              </a:buClr>
              <a:buFontTx/>
              <a:buChar char="•"/>
            </a:pPr>
            <a:r>
              <a:rPr kumimoji="1" lang="en-US" dirty="0">
                <a:latin typeface="Tahoma" charset="0"/>
              </a:rPr>
              <a:t>Any combination of the above</a:t>
            </a:r>
          </a:p>
          <a:p>
            <a:pPr marL="342900" indent="-342900">
              <a:spcBef>
                <a:spcPct val="20000"/>
              </a:spcBef>
              <a:buClr>
                <a:schemeClr val="tx1"/>
              </a:buClr>
              <a:buFontTx/>
              <a:buChar char="•"/>
            </a:pPr>
            <a:endParaRPr kumimoji="1" lang="en-US" dirty="0">
              <a:latin typeface="Tahoma" charset="0"/>
            </a:endParaRPr>
          </a:p>
          <a:p>
            <a:pPr marL="342900" indent="-342900">
              <a:spcBef>
                <a:spcPct val="20000"/>
              </a:spcBef>
              <a:buClr>
                <a:schemeClr val="tx1"/>
              </a:buClr>
              <a:buFontTx/>
              <a:buChar char="•"/>
            </a:pPr>
            <a:r>
              <a:rPr kumimoji="1" lang="en-US" b="1" dirty="0">
                <a:latin typeface="Tahoma" charset="0"/>
              </a:rPr>
              <a:t>Challenges:</a:t>
            </a:r>
            <a:r>
              <a:rPr kumimoji="1" lang="en-US" dirty="0">
                <a:latin typeface="Tahoma" charset="0"/>
              </a:rPr>
              <a:t>	</a:t>
            </a:r>
            <a:r>
              <a:rPr kumimoji="1" lang="en-US" u="sng" dirty="0">
                <a:latin typeface="Tahoma" charset="0"/>
              </a:rPr>
              <a:t>Doing the right thing</a:t>
            </a:r>
          </a:p>
          <a:p>
            <a:pPr marL="342900" indent="-342900">
              <a:spcBef>
                <a:spcPct val="20000"/>
              </a:spcBef>
              <a:buClr>
                <a:schemeClr val="tx1"/>
              </a:buClr>
              <a:buFontTx/>
              <a:buChar char="•"/>
            </a:pPr>
            <a:endParaRPr kumimoji="1" lang="en-US" u="sng" dirty="0">
              <a:latin typeface="Tahoma" charset="0"/>
            </a:endParaRPr>
          </a:p>
          <a:p>
            <a:pPr marL="742950" lvl="1" indent="-285750">
              <a:spcBef>
                <a:spcPct val="20000"/>
              </a:spcBef>
              <a:buClr>
                <a:schemeClr val="tx1"/>
              </a:buClr>
              <a:buFontTx/>
              <a:buChar char="•"/>
            </a:pPr>
            <a:endParaRPr kumimoji="1" lang="en-US" dirty="0">
              <a:latin typeface="Tahoma"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6627" name="Rectangle 2"/>
          <p:cNvSpPr>
            <a:spLocks noGrp="1" noChangeArrowheads="1"/>
          </p:cNvSpPr>
          <p:nvPr>
            <p:ph type="title"/>
          </p:nvPr>
        </p:nvSpPr>
        <p:spPr/>
        <p:txBody>
          <a:bodyPr/>
          <a:lstStyle/>
          <a:p>
            <a:r>
              <a:rPr lang="en-US">
                <a:latin typeface="Helvetica" charset="0"/>
              </a:rPr>
              <a:t>The Right Thing = The Rational Action</a:t>
            </a:r>
          </a:p>
        </p:txBody>
      </p:sp>
      <p:sp>
        <p:nvSpPr>
          <p:cNvPr id="26628" name="Rectangle 3"/>
          <p:cNvSpPr>
            <a:spLocks noGrp="1" noChangeArrowheads="1"/>
          </p:cNvSpPr>
          <p:nvPr>
            <p:ph type="body" idx="1"/>
          </p:nvPr>
        </p:nvSpPr>
        <p:spPr/>
        <p:txBody>
          <a:bodyPr/>
          <a:lstStyle/>
          <a:p>
            <a:r>
              <a:rPr lang="en-US" sz="2400" b="1" dirty="0">
                <a:latin typeface="Tahoma" charset="0"/>
              </a:rPr>
              <a:t>Rational Action:</a:t>
            </a:r>
            <a:r>
              <a:rPr lang="en-US" sz="2400" dirty="0">
                <a:latin typeface="Tahoma" charset="0"/>
              </a:rPr>
              <a:t> The action that maximizes the expected value of the performance measure </a:t>
            </a:r>
            <a:r>
              <a:rPr lang="en-US" sz="2400" u="sng" dirty="0">
                <a:latin typeface="Tahoma" charset="0"/>
              </a:rPr>
              <a:t>given the percept sequence to date</a:t>
            </a:r>
          </a:p>
          <a:p>
            <a:endParaRPr lang="en-US" sz="2400" dirty="0">
              <a:latin typeface="Tahoma" charset="0"/>
            </a:endParaRPr>
          </a:p>
          <a:p>
            <a:pPr lvl="1"/>
            <a:r>
              <a:rPr lang="en-US" sz="2000" dirty="0">
                <a:latin typeface="Tahoma" charset="0"/>
              </a:rPr>
              <a:t>Rational = Best ?</a:t>
            </a:r>
          </a:p>
          <a:p>
            <a:pPr lvl="1"/>
            <a:r>
              <a:rPr lang="en-US" sz="2000" dirty="0">
                <a:latin typeface="Tahoma" charset="0"/>
              </a:rPr>
              <a:t>Rational = Optimal ?</a:t>
            </a:r>
          </a:p>
          <a:p>
            <a:pPr lvl="1"/>
            <a:r>
              <a:rPr lang="en-US" sz="2000" dirty="0">
                <a:latin typeface="Tahoma" charset="0"/>
              </a:rPr>
              <a:t>Rational = Omniscience ? 	</a:t>
            </a:r>
          </a:p>
          <a:p>
            <a:pPr lvl="1"/>
            <a:r>
              <a:rPr lang="en-US" sz="2000" dirty="0">
                <a:latin typeface="Tahoma" charset="0"/>
              </a:rPr>
              <a:t>Rational = Clairvoyant ?</a:t>
            </a:r>
          </a:p>
          <a:p>
            <a:pPr lvl="1"/>
            <a:r>
              <a:rPr lang="en-US" sz="2000" dirty="0">
                <a:latin typeface="Tahoma" charset="0"/>
              </a:rPr>
              <a:t>Rational = Successful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7651" name="Rectangle 2"/>
          <p:cNvSpPr>
            <a:spLocks noGrp="1" noChangeArrowheads="1"/>
          </p:cNvSpPr>
          <p:nvPr>
            <p:ph type="title"/>
          </p:nvPr>
        </p:nvSpPr>
        <p:spPr/>
        <p:txBody>
          <a:bodyPr/>
          <a:lstStyle/>
          <a:p>
            <a:r>
              <a:rPr lang="en-US">
                <a:latin typeface="Helvetica" charset="0"/>
              </a:rPr>
              <a:t>The Right Thing = The Rational Action</a:t>
            </a:r>
          </a:p>
        </p:txBody>
      </p:sp>
      <p:sp>
        <p:nvSpPr>
          <p:cNvPr id="27652" name="Rectangle 3"/>
          <p:cNvSpPr>
            <a:spLocks noGrp="1" noChangeArrowheads="1"/>
          </p:cNvSpPr>
          <p:nvPr>
            <p:ph type="body" idx="1"/>
          </p:nvPr>
        </p:nvSpPr>
        <p:spPr>
          <a:xfrm>
            <a:off x="457200" y="1295400"/>
            <a:ext cx="8229600" cy="4762500"/>
          </a:xfrm>
        </p:spPr>
        <p:txBody>
          <a:bodyPr/>
          <a:lstStyle/>
          <a:p>
            <a:r>
              <a:rPr lang="en-US" sz="2400" b="1" dirty="0">
                <a:latin typeface="Tahoma" charset="0"/>
              </a:rPr>
              <a:t>Rational Action:</a:t>
            </a:r>
            <a:r>
              <a:rPr lang="en-US" sz="2400" dirty="0">
                <a:latin typeface="Tahoma" charset="0"/>
              </a:rPr>
              <a:t> The action that maximizes the expected value of the performance measure </a:t>
            </a:r>
            <a:r>
              <a:rPr lang="en-US" sz="2400" u="sng" dirty="0">
                <a:latin typeface="Tahoma" charset="0"/>
              </a:rPr>
              <a:t>given the percept sequence to date</a:t>
            </a:r>
          </a:p>
          <a:p>
            <a:endParaRPr lang="en-US" sz="2400" dirty="0">
              <a:latin typeface="Tahoma" charset="0"/>
            </a:endParaRPr>
          </a:p>
          <a:p>
            <a:pPr lvl="1"/>
            <a:r>
              <a:rPr lang="en-US" sz="2000" dirty="0">
                <a:latin typeface="Tahoma" charset="0"/>
              </a:rPr>
              <a:t>Rational = Best		Yes, to the best of its knowledge</a:t>
            </a:r>
          </a:p>
          <a:p>
            <a:pPr lvl="1"/>
            <a:r>
              <a:rPr lang="en-US" sz="2000" dirty="0">
                <a:latin typeface="Tahoma" charset="0"/>
              </a:rPr>
              <a:t>Rational = Optimal  	Yes, to the best of its abilities (incl.</a:t>
            </a:r>
          </a:p>
          <a:p>
            <a:pPr lvl="1"/>
            <a:r>
              <a:rPr lang="en-US" sz="2000" dirty="0">
                <a:latin typeface="Tahoma" charset="0"/>
              </a:rPr>
              <a:t>Rational </a:t>
            </a:r>
            <a:r>
              <a:rPr lang="en-US" sz="2000" dirty="0">
                <a:latin typeface="Tahoma" charset="0"/>
                <a:sym typeface="Symbol" charset="0"/>
              </a:rPr>
              <a:t></a:t>
            </a:r>
            <a:r>
              <a:rPr lang="en-US" sz="2000" dirty="0">
                <a:latin typeface="Tahoma" charset="0"/>
              </a:rPr>
              <a:t> Omniscience 			           its constraints)</a:t>
            </a:r>
          </a:p>
          <a:p>
            <a:pPr lvl="1"/>
            <a:r>
              <a:rPr lang="en-US" sz="2000" dirty="0">
                <a:latin typeface="Tahoma" charset="0"/>
              </a:rPr>
              <a:t>Rational </a:t>
            </a:r>
            <a:r>
              <a:rPr lang="en-US" sz="2000" dirty="0">
                <a:latin typeface="Tahoma" charset="0"/>
                <a:sym typeface="Symbol" charset="0"/>
              </a:rPr>
              <a:t></a:t>
            </a:r>
            <a:r>
              <a:rPr lang="en-US" sz="2000" dirty="0">
                <a:latin typeface="Tahoma" charset="0"/>
              </a:rPr>
              <a:t> Clairvoyant </a:t>
            </a:r>
          </a:p>
          <a:p>
            <a:pPr lvl="1"/>
            <a:r>
              <a:rPr lang="en-US" sz="2000" dirty="0">
                <a:latin typeface="Tahoma" charset="0"/>
              </a:rPr>
              <a:t>Rational </a:t>
            </a:r>
            <a:r>
              <a:rPr lang="en-US" sz="2000" dirty="0">
                <a:latin typeface="Tahoma" charset="0"/>
                <a:sym typeface="Symbol" charset="0"/>
              </a:rPr>
              <a:t></a:t>
            </a:r>
            <a:r>
              <a:rPr lang="en-US" sz="2000" dirty="0">
                <a:latin typeface="Tahoma" charset="0"/>
              </a:rPr>
              <a:t> Successful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8675" name="Rectangle 2"/>
          <p:cNvSpPr>
            <a:spLocks noGrp="1" noChangeArrowheads="1"/>
          </p:cNvSpPr>
          <p:nvPr>
            <p:ph type="title"/>
          </p:nvPr>
        </p:nvSpPr>
        <p:spPr/>
        <p:txBody>
          <a:bodyPr/>
          <a:lstStyle/>
          <a:p>
            <a:r>
              <a:rPr lang="en-US">
                <a:latin typeface="Helvetica" charset="0"/>
              </a:rPr>
              <a:t>Behavior and performance of IAs</a:t>
            </a:r>
          </a:p>
        </p:txBody>
      </p:sp>
      <p:sp>
        <p:nvSpPr>
          <p:cNvPr id="28676" name="Rectangle 3"/>
          <p:cNvSpPr>
            <a:spLocks noGrp="1" noChangeArrowheads="1"/>
          </p:cNvSpPr>
          <p:nvPr>
            <p:ph type="body" idx="1"/>
          </p:nvPr>
        </p:nvSpPr>
        <p:spPr>
          <a:xfrm>
            <a:off x="457200" y="1295400"/>
            <a:ext cx="8458200" cy="4762500"/>
          </a:xfrm>
        </p:spPr>
        <p:txBody>
          <a:bodyPr/>
          <a:lstStyle/>
          <a:p>
            <a:r>
              <a:rPr lang="en-US" sz="2400" b="1" dirty="0">
                <a:latin typeface="Tahoma" charset="0"/>
              </a:rPr>
              <a:t>Perception</a:t>
            </a:r>
            <a:r>
              <a:rPr lang="en-US" sz="2400" dirty="0">
                <a:latin typeface="Tahoma" charset="0"/>
              </a:rPr>
              <a:t> (sequence) to </a:t>
            </a:r>
            <a:r>
              <a:rPr lang="en-US" sz="2400" b="1" dirty="0">
                <a:latin typeface="Tahoma" charset="0"/>
              </a:rPr>
              <a:t>Action</a:t>
            </a:r>
            <a:r>
              <a:rPr lang="en-US" sz="2400" dirty="0">
                <a:latin typeface="Tahoma" charset="0"/>
              </a:rPr>
              <a:t> </a:t>
            </a:r>
            <a:r>
              <a:rPr lang="en-US" sz="2400" b="1" dirty="0">
                <a:latin typeface="Tahoma" charset="0"/>
              </a:rPr>
              <a:t>Mapping:</a:t>
            </a:r>
            <a:r>
              <a:rPr lang="en-US" sz="2400" dirty="0">
                <a:latin typeface="Tahoma" charset="0"/>
              </a:rPr>
              <a:t> </a:t>
            </a:r>
            <a:r>
              <a:rPr lang="en-US" sz="2400" i="1" dirty="0">
                <a:latin typeface="Tahoma" charset="0"/>
              </a:rPr>
              <a:t>f </a:t>
            </a:r>
            <a:r>
              <a:rPr lang="en-US" sz="2400" dirty="0">
                <a:latin typeface="Tahoma" charset="0"/>
              </a:rPr>
              <a:t>: </a:t>
            </a:r>
            <a:r>
              <a:rPr lang="en-US" sz="2400" dirty="0">
                <a:latin typeface="Lucida Calligraphy" charset="0"/>
              </a:rPr>
              <a:t>P</a:t>
            </a:r>
            <a:r>
              <a:rPr lang="en-US" sz="2400" dirty="0">
                <a:latin typeface="Tahoma" charset="0"/>
              </a:rPr>
              <a:t>* </a:t>
            </a:r>
            <a:r>
              <a:rPr lang="en-US" sz="2400" dirty="0">
                <a:latin typeface="Tahoma" charset="0"/>
                <a:sym typeface="Symbol" charset="0"/>
              </a:rPr>
              <a:t> </a:t>
            </a:r>
            <a:r>
              <a:rPr lang="en-US" sz="2400" dirty="0">
                <a:latin typeface="Tahoma" charset="0"/>
              </a:rPr>
              <a:t> </a:t>
            </a:r>
            <a:r>
              <a:rPr lang="en-US" sz="2400" dirty="0">
                <a:latin typeface="Lucida Calligraphy" charset="0"/>
              </a:rPr>
              <a:t>A</a:t>
            </a:r>
          </a:p>
          <a:p>
            <a:pPr lvl="1"/>
            <a:r>
              <a:rPr lang="en-US" sz="2000" b="1" dirty="0">
                <a:latin typeface="Tahoma" charset="0"/>
              </a:rPr>
              <a:t>Ideal mapping: </a:t>
            </a:r>
            <a:r>
              <a:rPr lang="en-US" sz="2000" dirty="0">
                <a:latin typeface="Tahoma" charset="0"/>
              </a:rPr>
              <a:t>specifies which actions an agent ought to take at any point in time</a:t>
            </a:r>
          </a:p>
          <a:p>
            <a:pPr lvl="1"/>
            <a:r>
              <a:rPr lang="en-US" sz="2000" b="1" dirty="0">
                <a:latin typeface="Tahoma" charset="0"/>
              </a:rPr>
              <a:t>Description:</a:t>
            </a:r>
            <a:r>
              <a:rPr lang="en-US" sz="2000" dirty="0">
                <a:latin typeface="Tahoma" charset="0"/>
              </a:rPr>
              <a:t> Look-Up-Table, Closed Form, etc. </a:t>
            </a:r>
            <a:endParaRPr lang="en-US" sz="2000" b="1" dirty="0">
              <a:latin typeface="Tahoma" charset="0"/>
            </a:endParaRPr>
          </a:p>
          <a:p>
            <a:pPr lvl="1"/>
            <a:endParaRPr lang="en-US" sz="2000" dirty="0">
              <a:latin typeface="Lucida Calligraphy" charset="0"/>
            </a:endParaRPr>
          </a:p>
          <a:p>
            <a:r>
              <a:rPr lang="en-US" sz="2400" b="1" dirty="0">
                <a:latin typeface="Tahoma" charset="0"/>
              </a:rPr>
              <a:t>Performance measure: </a:t>
            </a:r>
            <a:r>
              <a:rPr lang="en-US" sz="2400" dirty="0">
                <a:latin typeface="Tahoma" charset="0"/>
              </a:rPr>
              <a:t>a </a:t>
            </a:r>
            <a:r>
              <a:rPr lang="en-US" sz="2400" i="1" dirty="0">
                <a:latin typeface="Tahoma" charset="0"/>
              </a:rPr>
              <a:t>subjective</a:t>
            </a:r>
            <a:r>
              <a:rPr lang="en-US" sz="2400" b="1" i="1" dirty="0">
                <a:latin typeface="Tahoma" charset="0"/>
              </a:rPr>
              <a:t> </a:t>
            </a:r>
            <a:r>
              <a:rPr lang="en-US" sz="2400" dirty="0">
                <a:latin typeface="Tahoma" charset="0"/>
              </a:rPr>
              <a:t>measure</a:t>
            </a:r>
            <a:r>
              <a:rPr lang="en-US" sz="2400" b="1" i="1" dirty="0">
                <a:latin typeface="Tahoma" charset="0"/>
              </a:rPr>
              <a:t> </a:t>
            </a:r>
            <a:r>
              <a:rPr lang="en-US" sz="2400" dirty="0">
                <a:latin typeface="Tahoma" charset="0"/>
              </a:rPr>
              <a:t>to characterize how successful an agent is (e.g., speed, power usage, accuracy, money, etc.)</a:t>
            </a:r>
          </a:p>
          <a:p>
            <a:pPr>
              <a:buFontTx/>
              <a:buNone/>
            </a:pPr>
            <a:r>
              <a:rPr lang="en-US" sz="2400" dirty="0">
                <a:latin typeface="Tahoma" charset="0"/>
              </a:rPr>
              <a:t>  </a:t>
            </a:r>
          </a:p>
          <a:p>
            <a:r>
              <a:rPr lang="en-US" sz="2400" dirty="0">
                <a:latin typeface="Tahoma" charset="0"/>
              </a:rPr>
              <a:t>(degree of)</a:t>
            </a:r>
            <a:r>
              <a:rPr lang="en-US" sz="2400" b="1" dirty="0">
                <a:latin typeface="Tahoma" charset="0"/>
              </a:rPr>
              <a:t> Autonomy: </a:t>
            </a:r>
            <a:r>
              <a:rPr lang="en-US" sz="2400" dirty="0">
                <a:latin typeface="Tahoma" charset="0"/>
              </a:rPr>
              <a:t>to what extent is the agent able to make decisions and take actions on its own?</a:t>
            </a:r>
            <a:endParaRPr lang="en-US" sz="2400" b="1" dirty="0">
              <a:latin typeface="Tahoma"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5"/>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29699" name="Rectangle 2"/>
          <p:cNvSpPr>
            <a:spLocks noGrp="1" noChangeArrowheads="1"/>
          </p:cNvSpPr>
          <p:nvPr>
            <p:ph type="title"/>
          </p:nvPr>
        </p:nvSpPr>
        <p:spPr/>
        <p:txBody>
          <a:bodyPr/>
          <a:lstStyle/>
          <a:p>
            <a:r>
              <a:rPr lang="en-US">
                <a:latin typeface="Tahoma" charset="0"/>
              </a:rPr>
              <a:t>Look up table</a:t>
            </a:r>
          </a:p>
        </p:txBody>
      </p:sp>
      <p:grpSp>
        <p:nvGrpSpPr>
          <p:cNvPr id="29700" name="Group 27"/>
          <p:cNvGrpSpPr>
            <a:grpSpLocks/>
          </p:cNvGrpSpPr>
          <p:nvPr/>
        </p:nvGrpSpPr>
        <p:grpSpPr bwMode="auto">
          <a:xfrm>
            <a:off x="5343525" y="2438400"/>
            <a:ext cx="3519488" cy="1828800"/>
            <a:chOff x="3366" y="1536"/>
            <a:chExt cx="2217" cy="1152"/>
          </a:xfrm>
        </p:grpSpPr>
        <p:sp>
          <p:nvSpPr>
            <p:cNvPr id="29718" name="AutoShape 4"/>
            <p:cNvSpPr>
              <a:spLocks noChangeArrowheads="1"/>
            </p:cNvSpPr>
            <p:nvPr/>
          </p:nvSpPr>
          <p:spPr bwMode="auto">
            <a:xfrm>
              <a:off x="4032" y="2304"/>
              <a:ext cx="432" cy="384"/>
            </a:xfrm>
            <a:prstGeom prst="triangle">
              <a:avLst>
                <a:gd name="adj" fmla="val 50000"/>
              </a:avLst>
            </a:prstGeom>
            <a:solidFill>
              <a:srgbClr val="0066FF"/>
            </a:solidFill>
            <a:ln w="9525">
              <a:solidFill>
                <a:schemeClr val="tx1"/>
              </a:solidFill>
              <a:miter lim="800000"/>
              <a:headEnd/>
              <a:tailEnd/>
            </a:ln>
          </p:spPr>
          <p:txBody>
            <a:bodyPr wrap="none" anchor="ctr"/>
            <a:lstStyle/>
            <a:p>
              <a:endParaRPr lang="tr-TR"/>
            </a:p>
          </p:txBody>
        </p:sp>
        <p:sp>
          <p:nvSpPr>
            <p:cNvPr id="29719" name="Line 5"/>
            <p:cNvSpPr>
              <a:spLocks noChangeShapeType="1"/>
            </p:cNvSpPr>
            <p:nvPr/>
          </p:nvSpPr>
          <p:spPr bwMode="auto">
            <a:xfrm>
              <a:off x="4248" y="1920"/>
              <a:ext cx="0" cy="384"/>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720" name="AutoShape 6"/>
            <p:cNvSpPr>
              <a:spLocks noChangeArrowheads="1"/>
            </p:cNvSpPr>
            <p:nvPr/>
          </p:nvSpPr>
          <p:spPr bwMode="auto">
            <a:xfrm>
              <a:off x="4200" y="1536"/>
              <a:ext cx="432" cy="384"/>
            </a:xfrm>
            <a:prstGeom prst="triangle">
              <a:avLst>
                <a:gd name="adj" fmla="val 50000"/>
              </a:avLst>
            </a:prstGeom>
            <a:solidFill>
              <a:srgbClr val="CC3300"/>
            </a:solidFill>
            <a:ln w="9525">
              <a:solidFill>
                <a:schemeClr val="tx1"/>
              </a:solidFill>
              <a:miter lim="800000"/>
              <a:headEnd/>
              <a:tailEnd/>
            </a:ln>
          </p:spPr>
          <p:txBody>
            <a:bodyPr wrap="none" anchor="ctr"/>
            <a:lstStyle/>
            <a:p>
              <a:endParaRPr lang="tr-TR"/>
            </a:p>
          </p:txBody>
        </p:sp>
        <p:sp>
          <p:nvSpPr>
            <p:cNvPr id="29721" name="Text Box 7"/>
            <p:cNvSpPr txBox="1">
              <a:spLocks noChangeArrowheads="1"/>
            </p:cNvSpPr>
            <p:nvPr/>
          </p:nvSpPr>
          <p:spPr bwMode="auto">
            <a:xfrm>
              <a:off x="4478" y="2340"/>
              <a:ext cx="67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Tahoma" charset="0"/>
                </a:rPr>
                <a:t>agent</a:t>
              </a:r>
            </a:p>
          </p:txBody>
        </p:sp>
        <p:sp>
          <p:nvSpPr>
            <p:cNvPr id="29722" name="Text Box 8"/>
            <p:cNvSpPr txBox="1">
              <a:spLocks noChangeArrowheads="1"/>
            </p:cNvSpPr>
            <p:nvPr/>
          </p:nvSpPr>
          <p:spPr bwMode="auto">
            <a:xfrm>
              <a:off x="4656" y="1642"/>
              <a:ext cx="927"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Tahoma" charset="0"/>
                </a:rPr>
                <a:t>obstacle</a:t>
              </a:r>
            </a:p>
          </p:txBody>
        </p:sp>
        <p:sp>
          <p:nvSpPr>
            <p:cNvPr id="29723" name="Text Box 9"/>
            <p:cNvSpPr txBox="1">
              <a:spLocks noChangeArrowheads="1"/>
            </p:cNvSpPr>
            <p:nvPr/>
          </p:nvSpPr>
          <p:spPr bwMode="auto">
            <a:xfrm>
              <a:off x="3366" y="1978"/>
              <a:ext cx="76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a:latin typeface="Tahoma" charset="0"/>
                </a:rPr>
                <a:t>sensor</a:t>
              </a:r>
            </a:p>
          </p:txBody>
        </p:sp>
      </p:grpSp>
      <p:graphicFrame>
        <p:nvGraphicFramePr>
          <p:cNvPr id="106524" name="Group 28"/>
          <p:cNvGraphicFramePr>
            <a:graphicFrameLocks noGrp="1"/>
          </p:cNvGraphicFramePr>
          <p:nvPr>
            <p:ph sz="half" idx="2"/>
          </p:nvPr>
        </p:nvGraphicFramePr>
        <p:xfrm>
          <a:off x="609600" y="1524000"/>
          <a:ext cx="4013200" cy="4716463"/>
        </p:xfrm>
        <a:graphic>
          <a:graphicData uri="http://schemas.openxmlformats.org/drawingml/2006/table">
            <a:tbl>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tblGrid>
              <a:tr h="11445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1" lang="en-US" sz="2800" b="1" i="0" u="none" strike="noStrike" cap="none" normalizeH="0" baseline="0">
                          <a:ln>
                            <a:noFill/>
                          </a:ln>
                          <a:solidFill>
                            <a:schemeClr val="tx1"/>
                          </a:solidFill>
                          <a:effectLst/>
                          <a:latin typeface="Tahoma" pitchFamily="34" charset="0"/>
                        </a:rPr>
                        <a:t>Distance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1" lang="en-US" sz="2800" b="1" i="0" u="none" strike="noStrike" cap="none" normalizeH="0" baseline="0">
                          <a:ln>
                            <a:noFill/>
                          </a:ln>
                          <a:solidFill>
                            <a:schemeClr val="tx1"/>
                          </a:solidFill>
                          <a:effectLst/>
                          <a:latin typeface="Tahoma" pitchFamily="34" charset="0"/>
                        </a:rPr>
                        <a:t>Action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906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pitchFamily="34" charset="0"/>
                        </a:rPr>
                        <a:t>No 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06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pitchFamily="34" charset="0"/>
                        </a:rPr>
                        <a:t>Turn left 30 degrees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906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pitchFamily="34" charset="0"/>
                        </a:rPr>
                        <a:t>Stop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30723" name="Rectangle 2"/>
          <p:cNvSpPr>
            <a:spLocks noGrp="1" noChangeArrowheads="1"/>
          </p:cNvSpPr>
          <p:nvPr>
            <p:ph type="title"/>
          </p:nvPr>
        </p:nvSpPr>
        <p:spPr/>
        <p:txBody>
          <a:bodyPr/>
          <a:lstStyle/>
          <a:p>
            <a:r>
              <a:rPr lang="en-US">
                <a:latin typeface="Helvetica" charset="0"/>
              </a:rPr>
              <a:t>Closed form</a:t>
            </a:r>
          </a:p>
        </p:txBody>
      </p:sp>
      <p:sp>
        <p:nvSpPr>
          <p:cNvPr id="30724" name="Rectangle 3"/>
          <p:cNvSpPr>
            <a:spLocks noGrp="1" noChangeArrowheads="1"/>
          </p:cNvSpPr>
          <p:nvPr>
            <p:ph type="body" idx="1"/>
          </p:nvPr>
        </p:nvSpPr>
        <p:spPr/>
        <p:txBody>
          <a:bodyPr/>
          <a:lstStyle/>
          <a:p>
            <a:r>
              <a:rPr lang="en-US" sz="2400">
                <a:latin typeface="Tahoma" charset="0"/>
              </a:rPr>
              <a:t>Output (degree of rotation) = F(distance)</a:t>
            </a:r>
          </a:p>
          <a:p>
            <a:endParaRPr lang="en-US" sz="2400">
              <a:latin typeface="Tahoma" charset="0"/>
            </a:endParaRPr>
          </a:p>
          <a:p>
            <a:r>
              <a:rPr lang="en-US" sz="2400">
                <a:latin typeface="Tahoma" charset="0"/>
              </a:rPr>
              <a:t>E.g., F(d) = 10/d 	    (distance cannot be less than 1/10)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16387" name="Rectangle 2"/>
          <p:cNvSpPr>
            <a:spLocks noGrp="1" noChangeArrowheads="1"/>
          </p:cNvSpPr>
          <p:nvPr>
            <p:ph type="title"/>
          </p:nvPr>
        </p:nvSpPr>
        <p:spPr/>
        <p:txBody>
          <a:bodyPr/>
          <a:lstStyle/>
          <a:p>
            <a:r>
              <a:rPr lang="en-US" dirty="0">
                <a:latin typeface="Helvetica" charset="0"/>
              </a:rPr>
              <a:t>What is an (Intelligent) Agent?</a:t>
            </a:r>
          </a:p>
        </p:txBody>
      </p:sp>
      <p:sp>
        <p:nvSpPr>
          <p:cNvPr id="16388" name="Rectangle 3"/>
          <p:cNvSpPr>
            <a:spLocks noGrp="1" noChangeArrowheads="1"/>
          </p:cNvSpPr>
          <p:nvPr>
            <p:ph type="body" idx="1"/>
          </p:nvPr>
        </p:nvSpPr>
        <p:spPr>
          <a:xfrm>
            <a:off x="381000" y="609600"/>
            <a:ext cx="8178800" cy="1600200"/>
          </a:xfrm>
        </p:spPr>
        <p:txBody>
          <a:bodyPr/>
          <a:lstStyle/>
          <a:p>
            <a:pPr marL="0" indent="0">
              <a:buNone/>
            </a:pPr>
            <a:br>
              <a:rPr lang="en-US" sz="2400" dirty="0">
                <a:latin typeface="Tahoma" charset="0"/>
              </a:rPr>
            </a:br>
            <a:endParaRPr lang="en-US" sz="2400" dirty="0">
              <a:latin typeface="Tahoma" charset="0"/>
            </a:endParaRPr>
          </a:p>
          <a:p>
            <a:r>
              <a:rPr lang="en-US" sz="2400" dirty="0">
                <a:latin typeface="Tahoma" charset="0"/>
              </a:rPr>
              <a:t>Anything that can be </a:t>
            </a:r>
            <a:r>
              <a:rPr lang="en-US" sz="2400" i="1" dirty="0">
                <a:solidFill>
                  <a:srgbClr val="CC3300"/>
                </a:solidFill>
                <a:latin typeface="Tahoma" charset="0"/>
              </a:rPr>
              <a:t>viewed</a:t>
            </a:r>
            <a:r>
              <a:rPr lang="en-US" sz="2400" i="1" dirty="0">
                <a:latin typeface="Tahoma" charset="0"/>
              </a:rPr>
              <a:t> as</a:t>
            </a:r>
            <a:r>
              <a:rPr lang="en-US" sz="2400" dirty="0">
                <a:latin typeface="Tahoma" charset="0"/>
              </a:rPr>
              <a:t> </a:t>
            </a:r>
            <a:r>
              <a:rPr lang="en-US" sz="2400" b="1" dirty="0">
                <a:latin typeface="Tahoma" charset="0"/>
              </a:rPr>
              <a:t>perceiving </a:t>
            </a:r>
            <a:r>
              <a:rPr lang="en-US" sz="2400" dirty="0">
                <a:latin typeface="Tahoma" charset="0"/>
              </a:rPr>
              <a:t>its </a:t>
            </a:r>
            <a:r>
              <a:rPr lang="en-US" sz="2400" b="1" dirty="0">
                <a:latin typeface="Tahoma" charset="0"/>
              </a:rPr>
              <a:t>environment</a:t>
            </a:r>
            <a:r>
              <a:rPr lang="en-US" sz="2400" dirty="0">
                <a:latin typeface="Tahoma" charset="0"/>
              </a:rPr>
              <a:t> through </a:t>
            </a:r>
            <a:r>
              <a:rPr lang="en-US" sz="2400" b="1" dirty="0">
                <a:latin typeface="Tahoma" charset="0"/>
              </a:rPr>
              <a:t>sensors</a:t>
            </a:r>
            <a:r>
              <a:rPr lang="en-US" sz="2400" dirty="0">
                <a:latin typeface="Tahoma" charset="0"/>
              </a:rPr>
              <a:t> and </a:t>
            </a:r>
            <a:r>
              <a:rPr lang="en-US" sz="2400" b="1" dirty="0">
                <a:latin typeface="Tahoma" charset="0"/>
              </a:rPr>
              <a:t>acting</a:t>
            </a:r>
            <a:r>
              <a:rPr lang="en-US" sz="2400" dirty="0">
                <a:latin typeface="Tahoma" charset="0"/>
              </a:rPr>
              <a:t> upon that environment through its </a:t>
            </a:r>
            <a:r>
              <a:rPr lang="en-US" sz="2400" b="1" dirty="0">
                <a:latin typeface="Tahoma" charset="0"/>
              </a:rPr>
              <a:t>effectors </a:t>
            </a:r>
            <a:r>
              <a:rPr lang="en-US" sz="2400" dirty="0">
                <a:latin typeface="Tahoma" charset="0"/>
              </a:rPr>
              <a:t>to maximize progress towards its </a:t>
            </a:r>
            <a:r>
              <a:rPr lang="en-US" sz="2400" b="1" dirty="0">
                <a:latin typeface="Tahoma" charset="0"/>
              </a:rPr>
              <a:t>goals</a:t>
            </a:r>
            <a:r>
              <a:rPr lang="en-US" sz="2400" dirty="0">
                <a:latin typeface="Tahoma" charset="0"/>
              </a:rPr>
              <a:t>.</a:t>
            </a:r>
            <a:br>
              <a:rPr lang="en-US" sz="2400" dirty="0">
                <a:latin typeface="Tahoma" charset="0"/>
              </a:rPr>
            </a:br>
            <a:endParaRPr lang="en-US" sz="2400" dirty="0">
              <a:latin typeface="Tahoma" charset="0"/>
            </a:endParaRPr>
          </a:p>
        </p:txBody>
      </p:sp>
      <p:pic>
        <p:nvPicPr>
          <p:cNvPr id="2" name="Picture 1"/>
          <p:cNvPicPr>
            <a:picLocks noChangeAspect="1"/>
          </p:cNvPicPr>
          <p:nvPr/>
        </p:nvPicPr>
        <p:blipFill>
          <a:blip r:embed="rId3"/>
          <a:stretch>
            <a:fillRect/>
          </a:stretch>
        </p:blipFill>
        <p:spPr>
          <a:xfrm>
            <a:off x="3810000" y="2646336"/>
            <a:ext cx="5297443" cy="36782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31747" name="Rectangle 2"/>
          <p:cNvSpPr>
            <a:spLocks noGrp="1" noChangeArrowheads="1"/>
          </p:cNvSpPr>
          <p:nvPr>
            <p:ph type="title"/>
          </p:nvPr>
        </p:nvSpPr>
        <p:spPr/>
        <p:txBody>
          <a:bodyPr/>
          <a:lstStyle/>
          <a:p>
            <a:r>
              <a:rPr lang="en-US">
                <a:latin typeface="Helvetica" charset="0"/>
              </a:rPr>
              <a:t>How is an Agent different from other software?</a:t>
            </a:r>
          </a:p>
        </p:txBody>
      </p:sp>
      <p:sp>
        <p:nvSpPr>
          <p:cNvPr id="31748" name="Rectangle 3"/>
          <p:cNvSpPr>
            <a:spLocks noGrp="1" noChangeArrowheads="1"/>
          </p:cNvSpPr>
          <p:nvPr>
            <p:ph type="body" idx="1"/>
          </p:nvPr>
        </p:nvSpPr>
        <p:spPr>
          <a:xfrm>
            <a:off x="457200" y="1295400"/>
            <a:ext cx="8178800" cy="5105400"/>
          </a:xfrm>
        </p:spPr>
        <p:txBody>
          <a:bodyPr/>
          <a:lstStyle/>
          <a:p>
            <a:endParaRPr lang="en-US" sz="2400">
              <a:latin typeface="Tahoma" charset="0"/>
            </a:endParaRPr>
          </a:p>
          <a:p>
            <a:r>
              <a:rPr lang="en-US" sz="2400">
                <a:latin typeface="Tahoma" charset="0"/>
              </a:rPr>
              <a:t>Agents are </a:t>
            </a:r>
            <a:r>
              <a:rPr lang="en-US" sz="2400" b="1">
                <a:latin typeface="Tahoma" charset="0"/>
              </a:rPr>
              <a:t>autonomous</a:t>
            </a:r>
            <a:r>
              <a:rPr lang="en-US" sz="2400">
                <a:latin typeface="Tahoma" charset="0"/>
              </a:rPr>
              <a:t>, that is, they act on behalf of the user </a:t>
            </a:r>
          </a:p>
          <a:p>
            <a:endParaRPr lang="en-US" sz="2400">
              <a:latin typeface="Tahoma" charset="0"/>
            </a:endParaRPr>
          </a:p>
          <a:p>
            <a:r>
              <a:rPr lang="en-US" sz="2400">
                <a:latin typeface="Tahoma" charset="0"/>
              </a:rPr>
              <a:t>Agents contain some level of </a:t>
            </a:r>
            <a:r>
              <a:rPr lang="en-US" sz="2400" b="1">
                <a:latin typeface="Tahoma" charset="0"/>
              </a:rPr>
              <a:t>intelligence</a:t>
            </a:r>
            <a:r>
              <a:rPr lang="en-US" sz="2400">
                <a:latin typeface="Tahoma" charset="0"/>
              </a:rPr>
              <a:t>, from fixed rules to learning engines that allow them to adapt to changes in the environment</a:t>
            </a:r>
          </a:p>
          <a:p>
            <a:endParaRPr lang="en-US" sz="2400">
              <a:latin typeface="Tahoma" charset="0"/>
            </a:endParaRPr>
          </a:p>
          <a:p>
            <a:r>
              <a:rPr lang="en-US" sz="2400">
                <a:latin typeface="Tahoma" charset="0"/>
              </a:rPr>
              <a:t>Agents don't only act </a:t>
            </a:r>
            <a:r>
              <a:rPr lang="en-US" sz="2400" b="1">
                <a:latin typeface="Tahoma" charset="0"/>
              </a:rPr>
              <a:t>reactively</a:t>
            </a:r>
            <a:r>
              <a:rPr lang="en-US" sz="2400">
                <a:latin typeface="Tahoma" charset="0"/>
              </a:rPr>
              <a:t>, but sometimes also </a:t>
            </a:r>
            <a:r>
              <a:rPr lang="en-US" sz="2400" b="1">
                <a:latin typeface="Tahoma" charset="0"/>
              </a:rPr>
              <a:t>proactively</a:t>
            </a:r>
            <a:r>
              <a:rPr lang="en-US" sz="2400">
                <a:latin typeface="Tahoma"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32771" name="Rectangle 2"/>
          <p:cNvSpPr>
            <a:spLocks noGrp="1" noChangeArrowheads="1"/>
          </p:cNvSpPr>
          <p:nvPr>
            <p:ph type="title"/>
          </p:nvPr>
        </p:nvSpPr>
        <p:spPr/>
        <p:txBody>
          <a:bodyPr/>
          <a:lstStyle/>
          <a:p>
            <a:r>
              <a:rPr lang="en-US">
                <a:latin typeface="Helvetica" charset="0"/>
              </a:rPr>
              <a:t>How is an Agent different from other software?</a:t>
            </a:r>
          </a:p>
        </p:txBody>
      </p:sp>
      <p:sp>
        <p:nvSpPr>
          <p:cNvPr id="32772" name="Rectangle 3"/>
          <p:cNvSpPr>
            <a:spLocks noGrp="1" noChangeArrowheads="1"/>
          </p:cNvSpPr>
          <p:nvPr>
            <p:ph type="body" idx="1"/>
          </p:nvPr>
        </p:nvSpPr>
        <p:spPr>
          <a:xfrm>
            <a:off x="457200" y="1295400"/>
            <a:ext cx="8178800" cy="5105400"/>
          </a:xfrm>
        </p:spPr>
        <p:txBody>
          <a:bodyPr/>
          <a:lstStyle/>
          <a:p>
            <a:endParaRPr lang="en-US" sz="2400" dirty="0">
              <a:latin typeface="Tahoma" charset="0"/>
            </a:endParaRPr>
          </a:p>
          <a:p>
            <a:r>
              <a:rPr lang="en-US" sz="2400">
                <a:latin typeface="Tahoma" charset="0"/>
              </a:rPr>
              <a:t>Agents have </a:t>
            </a:r>
            <a:r>
              <a:rPr lang="en-US" sz="2400" b="1">
                <a:latin typeface="Tahoma" charset="0"/>
              </a:rPr>
              <a:t>social ability</a:t>
            </a:r>
            <a:r>
              <a:rPr lang="en-US" sz="2400">
                <a:latin typeface="Tahoma" charset="0"/>
              </a:rPr>
              <a:t>, that is, they communicate with the user, the system, and other agents as required</a:t>
            </a:r>
          </a:p>
          <a:p>
            <a:endParaRPr lang="en-US" sz="2400">
              <a:latin typeface="Tahoma" charset="0"/>
            </a:endParaRPr>
          </a:p>
          <a:p>
            <a:r>
              <a:rPr lang="en-US" sz="2400" dirty="0">
                <a:latin typeface="Tahoma" charset="0"/>
              </a:rPr>
              <a:t>Agents may also </a:t>
            </a:r>
            <a:r>
              <a:rPr lang="en-US" sz="2400" b="1" dirty="0">
                <a:latin typeface="Tahoma" charset="0"/>
              </a:rPr>
              <a:t>cooperate</a:t>
            </a:r>
            <a:r>
              <a:rPr lang="en-US" sz="2400" dirty="0">
                <a:latin typeface="Tahoma" charset="0"/>
              </a:rPr>
              <a:t> with other agents to carry out more complex tasks than they themselves can handle </a:t>
            </a:r>
          </a:p>
          <a:p>
            <a:endParaRPr lang="en-US" sz="2400" dirty="0">
              <a:latin typeface="Tahoma" charset="0"/>
            </a:endParaRPr>
          </a:p>
          <a:p>
            <a:r>
              <a:rPr lang="en-US" sz="2400" dirty="0">
                <a:latin typeface="Tahoma" charset="0"/>
              </a:rPr>
              <a:t>Agents may </a:t>
            </a:r>
            <a:r>
              <a:rPr lang="en-US" sz="2400" b="1" dirty="0">
                <a:latin typeface="Tahoma" charset="0"/>
              </a:rPr>
              <a:t>migrate</a:t>
            </a:r>
            <a:r>
              <a:rPr lang="en-US" sz="2400" dirty="0">
                <a:latin typeface="Tahoma" charset="0"/>
              </a:rPr>
              <a:t> from one system to another to access remote resources or even to meet other agents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33795" name="Rectangle 2"/>
          <p:cNvSpPr>
            <a:spLocks noGrp="1" noChangeArrowheads="1"/>
          </p:cNvSpPr>
          <p:nvPr>
            <p:ph type="title"/>
          </p:nvPr>
        </p:nvSpPr>
        <p:spPr/>
        <p:txBody>
          <a:bodyPr/>
          <a:lstStyle/>
          <a:p>
            <a:r>
              <a:rPr lang="en-US">
                <a:latin typeface="Helvetica" charset="0"/>
              </a:rPr>
              <a:t>Environment Types</a:t>
            </a:r>
          </a:p>
        </p:txBody>
      </p:sp>
      <p:sp>
        <p:nvSpPr>
          <p:cNvPr id="33796" name="Rectangle 3"/>
          <p:cNvSpPr>
            <a:spLocks noGrp="1" noChangeArrowheads="1"/>
          </p:cNvSpPr>
          <p:nvPr>
            <p:ph type="body" idx="1"/>
          </p:nvPr>
        </p:nvSpPr>
        <p:spPr>
          <a:xfrm>
            <a:off x="381000" y="1371600"/>
            <a:ext cx="8178800" cy="4762500"/>
          </a:xfrm>
        </p:spPr>
        <p:txBody>
          <a:bodyPr/>
          <a:lstStyle/>
          <a:p>
            <a:r>
              <a:rPr lang="en-US" sz="2800" dirty="0">
                <a:latin typeface="Tahoma" charset="0"/>
              </a:rPr>
              <a:t>Characteristics</a:t>
            </a:r>
          </a:p>
          <a:p>
            <a:pPr lvl="1"/>
            <a:r>
              <a:rPr lang="en-US" sz="2400" dirty="0">
                <a:latin typeface="Tahoma" charset="0"/>
              </a:rPr>
              <a:t>Accessible vs. inaccessible</a:t>
            </a:r>
          </a:p>
          <a:p>
            <a:pPr lvl="1"/>
            <a:r>
              <a:rPr lang="en-US" sz="2400" dirty="0">
                <a:latin typeface="Tahoma" charset="0"/>
              </a:rPr>
              <a:t>Deterministic vs. nondeterministic</a:t>
            </a:r>
          </a:p>
          <a:p>
            <a:pPr lvl="1"/>
            <a:r>
              <a:rPr lang="en-US" sz="2400" dirty="0">
                <a:latin typeface="Tahoma" charset="0"/>
              </a:rPr>
              <a:t>Episodic vs. </a:t>
            </a:r>
            <a:r>
              <a:rPr lang="en-US" sz="2400" dirty="0" err="1">
                <a:latin typeface="Tahoma" charset="0"/>
              </a:rPr>
              <a:t>nonepisodic</a:t>
            </a:r>
            <a:endParaRPr lang="en-US" sz="2400" dirty="0">
              <a:latin typeface="Tahoma" charset="0"/>
            </a:endParaRPr>
          </a:p>
          <a:p>
            <a:pPr lvl="1"/>
            <a:r>
              <a:rPr lang="en-US" sz="2400" dirty="0">
                <a:latin typeface="Tahoma" charset="0"/>
              </a:rPr>
              <a:t>Hostile vs. friendly</a:t>
            </a:r>
          </a:p>
          <a:p>
            <a:pPr lvl="1"/>
            <a:r>
              <a:rPr lang="en-US" sz="2400" dirty="0">
                <a:latin typeface="Tahoma" charset="0"/>
              </a:rPr>
              <a:t>Static vs. dynamic</a:t>
            </a:r>
          </a:p>
          <a:p>
            <a:pPr lvl="1"/>
            <a:r>
              <a:rPr lang="en-US" sz="2400" dirty="0">
                <a:latin typeface="Tahoma" charset="0"/>
              </a:rPr>
              <a:t>Discrete vs. continuous </a:t>
            </a:r>
          </a:p>
          <a:p>
            <a:pPr lvl="1"/>
            <a:endParaRPr lang="en-US" sz="2400" dirty="0">
              <a:latin typeface="Tahoma" charset="0"/>
            </a:endParaRPr>
          </a:p>
          <a:p>
            <a:pPr lvl="1"/>
            <a:endParaRPr lang="en-US" sz="2400" dirty="0">
              <a:latin typeface="Tahoma"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34819" name="Rectangle 2"/>
          <p:cNvSpPr>
            <a:spLocks noGrp="1" noChangeArrowheads="1"/>
          </p:cNvSpPr>
          <p:nvPr>
            <p:ph type="title"/>
          </p:nvPr>
        </p:nvSpPr>
        <p:spPr/>
        <p:txBody>
          <a:bodyPr/>
          <a:lstStyle/>
          <a:p>
            <a:r>
              <a:rPr lang="en-US" dirty="0">
                <a:latin typeface="Helvetica" charset="0"/>
              </a:rPr>
              <a:t>Environment Types</a:t>
            </a:r>
          </a:p>
        </p:txBody>
      </p:sp>
      <p:sp>
        <p:nvSpPr>
          <p:cNvPr id="34820" name="Rectangle 3"/>
          <p:cNvSpPr>
            <a:spLocks noGrp="1" noChangeArrowheads="1"/>
          </p:cNvSpPr>
          <p:nvPr>
            <p:ph type="body" idx="1"/>
          </p:nvPr>
        </p:nvSpPr>
        <p:spPr>
          <a:xfrm>
            <a:off x="381000" y="1371600"/>
            <a:ext cx="7772400" cy="4114800"/>
          </a:xfrm>
        </p:spPr>
        <p:txBody>
          <a:bodyPr/>
          <a:lstStyle/>
          <a:p>
            <a:r>
              <a:rPr lang="en-US" sz="2800" dirty="0">
                <a:latin typeface="Tahoma" charset="0"/>
              </a:rPr>
              <a:t>Characteristics</a:t>
            </a:r>
          </a:p>
          <a:p>
            <a:pPr lvl="1"/>
            <a:r>
              <a:rPr lang="en-US" sz="2400" dirty="0">
                <a:latin typeface="Tahoma" charset="0"/>
              </a:rPr>
              <a:t>Accessible vs. inaccessible</a:t>
            </a:r>
          </a:p>
          <a:p>
            <a:pPr lvl="2"/>
            <a:r>
              <a:rPr lang="en-US" sz="2000" dirty="0">
                <a:latin typeface="Tahoma" charset="0"/>
              </a:rPr>
              <a:t>Sensors give access to </a:t>
            </a:r>
            <a:r>
              <a:rPr lang="en-US" sz="2000" b="1" dirty="0">
                <a:solidFill>
                  <a:schemeClr val="hlink"/>
                </a:solidFill>
                <a:latin typeface="Tahoma" charset="0"/>
              </a:rPr>
              <a:t>complete</a:t>
            </a:r>
            <a:r>
              <a:rPr lang="en-US" sz="2000" dirty="0">
                <a:latin typeface="Tahoma" charset="0"/>
              </a:rPr>
              <a:t> state of the environment.</a:t>
            </a:r>
          </a:p>
          <a:p>
            <a:pPr lvl="1"/>
            <a:endParaRPr lang="en-US" sz="2000" dirty="0">
              <a:latin typeface="Tahoma" charset="0"/>
            </a:endParaRPr>
          </a:p>
          <a:p>
            <a:pPr lvl="1"/>
            <a:r>
              <a:rPr lang="en-US" sz="2400" dirty="0">
                <a:latin typeface="Tahoma" charset="0"/>
              </a:rPr>
              <a:t>Deterministic vs. nondeterministic</a:t>
            </a:r>
          </a:p>
          <a:p>
            <a:pPr lvl="2"/>
            <a:r>
              <a:rPr lang="en-US" sz="2000" dirty="0">
                <a:latin typeface="Tahoma" charset="0"/>
              </a:rPr>
              <a:t>The next state can be determined based on the current state and the action.</a:t>
            </a:r>
          </a:p>
          <a:p>
            <a:pPr lvl="1"/>
            <a:endParaRPr lang="en-US" sz="2400" dirty="0">
              <a:latin typeface="Tahoma" charset="0"/>
            </a:endParaRPr>
          </a:p>
          <a:p>
            <a:pPr lvl="1"/>
            <a:r>
              <a:rPr lang="en-US" sz="2400" dirty="0">
                <a:latin typeface="Tahoma" charset="0"/>
              </a:rPr>
              <a:t>Episodic vs. </a:t>
            </a:r>
            <a:r>
              <a:rPr lang="en-US" sz="2400" dirty="0" err="1">
                <a:latin typeface="Tahoma" charset="0"/>
              </a:rPr>
              <a:t>nonepisodic</a:t>
            </a:r>
            <a:r>
              <a:rPr lang="en-US" sz="2400" dirty="0">
                <a:latin typeface="Tahoma" charset="0"/>
              </a:rPr>
              <a:t>  (Sequential)</a:t>
            </a:r>
          </a:p>
          <a:p>
            <a:pPr lvl="2"/>
            <a:r>
              <a:rPr lang="en-US" sz="2000" dirty="0">
                <a:latin typeface="Tahoma" charset="0"/>
              </a:rPr>
              <a:t>Episode: each perceive and action pairs</a:t>
            </a:r>
          </a:p>
          <a:p>
            <a:pPr lvl="2"/>
            <a:r>
              <a:rPr lang="en-US" sz="2000" dirty="0">
                <a:latin typeface="Tahoma" charset="0"/>
              </a:rPr>
              <a:t>The quality of action does not depend on the previous episode.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35843" name="Rectangle 2"/>
          <p:cNvSpPr>
            <a:spLocks noGrp="1" noChangeArrowheads="1"/>
          </p:cNvSpPr>
          <p:nvPr>
            <p:ph type="title"/>
          </p:nvPr>
        </p:nvSpPr>
        <p:spPr/>
        <p:txBody>
          <a:bodyPr/>
          <a:lstStyle/>
          <a:p>
            <a:r>
              <a:rPr lang="en-US">
                <a:latin typeface="Helvetica" charset="0"/>
              </a:rPr>
              <a:t>Environment Types</a:t>
            </a:r>
          </a:p>
        </p:txBody>
      </p:sp>
      <p:sp>
        <p:nvSpPr>
          <p:cNvPr id="35844" name="Rectangle 3"/>
          <p:cNvSpPr>
            <a:spLocks noGrp="1" noChangeArrowheads="1"/>
          </p:cNvSpPr>
          <p:nvPr>
            <p:ph type="body" idx="1"/>
          </p:nvPr>
        </p:nvSpPr>
        <p:spPr>
          <a:xfrm>
            <a:off x="381000" y="1371600"/>
            <a:ext cx="7772400" cy="4114800"/>
          </a:xfrm>
        </p:spPr>
        <p:txBody>
          <a:bodyPr/>
          <a:lstStyle/>
          <a:p>
            <a:r>
              <a:rPr lang="en-US" sz="2800" dirty="0">
                <a:latin typeface="Tahoma" charset="0"/>
              </a:rPr>
              <a:t>Characteristics</a:t>
            </a:r>
          </a:p>
          <a:p>
            <a:pPr lvl="1"/>
            <a:r>
              <a:rPr lang="en-US" sz="2400" dirty="0">
                <a:latin typeface="Tahoma" charset="0"/>
              </a:rPr>
              <a:t>Hostile vs. friendly</a:t>
            </a:r>
          </a:p>
          <a:p>
            <a:pPr lvl="1"/>
            <a:endParaRPr lang="en-US" sz="2400" dirty="0">
              <a:latin typeface="Tahoma" charset="0"/>
            </a:endParaRPr>
          </a:p>
          <a:p>
            <a:pPr lvl="1"/>
            <a:r>
              <a:rPr lang="en-US" sz="2400" dirty="0">
                <a:latin typeface="Tahoma" charset="0"/>
              </a:rPr>
              <a:t>Static vs. dynamic</a:t>
            </a:r>
          </a:p>
          <a:p>
            <a:pPr lvl="2"/>
            <a:r>
              <a:rPr lang="en-US" sz="2000" dirty="0">
                <a:latin typeface="Tahoma" charset="0"/>
              </a:rPr>
              <a:t>Dynamic if the environment changes during deliberation</a:t>
            </a:r>
          </a:p>
          <a:p>
            <a:pPr lvl="2"/>
            <a:endParaRPr lang="en-US" sz="2000" dirty="0">
              <a:latin typeface="Tahoma" charset="0"/>
            </a:endParaRPr>
          </a:p>
          <a:p>
            <a:pPr lvl="1"/>
            <a:r>
              <a:rPr lang="en-US" sz="2400" dirty="0">
                <a:latin typeface="Tahoma" charset="0"/>
              </a:rPr>
              <a:t>Discrete vs. continuous </a:t>
            </a:r>
          </a:p>
          <a:p>
            <a:pPr lvl="2"/>
            <a:r>
              <a:rPr lang="en-US" sz="2000" dirty="0">
                <a:latin typeface="Tahoma" charset="0"/>
              </a:rPr>
              <a:t>Chess vs. driving</a:t>
            </a:r>
          </a:p>
        </p:txBody>
      </p:sp>
      <p:pic>
        <p:nvPicPr>
          <p:cNvPr id="3" name="Picture 2">
            <a:extLst>
              <a:ext uri="{FF2B5EF4-FFF2-40B4-BE49-F238E27FC236}">
                <a16:creationId xmlns:a16="http://schemas.microsoft.com/office/drawing/2014/main" id="{863488A8-3216-4FA4-835E-B11B0804215E}"/>
              </a:ext>
            </a:extLst>
          </p:cNvPr>
          <p:cNvPicPr>
            <a:picLocks noChangeAspect="1"/>
          </p:cNvPicPr>
          <p:nvPr/>
        </p:nvPicPr>
        <p:blipFill>
          <a:blip r:embed="rId2"/>
          <a:stretch>
            <a:fillRect/>
          </a:stretch>
        </p:blipFill>
        <p:spPr>
          <a:xfrm>
            <a:off x="604284" y="5090003"/>
            <a:ext cx="7935432" cy="112410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A315C16-DA9A-4036-BF28-EB84D7F74E65}"/>
              </a:ext>
            </a:extLst>
          </p:cNvPr>
          <p:cNvSpPr>
            <a:spLocks noGrp="1" noChangeArrowheads="1"/>
          </p:cNvSpPr>
          <p:nvPr>
            <p:ph type="title"/>
          </p:nvPr>
        </p:nvSpPr>
        <p:spPr/>
        <p:txBody>
          <a:bodyPr/>
          <a:lstStyle/>
          <a:p>
            <a:r>
              <a:rPr lang="en-US" altLang="en-US"/>
              <a:t>Environment types</a:t>
            </a:r>
          </a:p>
        </p:txBody>
      </p:sp>
      <p:sp>
        <p:nvSpPr>
          <p:cNvPr id="17411" name="Rectangle 3">
            <a:extLst>
              <a:ext uri="{FF2B5EF4-FFF2-40B4-BE49-F238E27FC236}">
                <a16:creationId xmlns:a16="http://schemas.microsoft.com/office/drawing/2014/main" id="{D780157D-64C8-4AA5-8667-30F06165617E}"/>
              </a:ext>
            </a:extLst>
          </p:cNvPr>
          <p:cNvSpPr>
            <a:spLocks noGrp="1" noChangeArrowheads="1"/>
          </p:cNvSpPr>
          <p:nvPr>
            <p:ph type="body" idx="1"/>
          </p:nvPr>
        </p:nvSpPr>
        <p:spPr/>
        <p:txBody>
          <a:bodyPr/>
          <a:lstStyle/>
          <a:p>
            <a:pPr>
              <a:lnSpc>
                <a:spcPct val="90000"/>
              </a:lnSpc>
            </a:pPr>
            <a:r>
              <a:rPr lang="en-US" altLang="en-US" sz="2400" dirty="0">
                <a:solidFill>
                  <a:srgbClr val="FF0000"/>
                </a:solidFill>
              </a:rPr>
              <a:t>Fully observable</a:t>
            </a:r>
            <a:r>
              <a:rPr lang="en-US" altLang="en-US" sz="2400" dirty="0"/>
              <a:t> (vs. partially observable): An agent's sensors give it access to the complete state of the environment at each point in time.</a:t>
            </a:r>
          </a:p>
          <a:p>
            <a:pPr>
              <a:lnSpc>
                <a:spcPct val="90000"/>
              </a:lnSpc>
            </a:pPr>
            <a:r>
              <a:rPr lang="en-US" altLang="en-US" sz="2400" dirty="0">
                <a:solidFill>
                  <a:srgbClr val="FF0000"/>
                </a:solidFill>
              </a:rPr>
              <a:t>Deterministic</a:t>
            </a:r>
            <a:r>
              <a:rPr lang="en-US" altLang="en-US" sz="2400" dirty="0"/>
              <a:t> (vs. stochastic): The next state of the environment is completely determined by the current state and the action executed by the agent. (If the environment is deterministic except for the actions of other agents, then the environment is </a:t>
            </a:r>
            <a:r>
              <a:rPr lang="en-US" altLang="en-US" sz="2400" dirty="0">
                <a:solidFill>
                  <a:srgbClr val="FF0000"/>
                </a:solidFill>
              </a:rPr>
              <a:t>strategic</a:t>
            </a:r>
            <a:r>
              <a:rPr lang="en-US" altLang="en-US" sz="2400" dirty="0"/>
              <a:t>)</a:t>
            </a:r>
          </a:p>
          <a:p>
            <a:pPr>
              <a:lnSpc>
                <a:spcPct val="90000"/>
              </a:lnSpc>
            </a:pPr>
            <a:r>
              <a:rPr lang="en-US" altLang="en-US" sz="2400" dirty="0">
                <a:solidFill>
                  <a:srgbClr val="FF0000"/>
                </a:solidFill>
              </a:rPr>
              <a:t>Episodic </a:t>
            </a:r>
            <a:r>
              <a:rPr lang="en-US" altLang="en-US" sz="2400" dirty="0"/>
              <a:t>(vs. sequential): The agent's experience is divided into atomic "episodes" (each episode consists of the agent perceiving and then performing a single action), and the choice of action in each episode depends only on the episode itself.</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92F072D-44D7-48B9-937F-8E47C387A778}"/>
              </a:ext>
            </a:extLst>
          </p:cNvPr>
          <p:cNvSpPr>
            <a:spLocks noGrp="1" noChangeArrowheads="1"/>
          </p:cNvSpPr>
          <p:nvPr>
            <p:ph type="title"/>
          </p:nvPr>
        </p:nvSpPr>
        <p:spPr/>
        <p:txBody>
          <a:bodyPr/>
          <a:lstStyle/>
          <a:p>
            <a:r>
              <a:rPr lang="en-US" altLang="en-US"/>
              <a:t>Environment types</a:t>
            </a:r>
          </a:p>
        </p:txBody>
      </p:sp>
      <p:sp>
        <p:nvSpPr>
          <p:cNvPr id="18435" name="Rectangle 3">
            <a:extLst>
              <a:ext uri="{FF2B5EF4-FFF2-40B4-BE49-F238E27FC236}">
                <a16:creationId xmlns:a16="http://schemas.microsoft.com/office/drawing/2014/main" id="{0FD708BB-C4D7-40CE-BD05-D87F0FEB0763}"/>
              </a:ext>
            </a:extLst>
          </p:cNvPr>
          <p:cNvSpPr>
            <a:spLocks noGrp="1" noChangeArrowheads="1"/>
          </p:cNvSpPr>
          <p:nvPr>
            <p:ph type="body" idx="1"/>
          </p:nvPr>
        </p:nvSpPr>
        <p:spPr/>
        <p:txBody>
          <a:bodyPr/>
          <a:lstStyle/>
          <a:p>
            <a:r>
              <a:rPr lang="en-US" altLang="en-US" sz="2800" dirty="0">
                <a:solidFill>
                  <a:srgbClr val="FF0000"/>
                </a:solidFill>
              </a:rPr>
              <a:t>Static </a:t>
            </a:r>
            <a:r>
              <a:rPr lang="en-US" altLang="en-US" sz="2800" dirty="0"/>
              <a:t>(vs. dynamic): The environment is unchanged while an agent is deliberating. (The environment is </a:t>
            </a:r>
            <a:r>
              <a:rPr lang="en-US" altLang="en-US" sz="2800" dirty="0" err="1">
                <a:solidFill>
                  <a:srgbClr val="FF0000"/>
                </a:solidFill>
              </a:rPr>
              <a:t>semidynamic</a:t>
            </a:r>
            <a:r>
              <a:rPr lang="en-US" altLang="en-US" sz="2800" dirty="0"/>
              <a:t> if the environment itself does not change with the passage of time but the agent's performance score does)</a:t>
            </a:r>
          </a:p>
          <a:p>
            <a:r>
              <a:rPr lang="en-US" altLang="en-US" sz="2800" dirty="0">
                <a:solidFill>
                  <a:srgbClr val="FF0000"/>
                </a:solidFill>
              </a:rPr>
              <a:t>Discrete</a:t>
            </a:r>
            <a:r>
              <a:rPr lang="en-US" altLang="en-US" sz="2800" dirty="0"/>
              <a:t> (vs. continuous): A limited number of distinct, clearly defined percepts and actions.</a:t>
            </a:r>
          </a:p>
          <a:p>
            <a:r>
              <a:rPr lang="en-US" altLang="en-US" sz="2800" dirty="0">
                <a:solidFill>
                  <a:srgbClr val="FF0000"/>
                </a:solidFill>
              </a:rPr>
              <a:t>Single agent</a:t>
            </a:r>
            <a:r>
              <a:rPr lang="en-US" altLang="en-US" sz="2800" dirty="0"/>
              <a:t> (vs. multiagent): An agent operating by itself in an environment.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376A-0C80-4033-A478-DD2BC4E254C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3E792DC-856D-41E1-A924-D0C98532AFE1}"/>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4E8D2300-9BE1-4C80-AF18-A47EA85FCCC0}"/>
              </a:ext>
            </a:extLst>
          </p:cNvPr>
          <p:cNvPicPr>
            <a:picLocks noChangeAspect="1"/>
          </p:cNvPicPr>
          <p:nvPr/>
        </p:nvPicPr>
        <p:blipFill>
          <a:blip r:embed="rId2"/>
          <a:stretch>
            <a:fillRect/>
          </a:stretch>
        </p:blipFill>
        <p:spPr>
          <a:xfrm>
            <a:off x="0" y="114299"/>
            <a:ext cx="8991600" cy="6743701"/>
          </a:xfrm>
          <a:prstGeom prst="rect">
            <a:avLst/>
          </a:prstGeom>
        </p:spPr>
      </p:pic>
    </p:spTree>
    <p:extLst>
      <p:ext uri="{BB962C8B-B14F-4D97-AF65-F5344CB8AC3E}">
        <p14:creationId xmlns:p14="http://schemas.microsoft.com/office/powerpoint/2010/main" val="1533000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43011" name="Rectangle 2"/>
          <p:cNvSpPr>
            <a:spLocks noGrp="1" noChangeArrowheads="1"/>
          </p:cNvSpPr>
          <p:nvPr>
            <p:ph type="title"/>
          </p:nvPr>
        </p:nvSpPr>
        <p:spPr/>
        <p:txBody>
          <a:bodyPr/>
          <a:lstStyle/>
          <a:p>
            <a:r>
              <a:rPr lang="en-US">
                <a:latin typeface="Helvetica" charset="0"/>
              </a:rPr>
              <a:t>Using a look-up-table to encode </a:t>
            </a:r>
            <a:r>
              <a:rPr lang="en-US" i="1">
                <a:latin typeface="Helvetica" charset="0"/>
              </a:rPr>
              <a:t>f </a:t>
            </a:r>
            <a:r>
              <a:rPr lang="en-US">
                <a:latin typeface="Helvetica" charset="0"/>
              </a:rPr>
              <a:t>: </a:t>
            </a:r>
            <a:r>
              <a:rPr lang="en-US">
                <a:latin typeface="Lucida Calligraphy" charset="0"/>
              </a:rPr>
              <a:t>P</a:t>
            </a:r>
            <a:r>
              <a:rPr lang="en-US">
                <a:latin typeface="Helvetica" charset="0"/>
              </a:rPr>
              <a:t>* </a:t>
            </a:r>
            <a:r>
              <a:rPr lang="en-US">
                <a:latin typeface="Helvetica" charset="0"/>
                <a:sym typeface="Symbol" charset="0"/>
              </a:rPr>
              <a:t> </a:t>
            </a:r>
            <a:r>
              <a:rPr lang="en-US">
                <a:latin typeface="Helvetica" charset="0"/>
              </a:rPr>
              <a:t> </a:t>
            </a:r>
            <a:r>
              <a:rPr lang="en-US">
                <a:latin typeface="Lucida Calligraphy" charset="0"/>
              </a:rPr>
              <a:t>A</a:t>
            </a:r>
          </a:p>
        </p:txBody>
      </p:sp>
      <p:sp>
        <p:nvSpPr>
          <p:cNvPr id="43012" name="Rectangle 3"/>
          <p:cNvSpPr>
            <a:spLocks noGrp="1" noChangeArrowheads="1"/>
          </p:cNvSpPr>
          <p:nvPr>
            <p:ph type="body" idx="1"/>
          </p:nvPr>
        </p:nvSpPr>
        <p:spPr>
          <a:xfrm>
            <a:off x="457200" y="1219200"/>
            <a:ext cx="8178800" cy="4762500"/>
          </a:xfrm>
        </p:spPr>
        <p:txBody>
          <a:bodyPr/>
          <a:lstStyle/>
          <a:p>
            <a:r>
              <a:rPr lang="en-US" b="1">
                <a:solidFill>
                  <a:srgbClr val="0066FF"/>
                </a:solidFill>
                <a:latin typeface="Tahoma" charset="0"/>
              </a:rPr>
              <a:t>Example:</a:t>
            </a:r>
            <a:r>
              <a:rPr lang="en-US">
                <a:latin typeface="Tahoma" charset="0"/>
              </a:rPr>
              <a:t> Collision Avoidance</a:t>
            </a:r>
          </a:p>
          <a:p>
            <a:pPr lvl="1"/>
            <a:r>
              <a:rPr lang="en-US">
                <a:latin typeface="Tahoma" charset="0"/>
              </a:rPr>
              <a:t>Sensors:	3 proximity sensors</a:t>
            </a:r>
          </a:p>
          <a:p>
            <a:pPr lvl="1"/>
            <a:r>
              <a:rPr lang="en-US">
                <a:latin typeface="Tahoma" charset="0"/>
              </a:rPr>
              <a:t>Effectors:	Steering Wheel, Brakes</a:t>
            </a:r>
          </a:p>
          <a:p>
            <a:r>
              <a:rPr lang="en-US">
                <a:latin typeface="Tahoma" charset="0"/>
              </a:rPr>
              <a:t>How to generate?</a:t>
            </a:r>
          </a:p>
          <a:p>
            <a:r>
              <a:rPr lang="en-US">
                <a:latin typeface="Tahoma" charset="0"/>
              </a:rPr>
              <a:t>How large?</a:t>
            </a:r>
          </a:p>
          <a:p>
            <a:r>
              <a:rPr lang="en-US">
                <a:latin typeface="Tahoma" charset="0"/>
              </a:rPr>
              <a:t>How to select action?</a:t>
            </a:r>
          </a:p>
        </p:txBody>
      </p:sp>
      <p:sp>
        <p:nvSpPr>
          <p:cNvPr id="43013" name="AutoShape 4"/>
          <p:cNvSpPr>
            <a:spLocks noChangeArrowheads="1"/>
          </p:cNvSpPr>
          <p:nvPr/>
        </p:nvSpPr>
        <p:spPr bwMode="auto">
          <a:xfrm>
            <a:off x="6667500" y="2514600"/>
            <a:ext cx="685800" cy="609600"/>
          </a:xfrm>
          <a:prstGeom prst="triangle">
            <a:avLst>
              <a:gd name="adj" fmla="val 50000"/>
            </a:avLst>
          </a:prstGeom>
          <a:solidFill>
            <a:srgbClr val="0066FF"/>
          </a:solidFill>
          <a:ln w="9525">
            <a:solidFill>
              <a:schemeClr val="tx1"/>
            </a:solidFill>
            <a:miter lim="800000"/>
            <a:headEnd/>
            <a:tailEnd/>
          </a:ln>
        </p:spPr>
        <p:txBody>
          <a:bodyPr wrap="none" anchor="ctr"/>
          <a:lstStyle/>
          <a:p>
            <a:endParaRPr lang="tr-TR"/>
          </a:p>
        </p:txBody>
      </p:sp>
      <p:sp>
        <p:nvSpPr>
          <p:cNvPr id="43014" name="Line 5"/>
          <p:cNvSpPr>
            <a:spLocks noChangeShapeType="1"/>
          </p:cNvSpPr>
          <p:nvPr/>
        </p:nvSpPr>
        <p:spPr bwMode="auto">
          <a:xfrm flipV="1">
            <a:off x="7010400" y="1905000"/>
            <a:ext cx="533400" cy="6858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015" name="Line 6"/>
          <p:cNvSpPr>
            <a:spLocks noChangeShapeType="1"/>
          </p:cNvSpPr>
          <p:nvPr/>
        </p:nvSpPr>
        <p:spPr bwMode="auto">
          <a:xfrm>
            <a:off x="7010400" y="1905000"/>
            <a:ext cx="0" cy="6096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016" name="Line 7"/>
          <p:cNvSpPr>
            <a:spLocks noChangeShapeType="1"/>
          </p:cNvSpPr>
          <p:nvPr/>
        </p:nvSpPr>
        <p:spPr bwMode="auto">
          <a:xfrm>
            <a:off x="6019800" y="1524000"/>
            <a:ext cx="990600" cy="106680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3017" name="AutoShape 10"/>
          <p:cNvSpPr>
            <a:spLocks noChangeArrowheads="1"/>
          </p:cNvSpPr>
          <p:nvPr/>
        </p:nvSpPr>
        <p:spPr bwMode="auto">
          <a:xfrm>
            <a:off x="6934200" y="1295400"/>
            <a:ext cx="685800" cy="609600"/>
          </a:xfrm>
          <a:prstGeom prst="triangle">
            <a:avLst>
              <a:gd name="adj" fmla="val 50000"/>
            </a:avLst>
          </a:prstGeom>
          <a:solidFill>
            <a:srgbClr val="CC3300"/>
          </a:solidFill>
          <a:ln w="9525">
            <a:solidFill>
              <a:schemeClr val="tx1"/>
            </a:solidFill>
            <a:miter lim="800000"/>
            <a:headEnd/>
            <a:tailEnd/>
          </a:ln>
        </p:spPr>
        <p:txBody>
          <a:bodyPr wrap="none" anchor="ctr"/>
          <a:lstStyle/>
          <a:p>
            <a:endParaRPr lang="tr-TR"/>
          </a:p>
        </p:txBody>
      </p:sp>
      <p:sp>
        <p:nvSpPr>
          <p:cNvPr id="43018" name="Text Box 11"/>
          <p:cNvSpPr txBox="1">
            <a:spLocks noChangeArrowheads="1"/>
          </p:cNvSpPr>
          <p:nvPr/>
        </p:nvSpPr>
        <p:spPr bwMode="auto">
          <a:xfrm>
            <a:off x="7375525" y="2632075"/>
            <a:ext cx="8429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agent</a:t>
            </a:r>
          </a:p>
        </p:txBody>
      </p:sp>
      <p:sp>
        <p:nvSpPr>
          <p:cNvPr id="43019" name="Text Box 12"/>
          <p:cNvSpPr txBox="1">
            <a:spLocks noChangeArrowheads="1"/>
          </p:cNvSpPr>
          <p:nvPr/>
        </p:nvSpPr>
        <p:spPr bwMode="auto">
          <a:xfrm>
            <a:off x="7772400" y="1524000"/>
            <a:ext cx="1181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obstacle</a:t>
            </a:r>
          </a:p>
        </p:txBody>
      </p:sp>
      <p:sp>
        <p:nvSpPr>
          <p:cNvPr id="43020" name="Text Box 13"/>
          <p:cNvSpPr txBox="1">
            <a:spLocks noChangeArrowheads="1"/>
          </p:cNvSpPr>
          <p:nvPr/>
        </p:nvSpPr>
        <p:spPr bwMode="auto">
          <a:xfrm>
            <a:off x="5410200" y="2057400"/>
            <a:ext cx="1082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sensors</a:t>
            </a:r>
          </a:p>
        </p:txBody>
      </p:sp>
      <p:pic>
        <p:nvPicPr>
          <p:cNvPr id="78862" name="night-track.mpg">
            <a:hlinkClick r:id="" action="ppaction://media"/>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4">
            <a:extLst>
              <a:ext uri="{28A0092B-C50C-407E-A947-70E740481C1C}">
                <a14:useLocalDpi xmlns:a14="http://schemas.microsoft.com/office/drawing/2010/main" val="0"/>
              </a:ext>
            </a:extLst>
          </a:blip>
          <a:srcRect/>
          <a:stretch>
            <a:fillRect/>
          </a:stretch>
        </p:blipFill>
        <p:spPr bwMode="auto">
          <a:xfrm>
            <a:off x="0" y="3429000"/>
            <a:ext cx="9144000" cy="342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63367" fill="hold"/>
                                        <p:tgtEl>
                                          <p:spTgt spid="7886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78862"/>
                </p:tgtEl>
              </p:cMediaNode>
            </p:video>
            <p:seq concurrent="1" nextAc="seek">
              <p:cTn id="8" restart="whenNotActive" fill="hold" evtFilter="cancelBubble" nodeType="interactiveSeq">
                <p:stCondLst>
                  <p:cond evt="onClick" delay="0">
                    <p:tgtEl>
                      <p:spTgt spid="7886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78862"/>
                                        </p:tgtEl>
                                      </p:cBhvr>
                                    </p:cmd>
                                  </p:childTnLst>
                                </p:cTn>
                              </p:par>
                            </p:childTnLst>
                          </p:cTn>
                        </p:par>
                      </p:childTnLst>
                    </p:cTn>
                  </p:par>
                </p:childTnLst>
              </p:cTn>
              <p:nextCondLst>
                <p:cond evt="onClick" delay="0">
                  <p:tgtEl>
                    <p:spTgt spid="78862"/>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8FD1151-459B-4DFF-9A14-6E1713CA45EB}"/>
              </a:ext>
            </a:extLst>
          </p:cNvPr>
          <p:cNvSpPr>
            <a:spLocks noGrp="1" noChangeArrowheads="1"/>
          </p:cNvSpPr>
          <p:nvPr>
            <p:ph type="title"/>
          </p:nvPr>
        </p:nvSpPr>
        <p:spPr/>
        <p:txBody>
          <a:bodyPr/>
          <a:lstStyle/>
          <a:p>
            <a:r>
              <a:rPr lang="en-US" altLang="en-US"/>
              <a:t>Agent functions and programs</a:t>
            </a:r>
          </a:p>
        </p:txBody>
      </p:sp>
      <p:sp>
        <p:nvSpPr>
          <p:cNvPr id="20483" name="Rectangle 3">
            <a:extLst>
              <a:ext uri="{FF2B5EF4-FFF2-40B4-BE49-F238E27FC236}">
                <a16:creationId xmlns:a16="http://schemas.microsoft.com/office/drawing/2014/main" id="{7355080E-3E23-4088-BF69-A06D3A608ED6}"/>
              </a:ext>
            </a:extLst>
          </p:cNvPr>
          <p:cNvSpPr>
            <a:spLocks noGrp="1" noChangeArrowheads="1"/>
          </p:cNvSpPr>
          <p:nvPr>
            <p:ph type="body" idx="1"/>
          </p:nvPr>
        </p:nvSpPr>
        <p:spPr/>
        <p:txBody>
          <a:bodyPr/>
          <a:lstStyle/>
          <a:p>
            <a:r>
              <a:rPr lang="en-US" altLang="en-US" dirty="0"/>
              <a:t>An agent is completely specified by the </a:t>
            </a:r>
            <a:r>
              <a:rPr lang="en-US" altLang="en-US" u="sng" dirty="0"/>
              <a:t>agent function</a:t>
            </a:r>
            <a:r>
              <a:rPr lang="en-US" altLang="en-US" dirty="0"/>
              <a:t> mapping percept sequences to actions</a:t>
            </a:r>
          </a:p>
          <a:p>
            <a:r>
              <a:rPr lang="en-US" altLang="en-US" dirty="0"/>
              <a:t>One agent function (or a small equivalence class) is </a:t>
            </a:r>
            <a:r>
              <a:rPr lang="en-US" altLang="en-US" u="sng" dirty="0"/>
              <a:t>rational</a:t>
            </a:r>
            <a:endParaRPr lang="en-US" altLang="en-US" dirty="0"/>
          </a:p>
          <a:p>
            <a:r>
              <a:rPr lang="en-US" altLang="en-US" dirty="0"/>
              <a:t>Aim: find a way to implement the rational agent function concisely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17411" name="Rectangle 2"/>
          <p:cNvSpPr>
            <a:spLocks noGrp="1" noChangeArrowheads="1"/>
          </p:cNvSpPr>
          <p:nvPr>
            <p:ph type="title"/>
          </p:nvPr>
        </p:nvSpPr>
        <p:spPr/>
        <p:txBody>
          <a:bodyPr/>
          <a:lstStyle/>
          <a:p>
            <a:r>
              <a:rPr lang="en-US">
                <a:latin typeface="Helvetica" charset="0"/>
              </a:rPr>
              <a:t>What is an (Intelligent) Agent?</a:t>
            </a:r>
          </a:p>
        </p:txBody>
      </p:sp>
      <p:sp>
        <p:nvSpPr>
          <p:cNvPr id="17412" name="Rectangle 4"/>
          <p:cNvSpPr>
            <a:spLocks noChangeArrowheads="1"/>
          </p:cNvSpPr>
          <p:nvPr/>
        </p:nvSpPr>
        <p:spPr bwMode="auto">
          <a:xfrm>
            <a:off x="457200" y="1447800"/>
            <a:ext cx="8305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tx1"/>
              </a:buClr>
              <a:buFontTx/>
              <a:buChar char="•"/>
            </a:pPr>
            <a:r>
              <a:rPr kumimoji="1" lang="en-US" sz="2800" b="1">
                <a:solidFill>
                  <a:schemeClr val="hlink"/>
                </a:solidFill>
                <a:latin typeface="Tahoma" charset="0"/>
              </a:rPr>
              <a:t>PAGE</a:t>
            </a:r>
            <a:r>
              <a:rPr kumimoji="1" lang="en-US" sz="2800">
                <a:latin typeface="Tahoma" charset="0"/>
              </a:rPr>
              <a:t> (Percepts, Actions, Goals, Environment)</a:t>
            </a:r>
            <a:br>
              <a:rPr kumimoji="1" lang="en-US" sz="2800">
                <a:latin typeface="Tahoma" charset="0"/>
              </a:rPr>
            </a:br>
            <a:endParaRPr kumimoji="1" lang="en-US" sz="2800">
              <a:latin typeface="Tahoma" charset="0"/>
            </a:endParaRPr>
          </a:p>
          <a:p>
            <a:pPr marL="342900" indent="-342900">
              <a:spcBef>
                <a:spcPct val="20000"/>
              </a:spcBef>
              <a:buClr>
                <a:schemeClr val="tx1"/>
              </a:buClr>
              <a:buFontTx/>
              <a:buChar char="•"/>
            </a:pPr>
            <a:r>
              <a:rPr kumimoji="1" lang="en-US" sz="2800">
                <a:latin typeface="Tahoma" charset="0"/>
              </a:rPr>
              <a:t>Task-specific &amp; specialized: well-defined </a:t>
            </a:r>
            <a:r>
              <a:rPr kumimoji="1" lang="en-US" sz="2800" u="sng">
                <a:latin typeface="Tahoma" charset="0"/>
              </a:rPr>
              <a:t>goals</a:t>
            </a:r>
            <a:r>
              <a:rPr kumimoji="1" lang="en-US" sz="2800">
                <a:latin typeface="Tahoma" charset="0"/>
              </a:rPr>
              <a:t> and </a:t>
            </a:r>
            <a:r>
              <a:rPr kumimoji="1" lang="en-US" sz="2800" u="sng">
                <a:latin typeface="Tahoma" charset="0"/>
              </a:rPr>
              <a:t>environment</a:t>
            </a:r>
          </a:p>
          <a:p>
            <a:pPr marL="342900" indent="-342900">
              <a:spcBef>
                <a:spcPct val="20000"/>
              </a:spcBef>
              <a:buClr>
                <a:schemeClr val="tx1"/>
              </a:buClr>
              <a:buFontTx/>
              <a:buChar char="•"/>
            </a:pPr>
            <a:r>
              <a:rPr kumimoji="1" lang="en-US" sz="2800">
                <a:latin typeface="Tahoma" charset="0"/>
              </a:rPr>
              <a:t>The notion of an agent is meant to be </a:t>
            </a:r>
            <a:r>
              <a:rPr kumimoji="1" lang="en-US" sz="2800" u="sng">
                <a:latin typeface="Tahoma" charset="0"/>
              </a:rPr>
              <a:t>a tool for analyzing systems</a:t>
            </a:r>
            <a:r>
              <a:rPr kumimoji="1" lang="en-US" sz="2800">
                <a:latin typeface="Tahoma" charset="0"/>
              </a:rPr>
              <a:t>, </a:t>
            </a:r>
          </a:p>
          <a:p>
            <a:pPr marL="742950" lvl="1" indent="-285750">
              <a:spcBef>
                <a:spcPct val="20000"/>
              </a:spcBef>
              <a:buClr>
                <a:schemeClr val="tx1"/>
              </a:buClr>
              <a:buFontTx/>
              <a:buChar char="•"/>
            </a:pPr>
            <a:r>
              <a:rPr kumimoji="1" lang="en-US">
                <a:latin typeface="Tahoma" charset="0"/>
              </a:rPr>
              <a:t>It is not a different hardware or new programming languages</a:t>
            </a:r>
          </a:p>
        </p:txBody>
      </p:sp>
    </p:spTree>
    <p:extLst>
      <p:ext uri="{BB962C8B-B14F-4D97-AF65-F5344CB8AC3E}">
        <p14:creationId xmlns:p14="http://schemas.microsoft.com/office/powerpoint/2010/main" val="2970280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44035" name="Rectangle 2"/>
          <p:cNvSpPr>
            <a:spLocks noGrp="1" noChangeArrowheads="1"/>
          </p:cNvSpPr>
          <p:nvPr>
            <p:ph type="title"/>
          </p:nvPr>
        </p:nvSpPr>
        <p:spPr/>
        <p:txBody>
          <a:bodyPr/>
          <a:lstStyle/>
          <a:p>
            <a:r>
              <a:rPr lang="en-US">
                <a:latin typeface="Helvetica" charset="0"/>
              </a:rPr>
              <a:t>Using a look-up-table to encode </a:t>
            </a:r>
            <a:r>
              <a:rPr lang="en-US" i="1">
                <a:latin typeface="Helvetica" charset="0"/>
              </a:rPr>
              <a:t>f </a:t>
            </a:r>
            <a:r>
              <a:rPr lang="en-US">
                <a:latin typeface="Helvetica" charset="0"/>
              </a:rPr>
              <a:t>: </a:t>
            </a:r>
            <a:r>
              <a:rPr lang="en-US">
                <a:latin typeface="Lucida Calligraphy" charset="0"/>
              </a:rPr>
              <a:t>P</a:t>
            </a:r>
            <a:r>
              <a:rPr lang="en-US">
                <a:latin typeface="Helvetica" charset="0"/>
              </a:rPr>
              <a:t>* </a:t>
            </a:r>
            <a:r>
              <a:rPr lang="en-US">
                <a:latin typeface="Helvetica" charset="0"/>
                <a:sym typeface="Symbol" charset="0"/>
              </a:rPr>
              <a:t> </a:t>
            </a:r>
            <a:r>
              <a:rPr lang="en-US">
                <a:latin typeface="Helvetica" charset="0"/>
              </a:rPr>
              <a:t> </a:t>
            </a:r>
            <a:r>
              <a:rPr lang="en-US">
                <a:latin typeface="Lucida Calligraphy" charset="0"/>
              </a:rPr>
              <a:t>A</a:t>
            </a:r>
          </a:p>
        </p:txBody>
      </p:sp>
      <p:sp>
        <p:nvSpPr>
          <p:cNvPr id="44036" name="Rectangle 3"/>
          <p:cNvSpPr>
            <a:spLocks noGrp="1" noChangeArrowheads="1"/>
          </p:cNvSpPr>
          <p:nvPr>
            <p:ph type="body" idx="1"/>
          </p:nvPr>
        </p:nvSpPr>
        <p:spPr/>
        <p:txBody>
          <a:bodyPr/>
          <a:lstStyle/>
          <a:p>
            <a:pPr>
              <a:lnSpc>
                <a:spcPct val="90000"/>
              </a:lnSpc>
            </a:pPr>
            <a:r>
              <a:rPr lang="en-US" sz="2400">
                <a:solidFill>
                  <a:srgbClr val="0066FF"/>
                </a:solidFill>
                <a:latin typeface="Tahoma" charset="0"/>
              </a:rPr>
              <a:t>Example:</a:t>
            </a:r>
            <a:r>
              <a:rPr lang="en-US" sz="2400">
                <a:latin typeface="Tahoma" charset="0"/>
              </a:rPr>
              <a:t> Collision Avoidance</a:t>
            </a:r>
          </a:p>
          <a:p>
            <a:pPr lvl="1">
              <a:lnSpc>
                <a:spcPct val="90000"/>
              </a:lnSpc>
            </a:pPr>
            <a:r>
              <a:rPr lang="en-US" sz="2000">
                <a:latin typeface="Tahoma" charset="0"/>
              </a:rPr>
              <a:t>Sensors:	3 proximity sensors </a:t>
            </a:r>
          </a:p>
          <a:p>
            <a:pPr lvl="1">
              <a:lnSpc>
                <a:spcPct val="90000"/>
              </a:lnSpc>
            </a:pPr>
            <a:r>
              <a:rPr lang="en-US" sz="2000">
                <a:latin typeface="Tahoma" charset="0"/>
              </a:rPr>
              <a:t>Effectors:	Steering Wheel, Brakes</a:t>
            </a:r>
          </a:p>
          <a:p>
            <a:pPr>
              <a:lnSpc>
                <a:spcPct val="90000"/>
              </a:lnSpc>
            </a:pPr>
            <a:endParaRPr lang="en-US" sz="2400">
              <a:latin typeface="Tahoma" charset="0"/>
            </a:endParaRPr>
          </a:p>
          <a:p>
            <a:pPr>
              <a:lnSpc>
                <a:spcPct val="90000"/>
              </a:lnSpc>
            </a:pPr>
            <a:r>
              <a:rPr lang="en-US" sz="2400">
                <a:solidFill>
                  <a:srgbClr val="0066FF"/>
                </a:solidFill>
                <a:latin typeface="Tahoma" charset="0"/>
              </a:rPr>
              <a:t>How to generate:</a:t>
            </a:r>
            <a:r>
              <a:rPr lang="en-US" sz="2400">
                <a:latin typeface="Tahoma" charset="0"/>
              </a:rPr>
              <a:t> for each </a:t>
            </a:r>
            <a:r>
              <a:rPr lang="en-US" sz="2400">
                <a:latin typeface="Lucida Calligraphy" charset="0"/>
              </a:rPr>
              <a:t>p </a:t>
            </a:r>
            <a:r>
              <a:rPr lang="en-US" sz="2400">
                <a:latin typeface="Lucida Calligraphy" charset="0"/>
                <a:sym typeface="Symbol" charset="0"/>
              </a:rPr>
              <a:t></a:t>
            </a:r>
            <a:r>
              <a:rPr lang="en-US" sz="2400">
                <a:latin typeface="Lucida Calligraphy" charset="0"/>
              </a:rPr>
              <a:t> P</a:t>
            </a:r>
            <a:r>
              <a:rPr lang="en-US" sz="2400" baseline="-25000">
                <a:latin typeface="Lucida Calligraphy" charset="0"/>
              </a:rPr>
              <a:t>l</a:t>
            </a:r>
            <a:r>
              <a:rPr lang="en-US" sz="2400">
                <a:latin typeface="Lucida Calligraphy" charset="0"/>
              </a:rPr>
              <a:t> </a:t>
            </a:r>
            <a:r>
              <a:rPr lang="en-US" sz="2400">
                <a:latin typeface="Lucida Calligraphy" charset="0"/>
                <a:sym typeface="Symbol" charset="0"/>
              </a:rPr>
              <a:t></a:t>
            </a:r>
            <a:r>
              <a:rPr lang="en-US" sz="2400">
                <a:latin typeface="Lucida Calligraphy" charset="0"/>
              </a:rPr>
              <a:t> P</a:t>
            </a:r>
            <a:r>
              <a:rPr lang="en-US" sz="2400" baseline="-25000">
                <a:latin typeface="Lucida Calligraphy" charset="0"/>
              </a:rPr>
              <a:t>m</a:t>
            </a:r>
            <a:r>
              <a:rPr lang="en-US" sz="2400">
                <a:latin typeface="Lucida Calligraphy" charset="0"/>
              </a:rPr>
              <a:t> </a:t>
            </a:r>
            <a:r>
              <a:rPr lang="en-US" sz="2400">
                <a:latin typeface="Lucida Calligraphy" charset="0"/>
                <a:sym typeface="Symbol" charset="0"/>
              </a:rPr>
              <a:t></a:t>
            </a:r>
            <a:r>
              <a:rPr lang="en-US" sz="2400">
                <a:latin typeface="Lucida Calligraphy" charset="0"/>
              </a:rPr>
              <a:t> P</a:t>
            </a:r>
            <a:r>
              <a:rPr lang="en-US" sz="2400" baseline="-25000">
                <a:latin typeface="Lucida Calligraphy" charset="0"/>
              </a:rPr>
              <a:t>r</a:t>
            </a:r>
            <a:br>
              <a:rPr lang="en-US" sz="2400" baseline="-25000">
                <a:latin typeface="Lucida Calligraphy" charset="0"/>
              </a:rPr>
            </a:br>
            <a:r>
              <a:rPr lang="en-US" sz="2400">
                <a:latin typeface="Tahoma" charset="0"/>
              </a:rPr>
              <a:t>generate an appropriate action, </a:t>
            </a:r>
            <a:r>
              <a:rPr lang="en-US" sz="2400">
                <a:latin typeface="Lucida Calligraphy" charset="0"/>
              </a:rPr>
              <a:t>a </a:t>
            </a:r>
            <a:r>
              <a:rPr lang="en-US" sz="2400">
                <a:latin typeface="Lucida Calligraphy" charset="0"/>
                <a:sym typeface="Symbol" charset="0"/>
              </a:rPr>
              <a:t></a:t>
            </a:r>
            <a:r>
              <a:rPr lang="en-US" sz="2400">
                <a:latin typeface="Lucida Calligraphy" charset="0"/>
              </a:rPr>
              <a:t> S </a:t>
            </a:r>
            <a:r>
              <a:rPr lang="en-US" sz="2400">
                <a:latin typeface="Lucida Calligraphy" charset="0"/>
                <a:sym typeface="Symbol" charset="0"/>
              </a:rPr>
              <a:t></a:t>
            </a:r>
            <a:r>
              <a:rPr lang="en-US" sz="2400">
                <a:latin typeface="Lucida Calligraphy" charset="0"/>
              </a:rPr>
              <a:t> B</a:t>
            </a:r>
          </a:p>
          <a:p>
            <a:pPr>
              <a:lnSpc>
                <a:spcPct val="90000"/>
              </a:lnSpc>
            </a:pPr>
            <a:endParaRPr lang="en-US" sz="2400">
              <a:latin typeface="Tahoma" charset="0"/>
            </a:endParaRPr>
          </a:p>
          <a:p>
            <a:pPr>
              <a:lnSpc>
                <a:spcPct val="90000"/>
              </a:lnSpc>
            </a:pPr>
            <a:r>
              <a:rPr lang="en-US" sz="2400">
                <a:solidFill>
                  <a:srgbClr val="0066FF"/>
                </a:solidFill>
                <a:latin typeface="Tahoma" charset="0"/>
              </a:rPr>
              <a:t>How large:</a:t>
            </a:r>
            <a:r>
              <a:rPr lang="en-US" sz="2400">
                <a:latin typeface="Tahoma" charset="0"/>
              </a:rPr>
              <a:t> size of table = #possible percepts times # possible actions = |</a:t>
            </a:r>
            <a:r>
              <a:rPr lang="en-US" sz="2400">
                <a:latin typeface="Lucida Calligraphy" charset="0"/>
              </a:rPr>
              <a:t>P</a:t>
            </a:r>
            <a:r>
              <a:rPr lang="en-US" sz="2400" baseline="-25000">
                <a:latin typeface="Lucida Calligraphy" charset="0"/>
              </a:rPr>
              <a:t>l </a:t>
            </a:r>
            <a:r>
              <a:rPr lang="en-US" sz="2400">
                <a:latin typeface="Tahoma" charset="0"/>
              </a:rPr>
              <a:t>| |</a:t>
            </a:r>
            <a:r>
              <a:rPr lang="en-US" sz="2400">
                <a:latin typeface="Lucida Calligraphy" charset="0"/>
              </a:rPr>
              <a:t>P</a:t>
            </a:r>
            <a:r>
              <a:rPr lang="en-US" sz="2400" baseline="-25000">
                <a:latin typeface="Lucida Calligraphy" charset="0"/>
              </a:rPr>
              <a:t>m</a:t>
            </a:r>
            <a:r>
              <a:rPr lang="en-US" sz="2400">
                <a:latin typeface="Tahoma" charset="0"/>
              </a:rPr>
              <a:t>| |</a:t>
            </a:r>
            <a:r>
              <a:rPr lang="en-US" sz="2400">
                <a:latin typeface="Lucida Calligraphy" charset="0"/>
              </a:rPr>
              <a:t>P</a:t>
            </a:r>
            <a:r>
              <a:rPr lang="en-US" sz="2400" baseline="-25000">
                <a:latin typeface="Lucida Calligraphy" charset="0"/>
              </a:rPr>
              <a:t>r</a:t>
            </a:r>
            <a:r>
              <a:rPr lang="en-US" sz="2400">
                <a:latin typeface="Tahoma" charset="0"/>
              </a:rPr>
              <a:t>| |</a:t>
            </a:r>
            <a:r>
              <a:rPr lang="en-US" sz="2400">
                <a:latin typeface="Lucida Calligraphy" charset="0"/>
              </a:rPr>
              <a:t>S</a:t>
            </a:r>
            <a:r>
              <a:rPr lang="en-US" sz="2400">
                <a:latin typeface="Tahoma" charset="0"/>
              </a:rPr>
              <a:t>| |</a:t>
            </a:r>
            <a:r>
              <a:rPr lang="en-US" sz="2400">
                <a:latin typeface="Lucida Calligraphy" charset="0"/>
              </a:rPr>
              <a:t>B</a:t>
            </a:r>
            <a:r>
              <a:rPr lang="en-US" sz="2400">
                <a:latin typeface="Tahoma" charset="0"/>
              </a:rPr>
              <a:t>|</a:t>
            </a:r>
            <a:br>
              <a:rPr lang="en-US" sz="2400">
                <a:latin typeface="Tahoma" charset="0"/>
              </a:rPr>
            </a:br>
            <a:r>
              <a:rPr lang="en-US" sz="2400">
                <a:latin typeface="Tahoma" charset="0"/>
              </a:rPr>
              <a:t>E.g., P = {close, medium, far}</a:t>
            </a:r>
            <a:r>
              <a:rPr lang="en-US" sz="2400" baseline="30000">
                <a:latin typeface="Tahoma" charset="0"/>
              </a:rPr>
              <a:t>3</a:t>
            </a:r>
            <a:br>
              <a:rPr lang="en-US" sz="2400" baseline="30000">
                <a:latin typeface="Tahoma" charset="0"/>
              </a:rPr>
            </a:br>
            <a:r>
              <a:rPr lang="en-US" sz="2400" baseline="30000">
                <a:latin typeface="Tahoma" charset="0"/>
              </a:rPr>
              <a:t>	</a:t>
            </a:r>
            <a:r>
              <a:rPr lang="en-US" sz="2400">
                <a:latin typeface="Tahoma" charset="0"/>
              </a:rPr>
              <a:t>A = {left, straight, right} </a:t>
            </a:r>
            <a:r>
              <a:rPr lang="en-US" sz="2400">
                <a:latin typeface="Lucida Calligraphy" charset="0"/>
                <a:sym typeface="Symbol" charset="0"/>
              </a:rPr>
              <a:t></a:t>
            </a:r>
            <a:r>
              <a:rPr lang="en-US" sz="2400">
                <a:latin typeface="Tahoma" charset="0"/>
              </a:rPr>
              <a:t> {on, off}</a:t>
            </a:r>
            <a:br>
              <a:rPr lang="en-US" sz="2400">
                <a:latin typeface="Tahoma" charset="0"/>
              </a:rPr>
            </a:br>
            <a:r>
              <a:rPr lang="en-US" sz="2400">
                <a:latin typeface="Tahoma" charset="0"/>
              </a:rPr>
              <a:t>then size of table = 27*3*2 = 162</a:t>
            </a:r>
          </a:p>
          <a:p>
            <a:pPr>
              <a:lnSpc>
                <a:spcPct val="90000"/>
              </a:lnSpc>
            </a:pPr>
            <a:endParaRPr lang="en-US" sz="2400">
              <a:latin typeface="Tahoma" charset="0"/>
            </a:endParaRPr>
          </a:p>
          <a:p>
            <a:pPr>
              <a:lnSpc>
                <a:spcPct val="90000"/>
              </a:lnSpc>
            </a:pPr>
            <a:r>
              <a:rPr lang="en-US" sz="2400">
                <a:solidFill>
                  <a:srgbClr val="0066FF"/>
                </a:solidFill>
                <a:latin typeface="Tahoma" charset="0"/>
              </a:rPr>
              <a:t>How to select action?</a:t>
            </a:r>
            <a:r>
              <a:rPr lang="en-US" sz="2400">
                <a:latin typeface="Tahoma" charset="0"/>
              </a:rPr>
              <a:t> Search.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5F6C123-19E4-4173-B347-736C5085E884}"/>
              </a:ext>
            </a:extLst>
          </p:cNvPr>
          <p:cNvSpPr>
            <a:spLocks noGrp="1" noChangeArrowheads="1"/>
          </p:cNvSpPr>
          <p:nvPr>
            <p:ph type="title"/>
          </p:nvPr>
        </p:nvSpPr>
        <p:spPr/>
        <p:txBody>
          <a:bodyPr/>
          <a:lstStyle/>
          <a:p>
            <a:r>
              <a:rPr lang="en-US" altLang="en-US"/>
              <a:t>Table-lookup agent</a:t>
            </a:r>
          </a:p>
        </p:txBody>
      </p:sp>
      <p:sp>
        <p:nvSpPr>
          <p:cNvPr id="21507" name="Rectangle 3">
            <a:extLst>
              <a:ext uri="{FF2B5EF4-FFF2-40B4-BE49-F238E27FC236}">
                <a16:creationId xmlns:a16="http://schemas.microsoft.com/office/drawing/2014/main" id="{50960DEB-17BF-4C4F-BEB6-FB5DF367EADD}"/>
              </a:ext>
            </a:extLst>
          </p:cNvPr>
          <p:cNvSpPr>
            <a:spLocks noGrp="1" noChangeArrowheads="1"/>
          </p:cNvSpPr>
          <p:nvPr>
            <p:ph type="body" idx="1"/>
          </p:nvPr>
        </p:nvSpPr>
        <p:spPr/>
        <p:txBody>
          <a:bodyPr/>
          <a:lstStyle/>
          <a:p>
            <a:r>
              <a:rPr lang="en-US" altLang="en-US" dirty="0"/>
              <a:t>\input{algorithms/table-agent-algorithm}</a:t>
            </a:r>
          </a:p>
          <a:p>
            <a:r>
              <a:rPr lang="en-US" altLang="en-US" dirty="0"/>
              <a:t>Drawbacks:</a:t>
            </a:r>
          </a:p>
          <a:p>
            <a:pPr lvl="1"/>
            <a:r>
              <a:rPr lang="en-US" altLang="en-US" dirty="0"/>
              <a:t>Huge table</a:t>
            </a:r>
          </a:p>
          <a:p>
            <a:pPr lvl="1"/>
            <a:r>
              <a:rPr lang="en-US" altLang="en-US" dirty="0"/>
              <a:t>Take a long time to build the table</a:t>
            </a:r>
          </a:p>
          <a:p>
            <a:pPr lvl="1"/>
            <a:r>
              <a:rPr lang="en-US" altLang="en-US" dirty="0"/>
              <a:t>No autonomy</a:t>
            </a:r>
          </a:p>
          <a:p>
            <a:pPr lvl="1"/>
            <a:r>
              <a:rPr lang="en-US" altLang="en-US" dirty="0"/>
              <a:t>Even with learning, need a long time to learn the table entries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45059" name="Rectangle 2"/>
          <p:cNvSpPr>
            <a:spLocks noGrp="1" noChangeArrowheads="1"/>
          </p:cNvSpPr>
          <p:nvPr>
            <p:ph type="title"/>
          </p:nvPr>
        </p:nvSpPr>
        <p:spPr/>
        <p:txBody>
          <a:bodyPr/>
          <a:lstStyle/>
          <a:p>
            <a:r>
              <a:rPr lang="en-US">
                <a:latin typeface="Helvetica" charset="0"/>
              </a:rPr>
              <a:t>Agent types</a:t>
            </a:r>
          </a:p>
        </p:txBody>
      </p:sp>
      <p:sp>
        <p:nvSpPr>
          <p:cNvPr id="45060" name="Rectangle 3"/>
          <p:cNvSpPr>
            <a:spLocks noGrp="1" noChangeArrowheads="1"/>
          </p:cNvSpPr>
          <p:nvPr>
            <p:ph type="body" idx="1"/>
          </p:nvPr>
        </p:nvSpPr>
        <p:spPr/>
        <p:txBody>
          <a:bodyPr/>
          <a:lstStyle/>
          <a:p>
            <a:r>
              <a:rPr lang="en-US" sz="2800" dirty="0">
                <a:latin typeface="Tahoma" charset="0"/>
              </a:rPr>
              <a:t>Reflex agents</a:t>
            </a:r>
          </a:p>
          <a:p>
            <a:r>
              <a:rPr lang="en-US" sz="2800" dirty="0">
                <a:latin typeface="Tahoma" charset="0"/>
              </a:rPr>
              <a:t>Reflex agents with internal states</a:t>
            </a:r>
          </a:p>
          <a:p>
            <a:r>
              <a:rPr lang="en-US" sz="2800" dirty="0">
                <a:latin typeface="Tahoma" charset="0"/>
              </a:rPr>
              <a:t>Goal-based agents</a:t>
            </a:r>
          </a:p>
          <a:p>
            <a:r>
              <a:rPr lang="en-US" sz="2800" dirty="0">
                <a:latin typeface="Tahoma" charset="0"/>
              </a:rPr>
              <a:t>Utility-based agents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D73FAB-361F-4DBE-A0AF-9E241E8262F1}"/>
              </a:ext>
            </a:extLst>
          </p:cNvPr>
          <p:cNvPicPr>
            <a:picLocks noChangeAspect="1"/>
          </p:cNvPicPr>
          <p:nvPr/>
        </p:nvPicPr>
        <p:blipFill>
          <a:blip r:embed="rId2"/>
          <a:stretch>
            <a:fillRect/>
          </a:stretch>
        </p:blipFill>
        <p:spPr>
          <a:xfrm>
            <a:off x="838200" y="1828800"/>
            <a:ext cx="7811590" cy="4324954"/>
          </a:xfrm>
          <a:prstGeom prst="rect">
            <a:avLst/>
          </a:prstGeom>
        </p:spPr>
      </p:pic>
      <p:pic>
        <p:nvPicPr>
          <p:cNvPr id="5" name="Picture 4">
            <a:extLst>
              <a:ext uri="{FF2B5EF4-FFF2-40B4-BE49-F238E27FC236}">
                <a16:creationId xmlns:a16="http://schemas.microsoft.com/office/drawing/2014/main" id="{7A0FA0B3-A043-4798-98F8-123DAC7414F1}"/>
              </a:ext>
            </a:extLst>
          </p:cNvPr>
          <p:cNvPicPr>
            <a:picLocks noChangeAspect="1"/>
          </p:cNvPicPr>
          <p:nvPr/>
        </p:nvPicPr>
        <p:blipFill>
          <a:blip r:embed="rId3"/>
          <a:stretch>
            <a:fillRect/>
          </a:stretch>
        </p:blipFill>
        <p:spPr>
          <a:xfrm>
            <a:off x="2676260" y="304800"/>
            <a:ext cx="3791479" cy="590632"/>
          </a:xfrm>
          <a:prstGeom prst="rect">
            <a:avLst/>
          </a:prstGeom>
        </p:spPr>
      </p:pic>
    </p:spTree>
    <p:extLst>
      <p:ext uri="{BB962C8B-B14F-4D97-AF65-F5344CB8AC3E}">
        <p14:creationId xmlns:p14="http://schemas.microsoft.com/office/powerpoint/2010/main" val="120131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4D48CA-04F2-4C0E-A75E-C2FEDF41267C}"/>
              </a:ext>
            </a:extLst>
          </p:cNvPr>
          <p:cNvPicPr>
            <a:picLocks noChangeAspect="1"/>
          </p:cNvPicPr>
          <p:nvPr/>
        </p:nvPicPr>
        <p:blipFill>
          <a:blip r:embed="rId2"/>
          <a:stretch>
            <a:fillRect/>
          </a:stretch>
        </p:blipFill>
        <p:spPr>
          <a:xfrm>
            <a:off x="762000" y="1828800"/>
            <a:ext cx="7954485" cy="4344006"/>
          </a:xfrm>
          <a:prstGeom prst="rect">
            <a:avLst/>
          </a:prstGeom>
        </p:spPr>
      </p:pic>
      <p:sp>
        <p:nvSpPr>
          <p:cNvPr id="5" name="TextBox 4">
            <a:extLst>
              <a:ext uri="{FF2B5EF4-FFF2-40B4-BE49-F238E27FC236}">
                <a16:creationId xmlns:a16="http://schemas.microsoft.com/office/drawing/2014/main" id="{3F253020-0BBF-44DF-B8F8-12EE04B63752}"/>
              </a:ext>
            </a:extLst>
          </p:cNvPr>
          <p:cNvSpPr txBox="1"/>
          <p:nvPr/>
        </p:nvSpPr>
        <p:spPr>
          <a:xfrm>
            <a:off x="2286000" y="454361"/>
            <a:ext cx="7086600" cy="461665"/>
          </a:xfrm>
          <a:prstGeom prst="rect">
            <a:avLst/>
          </a:prstGeom>
          <a:noFill/>
        </p:spPr>
        <p:txBody>
          <a:bodyPr wrap="square">
            <a:spAutoFit/>
          </a:bodyPr>
          <a:lstStyle/>
          <a:p>
            <a:r>
              <a:rPr lang="en-US" sz="2400" dirty="0">
                <a:latin typeface="Tahoma" charset="0"/>
              </a:rPr>
              <a:t>Reflex agents with internal states</a:t>
            </a:r>
          </a:p>
        </p:txBody>
      </p:sp>
    </p:spTree>
    <p:extLst>
      <p:ext uri="{BB962C8B-B14F-4D97-AF65-F5344CB8AC3E}">
        <p14:creationId xmlns:p14="http://schemas.microsoft.com/office/powerpoint/2010/main" val="3540896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B38FB-4DDF-491F-A0FD-1A2EF51B9B4E}"/>
              </a:ext>
            </a:extLst>
          </p:cNvPr>
          <p:cNvPicPr>
            <a:picLocks noChangeAspect="1"/>
          </p:cNvPicPr>
          <p:nvPr/>
        </p:nvPicPr>
        <p:blipFill>
          <a:blip r:embed="rId2"/>
          <a:stretch>
            <a:fillRect/>
          </a:stretch>
        </p:blipFill>
        <p:spPr>
          <a:xfrm>
            <a:off x="537599" y="1600200"/>
            <a:ext cx="8068801" cy="4658375"/>
          </a:xfrm>
          <a:prstGeom prst="rect">
            <a:avLst/>
          </a:prstGeom>
        </p:spPr>
      </p:pic>
      <p:pic>
        <p:nvPicPr>
          <p:cNvPr id="5" name="Picture 4">
            <a:extLst>
              <a:ext uri="{FF2B5EF4-FFF2-40B4-BE49-F238E27FC236}">
                <a16:creationId xmlns:a16="http://schemas.microsoft.com/office/drawing/2014/main" id="{A077F481-CD51-4B97-9B22-95EEB005C36C}"/>
              </a:ext>
            </a:extLst>
          </p:cNvPr>
          <p:cNvPicPr>
            <a:picLocks noChangeAspect="1"/>
          </p:cNvPicPr>
          <p:nvPr/>
        </p:nvPicPr>
        <p:blipFill>
          <a:blip r:embed="rId3"/>
          <a:stretch>
            <a:fillRect/>
          </a:stretch>
        </p:blipFill>
        <p:spPr>
          <a:xfrm>
            <a:off x="2185653" y="152400"/>
            <a:ext cx="4772691" cy="647790"/>
          </a:xfrm>
          <a:prstGeom prst="rect">
            <a:avLst/>
          </a:prstGeom>
        </p:spPr>
      </p:pic>
    </p:spTree>
    <p:extLst>
      <p:ext uri="{BB962C8B-B14F-4D97-AF65-F5344CB8AC3E}">
        <p14:creationId xmlns:p14="http://schemas.microsoft.com/office/powerpoint/2010/main" val="4179159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0875FD-A18F-4CED-B88A-F0B515BA8F87}"/>
              </a:ext>
            </a:extLst>
          </p:cNvPr>
          <p:cNvPicPr>
            <a:picLocks noChangeAspect="1"/>
          </p:cNvPicPr>
          <p:nvPr/>
        </p:nvPicPr>
        <p:blipFill>
          <a:blip r:embed="rId3"/>
          <a:stretch>
            <a:fillRect/>
          </a:stretch>
        </p:blipFill>
        <p:spPr>
          <a:xfrm>
            <a:off x="547125" y="1676400"/>
            <a:ext cx="8049748" cy="2010056"/>
          </a:xfrm>
          <a:prstGeom prst="rect">
            <a:avLst/>
          </a:prstGeom>
        </p:spPr>
      </p:pic>
      <p:pic>
        <p:nvPicPr>
          <p:cNvPr id="5" name="Picture 4">
            <a:extLst>
              <a:ext uri="{FF2B5EF4-FFF2-40B4-BE49-F238E27FC236}">
                <a16:creationId xmlns:a16="http://schemas.microsoft.com/office/drawing/2014/main" id="{9DA76759-14CC-4F83-98EE-CAF548D4C37A}"/>
              </a:ext>
            </a:extLst>
          </p:cNvPr>
          <p:cNvPicPr>
            <a:picLocks noChangeAspect="1"/>
          </p:cNvPicPr>
          <p:nvPr/>
        </p:nvPicPr>
        <p:blipFill>
          <a:blip r:embed="rId4"/>
          <a:stretch>
            <a:fillRect/>
          </a:stretch>
        </p:blipFill>
        <p:spPr>
          <a:xfrm>
            <a:off x="1494995" y="304800"/>
            <a:ext cx="6154009" cy="476316"/>
          </a:xfrm>
          <a:prstGeom prst="rect">
            <a:avLst/>
          </a:prstGeom>
        </p:spPr>
      </p:pic>
      <p:sp>
        <p:nvSpPr>
          <p:cNvPr id="7" name="TextBox 6">
            <a:extLst>
              <a:ext uri="{FF2B5EF4-FFF2-40B4-BE49-F238E27FC236}">
                <a16:creationId xmlns:a16="http://schemas.microsoft.com/office/drawing/2014/main" id="{C4AD959C-6363-4552-B396-57D728F131F1}"/>
              </a:ext>
            </a:extLst>
          </p:cNvPr>
          <p:cNvSpPr txBox="1"/>
          <p:nvPr/>
        </p:nvSpPr>
        <p:spPr>
          <a:xfrm>
            <a:off x="114299" y="3998655"/>
            <a:ext cx="8915400" cy="2554545"/>
          </a:xfrm>
          <a:prstGeom prst="rect">
            <a:avLst/>
          </a:prstGeom>
          <a:noFill/>
        </p:spPr>
        <p:txBody>
          <a:bodyPr wrap="square">
            <a:spAutoFit/>
          </a:bodyPr>
          <a:lstStyle/>
          <a:p>
            <a:pPr algn="just"/>
            <a:r>
              <a:rPr lang="en-US" sz="2000" b="1" i="0" dirty="0">
                <a:solidFill>
                  <a:srgbClr val="202122"/>
                </a:solidFill>
                <a:effectLst/>
                <a:latin typeface="Arial" panose="020B0604020202020204" pitchFamily="34" charset="0"/>
              </a:rPr>
              <a:t>Game theory</a:t>
            </a:r>
            <a:r>
              <a:rPr lang="en-US" sz="2000" b="0" i="0" dirty="0">
                <a:solidFill>
                  <a:srgbClr val="202122"/>
                </a:solidFill>
                <a:effectLst/>
                <a:latin typeface="Arial" panose="020B0604020202020204" pitchFamily="34" charset="0"/>
              </a:rPr>
              <a:t> is the study of </a:t>
            </a:r>
            <a:r>
              <a:rPr lang="en-US" sz="2000" b="0" i="0" u="none" strike="noStrike" dirty="0">
                <a:solidFill>
                  <a:srgbClr val="0645AD"/>
                </a:solidFill>
                <a:effectLst/>
                <a:latin typeface="Arial" panose="020B0604020202020204" pitchFamily="34" charset="0"/>
              </a:rPr>
              <a:t>mathematical models</a:t>
            </a:r>
            <a:r>
              <a:rPr lang="en-US" sz="2000" b="0" i="0" dirty="0">
                <a:solidFill>
                  <a:srgbClr val="202122"/>
                </a:solidFill>
                <a:effectLst/>
                <a:latin typeface="Arial" panose="020B0604020202020204" pitchFamily="34" charset="0"/>
              </a:rPr>
              <a:t> of strategic interactions among </a:t>
            </a:r>
            <a:r>
              <a:rPr lang="en-US" sz="2000" b="0" i="0" u="none" strike="noStrike" dirty="0">
                <a:solidFill>
                  <a:srgbClr val="0645AD"/>
                </a:solidFill>
                <a:effectLst/>
                <a:latin typeface="Arial" panose="020B0604020202020204" pitchFamily="34" charset="0"/>
              </a:rPr>
              <a:t>rational agents</a:t>
            </a:r>
            <a:r>
              <a:rPr lang="en-US" sz="2000" b="0" i="0" dirty="0">
                <a:solidFill>
                  <a:srgbClr val="202122"/>
                </a:solidFill>
                <a:effectLst/>
                <a:latin typeface="Arial" panose="020B0604020202020204" pitchFamily="34" charset="0"/>
              </a:rPr>
              <a:t>. It has applications in all fields of </a:t>
            </a:r>
            <a:r>
              <a:rPr lang="en-US" sz="2000" b="0" i="0" u="none" strike="noStrike" dirty="0">
                <a:solidFill>
                  <a:srgbClr val="0645AD"/>
                </a:solidFill>
                <a:effectLst/>
                <a:latin typeface="Arial" panose="020B0604020202020204" pitchFamily="34" charset="0"/>
              </a:rPr>
              <a:t>social science</a:t>
            </a:r>
            <a:r>
              <a:rPr lang="en-US" sz="2000" b="0" i="0" dirty="0">
                <a:solidFill>
                  <a:srgbClr val="202122"/>
                </a:solidFill>
                <a:effectLst/>
                <a:latin typeface="Arial" panose="020B0604020202020204" pitchFamily="34" charset="0"/>
              </a:rPr>
              <a:t>, as well as in </a:t>
            </a:r>
            <a:r>
              <a:rPr lang="en-US" sz="2000" b="0" i="0" u="none" strike="noStrike" dirty="0">
                <a:solidFill>
                  <a:srgbClr val="0645AD"/>
                </a:solidFill>
                <a:effectLst/>
                <a:latin typeface="Arial" panose="020B0604020202020204" pitchFamily="34" charset="0"/>
              </a:rPr>
              <a:t>logic</a:t>
            </a:r>
            <a:r>
              <a:rPr lang="en-US" sz="2000" b="0" i="0" dirty="0">
                <a:solidFill>
                  <a:srgbClr val="202122"/>
                </a:solidFill>
                <a:effectLst/>
                <a:latin typeface="Arial" panose="020B0604020202020204" pitchFamily="34" charset="0"/>
              </a:rPr>
              <a:t>, </a:t>
            </a:r>
            <a:r>
              <a:rPr lang="en-US" sz="2000" b="0" i="0" u="none" strike="noStrike" dirty="0">
                <a:solidFill>
                  <a:srgbClr val="0645AD"/>
                </a:solidFill>
                <a:effectLst/>
                <a:latin typeface="Arial" panose="020B0604020202020204" pitchFamily="34" charset="0"/>
              </a:rPr>
              <a:t>systems science</a:t>
            </a:r>
            <a:r>
              <a:rPr lang="en-US" sz="2000" b="0" i="0" dirty="0">
                <a:solidFill>
                  <a:srgbClr val="202122"/>
                </a:solidFill>
                <a:effectLst/>
                <a:latin typeface="Arial" panose="020B0604020202020204" pitchFamily="34" charset="0"/>
              </a:rPr>
              <a:t> and </a:t>
            </a:r>
            <a:r>
              <a:rPr lang="en-US" sz="2000" b="0" i="0" u="none" strike="noStrike" dirty="0">
                <a:solidFill>
                  <a:srgbClr val="0645AD"/>
                </a:solidFill>
                <a:effectLst/>
                <a:latin typeface="Arial" panose="020B0604020202020204" pitchFamily="34" charset="0"/>
              </a:rPr>
              <a:t>computer science</a:t>
            </a:r>
            <a:r>
              <a:rPr lang="en-US" sz="2000" b="0" i="0" dirty="0">
                <a:solidFill>
                  <a:srgbClr val="202122"/>
                </a:solidFill>
                <a:effectLst/>
                <a:latin typeface="Arial" panose="020B0604020202020204" pitchFamily="34" charset="0"/>
              </a:rPr>
              <a:t>. Originally, it addressed two-person zero-sum games, in which each participant's gains or losses are exactly balanced by those of other participants. In the 21st century, game theory applies to a wide range of </a:t>
            </a:r>
            <a:r>
              <a:rPr lang="en-US" sz="2000" b="0" i="0" u="none" strike="noStrike" dirty="0">
                <a:solidFill>
                  <a:srgbClr val="0645AD"/>
                </a:solidFill>
                <a:effectLst/>
                <a:latin typeface="Arial" panose="020B0604020202020204" pitchFamily="34" charset="0"/>
              </a:rPr>
              <a:t>behavioral relations</a:t>
            </a:r>
            <a:r>
              <a:rPr lang="en-US" sz="2000" b="0" i="0" dirty="0">
                <a:solidFill>
                  <a:srgbClr val="202122"/>
                </a:solidFill>
                <a:effectLst/>
                <a:latin typeface="Arial" panose="020B0604020202020204" pitchFamily="34" charset="0"/>
              </a:rPr>
              <a:t>; it is now an </a:t>
            </a:r>
            <a:r>
              <a:rPr lang="en-US" sz="2000" b="0" i="0" u="none" strike="noStrike" dirty="0">
                <a:solidFill>
                  <a:srgbClr val="0645AD"/>
                </a:solidFill>
                <a:effectLst/>
                <a:latin typeface="Arial" panose="020B0604020202020204" pitchFamily="34" charset="0"/>
              </a:rPr>
              <a:t>umbrella term</a:t>
            </a:r>
            <a:r>
              <a:rPr lang="en-US" sz="2000" b="0" i="0" dirty="0">
                <a:solidFill>
                  <a:srgbClr val="202122"/>
                </a:solidFill>
                <a:effectLst/>
                <a:latin typeface="Arial" panose="020B0604020202020204" pitchFamily="34" charset="0"/>
              </a:rPr>
              <a:t> for the </a:t>
            </a:r>
            <a:r>
              <a:rPr lang="en-US" sz="2000" b="0" i="0" u="none" strike="noStrike" dirty="0">
                <a:solidFill>
                  <a:srgbClr val="0645AD"/>
                </a:solidFill>
                <a:effectLst/>
                <a:latin typeface="Arial" panose="020B0604020202020204" pitchFamily="34" charset="0"/>
              </a:rPr>
              <a:t>science</a:t>
            </a:r>
            <a:r>
              <a:rPr lang="en-US" sz="2000" b="0" i="0" dirty="0">
                <a:solidFill>
                  <a:srgbClr val="202122"/>
                </a:solidFill>
                <a:effectLst/>
                <a:latin typeface="Arial" panose="020B0604020202020204" pitchFamily="34" charset="0"/>
              </a:rPr>
              <a:t> of logical decision making in humans, animals, as well as computers.</a:t>
            </a:r>
            <a:endParaRPr lang="en-CA" sz="2000" dirty="0"/>
          </a:p>
        </p:txBody>
      </p:sp>
    </p:spTree>
    <p:extLst>
      <p:ext uri="{BB962C8B-B14F-4D97-AF65-F5344CB8AC3E}">
        <p14:creationId xmlns:p14="http://schemas.microsoft.com/office/powerpoint/2010/main" val="3066703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5468A7-88D7-45E3-BF8C-330300C2BA0E}"/>
              </a:ext>
            </a:extLst>
          </p:cNvPr>
          <p:cNvPicPr>
            <a:picLocks noChangeAspect="1"/>
          </p:cNvPicPr>
          <p:nvPr/>
        </p:nvPicPr>
        <p:blipFill>
          <a:blip r:embed="rId2"/>
          <a:stretch>
            <a:fillRect/>
          </a:stretch>
        </p:blipFill>
        <p:spPr>
          <a:xfrm>
            <a:off x="2771523" y="152400"/>
            <a:ext cx="3600953" cy="562053"/>
          </a:xfrm>
          <a:prstGeom prst="rect">
            <a:avLst/>
          </a:prstGeom>
        </p:spPr>
      </p:pic>
      <p:pic>
        <p:nvPicPr>
          <p:cNvPr id="5" name="Picture 4">
            <a:extLst>
              <a:ext uri="{FF2B5EF4-FFF2-40B4-BE49-F238E27FC236}">
                <a16:creationId xmlns:a16="http://schemas.microsoft.com/office/drawing/2014/main" id="{CD42AF07-720C-4D28-932C-AF52C3B417E9}"/>
              </a:ext>
            </a:extLst>
          </p:cNvPr>
          <p:cNvPicPr>
            <a:picLocks noChangeAspect="1"/>
          </p:cNvPicPr>
          <p:nvPr/>
        </p:nvPicPr>
        <p:blipFill>
          <a:blip r:embed="rId3"/>
          <a:stretch>
            <a:fillRect/>
          </a:stretch>
        </p:blipFill>
        <p:spPr>
          <a:xfrm>
            <a:off x="762000" y="1237891"/>
            <a:ext cx="7821116" cy="2572109"/>
          </a:xfrm>
          <a:prstGeom prst="rect">
            <a:avLst/>
          </a:prstGeom>
        </p:spPr>
      </p:pic>
      <p:pic>
        <p:nvPicPr>
          <p:cNvPr id="6" name="Picture 4" descr="goal-agent">
            <a:extLst>
              <a:ext uri="{FF2B5EF4-FFF2-40B4-BE49-F238E27FC236}">
                <a16:creationId xmlns:a16="http://schemas.microsoft.com/office/drawing/2014/main" id="{CED7B0E7-F0BB-4D53-9D78-6F5762A8FA1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r="37122" b="35599"/>
          <a:stretch>
            <a:fillRect/>
          </a:stretch>
        </p:blipFill>
        <p:spPr bwMode="auto">
          <a:xfrm>
            <a:off x="4800600" y="3796743"/>
            <a:ext cx="3962400" cy="2544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a:extLst>
              <a:ext uri="{FF2B5EF4-FFF2-40B4-BE49-F238E27FC236}">
                <a16:creationId xmlns:a16="http://schemas.microsoft.com/office/drawing/2014/main" id="{53C8451A-F2E3-4D82-B14F-E9DB30A17213}"/>
              </a:ext>
            </a:extLst>
          </p:cNvPr>
          <p:cNvPicPr>
            <a:picLocks noChangeAspect="1"/>
          </p:cNvPicPr>
          <p:nvPr/>
        </p:nvPicPr>
        <p:blipFill>
          <a:blip r:embed="rId5"/>
          <a:stretch>
            <a:fillRect/>
          </a:stretch>
        </p:blipFill>
        <p:spPr>
          <a:xfrm>
            <a:off x="893911" y="6448389"/>
            <a:ext cx="7211431" cy="257211"/>
          </a:xfrm>
          <a:prstGeom prst="rect">
            <a:avLst/>
          </a:prstGeom>
        </p:spPr>
      </p:pic>
    </p:spTree>
    <p:extLst>
      <p:ext uri="{BB962C8B-B14F-4D97-AF65-F5344CB8AC3E}">
        <p14:creationId xmlns:p14="http://schemas.microsoft.com/office/powerpoint/2010/main" val="920829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1E2148-F54E-4648-9687-435169508351}"/>
              </a:ext>
            </a:extLst>
          </p:cNvPr>
          <p:cNvPicPr>
            <a:picLocks noChangeAspect="1"/>
          </p:cNvPicPr>
          <p:nvPr/>
        </p:nvPicPr>
        <p:blipFill>
          <a:blip r:embed="rId2"/>
          <a:stretch>
            <a:fillRect/>
          </a:stretch>
        </p:blipFill>
        <p:spPr>
          <a:xfrm>
            <a:off x="152400" y="1295400"/>
            <a:ext cx="7506748" cy="3934374"/>
          </a:xfrm>
          <a:prstGeom prst="rect">
            <a:avLst/>
          </a:prstGeom>
        </p:spPr>
      </p:pic>
      <p:pic>
        <p:nvPicPr>
          <p:cNvPr id="5" name="Picture 4">
            <a:extLst>
              <a:ext uri="{FF2B5EF4-FFF2-40B4-BE49-F238E27FC236}">
                <a16:creationId xmlns:a16="http://schemas.microsoft.com/office/drawing/2014/main" id="{046485CB-8974-4064-9FEC-F570E20B4F99}"/>
              </a:ext>
            </a:extLst>
          </p:cNvPr>
          <p:cNvPicPr>
            <a:picLocks noChangeAspect="1"/>
          </p:cNvPicPr>
          <p:nvPr/>
        </p:nvPicPr>
        <p:blipFill>
          <a:blip r:embed="rId3"/>
          <a:stretch>
            <a:fillRect/>
          </a:stretch>
        </p:blipFill>
        <p:spPr>
          <a:xfrm>
            <a:off x="2514600" y="304800"/>
            <a:ext cx="3639058" cy="447737"/>
          </a:xfrm>
          <a:prstGeom prst="rect">
            <a:avLst/>
          </a:prstGeom>
        </p:spPr>
      </p:pic>
      <p:pic>
        <p:nvPicPr>
          <p:cNvPr id="6" name="Picture 4" descr="utility-agent">
            <a:extLst>
              <a:ext uri="{FF2B5EF4-FFF2-40B4-BE49-F238E27FC236}">
                <a16:creationId xmlns:a16="http://schemas.microsoft.com/office/drawing/2014/main" id="{DABCD3D2-F8EB-423D-A01D-1B3C8217739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r="37770" b="36278"/>
          <a:stretch>
            <a:fillRect/>
          </a:stretch>
        </p:blipFill>
        <p:spPr bwMode="auto">
          <a:xfrm>
            <a:off x="4800600" y="4073602"/>
            <a:ext cx="4343400" cy="2784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96444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1A1DBE-2C8F-4E0B-9F0D-2A6E0132056D}"/>
              </a:ext>
            </a:extLst>
          </p:cNvPr>
          <p:cNvPicPr>
            <a:picLocks noChangeAspect="1"/>
          </p:cNvPicPr>
          <p:nvPr/>
        </p:nvPicPr>
        <p:blipFill>
          <a:blip r:embed="rId2"/>
          <a:stretch>
            <a:fillRect/>
          </a:stretch>
        </p:blipFill>
        <p:spPr>
          <a:xfrm>
            <a:off x="504257" y="1676400"/>
            <a:ext cx="8135485" cy="4229690"/>
          </a:xfrm>
          <a:prstGeom prst="rect">
            <a:avLst/>
          </a:prstGeom>
        </p:spPr>
      </p:pic>
      <p:pic>
        <p:nvPicPr>
          <p:cNvPr id="5" name="Picture 4">
            <a:extLst>
              <a:ext uri="{FF2B5EF4-FFF2-40B4-BE49-F238E27FC236}">
                <a16:creationId xmlns:a16="http://schemas.microsoft.com/office/drawing/2014/main" id="{86B69386-46ED-4AB0-9FA8-18C577627F7E}"/>
              </a:ext>
            </a:extLst>
          </p:cNvPr>
          <p:cNvPicPr>
            <a:picLocks noChangeAspect="1"/>
          </p:cNvPicPr>
          <p:nvPr/>
        </p:nvPicPr>
        <p:blipFill>
          <a:blip r:embed="rId3"/>
          <a:stretch>
            <a:fillRect/>
          </a:stretch>
        </p:blipFill>
        <p:spPr>
          <a:xfrm>
            <a:off x="2971800" y="152400"/>
            <a:ext cx="3000794" cy="609685"/>
          </a:xfrm>
          <a:prstGeom prst="rect">
            <a:avLst/>
          </a:prstGeom>
        </p:spPr>
      </p:pic>
      <p:pic>
        <p:nvPicPr>
          <p:cNvPr id="7" name="Picture 6">
            <a:extLst>
              <a:ext uri="{FF2B5EF4-FFF2-40B4-BE49-F238E27FC236}">
                <a16:creationId xmlns:a16="http://schemas.microsoft.com/office/drawing/2014/main" id="{5433F773-F419-4D16-818A-71F8C6A63B40}"/>
              </a:ext>
            </a:extLst>
          </p:cNvPr>
          <p:cNvPicPr>
            <a:picLocks noChangeAspect="1"/>
          </p:cNvPicPr>
          <p:nvPr/>
        </p:nvPicPr>
        <p:blipFill>
          <a:blip r:embed="rId4"/>
          <a:stretch>
            <a:fillRect/>
          </a:stretch>
        </p:blipFill>
        <p:spPr>
          <a:xfrm>
            <a:off x="4419600" y="2590715"/>
            <a:ext cx="4010585" cy="4229690"/>
          </a:xfrm>
          <a:prstGeom prst="rect">
            <a:avLst/>
          </a:prstGeom>
        </p:spPr>
      </p:pic>
    </p:spTree>
    <p:extLst>
      <p:ext uri="{BB962C8B-B14F-4D97-AF65-F5344CB8AC3E}">
        <p14:creationId xmlns:p14="http://schemas.microsoft.com/office/powerpoint/2010/main" val="361705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163D017-EF30-45E9-82BF-BCA7A4CB0338}"/>
              </a:ext>
            </a:extLst>
          </p:cNvPr>
          <p:cNvSpPr>
            <a:spLocks noGrp="1" noChangeArrowheads="1"/>
          </p:cNvSpPr>
          <p:nvPr>
            <p:ph type="title"/>
          </p:nvPr>
        </p:nvSpPr>
        <p:spPr/>
        <p:txBody>
          <a:bodyPr/>
          <a:lstStyle/>
          <a:p>
            <a:r>
              <a:rPr lang="en-US" altLang="en-US"/>
              <a:t>Agents</a:t>
            </a:r>
          </a:p>
        </p:txBody>
      </p:sp>
      <p:sp>
        <p:nvSpPr>
          <p:cNvPr id="5123" name="Rectangle 3">
            <a:extLst>
              <a:ext uri="{FF2B5EF4-FFF2-40B4-BE49-F238E27FC236}">
                <a16:creationId xmlns:a16="http://schemas.microsoft.com/office/drawing/2014/main" id="{5DF3D676-0E0E-4062-AB13-C146CAEDD991}"/>
              </a:ext>
            </a:extLst>
          </p:cNvPr>
          <p:cNvSpPr>
            <a:spLocks noGrp="1" noChangeArrowheads="1"/>
          </p:cNvSpPr>
          <p:nvPr>
            <p:ph type="body" idx="1"/>
          </p:nvPr>
        </p:nvSpPr>
        <p:spPr/>
        <p:txBody>
          <a:bodyPr/>
          <a:lstStyle/>
          <a:p>
            <a:pPr>
              <a:lnSpc>
                <a:spcPct val="90000"/>
              </a:lnSpc>
            </a:pPr>
            <a:r>
              <a:rPr lang="en-US" altLang="en-US" sz="2800" dirty="0"/>
              <a:t>An </a:t>
            </a:r>
            <a:r>
              <a:rPr lang="en-US" altLang="en-US" sz="2800" dirty="0">
                <a:solidFill>
                  <a:srgbClr val="FF0000"/>
                </a:solidFill>
              </a:rPr>
              <a:t>agent</a:t>
            </a:r>
            <a:r>
              <a:rPr lang="en-US" altLang="en-US" sz="2800" dirty="0"/>
              <a:t> is anything that can be viewed as </a:t>
            </a:r>
            <a:r>
              <a:rPr lang="en-US" altLang="en-US" sz="2800" dirty="0">
                <a:solidFill>
                  <a:srgbClr val="FF0000"/>
                </a:solidFill>
              </a:rPr>
              <a:t>perceiving</a:t>
            </a:r>
            <a:r>
              <a:rPr lang="en-US" altLang="en-US" sz="2800" dirty="0"/>
              <a:t> its </a:t>
            </a:r>
            <a:r>
              <a:rPr lang="en-US" altLang="en-US" sz="2800" dirty="0">
                <a:solidFill>
                  <a:srgbClr val="FF0000"/>
                </a:solidFill>
              </a:rPr>
              <a:t>environment</a:t>
            </a:r>
            <a:r>
              <a:rPr lang="en-US" altLang="en-US" sz="2800" dirty="0"/>
              <a:t> through </a:t>
            </a:r>
            <a:r>
              <a:rPr lang="en-US" altLang="en-US" sz="2800" dirty="0">
                <a:solidFill>
                  <a:srgbClr val="FF0000"/>
                </a:solidFill>
              </a:rPr>
              <a:t>sensors</a:t>
            </a:r>
            <a:r>
              <a:rPr lang="en-US" altLang="en-US" sz="2800" dirty="0"/>
              <a:t> and </a:t>
            </a:r>
            <a:r>
              <a:rPr lang="en-US" altLang="en-US" sz="2800" dirty="0">
                <a:solidFill>
                  <a:srgbClr val="FF0000"/>
                </a:solidFill>
              </a:rPr>
              <a:t>acting</a:t>
            </a:r>
            <a:r>
              <a:rPr lang="en-US" altLang="en-US" sz="2800" dirty="0"/>
              <a:t> upon that environment through </a:t>
            </a:r>
            <a:r>
              <a:rPr lang="en-US" altLang="en-US" sz="2800" dirty="0">
                <a:solidFill>
                  <a:srgbClr val="FF0000"/>
                </a:solidFill>
              </a:rPr>
              <a:t>actuators</a:t>
            </a:r>
            <a:endParaRPr lang="en-US" altLang="en-US" sz="2800" dirty="0"/>
          </a:p>
          <a:p>
            <a:pPr>
              <a:lnSpc>
                <a:spcPct val="90000"/>
              </a:lnSpc>
            </a:pPr>
            <a:r>
              <a:rPr lang="en-US" altLang="en-US" sz="2800" dirty="0"/>
              <a:t>Human agent: eyes, ears, and other organs for sensors; hands,</a:t>
            </a:r>
          </a:p>
          <a:p>
            <a:pPr>
              <a:lnSpc>
                <a:spcPct val="90000"/>
              </a:lnSpc>
            </a:pPr>
            <a:r>
              <a:rPr lang="en-US" altLang="en-US" sz="2800" dirty="0"/>
              <a:t>legs, mouth, and other body parts for actuators</a:t>
            </a:r>
          </a:p>
          <a:p>
            <a:pPr>
              <a:lnSpc>
                <a:spcPct val="90000"/>
              </a:lnSpc>
            </a:pPr>
            <a:r>
              <a:rPr lang="en-US" altLang="en-US" sz="2800" dirty="0"/>
              <a:t>Robotic agent: cameras and infrared range finders for sensors;</a:t>
            </a:r>
          </a:p>
          <a:p>
            <a:pPr>
              <a:lnSpc>
                <a:spcPct val="90000"/>
              </a:lnSpc>
            </a:pPr>
            <a:r>
              <a:rPr lang="en-US" altLang="en-US" sz="2800" dirty="0"/>
              <a:t>various motors for actuators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1A1DBE-2C8F-4E0B-9F0D-2A6E0132056D}"/>
              </a:ext>
            </a:extLst>
          </p:cNvPr>
          <p:cNvPicPr>
            <a:picLocks noChangeAspect="1"/>
          </p:cNvPicPr>
          <p:nvPr/>
        </p:nvPicPr>
        <p:blipFill>
          <a:blip r:embed="rId2"/>
          <a:stretch>
            <a:fillRect/>
          </a:stretch>
        </p:blipFill>
        <p:spPr>
          <a:xfrm>
            <a:off x="504257" y="1676400"/>
            <a:ext cx="8135485" cy="4229690"/>
          </a:xfrm>
          <a:prstGeom prst="rect">
            <a:avLst/>
          </a:prstGeom>
        </p:spPr>
      </p:pic>
      <p:pic>
        <p:nvPicPr>
          <p:cNvPr id="5" name="Picture 4">
            <a:extLst>
              <a:ext uri="{FF2B5EF4-FFF2-40B4-BE49-F238E27FC236}">
                <a16:creationId xmlns:a16="http://schemas.microsoft.com/office/drawing/2014/main" id="{86B69386-46ED-4AB0-9FA8-18C577627F7E}"/>
              </a:ext>
            </a:extLst>
          </p:cNvPr>
          <p:cNvPicPr>
            <a:picLocks noChangeAspect="1"/>
          </p:cNvPicPr>
          <p:nvPr/>
        </p:nvPicPr>
        <p:blipFill>
          <a:blip r:embed="rId3"/>
          <a:stretch>
            <a:fillRect/>
          </a:stretch>
        </p:blipFill>
        <p:spPr>
          <a:xfrm>
            <a:off x="2971800" y="152400"/>
            <a:ext cx="3000794" cy="609685"/>
          </a:xfrm>
          <a:prstGeom prst="rect">
            <a:avLst/>
          </a:prstGeom>
        </p:spPr>
      </p:pic>
      <p:pic>
        <p:nvPicPr>
          <p:cNvPr id="7" name="Picture 6">
            <a:extLst>
              <a:ext uri="{FF2B5EF4-FFF2-40B4-BE49-F238E27FC236}">
                <a16:creationId xmlns:a16="http://schemas.microsoft.com/office/drawing/2014/main" id="{5433F773-F419-4D16-818A-71F8C6A63B40}"/>
              </a:ext>
            </a:extLst>
          </p:cNvPr>
          <p:cNvPicPr>
            <a:picLocks noChangeAspect="1"/>
          </p:cNvPicPr>
          <p:nvPr/>
        </p:nvPicPr>
        <p:blipFill>
          <a:blip r:embed="rId4"/>
          <a:stretch>
            <a:fillRect/>
          </a:stretch>
        </p:blipFill>
        <p:spPr>
          <a:xfrm>
            <a:off x="4654209" y="2286000"/>
            <a:ext cx="4010585" cy="42296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19191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B69386-46ED-4AB0-9FA8-18C577627F7E}"/>
              </a:ext>
            </a:extLst>
          </p:cNvPr>
          <p:cNvPicPr>
            <a:picLocks noChangeAspect="1"/>
          </p:cNvPicPr>
          <p:nvPr/>
        </p:nvPicPr>
        <p:blipFill>
          <a:blip r:embed="rId2"/>
          <a:stretch>
            <a:fillRect/>
          </a:stretch>
        </p:blipFill>
        <p:spPr>
          <a:xfrm>
            <a:off x="2971800" y="152400"/>
            <a:ext cx="3000794" cy="609685"/>
          </a:xfrm>
          <a:prstGeom prst="rect">
            <a:avLst/>
          </a:prstGeom>
        </p:spPr>
      </p:pic>
      <p:sp>
        <p:nvSpPr>
          <p:cNvPr id="6" name="TextBox 5">
            <a:extLst>
              <a:ext uri="{FF2B5EF4-FFF2-40B4-BE49-F238E27FC236}">
                <a16:creationId xmlns:a16="http://schemas.microsoft.com/office/drawing/2014/main" id="{DF546ABB-3F0F-48BA-BE40-CAF3E2895449}"/>
              </a:ext>
            </a:extLst>
          </p:cNvPr>
          <p:cNvSpPr txBox="1"/>
          <p:nvPr/>
        </p:nvSpPr>
        <p:spPr>
          <a:xfrm>
            <a:off x="139830" y="2133600"/>
            <a:ext cx="8991600" cy="3416320"/>
          </a:xfrm>
          <a:prstGeom prst="rect">
            <a:avLst/>
          </a:prstGeom>
          <a:noFill/>
        </p:spPr>
        <p:txBody>
          <a:bodyPr wrap="square">
            <a:spAutoFit/>
          </a:bodyPr>
          <a:lstStyle/>
          <a:p>
            <a:pPr algn="l" fontAlgn="base"/>
            <a:r>
              <a:rPr lang="en-US" b="0" i="0" dirty="0">
                <a:solidFill>
                  <a:srgbClr val="273239"/>
                </a:solidFill>
                <a:effectLst/>
                <a:latin typeface="urw-din"/>
              </a:rPr>
              <a:t>A learning agent has mainly four conceptual components, which are: </a:t>
            </a:r>
          </a:p>
          <a:p>
            <a:pPr algn="l" fontAlgn="base">
              <a:buFont typeface="+mj-lt"/>
              <a:buAutoNum type="arabicPeriod"/>
            </a:pPr>
            <a:r>
              <a:rPr lang="en-US" b="1" i="0" dirty="0">
                <a:solidFill>
                  <a:srgbClr val="273239"/>
                </a:solidFill>
                <a:effectLst/>
                <a:latin typeface="urw-din"/>
              </a:rPr>
              <a:t>Learning element:</a:t>
            </a:r>
            <a:r>
              <a:rPr lang="en-US" b="0" i="0" dirty="0">
                <a:solidFill>
                  <a:srgbClr val="273239"/>
                </a:solidFill>
                <a:effectLst/>
                <a:latin typeface="urw-din"/>
              </a:rPr>
              <a:t> It is responsible for making improvements by learning from the environment</a:t>
            </a:r>
          </a:p>
          <a:p>
            <a:pPr algn="l" fontAlgn="base">
              <a:buFont typeface="+mj-lt"/>
              <a:buAutoNum type="arabicPeriod"/>
            </a:pPr>
            <a:r>
              <a:rPr lang="en-US" b="1" i="0" dirty="0">
                <a:solidFill>
                  <a:srgbClr val="273239"/>
                </a:solidFill>
                <a:effectLst/>
                <a:latin typeface="urw-din"/>
              </a:rPr>
              <a:t>Critic: </a:t>
            </a:r>
            <a:r>
              <a:rPr lang="en-US" b="0" i="0" dirty="0">
                <a:solidFill>
                  <a:srgbClr val="273239"/>
                </a:solidFill>
                <a:effectLst/>
                <a:latin typeface="urw-din"/>
              </a:rPr>
              <a:t>The learning element takes feedback from critics which describes how well the agent is doing with respect to a fixed performance standard.</a:t>
            </a:r>
          </a:p>
          <a:p>
            <a:pPr algn="l" fontAlgn="base">
              <a:buFont typeface="+mj-lt"/>
              <a:buAutoNum type="arabicPeriod"/>
            </a:pPr>
            <a:r>
              <a:rPr lang="en-US" b="1" i="0" dirty="0">
                <a:solidFill>
                  <a:srgbClr val="273239"/>
                </a:solidFill>
                <a:effectLst/>
                <a:latin typeface="urw-din"/>
              </a:rPr>
              <a:t>Performance element:</a:t>
            </a:r>
            <a:r>
              <a:rPr lang="en-US" b="0" i="0" dirty="0">
                <a:solidFill>
                  <a:srgbClr val="273239"/>
                </a:solidFill>
                <a:effectLst/>
                <a:latin typeface="urw-din"/>
              </a:rPr>
              <a:t> It is responsible for selecting external action</a:t>
            </a:r>
          </a:p>
          <a:p>
            <a:pPr algn="l" fontAlgn="base">
              <a:buFont typeface="+mj-lt"/>
              <a:buAutoNum type="arabicPeriod"/>
            </a:pPr>
            <a:r>
              <a:rPr lang="en-US" b="1" i="0" dirty="0">
                <a:solidFill>
                  <a:srgbClr val="273239"/>
                </a:solidFill>
                <a:effectLst/>
                <a:latin typeface="urw-din"/>
              </a:rPr>
              <a:t>Problem Generator:</a:t>
            </a:r>
            <a:r>
              <a:rPr lang="en-US" b="0" i="0" dirty="0">
                <a:solidFill>
                  <a:srgbClr val="273239"/>
                </a:solidFill>
                <a:effectLst/>
                <a:latin typeface="urw-din"/>
              </a:rPr>
              <a:t> This component is responsible for suggesting actions that will lead to new and informative experiences.</a:t>
            </a:r>
          </a:p>
        </p:txBody>
      </p:sp>
    </p:spTree>
    <p:extLst>
      <p:ext uri="{BB962C8B-B14F-4D97-AF65-F5344CB8AC3E}">
        <p14:creationId xmlns:p14="http://schemas.microsoft.com/office/powerpoint/2010/main" val="2050374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B736AC-4E32-4F69-A52E-E56BAEB12599}"/>
              </a:ext>
            </a:extLst>
          </p:cNvPr>
          <p:cNvPicPr>
            <a:picLocks noChangeAspect="1"/>
          </p:cNvPicPr>
          <p:nvPr/>
        </p:nvPicPr>
        <p:blipFill>
          <a:blip r:embed="rId2"/>
          <a:stretch>
            <a:fillRect/>
          </a:stretch>
        </p:blipFill>
        <p:spPr>
          <a:xfrm>
            <a:off x="790047" y="1600200"/>
            <a:ext cx="7563906" cy="4239217"/>
          </a:xfrm>
          <a:prstGeom prst="rect">
            <a:avLst/>
          </a:prstGeom>
        </p:spPr>
      </p:pic>
      <p:pic>
        <p:nvPicPr>
          <p:cNvPr id="5" name="Picture 4">
            <a:extLst>
              <a:ext uri="{FF2B5EF4-FFF2-40B4-BE49-F238E27FC236}">
                <a16:creationId xmlns:a16="http://schemas.microsoft.com/office/drawing/2014/main" id="{8AD30EAC-F574-47A9-83F1-F23FF45E6689}"/>
              </a:ext>
            </a:extLst>
          </p:cNvPr>
          <p:cNvPicPr>
            <a:picLocks noChangeAspect="1"/>
          </p:cNvPicPr>
          <p:nvPr/>
        </p:nvPicPr>
        <p:blipFill>
          <a:blip r:embed="rId3"/>
          <a:stretch>
            <a:fillRect/>
          </a:stretch>
        </p:blipFill>
        <p:spPr>
          <a:xfrm>
            <a:off x="1981200" y="304800"/>
            <a:ext cx="5029902" cy="438211"/>
          </a:xfrm>
          <a:prstGeom prst="rect">
            <a:avLst/>
          </a:prstGeom>
        </p:spPr>
      </p:pic>
    </p:spTree>
    <p:extLst>
      <p:ext uri="{BB962C8B-B14F-4D97-AF65-F5344CB8AC3E}">
        <p14:creationId xmlns:p14="http://schemas.microsoft.com/office/powerpoint/2010/main" val="4177588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ion vs. exploitation – Ambidexterity in Project Management – Teodesk">
            <a:extLst>
              <a:ext uri="{FF2B5EF4-FFF2-40B4-BE49-F238E27FC236}">
                <a16:creationId xmlns:a16="http://schemas.microsoft.com/office/drawing/2014/main" id="{9B43C822-6ADC-4784-BFE2-00067AAC824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5400" y="152400"/>
            <a:ext cx="6553200" cy="28749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4449FDC-0F49-4225-B6B0-C151A92EC74A}"/>
              </a:ext>
            </a:extLst>
          </p:cNvPr>
          <p:cNvPicPr>
            <a:picLocks noChangeAspect="1"/>
          </p:cNvPicPr>
          <p:nvPr/>
        </p:nvPicPr>
        <p:blipFill>
          <a:blip r:embed="rId3"/>
          <a:stretch>
            <a:fillRect/>
          </a:stretch>
        </p:blipFill>
        <p:spPr>
          <a:xfrm>
            <a:off x="140652" y="3281678"/>
            <a:ext cx="8862696" cy="1679487"/>
          </a:xfrm>
          <a:prstGeom prst="rect">
            <a:avLst/>
          </a:prstGeom>
        </p:spPr>
      </p:pic>
      <p:pic>
        <p:nvPicPr>
          <p:cNvPr id="5" name="Picture 4">
            <a:extLst>
              <a:ext uri="{FF2B5EF4-FFF2-40B4-BE49-F238E27FC236}">
                <a16:creationId xmlns:a16="http://schemas.microsoft.com/office/drawing/2014/main" id="{6E936AD9-4E20-4B71-87EE-79F35418E0A4}"/>
              </a:ext>
            </a:extLst>
          </p:cNvPr>
          <p:cNvPicPr>
            <a:picLocks noChangeAspect="1"/>
          </p:cNvPicPr>
          <p:nvPr/>
        </p:nvPicPr>
        <p:blipFill>
          <a:blip r:embed="rId4"/>
          <a:stretch>
            <a:fillRect/>
          </a:stretch>
        </p:blipFill>
        <p:spPr>
          <a:xfrm>
            <a:off x="0" y="5410200"/>
            <a:ext cx="9144000" cy="1000309"/>
          </a:xfrm>
          <a:prstGeom prst="rect">
            <a:avLst/>
          </a:prstGeom>
        </p:spPr>
      </p:pic>
    </p:spTree>
    <p:extLst>
      <p:ext uri="{BB962C8B-B14F-4D97-AF65-F5344CB8AC3E}">
        <p14:creationId xmlns:p14="http://schemas.microsoft.com/office/powerpoint/2010/main" val="4081450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5C444-E54B-4209-BBB4-6018A31AC07A}"/>
              </a:ext>
            </a:extLst>
          </p:cNvPr>
          <p:cNvPicPr>
            <a:picLocks noChangeAspect="1"/>
          </p:cNvPicPr>
          <p:nvPr/>
        </p:nvPicPr>
        <p:blipFill>
          <a:blip r:embed="rId3"/>
          <a:stretch>
            <a:fillRect/>
          </a:stretch>
        </p:blipFill>
        <p:spPr>
          <a:xfrm>
            <a:off x="1599785" y="1905000"/>
            <a:ext cx="5944430" cy="3886742"/>
          </a:xfrm>
          <a:prstGeom prst="rect">
            <a:avLst/>
          </a:prstGeom>
        </p:spPr>
      </p:pic>
      <p:sp>
        <p:nvSpPr>
          <p:cNvPr id="5" name="TextBox 4">
            <a:extLst>
              <a:ext uri="{FF2B5EF4-FFF2-40B4-BE49-F238E27FC236}">
                <a16:creationId xmlns:a16="http://schemas.microsoft.com/office/drawing/2014/main" id="{44DEC11F-84DF-42CF-8047-E5F1816D611B}"/>
              </a:ext>
            </a:extLst>
          </p:cNvPr>
          <p:cNvSpPr txBox="1"/>
          <p:nvPr/>
        </p:nvSpPr>
        <p:spPr>
          <a:xfrm>
            <a:off x="2590800" y="381000"/>
            <a:ext cx="4613562" cy="461665"/>
          </a:xfrm>
          <a:prstGeom prst="rect">
            <a:avLst/>
          </a:prstGeom>
          <a:noFill/>
        </p:spPr>
        <p:txBody>
          <a:bodyPr wrap="square">
            <a:spAutoFit/>
          </a:bodyPr>
          <a:lstStyle/>
          <a:p>
            <a:r>
              <a:rPr lang="en-US" b="1" dirty="0"/>
              <a:t>The Big Picture of IA Learning</a:t>
            </a:r>
            <a:endParaRPr lang="en-CA" b="1" dirty="0"/>
          </a:p>
        </p:txBody>
      </p:sp>
    </p:spTree>
    <p:extLst>
      <p:ext uri="{BB962C8B-B14F-4D97-AF65-F5344CB8AC3E}">
        <p14:creationId xmlns:p14="http://schemas.microsoft.com/office/powerpoint/2010/main" val="24182476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4294967295"/>
          </p:nvPr>
        </p:nvSpPr>
        <p:spPr>
          <a:xfrm>
            <a:off x="1752600" y="5352256"/>
            <a:ext cx="28956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48131" name="AutoShape 2"/>
          <p:cNvSpPr>
            <a:spLocks noGrp="1" noChangeAspect="1" noChangeArrowheads="1"/>
          </p:cNvSpPr>
          <p:nvPr>
            <p:ph type="title"/>
          </p:nvPr>
        </p:nvSpPr>
        <p:spPr/>
        <p:txBody>
          <a:bodyPr/>
          <a:lstStyle/>
          <a:p>
            <a:r>
              <a:rPr lang="en-US">
                <a:latin typeface="Helvetica" charset="0"/>
              </a:rPr>
              <a:t>Reflex agents</a:t>
            </a:r>
          </a:p>
        </p:txBody>
      </p:sp>
      <p:pic>
        <p:nvPicPr>
          <p:cNvPr id="48132" name="Picture 5" descr="reflex-agent"/>
          <p:cNvPicPr>
            <a:picLocks noChangeAspect="1" noChangeArrowheads="1"/>
          </p:cNvPicPr>
          <p:nvPr/>
        </p:nvPicPr>
        <p:blipFill>
          <a:blip r:embed="rId3">
            <a:extLst>
              <a:ext uri="{28A0092B-C50C-407E-A947-70E740481C1C}">
                <a14:useLocalDpi xmlns:a14="http://schemas.microsoft.com/office/drawing/2010/main" val="0"/>
              </a:ext>
            </a:extLst>
          </a:blip>
          <a:srcRect r="37109" b="36359"/>
          <a:stretch>
            <a:fillRect/>
          </a:stretch>
        </p:blipFill>
        <p:spPr bwMode="auto">
          <a:xfrm>
            <a:off x="469900" y="1353343"/>
            <a:ext cx="6548438" cy="415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a:extLst>
              <a:ext uri="{FF2B5EF4-FFF2-40B4-BE49-F238E27FC236}">
                <a16:creationId xmlns:a16="http://schemas.microsoft.com/office/drawing/2014/main" id="{5912AFB7-9489-4156-9CED-D993361CB74D}"/>
              </a:ext>
            </a:extLst>
          </p:cNvPr>
          <p:cNvSpPr txBox="1"/>
          <p:nvPr/>
        </p:nvSpPr>
        <p:spPr>
          <a:xfrm>
            <a:off x="6318250" y="5974079"/>
            <a:ext cx="4610100" cy="461665"/>
          </a:xfrm>
          <a:prstGeom prst="rect">
            <a:avLst/>
          </a:prstGeom>
          <a:noFill/>
        </p:spPr>
        <p:txBody>
          <a:bodyPr wrap="square">
            <a:spAutoFit/>
          </a:bodyPr>
          <a:lstStyle/>
          <a:p>
            <a:r>
              <a:rPr lang="en-CA" dirty="0"/>
              <a:t>If, then…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50179" name="AutoShape 2"/>
          <p:cNvSpPr>
            <a:spLocks noGrp="1" noChangeAspect="1" noChangeArrowheads="1"/>
          </p:cNvSpPr>
          <p:nvPr>
            <p:ph type="title"/>
          </p:nvPr>
        </p:nvSpPr>
        <p:spPr/>
        <p:txBody>
          <a:bodyPr/>
          <a:lstStyle/>
          <a:p>
            <a:r>
              <a:rPr lang="en-US">
                <a:latin typeface="Helvetica" charset="0"/>
              </a:rPr>
              <a:t>Reflex agents w/ state</a:t>
            </a:r>
          </a:p>
        </p:txBody>
      </p:sp>
      <p:pic>
        <p:nvPicPr>
          <p:cNvPr id="50180" name="Picture 4" descr="reflex-state-agent"/>
          <p:cNvPicPr>
            <a:picLocks noChangeAspect="1" noChangeArrowheads="1"/>
          </p:cNvPicPr>
          <p:nvPr/>
        </p:nvPicPr>
        <p:blipFill>
          <a:blip r:embed="rId2">
            <a:extLst>
              <a:ext uri="{28A0092B-C50C-407E-A947-70E740481C1C}">
                <a14:useLocalDpi xmlns:a14="http://schemas.microsoft.com/office/drawing/2010/main" val="0"/>
              </a:ext>
            </a:extLst>
          </a:blip>
          <a:srcRect t="59766"/>
          <a:stretch>
            <a:fillRect/>
          </a:stretch>
        </p:blipFill>
        <p:spPr bwMode="auto">
          <a:xfrm>
            <a:off x="1447800" y="1828800"/>
            <a:ext cx="6343650" cy="408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51203" name="AutoShape 2"/>
          <p:cNvSpPr>
            <a:spLocks noGrp="1" noChangeAspect="1" noChangeArrowheads="1"/>
          </p:cNvSpPr>
          <p:nvPr>
            <p:ph type="title"/>
          </p:nvPr>
        </p:nvSpPr>
        <p:spPr/>
        <p:txBody>
          <a:bodyPr/>
          <a:lstStyle/>
          <a:p>
            <a:r>
              <a:rPr lang="en-US">
                <a:latin typeface="Helvetica" charset="0"/>
              </a:rPr>
              <a:t>Goal-based agents</a:t>
            </a:r>
          </a:p>
        </p:txBody>
      </p:sp>
      <p:pic>
        <p:nvPicPr>
          <p:cNvPr id="51204" name="Picture 4" descr="goal-agent"/>
          <p:cNvPicPr>
            <a:picLocks noChangeAspect="1" noChangeArrowheads="1"/>
          </p:cNvPicPr>
          <p:nvPr/>
        </p:nvPicPr>
        <p:blipFill>
          <a:blip r:embed="rId2">
            <a:extLst>
              <a:ext uri="{28A0092B-C50C-407E-A947-70E740481C1C}">
                <a14:useLocalDpi xmlns:a14="http://schemas.microsoft.com/office/drawing/2010/main" val="0"/>
              </a:ext>
            </a:extLst>
          </a:blip>
          <a:srcRect r="37122" b="35599"/>
          <a:stretch>
            <a:fillRect/>
          </a:stretch>
        </p:blipFill>
        <p:spPr bwMode="auto">
          <a:xfrm>
            <a:off x="1371600" y="1828800"/>
            <a:ext cx="6324600" cy="406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52227" name="AutoShape 2"/>
          <p:cNvSpPr>
            <a:spLocks noGrp="1" noChangeAspect="1" noChangeArrowheads="1"/>
          </p:cNvSpPr>
          <p:nvPr>
            <p:ph type="title"/>
          </p:nvPr>
        </p:nvSpPr>
        <p:spPr/>
        <p:txBody>
          <a:bodyPr/>
          <a:lstStyle/>
          <a:p>
            <a:r>
              <a:rPr lang="en-US">
                <a:latin typeface="Helvetica" charset="0"/>
              </a:rPr>
              <a:t>Utility-based agents</a:t>
            </a:r>
          </a:p>
        </p:txBody>
      </p:sp>
      <p:pic>
        <p:nvPicPr>
          <p:cNvPr id="52228" name="Picture 4" descr="utility-agent"/>
          <p:cNvPicPr>
            <a:picLocks noChangeAspect="1" noChangeArrowheads="1"/>
          </p:cNvPicPr>
          <p:nvPr/>
        </p:nvPicPr>
        <p:blipFill>
          <a:blip r:embed="rId2">
            <a:extLst>
              <a:ext uri="{28A0092B-C50C-407E-A947-70E740481C1C}">
                <a14:useLocalDpi xmlns:a14="http://schemas.microsoft.com/office/drawing/2010/main" val="0"/>
              </a:ext>
            </a:extLst>
          </a:blip>
          <a:srcRect r="37770" b="36278"/>
          <a:stretch>
            <a:fillRect/>
          </a:stretch>
        </p:blipFill>
        <p:spPr bwMode="auto">
          <a:xfrm>
            <a:off x="1371600" y="1752600"/>
            <a:ext cx="6324600"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062AEF6-2723-4BF1-9B0A-664EFADA10D7}"/>
              </a:ext>
            </a:extLst>
          </p:cNvPr>
          <p:cNvSpPr>
            <a:spLocks noGrp="1" noChangeArrowheads="1"/>
          </p:cNvSpPr>
          <p:nvPr>
            <p:ph type="title"/>
          </p:nvPr>
        </p:nvSpPr>
        <p:spPr/>
        <p:txBody>
          <a:bodyPr/>
          <a:lstStyle/>
          <a:p>
            <a:r>
              <a:rPr lang="en-US" altLang="en-US"/>
              <a:t>Learning agents</a:t>
            </a:r>
          </a:p>
        </p:txBody>
      </p:sp>
      <p:pic>
        <p:nvPicPr>
          <p:cNvPr id="30729" name="Picture 9">
            <a:extLst>
              <a:ext uri="{FF2B5EF4-FFF2-40B4-BE49-F238E27FC236}">
                <a16:creationId xmlns:a16="http://schemas.microsoft.com/office/drawing/2014/main" id="{27C4C7B1-58D1-48A0-BA05-5B7D6732B1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295400"/>
            <a:ext cx="7620000" cy="535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3170620-CD63-4977-BBC5-4A6421D351C5}"/>
              </a:ext>
            </a:extLst>
          </p:cNvPr>
          <p:cNvSpPr>
            <a:spLocks noGrp="1" noChangeArrowheads="1"/>
          </p:cNvSpPr>
          <p:nvPr>
            <p:ph type="title"/>
          </p:nvPr>
        </p:nvSpPr>
        <p:spPr/>
        <p:txBody>
          <a:bodyPr/>
          <a:lstStyle/>
          <a:p>
            <a:r>
              <a:rPr lang="en-US" altLang="en-US"/>
              <a:t>Rational agents</a:t>
            </a:r>
          </a:p>
        </p:txBody>
      </p:sp>
      <p:sp>
        <p:nvSpPr>
          <p:cNvPr id="9219" name="Rectangle 3">
            <a:extLst>
              <a:ext uri="{FF2B5EF4-FFF2-40B4-BE49-F238E27FC236}">
                <a16:creationId xmlns:a16="http://schemas.microsoft.com/office/drawing/2014/main" id="{9B41FEF1-5ADE-4716-80C7-0F16B87221E9}"/>
              </a:ext>
            </a:extLst>
          </p:cNvPr>
          <p:cNvSpPr>
            <a:spLocks noGrp="1" noChangeArrowheads="1"/>
          </p:cNvSpPr>
          <p:nvPr>
            <p:ph type="body" idx="1"/>
          </p:nvPr>
        </p:nvSpPr>
        <p:spPr/>
        <p:txBody>
          <a:bodyPr/>
          <a:lstStyle/>
          <a:p>
            <a:pPr>
              <a:lnSpc>
                <a:spcPct val="90000"/>
              </a:lnSpc>
            </a:pPr>
            <a:r>
              <a:rPr lang="en-US" altLang="en-US" sz="2800" dirty="0"/>
              <a:t>An agent should strive to "do the right thing", based on what it can perceive and the actions it can perform. The right action is the one that will cause the agent to be most successful</a:t>
            </a:r>
          </a:p>
          <a:p>
            <a:pPr>
              <a:lnSpc>
                <a:spcPct val="90000"/>
              </a:lnSpc>
            </a:pPr>
            <a:r>
              <a:rPr lang="en-US" altLang="en-US" sz="2800" dirty="0"/>
              <a:t>Performance measure: An objective criterion for success of an agent's behavior</a:t>
            </a:r>
          </a:p>
          <a:p>
            <a:pPr>
              <a:lnSpc>
                <a:spcPct val="90000"/>
              </a:lnSpc>
            </a:pPr>
            <a:r>
              <a:rPr lang="en-US" altLang="en-US" sz="2800" dirty="0"/>
              <a:t>E.g., performance measure of a vacuum-cleaner agent could be amount of dirt cleaned up, amount of time taken, amount of electricity consumed, amount of noise generated, etc.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53251" name="Rectangle 2"/>
          <p:cNvSpPr>
            <a:spLocks noGrp="1" noChangeArrowheads="1"/>
          </p:cNvSpPr>
          <p:nvPr>
            <p:ph type="title"/>
          </p:nvPr>
        </p:nvSpPr>
        <p:spPr/>
        <p:txBody>
          <a:bodyPr/>
          <a:lstStyle/>
          <a:p>
            <a:r>
              <a:rPr lang="en-US">
                <a:latin typeface="Helvetica" charset="0"/>
              </a:rPr>
              <a:t>Mobile agents</a:t>
            </a:r>
          </a:p>
        </p:txBody>
      </p:sp>
      <p:sp>
        <p:nvSpPr>
          <p:cNvPr id="53252" name="Rectangle 3"/>
          <p:cNvSpPr>
            <a:spLocks noGrp="1" noChangeArrowheads="1"/>
          </p:cNvSpPr>
          <p:nvPr>
            <p:ph type="body" idx="1"/>
          </p:nvPr>
        </p:nvSpPr>
        <p:spPr/>
        <p:txBody>
          <a:bodyPr/>
          <a:lstStyle/>
          <a:p>
            <a:r>
              <a:rPr lang="en-US">
                <a:latin typeface="Tahoma" charset="0"/>
              </a:rPr>
              <a:t>Programs that can migrate from one machine to another. </a:t>
            </a:r>
          </a:p>
          <a:p>
            <a:r>
              <a:rPr lang="en-US">
                <a:latin typeface="Tahoma" charset="0"/>
              </a:rPr>
              <a:t>Execute in a platform-independent execution environment. </a:t>
            </a:r>
          </a:p>
          <a:p>
            <a:r>
              <a:rPr lang="en-US">
                <a:latin typeface="Tahoma" charset="0"/>
              </a:rPr>
              <a:t>Require agent execution environment (places). </a:t>
            </a:r>
          </a:p>
          <a:p>
            <a:r>
              <a:rPr lang="en-US">
                <a:latin typeface="Tahoma" charset="0"/>
              </a:rPr>
              <a:t>Mobility not necessary or sufficient condition for agenthood. </a:t>
            </a:r>
          </a:p>
          <a:p>
            <a:r>
              <a:rPr lang="en-US">
                <a:latin typeface="Tahoma" charset="0"/>
              </a:rPr>
              <a:t>Practical but non-functional advantages: </a:t>
            </a:r>
          </a:p>
          <a:p>
            <a:pPr lvl="1"/>
            <a:r>
              <a:rPr lang="en-US">
                <a:latin typeface="Tahoma" charset="0"/>
              </a:rPr>
              <a:t>Reduced communication cost (eg, from PDA) </a:t>
            </a:r>
          </a:p>
          <a:p>
            <a:pPr lvl="1"/>
            <a:r>
              <a:rPr lang="en-US">
                <a:latin typeface="Tahoma" charset="0"/>
              </a:rPr>
              <a:t>Asynchronous computing (when you are not connected) </a:t>
            </a:r>
          </a:p>
          <a:p>
            <a:r>
              <a:rPr lang="en-US">
                <a:latin typeface="Tahoma" charset="0"/>
              </a:rPr>
              <a:t>Two types: </a:t>
            </a:r>
          </a:p>
          <a:p>
            <a:pPr lvl="1"/>
            <a:r>
              <a:rPr lang="en-US">
                <a:latin typeface="Tahoma" charset="0"/>
              </a:rPr>
              <a:t>One-hop mobile agents (migrate to one other place) </a:t>
            </a:r>
          </a:p>
          <a:p>
            <a:pPr lvl="1"/>
            <a:r>
              <a:rPr lang="en-US">
                <a:latin typeface="Tahoma" charset="0"/>
              </a:rPr>
              <a:t>Multi-hop mobile agents (roam the network from place to place) </a:t>
            </a:r>
          </a:p>
          <a:p>
            <a:r>
              <a:rPr lang="en-US">
                <a:latin typeface="Tahoma" charset="0"/>
              </a:rPr>
              <a:t>Applications: </a:t>
            </a:r>
          </a:p>
          <a:p>
            <a:pPr lvl="1"/>
            <a:r>
              <a:rPr lang="en-US">
                <a:latin typeface="Tahoma" charset="0"/>
              </a:rPr>
              <a:t>Distributed information retrieval. </a:t>
            </a:r>
          </a:p>
          <a:p>
            <a:pPr lvl="1"/>
            <a:r>
              <a:rPr lang="en-US">
                <a:latin typeface="Tahoma" charset="0"/>
              </a:rPr>
              <a:t>Telecommunication network routing.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Footer Placeholder 5"/>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54275" name="Rectangle 2"/>
          <p:cNvSpPr>
            <a:spLocks noGrp="1" noChangeArrowheads="1"/>
          </p:cNvSpPr>
          <p:nvPr>
            <p:ph type="title"/>
          </p:nvPr>
        </p:nvSpPr>
        <p:spPr/>
        <p:txBody>
          <a:bodyPr/>
          <a:lstStyle/>
          <a:p>
            <a:r>
              <a:rPr lang="en-US" dirty="0">
                <a:latin typeface="Helvetica" charset="0"/>
              </a:rPr>
              <a:t>Mobile agents</a:t>
            </a:r>
          </a:p>
        </p:txBody>
      </p:sp>
      <p:sp>
        <p:nvSpPr>
          <p:cNvPr id="54276" name="Rectangle 3"/>
          <p:cNvSpPr>
            <a:spLocks noGrp="1" noChangeArrowheads="1"/>
          </p:cNvSpPr>
          <p:nvPr>
            <p:ph type="body" sz="half" idx="1"/>
          </p:nvPr>
        </p:nvSpPr>
        <p:spPr>
          <a:xfrm>
            <a:off x="323850" y="1844675"/>
            <a:ext cx="4672013" cy="4114800"/>
          </a:xfrm>
        </p:spPr>
        <p:txBody>
          <a:bodyPr/>
          <a:lstStyle/>
          <a:p>
            <a:r>
              <a:rPr lang="en-US" sz="2400">
                <a:latin typeface="Tahoma" charset="0"/>
              </a:rPr>
              <a:t>Programs that can migrate from one machine to another. </a:t>
            </a:r>
          </a:p>
          <a:p>
            <a:r>
              <a:rPr lang="en-US" sz="2400">
                <a:latin typeface="Tahoma" charset="0"/>
              </a:rPr>
              <a:t>Execute in a platform-independent execution environment. </a:t>
            </a:r>
          </a:p>
          <a:p>
            <a:r>
              <a:rPr lang="en-US" sz="2400">
                <a:latin typeface="Tahoma" charset="0"/>
              </a:rPr>
              <a:t>Require agent execution environment (places). </a:t>
            </a:r>
          </a:p>
          <a:p>
            <a:r>
              <a:rPr lang="en-US" sz="2400">
                <a:latin typeface="Tahoma" charset="0"/>
              </a:rPr>
              <a:t>Mobility not necessary or sufficient condition for agenthood. </a:t>
            </a:r>
          </a:p>
          <a:p>
            <a:endParaRPr lang="en-US" sz="2400">
              <a:latin typeface="Tahoma" charset="0"/>
            </a:endParaRPr>
          </a:p>
        </p:txBody>
      </p:sp>
      <p:pic>
        <p:nvPicPr>
          <p:cNvPr id="54277" name="Picture 4" descr="abstraction"/>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622800" y="1484313"/>
            <a:ext cx="4013200" cy="3849687"/>
          </a:xfrm>
          <a:noFill/>
        </p:spPr>
      </p:pic>
      <p:sp>
        <p:nvSpPr>
          <p:cNvPr id="54278" name="Text Box 5"/>
          <p:cNvSpPr txBox="1">
            <a:spLocks noChangeArrowheads="1"/>
          </p:cNvSpPr>
          <p:nvPr/>
        </p:nvSpPr>
        <p:spPr bwMode="auto">
          <a:xfrm>
            <a:off x="5848350" y="5826125"/>
            <a:ext cx="17557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A mail agent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55299" name="Rectangle 2"/>
          <p:cNvSpPr>
            <a:spLocks noGrp="1" noChangeArrowheads="1"/>
          </p:cNvSpPr>
          <p:nvPr>
            <p:ph type="title"/>
          </p:nvPr>
        </p:nvSpPr>
        <p:spPr/>
        <p:txBody>
          <a:bodyPr/>
          <a:lstStyle/>
          <a:p>
            <a:r>
              <a:rPr lang="en-US">
                <a:latin typeface="Helvetica" charset="0"/>
              </a:rPr>
              <a:t>Mobile agents</a:t>
            </a:r>
          </a:p>
        </p:txBody>
      </p:sp>
      <p:sp>
        <p:nvSpPr>
          <p:cNvPr id="55300" name="Rectangle 3"/>
          <p:cNvSpPr>
            <a:spLocks noGrp="1" noChangeArrowheads="1"/>
          </p:cNvSpPr>
          <p:nvPr>
            <p:ph type="body" idx="1"/>
          </p:nvPr>
        </p:nvSpPr>
        <p:spPr>
          <a:xfrm>
            <a:off x="395288" y="2017713"/>
            <a:ext cx="8559800" cy="4114800"/>
          </a:xfrm>
        </p:spPr>
        <p:txBody>
          <a:bodyPr/>
          <a:lstStyle/>
          <a:p>
            <a:r>
              <a:rPr lang="en-US" sz="2800">
                <a:latin typeface="Tahoma" charset="0"/>
              </a:rPr>
              <a:t>Practical but non-functional advantages: </a:t>
            </a:r>
          </a:p>
          <a:p>
            <a:pPr lvl="1"/>
            <a:r>
              <a:rPr lang="en-US" sz="2400">
                <a:latin typeface="Tahoma" charset="0"/>
              </a:rPr>
              <a:t>Reduced communication cost (e.g. from PDA) </a:t>
            </a:r>
          </a:p>
          <a:p>
            <a:pPr lvl="1"/>
            <a:r>
              <a:rPr lang="en-US" sz="2400">
                <a:latin typeface="Tahoma" charset="0"/>
              </a:rPr>
              <a:t>Asynchronous computing (when you are not connected)</a:t>
            </a:r>
          </a:p>
          <a:p>
            <a:pPr lvl="1"/>
            <a:endParaRPr lang="en-US" sz="2400">
              <a:latin typeface="Tahoma" charset="0"/>
            </a:endParaRPr>
          </a:p>
          <a:p>
            <a:r>
              <a:rPr lang="en-US" sz="2800">
                <a:latin typeface="Tahoma" charset="0"/>
              </a:rPr>
              <a:t>Two types: </a:t>
            </a:r>
          </a:p>
          <a:p>
            <a:pPr lvl="1"/>
            <a:r>
              <a:rPr lang="en-US" sz="2400">
                <a:latin typeface="Tahoma" charset="0"/>
              </a:rPr>
              <a:t>One-hop mobile agents (migrate to one other place) </a:t>
            </a:r>
          </a:p>
          <a:p>
            <a:pPr lvl="1"/>
            <a:r>
              <a:rPr lang="en-US" sz="2400">
                <a:latin typeface="Tahoma" charset="0"/>
              </a:rPr>
              <a:t>Multi-hop mobile agents (roam the network from place to place)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56323" name="Rectangle 2"/>
          <p:cNvSpPr>
            <a:spLocks noGrp="1" noChangeArrowheads="1"/>
          </p:cNvSpPr>
          <p:nvPr>
            <p:ph type="title"/>
          </p:nvPr>
        </p:nvSpPr>
        <p:spPr/>
        <p:txBody>
          <a:bodyPr/>
          <a:lstStyle/>
          <a:p>
            <a:r>
              <a:rPr lang="en-US">
                <a:latin typeface="Helvetica" charset="0"/>
              </a:rPr>
              <a:t>Mobile agents</a:t>
            </a:r>
          </a:p>
        </p:txBody>
      </p:sp>
      <p:sp>
        <p:nvSpPr>
          <p:cNvPr id="56324" name="Rectangle 3"/>
          <p:cNvSpPr>
            <a:spLocks noGrp="1" noChangeArrowheads="1"/>
          </p:cNvSpPr>
          <p:nvPr>
            <p:ph type="body" idx="1"/>
          </p:nvPr>
        </p:nvSpPr>
        <p:spPr>
          <a:xfrm>
            <a:off x="395288" y="2017713"/>
            <a:ext cx="8559800" cy="4114800"/>
          </a:xfrm>
        </p:spPr>
        <p:txBody>
          <a:bodyPr/>
          <a:lstStyle/>
          <a:p>
            <a:endParaRPr lang="en-US" sz="2800">
              <a:latin typeface="Tahoma" charset="0"/>
            </a:endParaRPr>
          </a:p>
          <a:p>
            <a:r>
              <a:rPr lang="en-US" sz="2800">
                <a:latin typeface="Tahoma" charset="0"/>
              </a:rPr>
              <a:t>Applications: </a:t>
            </a:r>
          </a:p>
          <a:p>
            <a:pPr lvl="1"/>
            <a:r>
              <a:rPr lang="en-US" sz="2400">
                <a:latin typeface="Tahoma" charset="0"/>
              </a:rPr>
              <a:t>Distributed information retrieval. </a:t>
            </a:r>
          </a:p>
          <a:p>
            <a:pPr lvl="1"/>
            <a:r>
              <a:rPr lang="en-US" sz="2400">
                <a:latin typeface="Tahoma" charset="0"/>
              </a:rPr>
              <a:t>Telecommunication network routing.</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Vacuum-cleaner world</a:t>
            </a:r>
          </a:p>
        </p:txBody>
      </p:sp>
      <p:sp>
        <p:nvSpPr>
          <p:cNvPr id="7171" name="Rectangle 3"/>
          <p:cNvSpPr>
            <a:spLocks noGrp="1" noChangeArrowheads="1"/>
          </p:cNvSpPr>
          <p:nvPr>
            <p:ph type="body" idx="1"/>
          </p:nvPr>
        </p:nvSpPr>
        <p:spPr>
          <a:xfrm>
            <a:off x="228600" y="1066800"/>
            <a:ext cx="8915400" cy="3078163"/>
          </a:xfrm>
        </p:spPr>
        <p:txBody>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t>
            </a:r>
            <a:r>
              <a:rPr lang="en-US" dirty="0" err="1">
                <a:solidFill>
                  <a:schemeClr val="accent2"/>
                </a:solidFill>
              </a:rPr>
              <a:t>A,Dirty</a:t>
            </a:r>
            <a:r>
              <a:rPr lang="en-US" dirty="0">
                <a:solidFill>
                  <a:schemeClr val="accent2"/>
                </a:solidFill>
              </a:rPr>
              <a:t>]</a:t>
            </a:r>
          </a:p>
          <a:p>
            <a:r>
              <a:rPr lang="en-US" b="1" dirty="0"/>
              <a:t>Actions:</a:t>
            </a:r>
            <a:r>
              <a:rPr lang="en-US" dirty="0"/>
              <a:t> </a:t>
            </a:r>
            <a:br>
              <a:rPr lang="en-US" dirty="0"/>
            </a:br>
            <a:r>
              <a:rPr lang="en-US" dirty="0"/>
              <a:t>	</a:t>
            </a:r>
            <a:r>
              <a:rPr lang="en-US" dirty="0">
                <a:solidFill>
                  <a:srgbClr val="FF0000"/>
                </a:solidFill>
              </a:rPr>
              <a:t>Left, Right, Clean, </a:t>
            </a:r>
            <a:r>
              <a:rPr lang="en-US" dirty="0" err="1">
                <a:solidFill>
                  <a:srgbClr val="FF0000"/>
                </a:solidFill>
              </a:rPr>
              <a:t>NoOp</a:t>
            </a:r>
            <a:endParaRPr lang="en-US" dirty="0">
              <a:solidFill>
                <a:srgbClr val="FF0000"/>
              </a:solidFill>
            </a:endParaRPr>
          </a:p>
          <a:p>
            <a:endParaRPr lang="en-US" i="1" dirty="0"/>
          </a:p>
          <a:p>
            <a:pPr>
              <a:buNone/>
            </a:pPr>
            <a:r>
              <a:rPr lang="en-US" dirty="0"/>
              <a:t>Example vacuum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a:t>
            </a:r>
            <a:r>
              <a:rPr lang="en-US" dirty="0" err="1">
                <a:solidFill>
                  <a:schemeClr val="accent2"/>
                </a:solidFill>
                <a:latin typeface="+mn-lt"/>
                <a:ea typeface="+mn-ea"/>
                <a:cs typeface="+mn-cs"/>
              </a:rPr>
              <a:t>location,status</a:t>
            </a:r>
            <a:r>
              <a:rPr lang="en-US" dirty="0">
                <a:solidFill>
                  <a:schemeClr val="accent2"/>
                </a:solidFill>
                <a:latin typeface="+mn-lt"/>
                <a:ea typeface="+mn-ea"/>
                <a:cs typeface="+mn-cs"/>
              </a:rPr>
              <a:t>]</a:t>
            </a: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r>
              <a:rPr lang="en-US" i="1" dirty="0">
                <a:solidFill>
                  <a:schemeClr val="tx1"/>
                </a:solidFill>
                <a:latin typeface="+mn-lt"/>
                <a:ea typeface="+mn-ea"/>
                <a:cs typeface="+mn-cs"/>
              </a:rPr>
              <a:t>if</a:t>
            </a:r>
            <a:r>
              <a:rPr lang="en-US" dirty="0">
                <a:solidFill>
                  <a:schemeClr val="tx1"/>
                </a:solidFill>
                <a:latin typeface="+mn-lt"/>
                <a:ea typeface="+mn-ea"/>
                <a:cs typeface="+mn-cs"/>
              </a:rPr>
              <a:t> </a:t>
            </a:r>
            <a:r>
              <a:rPr lang="en-US" dirty="0">
                <a:solidFill>
                  <a:schemeClr val="accent2"/>
                </a:solidFill>
                <a:latin typeface="+mn-lt"/>
                <a:ea typeface="+mn-ea"/>
                <a:cs typeface="+mn-cs"/>
              </a:rPr>
              <a:t>status = Dirty </a:t>
            </a:r>
            <a:r>
              <a:rPr lang="en-US" i="1" dirty="0">
                <a:solidFill>
                  <a:schemeClr val="tx1"/>
                </a:solidFill>
                <a:latin typeface="+mn-lt"/>
                <a:ea typeface="+mn-ea"/>
                <a:cs typeface="+mn-cs"/>
              </a:rPr>
              <a:t>then</a:t>
            </a:r>
            <a:r>
              <a:rPr lang="en-US" dirty="0">
                <a:solidFill>
                  <a:schemeClr val="tx1"/>
                </a:solidFill>
                <a:latin typeface="+mn-lt"/>
                <a:ea typeface="+mn-ea"/>
                <a:cs typeface="+mn-cs"/>
              </a:rPr>
              <a:t> return </a:t>
            </a:r>
            <a:r>
              <a:rPr lang="en-US" dirty="0">
                <a:solidFill>
                  <a:srgbClr val="FF0000"/>
                </a:solidFill>
                <a:latin typeface="+mn-lt"/>
                <a:ea typeface="+mn-ea"/>
                <a:cs typeface="+mn-cs"/>
              </a:rPr>
              <a:t>Clean</a:t>
            </a:r>
          </a:p>
          <a:p>
            <a:r>
              <a:rPr lang="en-US" i="1" dirty="0">
                <a:solidFill>
                  <a:schemeClr val="tx1"/>
                </a:solidFill>
                <a:latin typeface="+mn-lt"/>
                <a:ea typeface="+mn-ea"/>
                <a:cs typeface="+mn-cs"/>
              </a:rPr>
              <a:t>else if</a:t>
            </a:r>
            <a:r>
              <a:rPr lang="en-US" dirty="0">
                <a:solidFill>
                  <a:schemeClr val="tx1"/>
                </a:solidFill>
                <a:latin typeface="+mn-lt"/>
                <a:ea typeface="+mn-ea"/>
                <a:cs typeface="+mn-cs"/>
              </a:rPr>
              <a:t> </a:t>
            </a:r>
            <a:r>
              <a:rPr lang="en-US" dirty="0">
                <a:solidFill>
                  <a:schemeClr val="accent2"/>
                </a:solidFill>
                <a:latin typeface="+mn-lt"/>
                <a:ea typeface="+mn-ea"/>
                <a:cs typeface="+mn-cs"/>
              </a:rPr>
              <a:t>location = A </a:t>
            </a:r>
            <a:r>
              <a:rPr lang="en-US" i="1" dirty="0">
                <a:solidFill>
                  <a:schemeClr val="tx1"/>
                </a:solidFill>
                <a:latin typeface="+mn-lt"/>
                <a:ea typeface="+mn-ea"/>
                <a:cs typeface="+mn-cs"/>
              </a:rPr>
              <a:t>then</a:t>
            </a:r>
            <a:r>
              <a:rPr lang="en-US" dirty="0">
                <a:solidFill>
                  <a:schemeClr val="tx1"/>
                </a:solidFill>
                <a:latin typeface="+mn-lt"/>
                <a:ea typeface="+mn-ea"/>
                <a:cs typeface="+mn-cs"/>
              </a:rPr>
              <a:t> return </a:t>
            </a:r>
            <a:r>
              <a:rPr lang="en-US" dirty="0">
                <a:solidFill>
                  <a:srgbClr val="FF0000"/>
                </a:solidFill>
                <a:latin typeface="+mn-lt"/>
                <a:ea typeface="+mn-ea"/>
                <a:cs typeface="+mn-cs"/>
              </a:rPr>
              <a:t>Right</a:t>
            </a:r>
            <a:endParaRPr lang="en-US" i="1" dirty="0">
              <a:solidFill>
                <a:srgbClr val="FF0000"/>
              </a:solidFill>
              <a:latin typeface="+mn-lt"/>
              <a:ea typeface="+mn-ea"/>
              <a:cs typeface="+mn-cs"/>
            </a:endParaRPr>
          </a:p>
          <a:p>
            <a:r>
              <a:rPr lang="en-US" i="1" dirty="0">
                <a:solidFill>
                  <a:schemeClr val="tx1"/>
                </a:solidFill>
                <a:latin typeface="+mn-lt"/>
                <a:ea typeface="+mn-ea"/>
                <a:cs typeface="+mn-cs"/>
              </a:rPr>
              <a:t>else if</a:t>
            </a:r>
            <a:r>
              <a:rPr lang="en-US" dirty="0">
                <a:solidFill>
                  <a:schemeClr val="tx1"/>
                </a:solidFill>
                <a:latin typeface="+mn-lt"/>
                <a:ea typeface="+mn-ea"/>
                <a:cs typeface="+mn-cs"/>
              </a:rPr>
              <a:t> </a:t>
            </a:r>
            <a:r>
              <a:rPr lang="en-US" dirty="0">
                <a:solidFill>
                  <a:schemeClr val="accent2"/>
                </a:solidFill>
                <a:latin typeface="+mn-lt"/>
                <a:ea typeface="+mn-ea"/>
                <a:cs typeface="+mn-cs"/>
              </a:rPr>
              <a:t>location = B </a:t>
            </a:r>
            <a:r>
              <a:rPr lang="en-US" i="1" dirty="0">
                <a:solidFill>
                  <a:schemeClr val="tx1"/>
                </a:solidFill>
                <a:latin typeface="+mn-lt"/>
                <a:ea typeface="+mn-ea"/>
                <a:cs typeface="+mn-cs"/>
              </a:rPr>
              <a:t>then</a:t>
            </a:r>
            <a:r>
              <a:rPr lang="en-US" dirty="0">
                <a:solidFill>
                  <a:schemeClr val="tx1"/>
                </a:solidFill>
                <a:latin typeface="+mn-lt"/>
                <a:ea typeface="+mn-ea"/>
                <a:cs typeface="+mn-cs"/>
              </a:rPr>
              <a:t> return </a:t>
            </a:r>
            <a:r>
              <a:rPr lang="en-US" dirty="0">
                <a:solidFill>
                  <a:srgbClr val="FF0000"/>
                </a:solidFill>
                <a:latin typeface="+mn-lt"/>
                <a:ea typeface="+mn-ea"/>
                <a:cs typeface="+mn-cs"/>
              </a:rPr>
              <a:t>Left</a:t>
            </a:r>
          </a:p>
        </p:txBody>
      </p:sp>
      <p:pic>
        <p:nvPicPr>
          <p:cNvPr id="7172" name="Picture 4" descr="vacuum2-environment"/>
          <p:cNvPicPr>
            <a:picLocks noChangeAspect="1" noChangeArrowheads="1"/>
          </p:cNvPicPr>
          <p:nvPr/>
        </p:nvPicPr>
        <p:blipFill>
          <a:blip r:embed="rId3" cstate="print"/>
          <a:srcRect/>
          <a:stretch>
            <a:fillRect/>
          </a:stretch>
        </p:blipFill>
        <p:spPr bwMode="auto">
          <a:xfrm>
            <a:off x="5043055" y="1143000"/>
            <a:ext cx="3872345" cy="1981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Rational agents</a:t>
            </a:r>
          </a:p>
        </p:txBody>
      </p:sp>
      <p:sp>
        <p:nvSpPr>
          <p:cNvPr id="10243" name="Rectangle 3"/>
          <p:cNvSpPr>
            <a:spLocks noGrp="1" noChangeArrowheads="1"/>
          </p:cNvSpPr>
          <p:nvPr>
            <p:ph type="body" idx="1"/>
          </p:nvPr>
        </p:nvSpPr>
        <p:spPr/>
        <p:txBody>
          <a:bodyPr/>
          <a:lstStyle/>
          <a:p>
            <a:r>
              <a:rPr lang="en-US" sz="2800" dirty="0"/>
              <a:t>For each possible percept sequence, a </a:t>
            </a:r>
            <a:r>
              <a:rPr lang="en-US" sz="2800" b="1" dirty="0">
                <a:solidFill>
                  <a:srgbClr val="FF0000"/>
                </a:solidFill>
              </a:rPr>
              <a:t>rational agent</a:t>
            </a:r>
            <a:r>
              <a:rPr lang="en-US" sz="2800" dirty="0"/>
              <a:t> should select an action that is expected to maximize its </a:t>
            </a:r>
            <a:r>
              <a:rPr lang="en-US" sz="2800" b="1" dirty="0">
                <a:solidFill>
                  <a:srgbClr val="FF0000"/>
                </a:solidFill>
              </a:rPr>
              <a:t>performance measure</a:t>
            </a:r>
            <a:r>
              <a:rPr lang="en-US" sz="2800" dirty="0"/>
              <a:t>, </a:t>
            </a:r>
            <a:r>
              <a:rPr lang="en-US" sz="2800" i="1" dirty="0"/>
              <a:t>given the evidence provided by the percept sequence and the agent’s built-in knowledge</a:t>
            </a:r>
          </a:p>
          <a:p>
            <a:endParaRPr lang="en-US" sz="2800" dirty="0"/>
          </a:p>
          <a:p>
            <a:r>
              <a:rPr lang="en-US" sz="2800" b="1" dirty="0">
                <a:solidFill>
                  <a:srgbClr val="FF0000"/>
                </a:solidFill>
              </a:rPr>
              <a:t>Performance measure (utility function): </a:t>
            </a:r>
            <a:br>
              <a:rPr lang="en-US" sz="2800" b="1" dirty="0">
                <a:solidFill>
                  <a:srgbClr val="FF0000"/>
                </a:solidFill>
              </a:rPr>
            </a:br>
            <a:r>
              <a:rPr lang="en-US" sz="2800" dirty="0"/>
              <a:t>An </a:t>
            </a:r>
            <a:r>
              <a:rPr lang="en-US" sz="2800" i="1" dirty="0"/>
              <a:t>objective</a:t>
            </a:r>
            <a:r>
              <a:rPr lang="en-US" sz="2800" dirty="0"/>
              <a:t> criterion for success of an agent's behavior</a:t>
            </a:r>
          </a:p>
          <a:p>
            <a:endParaRPr lang="en-US" sz="2800" dirty="0"/>
          </a:p>
          <a:p>
            <a:r>
              <a:rPr lang="en-US" sz="2800" dirty="0"/>
              <a:t>Can a rational agent make mistakes?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Back to vacuum-cleaner world</a:t>
            </a:r>
          </a:p>
        </p:txBody>
      </p:sp>
      <p:sp>
        <p:nvSpPr>
          <p:cNvPr id="7171" name="Rectangle 3"/>
          <p:cNvSpPr>
            <a:spLocks noGrp="1" noChangeArrowheads="1"/>
          </p:cNvSpPr>
          <p:nvPr>
            <p:ph type="body" idx="1"/>
          </p:nvPr>
        </p:nvSpPr>
        <p:spPr>
          <a:xfrm>
            <a:off x="228600" y="1066800"/>
            <a:ext cx="8915400" cy="3078163"/>
          </a:xfrm>
        </p:spPr>
        <p:txBody>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t>
            </a:r>
            <a:r>
              <a:rPr lang="en-US" dirty="0" err="1">
                <a:solidFill>
                  <a:schemeClr val="accent2"/>
                </a:solidFill>
              </a:rPr>
              <a:t>A,Dirty</a:t>
            </a:r>
            <a:r>
              <a:rPr lang="en-US" dirty="0">
                <a:solidFill>
                  <a:schemeClr val="accent2"/>
                </a:solidFill>
              </a:rPr>
              <a:t>]</a:t>
            </a:r>
          </a:p>
          <a:p>
            <a:r>
              <a:rPr lang="en-US" b="1" dirty="0"/>
              <a:t>Actions:</a:t>
            </a:r>
            <a:r>
              <a:rPr lang="en-US" dirty="0"/>
              <a:t> </a:t>
            </a:r>
            <a:br>
              <a:rPr lang="en-US" dirty="0"/>
            </a:br>
            <a:r>
              <a:rPr lang="en-US" dirty="0"/>
              <a:t>	</a:t>
            </a:r>
            <a:r>
              <a:rPr lang="en-US" dirty="0">
                <a:solidFill>
                  <a:srgbClr val="FF0000"/>
                </a:solidFill>
              </a:rPr>
              <a:t>Left, Right, Clean, </a:t>
            </a:r>
            <a:r>
              <a:rPr lang="en-US" dirty="0" err="1">
                <a:solidFill>
                  <a:srgbClr val="FF0000"/>
                </a:solidFill>
              </a:rPr>
              <a:t>NoOp</a:t>
            </a:r>
            <a:endParaRPr lang="en-US" dirty="0">
              <a:solidFill>
                <a:srgbClr val="FF0000"/>
              </a:solidFill>
            </a:endParaRPr>
          </a:p>
          <a:p>
            <a:endParaRPr lang="en-US" i="1"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a:t>
            </a:r>
            <a:r>
              <a:rPr lang="en-US" dirty="0" err="1">
                <a:solidFill>
                  <a:schemeClr val="accent2"/>
                </a:solidFill>
                <a:latin typeface="+mn-lt"/>
                <a:ea typeface="+mn-ea"/>
                <a:cs typeface="+mn-cs"/>
              </a:rPr>
              <a:t>location,status</a:t>
            </a:r>
            <a:r>
              <a:rPr lang="en-US" dirty="0">
                <a:solidFill>
                  <a:schemeClr val="accent2"/>
                </a:solidFill>
                <a:latin typeface="+mn-lt"/>
                <a:ea typeface="+mn-ea"/>
                <a:cs typeface="+mn-cs"/>
              </a:rPr>
              <a:t>]</a:t>
            </a: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r>
              <a:rPr lang="en-US" i="1" dirty="0">
                <a:solidFill>
                  <a:schemeClr val="tx1"/>
                </a:solidFill>
                <a:latin typeface="+mn-lt"/>
                <a:ea typeface="+mn-ea"/>
                <a:cs typeface="+mn-cs"/>
              </a:rPr>
              <a:t>if</a:t>
            </a:r>
            <a:r>
              <a:rPr lang="en-US" dirty="0">
                <a:solidFill>
                  <a:schemeClr val="tx1"/>
                </a:solidFill>
                <a:latin typeface="+mn-lt"/>
                <a:ea typeface="+mn-ea"/>
                <a:cs typeface="+mn-cs"/>
              </a:rPr>
              <a:t> </a:t>
            </a:r>
            <a:r>
              <a:rPr lang="en-US" dirty="0">
                <a:solidFill>
                  <a:schemeClr val="accent2"/>
                </a:solidFill>
                <a:latin typeface="+mn-lt"/>
                <a:ea typeface="+mn-ea"/>
                <a:cs typeface="+mn-cs"/>
              </a:rPr>
              <a:t>status = Dirty </a:t>
            </a:r>
            <a:r>
              <a:rPr lang="en-US" i="1" dirty="0">
                <a:solidFill>
                  <a:schemeClr val="tx1"/>
                </a:solidFill>
                <a:latin typeface="+mn-lt"/>
                <a:ea typeface="+mn-ea"/>
                <a:cs typeface="+mn-cs"/>
              </a:rPr>
              <a:t>then</a:t>
            </a:r>
            <a:r>
              <a:rPr lang="en-US" dirty="0">
                <a:solidFill>
                  <a:schemeClr val="tx1"/>
                </a:solidFill>
                <a:latin typeface="+mn-lt"/>
                <a:ea typeface="+mn-ea"/>
                <a:cs typeface="+mn-cs"/>
              </a:rPr>
              <a:t> return </a:t>
            </a:r>
            <a:r>
              <a:rPr lang="en-US" dirty="0">
                <a:solidFill>
                  <a:srgbClr val="FF0000"/>
                </a:solidFill>
                <a:latin typeface="+mn-lt"/>
                <a:ea typeface="+mn-ea"/>
                <a:cs typeface="+mn-cs"/>
              </a:rPr>
              <a:t>Clean</a:t>
            </a:r>
          </a:p>
          <a:p>
            <a:r>
              <a:rPr lang="en-US" i="1" dirty="0">
                <a:solidFill>
                  <a:schemeClr val="tx1"/>
                </a:solidFill>
                <a:latin typeface="+mn-lt"/>
                <a:ea typeface="+mn-ea"/>
                <a:cs typeface="+mn-cs"/>
              </a:rPr>
              <a:t>else if</a:t>
            </a:r>
            <a:r>
              <a:rPr lang="en-US" dirty="0">
                <a:solidFill>
                  <a:schemeClr val="tx1"/>
                </a:solidFill>
                <a:latin typeface="+mn-lt"/>
                <a:ea typeface="+mn-ea"/>
                <a:cs typeface="+mn-cs"/>
              </a:rPr>
              <a:t> </a:t>
            </a:r>
            <a:r>
              <a:rPr lang="en-US" dirty="0">
                <a:solidFill>
                  <a:schemeClr val="accent2"/>
                </a:solidFill>
                <a:latin typeface="+mn-lt"/>
                <a:ea typeface="+mn-ea"/>
                <a:cs typeface="+mn-cs"/>
              </a:rPr>
              <a:t>location = A </a:t>
            </a:r>
            <a:r>
              <a:rPr lang="en-US" i="1" dirty="0">
                <a:solidFill>
                  <a:schemeClr val="tx1"/>
                </a:solidFill>
                <a:latin typeface="+mn-lt"/>
                <a:ea typeface="+mn-ea"/>
                <a:cs typeface="+mn-cs"/>
              </a:rPr>
              <a:t>then</a:t>
            </a:r>
            <a:r>
              <a:rPr lang="en-US" dirty="0">
                <a:solidFill>
                  <a:schemeClr val="tx1"/>
                </a:solidFill>
                <a:latin typeface="+mn-lt"/>
                <a:ea typeface="+mn-ea"/>
                <a:cs typeface="+mn-cs"/>
              </a:rPr>
              <a:t> return </a:t>
            </a:r>
            <a:r>
              <a:rPr lang="en-US" dirty="0">
                <a:solidFill>
                  <a:srgbClr val="FF0000"/>
                </a:solidFill>
                <a:latin typeface="+mn-lt"/>
                <a:ea typeface="+mn-ea"/>
                <a:cs typeface="+mn-cs"/>
              </a:rPr>
              <a:t>Right</a:t>
            </a:r>
            <a:endParaRPr lang="en-US" i="1" dirty="0">
              <a:solidFill>
                <a:srgbClr val="FF0000"/>
              </a:solidFill>
              <a:latin typeface="+mn-lt"/>
              <a:ea typeface="+mn-ea"/>
              <a:cs typeface="+mn-cs"/>
            </a:endParaRPr>
          </a:p>
          <a:p>
            <a:r>
              <a:rPr lang="en-US" i="1" dirty="0">
                <a:solidFill>
                  <a:schemeClr val="tx1"/>
                </a:solidFill>
                <a:latin typeface="+mn-lt"/>
                <a:ea typeface="+mn-ea"/>
                <a:cs typeface="+mn-cs"/>
              </a:rPr>
              <a:t>else if</a:t>
            </a:r>
            <a:r>
              <a:rPr lang="en-US" dirty="0">
                <a:solidFill>
                  <a:schemeClr val="tx1"/>
                </a:solidFill>
                <a:latin typeface="+mn-lt"/>
                <a:ea typeface="+mn-ea"/>
                <a:cs typeface="+mn-cs"/>
              </a:rPr>
              <a:t> </a:t>
            </a:r>
            <a:r>
              <a:rPr lang="en-US" dirty="0">
                <a:solidFill>
                  <a:schemeClr val="accent2"/>
                </a:solidFill>
                <a:latin typeface="+mn-lt"/>
                <a:ea typeface="+mn-ea"/>
                <a:cs typeface="+mn-cs"/>
              </a:rPr>
              <a:t>location = B </a:t>
            </a:r>
            <a:r>
              <a:rPr lang="en-US" i="1" dirty="0">
                <a:solidFill>
                  <a:schemeClr val="tx1"/>
                </a:solidFill>
                <a:latin typeface="+mn-lt"/>
                <a:ea typeface="+mn-ea"/>
                <a:cs typeface="+mn-cs"/>
              </a:rPr>
              <a:t>then</a:t>
            </a:r>
            <a:r>
              <a:rPr lang="en-US" dirty="0">
                <a:solidFill>
                  <a:schemeClr val="tx1"/>
                </a:solidFill>
                <a:latin typeface="+mn-lt"/>
                <a:ea typeface="+mn-ea"/>
                <a:cs typeface="+mn-cs"/>
              </a:rPr>
              <a:t> return </a:t>
            </a:r>
            <a:r>
              <a:rPr lang="en-US" dirty="0">
                <a:solidFill>
                  <a:srgbClr val="FF0000"/>
                </a:solidFill>
                <a:latin typeface="+mn-lt"/>
                <a:ea typeface="+mn-ea"/>
                <a:cs typeface="+mn-cs"/>
              </a:rPr>
              <a:t>Left</a:t>
            </a:r>
          </a:p>
          <a:p>
            <a:endParaRPr lang="en-US" dirty="0">
              <a:solidFill>
                <a:srgbClr val="FF0000"/>
              </a:solidFill>
            </a:endParaRPr>
          </a:p>
          <a:p>
            <a:r>
              <a:rPr lang="en-US" dirty="0"/>
              <a:t>Is this agent rational?</a:t>
            </a:r>
          </a:p>
          <a:p>
            <a:pPr lvl="1"/>
            <a:r>
              <a:rPr lang="en-US" dirty="0">
                <a:latin typeface="+mn-lt"/>
                <a:ea typeface="+mn-ea"/>
                <a:cs typeface="+mn-cs"/>
              </a:rPr>
              <a:t>Depends on performance measure, environment properties</a:t>
            </a:r>
          </a:p>
        </p:txBody>
      </p:sp>
      <p:pic>
        <p:nvPicPr>
          <p:cNvPr id="7172" name="Picture 4" descr="vacuum2-environment"/>
          <p:cNvPicPr>
            <a:picLocks noChangeAspect="1" noChangeArrowheads="1"/>
          </p:cNvPicPr>
          <p:nvPr/>
        </p:nvPicPr>
        <p:blipFill>
          <a:blip r:embed="rId3" cstate="print"/>
          <a:srcRect/>
          <a:stretch>
            <a:fillRect/>
          </a:stretch>
        </p:blipFill>
        <p:spPr bwMode="auto">
          <a:xfrm>
            <a:off x="5043055" y="1143000"/>
            <a:ext cx="3872345" cy="1981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Spam filter</a:t>
            </a:r>
          </a:p>
        </p:txBody>
      </p:sp>
      <p:sp>
        <p:nvSpPr>
          <p:cNvPr id="3" name="Content Placeholder 2"/>
          <p:cNvSpPr>
            <a:spLocks noGrp="1"/>
          </p:cNvSpPr>
          <p:nvPr>
            <p:ph idx="1"/>
          </p:nvPr>
        </p:nvSpPr>
        <p:spPr/>
        <p:txBody>
          <a:bodyPr/>
          <a:lstStyle/>
          <a:p>
            <a:r>
              <a:rPr lang="en-US" dirty="0"/>
              <a:t>Performance measure</a:t>
            </a:r>
          </a:p>
          <a:p>
            <a:pPr lvl="1"/>
            <a:r>
              <a:rPr lang="en-US" dirty="0"/>
              <a:t>Minimizing false positives, false negatives</a:t>
            </a:r>
          </a:p>
          <a:p>
            <a:r>
              <a:rPr lang="en-US" dirty="0"/>
              <a:t>Environment</a:t>
            </a:r>
          </a:p>
          <a:p>
            <a:pPr lvl="1"/>
            <a:r>
              <a:rPr lang="en-US" dirty="0"/>
              <a:t>A user’s email account, email server</a:t>
            </a:r>
          </a:p>
          <a:p>
            <a:r>
              <a:rPr lang="en-US" dirty="0"/>
              <a:t>Actuators</a:t>
            </a:r>
          </a:p>
          <a:p>
            <a:pPr lvl="1"/>
            <a:r>
              <a:rPr lang="en-US" dirty="0"/>
              <a:t>Mark as spam, delete, etc.</a:t>
            </a:r>
          </a:p>
          <a:p>
            <a:r>
              <a:rPr lang="en-US" dirty="0"/>
              <a:t>Sensors</a:t>
            </a:r>
          </a:p>
          <a:p>
            <a:pPr lvl="1"/>
            <a:r>
              <a:rPr lang="en-US" dirty="0"/>
              <a:t>Incoming messages, other information about user’s account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1143000"/>
          </a:xfrm>
        </p:spPr>
        <p:txBody>
          <a:bodyPr/>
          <a:lstStyle/>
          <a:p>
            <a:r>
              <a:rPr lang="en-US" dirty="0"/>
              <a:t>Examples of different environments</a:t>
            </a:r>
          </a:p>
        </p:txBody>
      </p:sp>
      <p:sp>
        <p:nvSpPr>
          <p:cNvPr id="19459" name="Rectangle 3"/>
          <p:cNvSpPr>
            <a:spLocks noGrp="1" noChangeArrowheads="1"/>
          </p:cNvSpPr>
          <p:nvPr>
            <p:ph type="body" idx="1"/>
          </p:nvPr>
        </p:nvSpPr>
        <p:spPr>
          <a:xfrm>
            <a:off x="0" y="3322637"/>
            <a:ext cx="9067800" cy="4983163"/>
          </a:xfrm>
        </p:spPr>
        <p:txBody>
          <a:bodyPr/>
          <a:lstStyle/>
          <a:p>
            <a:pPr>
              <a:lnSpc>
                <a:spcPct val="80000"/>
              </a:lnSpc>
              <a:buFontTx/>
              <a:buNone/>
            </a:pPr>
            <a:r>
              <a:rPr lang="en-US" sz="2000" dirty="0"/>
              <a:t>Observable</a:t>
            </a:r>
            <a:br>
              <a:rPr lang="en-US" sz="2000" dirty="0"/>
            </a:br>
            <a:r>
              <a:rPr lang="en-US" sz="2000" dirty="0"/>
              <a:t>	</a:t>
            </a:r>
          </a:p>
          <a:p>
            <a:pPr>
              <a:lnSpc>
                <a:spcPct val="80000"/>
              </a:lnSpc>
              <a:buFontTx/>
              <a:buNone/>
            </a:pPr>
            <a:r>
              <a:rPr lang="en-US" sz="2000" dirty="0"/>
              <a:t>Deterministic		</a:t>
            </a:r>
            <a:br>
              <a:rPr lang="en-US" sz="2000" dirty="0"/>
            </a:br>
            <a:endParaRPr lang="en-US" sz="2000" dirty="0"/>
          </a:p>
          <a:p>
            <a:pPr>
              <a:lnSpc>
                <a:spcPct val="80000"/>
              </a:lnSpc>
              <a:buFontTx/>
              <a:buNone/>
            </a:pPr>
            <a:r>
              <a:rPr lang="en-US" sz="2000" dirty="0"/>
              <a:t>Episodic </a:t>
            </a:r>
            <a:br>
              <a:rPr lang="en-US" sz="2000" dirty="0"/>
            </a:br>
            <a:r>
              <a:rPr lang="en-US" sz="2000" dirty="0"/>
              <a:t>         		</a:t>
            </a:r>
          </a:p>
          <a:p>
            <a:pPr>
              <a:lnSpc>
                <a:spcPct val="80000"/>
              </a:lnSpc>
              <a:buFontTx/>
              <a:buNone/>
            </a:pPr>
            <a:r>
              <a:rPr lang="en-US" sz="2000" dirty="0"/>
              <a:t>Static</a:t>
            </a:r>
            <a:br>
              <a:rPr lang="en-US" sz="2000" dirty="0"/>
            </a:br>
            <a:r>
              <a:rPr lang="en-US" sz="2000" dirty="0"/>
              <a:t> 			</a:t>
            </a:r>
          </a:p>
          <a:p>
            <a:pPr>
              <a:lnSpc>
                <a:spcPct val="80000"/>
              </a:lnSpc>
              <a:buFontTx/>
              <a:buNone/>
            </a:pPr>
            <a:r>
              <a:rPr lang="en-US" sz="2000" dirty="0"/>
              <a:t>Discrete		</a:t>
            </a:r>
            <a:br>
              <a:rPr lang="en-US" sz="2000" dirty="0"/>
            </a:br>
            <a:endParaRPr lang="en-US" sz="2000" dirty="0"/>
          </a:p>
          <a:p>
            <a:pPr>
              <a:lnSpc>
                <a:spcPct val="80000"/>
              </a:lnSpc>
              <a:buFontTx/>
              <a:buNone/>
            </a:pPr>
            <a:r>
              <a:rPr lang="en-US" sz="2000" dirty="0"/>
              <a:t>Single agent		</a:t>
            </a:r>
          </a:p>
        </p:txBody>
      </p:sp>
      <p:sp>
        <p:nvSpPr>
          <p:cNvPr id="5" name="Rectangle 4"/>
          <p:cNvSpPr/>
          <p:nvPr/>
        </p:nvSpPr>
        <p:spPr>
          <a:xfrm>
            <a:off x="3747254" y="3246437"/>
            <a:ext cx="728084" cy="400110"/>
          </a:xfrm>
          <a:prstGeom prst="rect">
            <a:avLst/>
          </a:prstGeom>
        </p:spPr>
        <p:txBody>
          <a:bodyPr wrap="none">
            <a:spAutoFit/>
          </a:bodyPr>
          <a:lstStyle/>
          <a:p>
            <a:r>
              <a:rPr lang="en-US" sz="2000" dirty="0"/>
              <a:t>Fully</a:t>
            </a:r>
          </a:p>
        </p:txBody>
      </p:sp>
      <p:sp>
        <p:nvSpPr>
          <p:cNvPr id="6" name="Rectangle 5"/>
          <p:cNvSpPr/>
          <p:nvPr/>
        </p:nvSpPr>
        <p:spPr>
          <a:xfrm>
            <a:off x="5576054" y="3246437"/>
            <a:ext cx="1098378" cy="400110"/>
          </a:xfrm>
          <a:prstGeom prst="rect">
            <a:avLst/>
          </a:prstGeom>
        </p:spPr>
        <p:txBody>
          <a:bodyPr wrap="none">
            <a:spAutoFit/>
          </a:bodyPr>
          <a:lstStyle/>
          <a:p>
            <a:r>
              <a:rPr lang="en-US" sz="2000" dirty="0"/>
              <a:t>Partially</a:t>
            </a:r>
          </a:p>
        </p:txBody>
      </p:sp>
      <p:sp>
        <p:nvSpPr>
          <p:cNvPr id="7" name="Rectangle 6"/>
          <p:cNvSpPr/>
          <p:nvPr/>
        </p:nvSpPr>
        <p:spPr>
          <a:xfrm>
            <a:off x="7481054" y="3246437"/>
            <a:ext cx="1098378" cy="400110"/>
          </a:xfrm>
          <a:prstGeom prst="rect">
            <a:avLst/>
          </a:prstGeom>
        </p:spPr>
        <p:txBody>
          <a:bodyPr wrap="none">
            <a:spAutoFit/>
          </a:bodyPr>
          <a:lstStyle/>
          <a:p>
            <a:r>
              <a:rPr lang="en-US" sz="2000" dirty="0"/>
              <a:t>Partially</a:t>
            </a:r>
          </a:p>
        </p:txBody>
      </p:sp>
      <p:sp>
        <p:nvSpPr>
          <p:cNvPr id="8" name="Rectangle 7"/>
          <p:cNvSpPr/>
          <p:nvPr/>
        </p:nvSpPr>
        <p:spPr>
          <a:xfrm>
            <a:off x="3747254" y="3779837"/>
            <a:ext cx="1196161" cy="400110"/>
          </a:xfrm>
          <a:prstGeom prst="rect">
            <a:avLst/>
          </a:prstGeom>
        </p:spPr>
        <p:txBody>
          <a:bodyPr wrap="none">
            <a:spAutoFit/>
          </a:bodyPr>
          <a:lstStyle/>
          <a:p>
            <a:r>
              <a:rPr lang="en-US" sz="2000" dirty="0"/>
              <a:t>Strategic</a:t>
            </a:r>
          </a:p>
        </p:txBody>
      </p:sp>
      <p:sp>
        <p:nvSpPr>
          <p:cNvPr id="9" name="Rectangle 8"/>
          <p:cNvSpPr/>
          <p:nvPr/>
        </p:nvSpPr>
        <p:spPr>
          <a:xfrm>
            <a:off x="5576054" y="3779837"/>
            <a:ext cx="1367682" cy="400110"/>
          </a:xfrm>
          <a:prstGeom prst="rect">
            <a:avLst/>
          </a:prstGeom>
        </p:spPr>
        <p:txBody>
          <a:bodyPr wrap="none">
            <a:spAutoFit/>
          </a:bodyPr>
          <a:lstStyle/>
          <a:p>
            <a:r>
              <a:rPr lang="en-US" sz="2000" dirty="0"/>
              <a:t>Stochastic</a:t>
            </a:r>
          </a:p>
        </p:txBody>
      </p:sp>
      <p:sp>
        <p:nvSpPr>
          <p:cNvPr id="10" name="Rectangle 9"/>
          <p:cNvSpPr/>
          <p:nvPr/>
        </p:nvSpPr>
        <p:spPr>
          <a:xfrm>
            <a:off x="7484972" y="3798947"/>
            <a:ext cx="1367682" cy="400110"/>
          </a:xfrm>
          <a:prstGeom prst="rect">
            <a:avLst/>
          </a:prstGeom>
        </p:spPr>
        <p:txBody>
          <a:bodyPr wrap="none">
            <a:spAutoFit/>
          </a:bodyPr>
          <a:lstStyle/>
          <a:p>
            <a:r>
              <a:rPr lang="en-US" sz="2000" dirty="0"/>
              <a:t>Stochastic</a:t>
            </a:r>
          </a:p>
        </p:txBody>
      </p:sp>
      <p:sp>
        <p:nvSpPr>
          <p:cNvPr id="11" name="Rectangle 10"/>
          <p:cNvSpPr/>
          <p:nvPr/>
        </p:nvSpPr>
        <p:spPr>
          <a:xfrm>
            <a:off x="3747254" y="4313237"/>
            <a:ext cx="1398140" cy="400110"/>
          </a:xfrm>
          <a:prstGeom prst="rect">
            <a:avLst/>
          </a:prstGeom>
        </p:spPr>
        <p:txBody>
          <a:bodyPr wrap="none">
            <a:spAutoFit/>
          </a:bodyPr>
          <a:lstStyle/>
          <a:p>
            <a:r>
              <a:rPr lang="en-US" sz="2000" dirty="0"/>
              <a:t>Sequential</a:t>
            </a:r>
          </a:p>
        </p:txBody>
      </p:sp>
      <p:sp>
        <p:nvSpPr>
          <p:cNvPr id="12" name="Rectangle 11"/>
          <p:cNvSpPr/>
          <p:nvPr/>
        </p:nvSpPr>
        <p:spPr>
          <a:xfrm>
            <a:off x="5562600" y="4332347"/>
            <a:ext cx="1398140" cy="400110"/>
          </a:xfrm>
          <a:prstGeom prst="rect">
            <a:avLst/>
          </a:prstGeom>
        </p:spPr>
        <p:txBody>
          <a:bodyPr wrap="none">
            <a:spAutoFit/>
          </a:bodyPr>
          <a:lstStyle/>
          <a:p>
            <a:r>
              <a:rPr lang="en-US" sz="2000" dirty="0"/>
              <a:t>Sequential</a:t>
            </a:r>
          </a:p>
        </p:txBody>
      </p:sp>
      <p:sp>
        <p:nvSpPr>
          <p:cNvPr id="13" name="Rectangle 12"/>
          <p:cNvSpPr/>
          <p:nvPr/>
        </p:nvSpPr>
        <p:spPr>
          <a:xfrm>
            <a:off x="7481054" y="4313237"/>
            <a:ext cx="1398140" cy="400110"/>
          </a:xfrm>
          <a:prstGeom prst="rect">
            <a:avLst/>
          </a:prstGeom>
        </p:spPr>
        <p:txBody>
          <a:bodyPr wrap="none">
            <a:spAutoFit/>
          </a:bodyPr>
          <a:lstStyle/>
          <a:p>
            <a:r>
              <a:rPr lang="en-US" sz="2000" dirty="0"/>
              <a:t>Sequential</a:t>
            </a:r>
          </a:p>
        </p:txBody>
      </p:sp>
      <p:sp>
        <p:nvSpPr>
          <p:cNvPr id="14" name="Rectangle 13"/>
          <p:cNvSpPr/>
          <p:nvPr/>
        </p:nvSpPr>
        <p:spPr>
          <a:xfrm>
            <a:off x="3747254" y="4884617"/>
            <a:ext cx="1725152" cy="400110"/>
          </a:xfrm>
          <a:prstGeom prst="rect">
            <a:avLst/>
          </a:prstGeom>
        </p:spPr>
        <p:txBody>
          <a:bodyPr wrap="none">
            <a:spAutoFit/>
          </a:bodyPr>
          <a:lstStyle/>
          <a:p>
            <a:r>
              <a:rPr lang="en-US" sz="2000" dirty="0" err="1"/>
              <a:t>Semidynamic</a:t>
            </a:r>
            <a:endParaRPr lang="en-US" sz="2000" dirty="0"/>
          </a:p>
        </p:txBody>
      </p:sp>
      <p:sp>
        <p:nvSpPr>
          <p:cNvPr id="15" name="Rectangle 14"/>
          <p:cNvSpPr/>
          <p:nvPr/>
        </p:nvSpPr>
        <p:spPr>
          <a:xfrm>
            <a:off x="7493387" y="4865507"/>
            <a:ext cx="1183337" cy="400110"/>
          </a:xfrm>
          <a:prstGeom prst="rect">
            <a:avLst/>
          </a:prstGeom>
        </p:spPr>
        <p:txBody>
          <a:bodyPr wrap="none">
            <a:spAutoFit/>
          </a:bodyPr>
          <a:lstStyle/>
          <a:p>
            <a:r>
              <a:rPr lang="en-US" sz="2000" dirty="0"/>
              <a:t>Dynamic</a:t>
            </a:r>
          </a:p>
        </p:txBody>
      </p:sp>
      <p:sp>
        <p:nvSpPr>
          <p:cNvPr id="16" name="Rectangle 15"/>
          <p:cNvSpPr/>
          <p:nvPr/>
        </p:nvSpPr>
        <p:spPr>
          <a:xfrm>
            <a:off x="5576054" y="4903727"/>
            <a:ext cx="825867" cy="400110"/>
          </a:xfrm>
          <a:prstGeom prst="rect">
            <a:avLst/>
          </a:prstGeom>
        </p:spPr>
        <p:txBody>
          <a:bodyPr wrap="none">
            <a:spAutoFit/>
          </a:bodyPr>
          <a:lstStyle/>
          <a:p>
            <a:r>
              <a:rPr lang="en-US" sz="2000" dirty="0"/>
              <a:t>Static</a:t>
            </a:r>
          </a:p>
        </p:txBody>
      </p:sp>
      <p:sp>
        <p:nvSpPr>
          <p:cNvPr id="17" name="Rectangle 16"/>
          <p:cNvSpPr/>
          <p:nvPr/>
        </p:nvSpPr>
        <p:spPr>
          <a:xfrm>
            <a:off x="3747254" y="5437127"/>
            <a:ext cx="1125629" cy="400110"/>
          </a:xfrm>
          <a:prstGeom prst="rect">
            <a:avLst/>
          </a:prstGeom>
        </p:spPr>
        <p:txBody>
          <a:bodyPr wrap="none">
            <a:spAutoFit/>
          </a:bodyPr>
          <a:lstStyle/>
          <a:p>
            <a:r>
              <a:rPr lang="en-US" sz="2000" dirty="0"/>
              <a:t>Discrete</a:t>
            </a:r>
          </a:p>
        </p:txBody>
      </p:sp>
      <p:sp>
        <p:nvSpPr>
          <p:cNvPr id="18" name="Rectangle 17"/>
          <p:cNvSpPr/>
          <p:nvPr/>
        </p:nvSpPr>
        <p:spPr>
          <a:xfrm>
            <a:off x="5576054" y="5418017"/>
            <a:ext cx="1125629" cy="400110"/>
          </a:xfrm>
          <a:prstGeom prst="rect">
            <a:avLst/>
          </a:prstGeom>
        </p:spPr>
        <p:txBody>
          <a:bodyPr wrap="none">
            <a:spAutoFit/>
          </a:bodyPr>
          <a:lstStyle/>
          <a:p>
            <a:r>
              <a:rPr lang="en-US" sz="2000" dirty="0"/>
              <a:t>Discrete</a:t>
            </a:r>
          </a:p>
        </p:txBody>
      </p:sp>
      <p:sp>
        <p:nvSpPr>
          <p:cNvPr id="19" name="Rectangle 18"/>
          <p:cNvSpPr/>
          <p:nvPr/>
        </p:nvSpPr>
        <p:spPr>
          <a:xfrm>
            <a:off x="7508502" y="5418017"/>
            <a:ext cx="1483098" cy="400110"/>
          </a:xfrm>
          <a:prstGeom prst="rect">
            <a:avLst/>
          </a:prstGeom>
        </p:spPr>
        <p:txBody>
          <a:bodyPr wrap="none">
            <a:spAutoFit/>
          </a:bodyPr>
          <a:lstStyle/>
          <a:p>
            <a:r>
              <a:rPr lang="en-US" sz="2000" dirty="0"/>
              <a:t>Continuous</a:t>
            </a:r>
          </a:p>
        </p:txBody>
      </p:sp>
      <p:sp>
        <p:nvSpPr>
          <p:cNvPr id="20" name="Rectangle 19"/>
          <p:cNvSpPr/>
          <p:nvPr/>
        </p:nvSpPr>
        <p:spPr>
          <a:xfrm>
            <a:off x="3747254" y="6027617"/>
            <a:ext cx="726481" cy="400110"/>
          </a:xfrm>
          <a:prstGeom prst="rect">
            <a:avLst/>
          </a:prstGeom>
        </p:spPr>
        <p:txBody>
          <a:bodyPr wrap="none">
            <a:spAutoFit/>
          </a:bodyPr>
          <a:lstStyle/>
          <a:p>
            <a:r>
              <a:rPr lang="en-US" sz="2000" dirty="0"/>
              <a:t>Multi</a:t>
            </a:r>
          </a:p>
        </p:txBody>
      </p:sp>
      <p:sp>
        <p:nvSpPr>
          <p:cNvPr id="21" name="Rectangle 20"/>
          <p:cNvSpPr/>
          <p:nvPr/>
        </p:nvSpPr>
        <p:spPr>
          <a:xfrm>
            <a:off x="5611573" y="6027617"/>
            <a:ext cx="726481" cy="400110"/>
          </a:xfrm>
          <a:prstGeom prst="rect">
            <a:avLst/>
          </a:prstGeom>
        </p:spPr>
        <p:txBody>
          <a:bodyPr wrap="none">
            <a:spAutoFit/>
          </a:bodyPr>
          <a:lstStyle/>
          <a:p>
            <a:r>
              <a:rPr lang="en-US" sz="2000" dirty="0"/>
              <a:t>Multi</a:t>
            </a:r>
          </a:p>
        </p:txBody>
      </p:sp>
      <p:sp>
        <p:nvSpPr>
          <p:cNvPr id="22" name="Rectangle 21"/>
          <p:cNvSpPr/>
          <p:nvPr/>
        </p:nvSpPr>
        <p:spPr>
          <a:xfrm>
            <a:off x="7516573" y="6046727"/>
            <a:ext cx="726481" cy="400110"/>
          </a:xfrm>
          <a:prstGeom prst="rect">
            <a:avLst/>
          </a:prstGeom>
        </p:spPr>
        <p:txBody>
          <a:bodyPr wrap="none">
            <a:spAutoFit/>
          </a:bodyPr>
          <a:lstStyle/>
          <a:p>
            <a:r>
              <a:rPr lang="en-US" sz="2000" dirty="0"/>
              <a:t>Multi</a:t>
            </a:r>
          </a:p>
        </p:txBody>
      </p:sp>
      <p:sp>
        <p:nvSpPr>
          <p:cNvPr id="23" name="Rectangle 22"/>
          <p:cNvSpPr/>
          <p:nvPr/>
        </p:nvSpPr>
        <p:spPr>
          <a:xfrm>
            <a:off x="1828800" y="3246437"/>
            <a:ext cx="728084" cy="400110"/>
          </a:xfrm>
          <a:prstGeom prst="rect">
            <a:avLst/>
          </a:prstGeom>
        </p:spPr>
        <p:txBody>
          <a:bodyPr wrap="none">
            <a:spAutoFit/>
          </a:bodyPr>
          <a:lstStyle/>
          <a:p>
            <a:r>
              <a:rPr lang="en-US" sz="2000"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sz="2000" dirty="0"/>
              <a:t>Deterministic</a:t>
            </a:r>
          </a:p>
        </p:txBody>
      </p:sp>
      <p:sp>
        <p:nvSpPr>
          <p:cNvPr id="25" name="Rectangle 24"/>
          <p:cNvSpPr/>
          <p:nvPr/>
        </p:nvSpPr>
        <p:spPr>
          <a:xfrm>
            <a:off x="1828800" y="4313237"/>
            <a:ext cx="1156086" cy="400110"/>
          </a:xfrm>
          <a:prstGeom prst="rect">
            <a:avLst/>
          </a:prstGeom>
        </p:spPr>
        <p:txBody>
          <a:bodyPr wrap="none">
            <a:spAutoFit/>
          </a:bodyPr>
          <a:lstStyle/>
          <a:p>
            <a:r>
              <a:rPr lang="en-US" sz="2000" dirty="0"/>
              <a:t>Episodic</a:t>
            </a:r>
          </a:p>
        </p:txBody>
      </p:sp>
      <p:sp>
        <p:nvSpPr>
          <p:cNvPr id="26" name="Rectangle 25"/>
          <p:cNvSpPr/>
          <p:nvPr/>
        </p:nvSpPr>
        <p:spPr>
          <a:xfrm>
            <a:off x="1828800" y="4884617"/>
            <a:ext cx="825867" cy="400110"/>
          </a:xfrm>
          <a:prstGeom prst="rect">
            <a:avLst/>
          </a:prstGeom>
        </p:spPr>
        <p:txBody>
          <a:bodyPr wrap="none">
            <a:spAutoFit/>
          </a:bodyPr>
          <a:lstStyle/>
          <a:p>
            <a:r>
              <a:rPr lang="en-US" sz="2000" dirty="0"/>
              <a:t>Static</a:t>
            </a:r>
          </a:p>
        </p:txBody>
      </p:sp>
      <p:sp>
        <p:nvSpPr>
          <p:cNvPr id="27" name="Rectangle 26"/>
          <p:cNvSpPr/>
          <p:nvPr/>
        </p:nvSpPr>
        <p:spPr>
          <a:xfrm>
            <a:off x="1828800" y="5437127"/>
            <a:ext cx="1125629" cy="400110"/>
          </a:xfrm>
          <a:prstGeom prst="rect">
            <a:avLst/>
          </a:prstGeom>
        </p:spPr>
        <p:txBody>
          <a:bodyPr wrap="none">
            <a:spAutoFit/>
          </a:bodyPr>
          <a:lstStyle/>
          <a:p>
            <a:r>
              <a:rPr lang="en-US" sz="2000" dirty="0"/>
              <a:t>Discrete</a:t>
            </a:r>
          </a:p>
        </p:txBody>
      </p:sp>
      <p:sp>
        <p:nvSpPr>
          <p:cNvPr id="28" name="Rectangle 27"/>
          <p:cNvSpPr/>
          <p:nvPr/>
        </p:nvSpPr>
        <p:spPr>
          <a:xfrm>
            <a:off x="1828800" y="6027617"/>
            <a:ext cx="899605" cy="400110"/>
          </a:xfrm>
          <a:prstGeom prst="rect">
            <a:avLst/>
          </a:prstGeom>
        </p:spPr>
        <p:txBody>
          <a:bodyPr wrap="none">
            <a:spAutoFit/>
          </a:bodyPr>
          <a:lstStyle/>
          <a:p>
            <a:r>
              <a:rPr lang="en-US" sz="2000" dirty="0"/>
              <a:t>Single</a:t>
            </a:r>
          </a:p>
        </p:txBody>
      </p:sp>
      <p:sp>
        <p:nvSpPr>
          <p:cNvPr id="29" name="Rectangle 28"/>
          <p:cNvSpPr/>
          <p:nvPr/>
        </p:nvSpPr>
        <p:spPr>
          <a:xfrm>
            <a:off x="1752600" y="3094037"/>
            <a:ext cx="7315200"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060" name="Picture 4"/>
          <p:cNvPicPr>
            <a:picLocks noChangeAspect="1" noChangeArrowheads="1"/>
          </p:cNvPicPr>
          <p:nvPr/>
        </p:nvPicPr>
        <p:blipFill>
          <a:blip r:embed="rId3" cstate="print"/>
          <a:srcRect/>
          <a:stretch>
            <a:fillRect/>
          </a:stretch>
        </p:blipFill>
        <p:spPr bwMode="auto">
          <a:xfrm>
            <a:off x="37338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624513"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7325477" y="1219200"/>
            <a:ext cx="1742323" cy="800100"/>
          </a:xfrm>
          <a:prstGeom prst="rect">
            <a:avLst/>
          </a:prstGeom>
          <a:noFill/>
          <a:ln w="9525">
            <a:noFill/>
            <a:miter lim="800000"/>
            <a:headEnd/>
            <a:tailEnd/>
          </a:ln>
        </p:spPr>
      </p:pic>
      <p:sp>
        <p:nvSpPr>
          <p:cNvPr id="36" name="Rectangle 35"/>
          <p:cNvSpPr/>
          <p:nvPr/>
        </p:nvSpPr>
        <p:spPr>
          <a:xfrm>
            <a:off x="3747254" y="2286000"/>
            <a:ext cx="1439818" cy="707886"/>
          </a:xfrm>
          <a:prstGeom prst="rect">
            <a:avLst/>
          </a:prstGeom>
        </p:spPr>
        <p:txBody>
          <a:bodyPr wrap="none">
            <a:spAutoFit/>
          </a:bodyPr>
          <a:lstStyle/>
          <a:p>
            <a:r>
              <a:rPr lang="en-US" sz="2000" dirty="0"/>
              <a:t>Chess with</a:t>
            </a:r>
            <a:br>
              <a:rPr lang="en-US" sz="2000" dirty="0"/>
            </a:br>
            <a:r>
              <a:rPr lang="en-US" sz="2000" dirty="0"/>
              <a:t>a clock</a:t>
            </a:r>
          </a:p>
        </p:txBody>
      </p:sp>
      <p:sp>
        <p:nvSpPr>
          <p:cNvPr id="37" name="Rectangle 36"/>
          <p:cNvSpPr/>
          <p:nvPr/>
        </p:nvSpPr>
        <p:spPr>
          <a:xfrm>
            <a:off x="5576054" y="2286000"/>
            <a:ext cx="1197764" cy="400110"/>
          </a:xfrm>
          <a:prstGeom prst="rect">
            <a:avLst/>
          </a:prstGeom>
        </p:spPr>
        <p:txBody>
          <a:bodyPr wrap="none">
            <a:spAutoFit/>
          </a:bodyPr>
          <a:lstStyle/>
          <a:p>
            <a:r>
              <a:rPr lang="en-US" sz="2000" dirty="0"/>
              <a:t>Scrabble</a:t>
            </a:r>
          </a:p>
        </p:txBody>
      </p:sp>
      <p:sp>
        <p:nvSpPr>
          <p:cNvPr id="38" name="Rectangle 37"/>
          <p:cNvSpPr/>
          <p:nvPr/>
        </p:nvSpPr>
        <p:spPr>
          <a:xfrm>
            <a:off x="7481054" y="2286000"/>
            <a:ext cx="1469120" cy="400110"/>
          </a:xfrm>
          <a:prstGeom prst="rect">
            <a:avLst/>
          </a:prstGeom>
        </p:spPr>
        <p:txBody>
          <a:bodyPr wrap="none">
            <a:spAutoFit/>
          </a:bodyPr>
          <a:lstStyle/>
          <a:p>
            <a:r>
              <a:rPr lang="en-US" sz="2000" dirty="0"/>
              <a:t>Taxi driving</a:t>
            </a:r>
          </a:p>
        </p:txBody>
      </p:sp>
      <p:sp>
        <p:nvSpPr>
          <p:cNvPr id="39" name="Rectangle 38"/>
          <p:cNvSpPr/>
          <p:nvPr/>
        </p:nvSpPr>
        <p:spPr>
          <a:xfrm>
            <a:off x="1752600" y="2286000"/>
            <a:ext cx="1619546" cy="707886"/>
          </a:xfrm>
          <a:prstGeom prst="rect">
            <a:avLst/>
          </a:prstGeom>
        </p:spPr>
        <p:txBody>
          <a:bodyPr wrap="none">
            <a:spAutoFit/>
          </a:bodyPr>
          <a:lstStyle/>
          <a:p>
            <a:r>
              <a:rPr lang="en-US" sz="2000" dirty="0"/>
              <a:t>Word jumble</a:t>
            </a:r>
            <a:br>
              <a:rPr lang="en-US" sz="2000" dirty="0"/>
            </a:br>
            <a:r>
              <a:rPr lang="en-US" sz="2000"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0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50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36" grpId="0"/>
      <p:bldP spid="37" grpId="0"/>
      <p:bldP spid="3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58371" name="Rectangle 2"/>
          <p:cNvSpPr>
            <a:spLocks noGrp="1" noChangeArrowheads="1"/>
          </p:cNvSpPr>
          <p:nvPr>
            <p:ph type="title"/>
          </p:nvPr>
        </p:nvSpPr>
        <p:spPr/>
        <p:txBody>
          <a:bodyPr/>
          <a:lstStyle/>
          <a:p>
            <a:r>
              <a:rPr lang="en-US">
                <a:latin typeface="Helvetica" charset="0"/>
              </a:rPr>
              <a:t>Summary</a:t>
            </a:r>
          </a:p>
        </p:txBody>
      </p:sp>
      <p:sp>
        <p:nvSpPr>
          <p:cNvPr id="58372" name="Rectangle 3"/>
          <p:cNvSpPr>
            <a:spLocks noGrp="1" noChangeArrowheads="1"/>
          </p:cNvSpPr>
          <p:nvPr>
            <p:ph type="body" idx="1"/>
          </p:nvPr>
        </p:nvSpPr>
        <p:spPr>
          <a:xfrm>
            <a:off x="152400" y="1295400"/>
            <a:ext cx="8839200" cy="4762500"/>
          </a:xfrm>
        </p:spPr>
        <p:txBody>
          <a:bodyPr/>
          <a:lstStyle/>
          <a:p>
            <a:r>
              <a:rPr lang="en-US" sz="2400" b="1">
                <a:latin typeface="Tahoma" charset="0"/>
              </a:rPr>
              <a:t>Intelligent Agents:</a:t>
            </a:r>
          </a:p>
          <a:p>
            <a:pPr lvl="1"/>
            <a:r>
              <a:rPr lang="en-US" sz="2000">
                <a:latin typeface="Tahoma" charset="0"/>
              </a:rPr>
              <a:t>Anything that can be </a:t>
            </a:r>
            <a:r>
              <a:rPr lang="en-US" sz="2000" i="1">
                <a:solidFill>
                  <a:srgbClr val="CC3300"/>
                </a:solidFill>
                <a:latin typeface="Tahoma" charset="0"/>
              </a:rPr>
              <a:t>viewed</a:t>
            </a:r>
            <a:r>
              <a:rPr lang="en-US" sz="2000" i="1">
                <a:latin typeface="Tahoma" charset="0"/>
              </a:rPr>
              <a:t> as</a:t>
            </a:r>
            <a:r>
              <a:rPr lang="en-US" sz="2000">
                <a:latin typeface="Tahoma" charset="0"/>
              </a:rPr>
              <a:t> </a:t>
            </a:r>
            <a:r>
              <a:rPr lang="en-US" sz="2000" b="1">
                <a:latin typeface="Tahoma" charset="0"/>
              </a:rPr>
              <a:t>perceiving </a:t>
            </a:r>
            <a:r>
              <a:rPr lang="en-US" sz="2000">
                <a:latin typeface="Tahoma" charset="0"/>
              </a:rPr>
              <a:t>its </a:t>
            </a:r>
            <a:r>
              <a:rPr lang="en-US" sz="2000" b="1">
                <a:latin typeface="Tahoma" charset="0"/>
              </a:rPr>
              <a:t>environment</a:t>
            </a:r>
            <a:r>
              <a:rPr lang="en-US" sz="2000">
                <a:latin typeface="Tahoma" charset="0"/>
              </a:rPr>
              <a:t> through </a:t>
            </a:r>
            <a:r>
              <a:rPr lang="en-US" sz="2000" b="1">
                <a:latin typeface="Tahoma" charset="0"/>
              </a:rPr>
              <a:t>sensors</a:t>
            </a:r>
            <a:r>
              <a:rPr lang="en-US" sz="2000">
                <a:latin typeface="Tahoma" charset="0"/>
              </a:rPr>
              <a:t> and </a:t>
            </a:r>
            <a:r>
              <a:rPr lang="en-US" sz="2000" b="1">
                <a:latin typeface="Tahoma" charset="0"/>
              </a:rPr>
              <a:t>acting</a:t>
            </a:r>
            <a:r>
              <a:rPr lang="en-US" sz="2000">
                <a:latin typeface="Tahoma" charset="0"/>
              </a:rPr>
              <a:t> upon that environment through its </a:t>
            </a:r>
            <a:r>
              <a:rPr lang="en-US" sz="2000" b="1">
                <a:latin typeface="Tahoma" charset="0"/>
              </a:rPr>
              <a:t>effectors </a:t>
            </a:r>
            <a:r>
              <a:rPr lang="en-US" sz="2000">
                <a:latin typeface="Tahoma" charset="0"/>
              </a:rPr>
              <a:t>to maximize progress towards its </a:t>
            </a:r>
            <a:r>
              <a:rPr lang="en-US" sz="2000" b="1">
                <a:latin typeface="Tahoma" charset="0"/>
              </a:rPr>
              <a:t>goals</a:t>
            </a:r>
            <a:r>
              <a:rPr lang="en-US" sz="2000">
                <a:latin typeface="Tahoma" charset="0"/>
              </a:rPr>
              <a:t>.</a:t>
            </a:r>
          </a:p>
          <a:p>
            <a:pPr lvl="1"/>
            <a:r>
              <a:rPr lang="en-US" sz="2000">
                <a:latin typeface="Tahoma" charset="0"/>
              </a:rPr>
              <a:t>PAGE (Percepts, Actions, Goals, Environment)</a:t>
            </a:r>
          </a:p>
          <a:p>
            <a:pPr lvl="1"/>
            <a:r>
              <a:rPr lang="en-US" sz="2000">
                <a:latin typeface="Tahoma" charset="0"/>
              </a:rPr>
              <a:t>Described as a Perception (sequence) to Action Mapping: </a:t>
            </a:r>
            <a:r>
              <a:rPr lang="en-US" sz="2000" i="1">
                <a:latin typeface="Tahoma" charset="0"/>
              </a:rPr>
              <a:t>f </a:t>
            </a:r>
            <a:r>
              <a:rPr lang="en-US" sz="2000">
                <a:latin typeface="Tahoma" charset="0"/>
              </a:rPr>
              <a:t>: </a:t>
            </a:r>
            <a:r>
              <a:rPr lang="en-US" sz="2000">
                <a:latin typeface="Lucida Calligraphy" charset="0"/>
              </a:rPr>
              <a:t>P</a:t>
            </a:r>
            <a:r>
              <a:rPr lang="en-US" sz="2000">
                <a:latin typeface="Tahoma" charset="0"/>
              </a:rPr>
              <a:t>* </a:t>
            </a:r>
            <a:r>
              <a:rPr lang="en-US" sz="2000">
                <a:latin typeface="Tahoma" charset="0"/>
                <a:sym typeface="Symbol" charset="0"/>
              </a:rPr>
              <a:t> </a:t>
            </a:r>
            <a:r>
              <a:rPr lang="en-US" sz="2000">
                <a:latin typeface="Tahoma" charset="0"/>
              </a:rPr>
              <a:t> </a:t>
            </a:r>
            <a:r>
              <a:rPr lang="en-US" sz="2000">
                <a:latin typeface="Lucida Calligraphy" charset="0"/>
              </a:rPr>
              <a:t>A</a:t>
            </a:r>
          </a:p>
          <a:p>
            <a:pPr lvl="1"/>
            <a:r>
              <a:rPr lang="en-US" sz="2000">
                <a:latin typeface="Tahoma" charset="0"/>
              </a:rPr>
              <a:t>Using look-up-table, closed form, etc.</a:t>
            </a:r>
          </a:p>
          <a:p>
            <a:pPr lvl="1"/>
            <a:endParaRPr lang="en-US" sz="1400">
              <a:latin typeface="Tahoma" charset="0"/>
            </a:endParaRPr>
          </a:p>
          <a:p>
            <a:r>
              <a:rPr lang="en-US" sz="2400" b="1">
                <a:latin typeface="Tahoma" charset="0"/>
              </a:rPr>
              <a:t>Agent Types:</a:t>
            </a:r>
            <a:r>
              <a:rPr lang="en-US" sz="2400">
                <a:latin typeface="Tahoma" charset="0"/>
              </a:rPr>
              <a:t> Reflex, state-based, goal-based, utility-based</a:t>
            </a:r>
          </a:p>
          <a:p>
            <a:endParaRPr lang="en-US" sz="1600" b="1">
              <a:latin typeface="Tahoma" charset="0"/>
            </a:endParaRPr>
          </a:p>
          <a:p>
            <a:r>
              <a:rPr lang="en-US" sz="2400" b="1">
                <a:latin typeface="Tahoma" charset="0"/>
              </a:rPr>
              <a:t>Rational Action:</a:t>
            </a:r>
            <a:r>
              <a:rPr lang="en-US" sz="2400">
                <a:latin typeface="Tahoma" charset="0"/>
              </a:rPr>
              <a:t> The action that maximizes the expected value of the performance measure </a:t>
            </a:r>
            <a:r>
              <a:rPr lang="en-US" sz="2400" u="sng">
                <a:latin typeface="Tahoma" charset="0"/>
              </a:rPr>
              <a:t>given the percept sequence to date</a:t>
            </a:r>
            <a:endParaRPr lang="en-US" sz="2800">
              <a:latin typeface="Tahoma"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062028F-F7DC-4EEA-B1AD-A8046F292BBD}"/>
              </a:ext>
            </a:extLst>
          </p:cNvPr>
          <p:cNvSpPr>
            <a:spLocks noGrp="1" noChangeArrowheads="1"/>
          </p:cNvSpPr>
          <p:nvPr>
            <p:ph type="title"/>
          </p:nvPr>
        </p:nvSpPr>
        <p:spPr/>
        <p:txBody>
          <a:bodyPr/>
          <a:lstStyle/>
          <a:p>
            <a:r>
              <a:rPr lang="en-US" altLang="en-US"/>
              <a:t>Rational agents</a:t>
            </a:r>
          </a:p>
        </p:txBody>
      </p:sp>
      <p:sp>
        <p:nvSpPr>
          <p:cNvPr id="10243" name="Rectangle 3">
            <a:extLst>
              <a:ext uri="{FF2B5EF4-FFF2-40B4-BE49-F238E27FC236}">
                <a16:creationId xmlns:a16="http://schemas.microsoft.com/office/drawing/2014/main" id="{F07F56FA-2C9A-4213-9363-831E5293237D}"/>
              </a:ext>
            </a:extLst>
          </p:cNvPr>
          <p:cNvSpPr>
            <a:spLocks noGrp="1" noChangeArrowheads="1"/>
          </p:cNvSpPr>
          <p:nvPr>
            <p:ph type="body" idx="1"/>
          </p:nvPr>
        </p:nvSpPr>
        <p:spPr/>
        <p:txBody>
          <a:bodyPr/>
          <a:lstStyle/>
          <a:p>
            <a:r>
              <a:rPr lang="en-US" altLang="en-US" dirty="0">
                <a:solidFill>
                  <a:srgbClr val="FF0000"/>
                </a:solidFill>
              </a:rPr>
              <a:t>Rational</a:t>
            </a:r>
            <a:r>
              <a:rPr lang="en-US" altLang="en-US" dirty="0"/>
              <a:t> </a:t>
            </a:r>
            <a:r>
              <a:rPr lang="en-US" altLang="en-US" dirty="0">
                <a:solidFill>
                  <a:srgbClr val="FF0000"/>
                </a:solidFill>
              </a:rPr>
              <a:t>Agent</a:t>
            </a:r>
            <a:r>
              <a:rPr lang="en-US" altLang="en-US" dirty="0"/>
              <a:t>: For each possible percept sequence, a rational agent should select an action that is expected to maximize its performance measure, given the evidence provided by the percept sequence and whatever built-in knowledge the agent has.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FD17FD0-17E2-4313-A23E-36688FF93074}"/>
              </a:ext>
            </a:extLst>
          </p:cNvPr>
          <p:cNvSpPr>
            <a:spLocks noGrp="1" noChangeArrowheads="1"/>
          </p:cNvSpPr>
          <p:nvPr>
            <p:ph type="title"/>
          </p:nvPr>
        </p:nvSpPr>
        <p:spPr/>
        <p:txBody>
          <a:bodyPr/>
          <a:lstStyle/>
          <a:p>
            <a:r>
              <a:rPr lang="en-US" altLang="en-US"/>
              <a:t>Rational agents</a:t>
            </a:r>
          </a:p>
        </p:txBody>
      </p:sp>
      <p:sp>
        <p:nvSpPr>
          <p:cNvPr id="11267" name="Rectangle 3">
            <a:extLst>
              <a:ext uri="{FF2B5EF4-FFF2-40B4-BE49-F238E27FC236}">
                <a16:creationId xmlns:a16="http://schemas.microsoft.com/office/drawing/2014/main" id="{041E7AFA-7D2A-4599-8288-B3BF95BDF635}"/>
              </a:ext>
            </a:extLst>
          </p:cNvPr>
          <p:cNvSpPr>
            <a:spLocks noGrp="1" noChangeArrowheads="1"/>
          </p:cNvSpPr>
          <p:nvPr>
            <p:ph type="body" idx="1"/>
          </p:nvPr>
        </p:nvSpPr>
        <p:spPr/>
        <p:txBody>
          <a:bodyPr/>
          <a:lstStyle/>
          <a:p>
            <a:pPr>
              <a:lnSpc>
                <a:spcPct val="90000"/>
              </a:lnSpc>
            </a:pPr>
            <a:r>
              <a:rPr lang="en-US" altLang="en-US" dirty="0"/>
              <a:t>Rationality is distinct from omniscience (all-knowing with infinite knowledge)</a:t>
            </a:r>
          </a:p>
          <a:p>
            <a:pPr>
              <a:lnSpc>
                <a:spcPct val="90000"/>
              </a:lnSpc>
            </a:pPr>
            <a:r>
              <a:rPr lang="en-US" altLang="en-US" dirty="0"/>
              <a:t>Agents can perform actions in order to modify future percepts so as to obtain useful information (information gathering, exploration)</a:t>
            </a:r>
          </a:p>
          <a:p>
            <a:pPr>
              <a:lnSpc>
                <a:spcPct val="90000"/>
              </a:lnSpc>
            </a:pPr>
            <a:r>
              <a:rPr lang="en-US" altLang="en-US" dirty="0"/>
              <a:t>An agent is </a:t>
            </a:r>
            <a:r>
              <a:rPr lang="en-US" altLang="en-US" dirty="0">
                <a:solidFill>
                  <a:srgbClr val="FF0000"/>
                </a:solidFill>
              </a:rPr>
              <a:t>autonomous</a:t>
            </a:r>
            <a:r>
              <a:rPr lang="en-US" altLang="en-US" dirty="0"/>
              <a:t> if its behavior is determined by its own experience (with ability to learn and adapt)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400" dirty="0">
                <a:solidFill>
                  <a:schemeClr val="bg2"/>
                </a:solidFill>
                <a:latin typeface="Arial" charset="0"/>
              </a:rPr>
              <a:t>CSBP 301,  Lecture 2</a:t>
            </a:r>
          </a:p>
        </p:txBody>
      </p:sp>
      <p:sp>
        <p:nvSpPr>
          <p:cNvPr id="18435" name="Rectangle 3"/>
          <p:cNvSpPr>
            <a:spLocks noGrp="1" noChangeArrowheads="1"/>
          </p:cNvSpPr>
          <p:nvPr>
            <p:ph type="body" idx="1"/>
          </p:nvPr>
        </p:nvSpPr>
        <p:spPr>
          <a:xfrm>
            <a:off x="304800" y="1295400"/>
            <a:ext cx="8610600" cy="4762500"/>
          </a:xfrm>
        </p:spPr>
        <p:txBody>
          <a:bodyPr/>
          <a:lstStyle/>
          <a:p>
            <a:r>
              <a:rPr lang="en-US" sz="2400" b="1">
                <a:latin typeface="Tahoma" charset="0"/>
              </a:rPr>
              <a:t>Example:</a:t>
            </a:r>
            <a:r>
              <a:rPr lang="en-US" sz="2400">
                <a:latin typeface="Tahoma" charset="0"/>
              </a:rPr>
              <a:t> Human mind as network of thousands or millions of agents working in parallel. To produce real artificial intelligence, this school holds, we should build computer systems that also contain many agents and systems for arbitrating among the agents' competing results. </a:t>
            </a:r>
            <a:br>
              <a:rPr lang="en-US" sz="2400">
                <a:latin typeface="Tahoma" charset="0"/>
              </a:rPr>
            </a:br>
            <a:endParaRPr lang="en-US" sz="1800">
              <a:latin typeface="Tahoma" charset="0"/>
            </a:endParaRPr>
          </a:p>
          <a:p>
            <a:r>
              <a:rPr lang="en-US" sz="2400">
                <a:latin typeface="Tahoma" charset="0"/>
              </a:rPr>
              <a:t>Distributed decision-making </a:t>
            </a:r>
            <a:br>
              <a:rPr lang="en-US" sz="2400">
                <a:latin typeface="Tahoma" charset="0"/>
              </a:rPr>
            </a:br>
            <a:r>
              <a:rPr lang="en-US" sz="2400">
                <a:latin typeface="Tahoma" charset="0"/>
              </a:rPr>
              <a:t>and control</a:t>
            </a:r>
            <a:br>
              <a:rPr lang="en-US" sz="2400">
                <a:latin typeface="Tahoma" charset="0"/>
              </a:rPr>
            </a:br>
            <a:endParaRPr lang="en-US" sz="1800">
              <a:latin typeface="Tahoma" charset="0"/>
            </a:endParaRPr>
          </a:p>
          <a:p>
            <a:r>
              <a:rPr lang="en-US" sz="2400">
                <a:latin typeface="Tahoma" charset="0"/>
              </a:rPr>
              <a:t>Challenges:</a:t>
            </a:r>
          </a:p>
          <a:p>
            <a:pPr lvl="1"/>
            <a:r>
              <a:rPr lang="en-US" sz="2000">
                <a:latin typeface="Tahoma" charset="0"/>
              </a:rPr>
              <a:t>Action selection: What next action</a:t>
            </a:r>
            <a:br>
              <a:rPr lang="en-US" sz="2000">
                <a:latin typeface="Tahoma" charset="0"/>
              </a:rPr>
            </a:br>
            <a:r>
              <a:rPr lang="en-US" sz="2000">
                <a:latin typeface="Tahoma" charset="0"/>
              </a:rPr>
              <a:t>to choose</a:t>
            </a:r>
          </a:p>
          <a:p>
            <a:pPr lvl="1"/>
            <a:r>
              <a:rPr lang="en-US" sz="2000">
                <a:latin typeface="Tahoma" charset="0"/>
              </a:rPr>
              <a:t>Conflict resolution</a:t>
            </a:r>
          </a:p>
        </p:txBody>
      </p:sp>
      <p:sp>
        <p:nvSpPr>
          <p:cNvPr id="18436" name="Rectangle 2"/>
          <p:cNvSpPr>
            <a:spLocks noGrp="1" noChangeArrowheads="1"/>
          </p:cNvSpPr>
          <p:nvPr>
            <p:ph type="title"/>
          </p:nvPr>
        </p:nvSpPr>
        <p:spPr/>
        <p:txBody>
          <a:bodyPr/>
          <a:lstStyle/>
          <a:p>
            <a:r>
              <a:rPr lang="en-US">
                <a:latin typeface="Helvetica" charset="0"/>
              </a:rPr>
              <a:t>Intelligent Agents and Artificial Intelligence</a:t>
            </a:r>
          </a:p>
        </p:txBody>
      </p:sp>
      <p:grpSp>
        <p:nvGrpSpPr>
          <p:cNvPr id="18437" name="Group 35"/>
          <p:cNvGrpSpPr>
            <a:grpSpLocks/>
          </p:cNvGrpSpPr>
          <p:nvPr/>
        </p:nvGrpSpPr>
        <p:grpSpPr bwMode="auto">
          <a:xfrm>
            <a:off x="5486400" y="3276600"/>
            <a:ext cx="3505200" cy="2819400"/>
            <a:chOff x="3264" y="1872"/>
            <a:chExt cx="2208" cy="1776"/>
          </a:xfrm>
        </p:grpSpPr>
        <p:sp>
          <p:nvSpPr>
            <p:cNvPr id="18438" name="Rectangle 15"/>
            <p:cNvSpPr>
              <a:spLocks noChangeArrowheads="1"/>
            </p:cNvSpPr>
            <p:nvPr/>
          </p:nvSpPr>
          <p:spPr bwMode="auto">
            <a:xfrm>
              <a:off x="3602" y="1920"/>
              <a:ext cx="1488" cy="1728"/>
            </a:xfrm>
            <a:prstGeom prst="rect">
              <a:avLst/>
            </a:prstGeom>
            <a:solidFill>
              <a:srgbClr val="DDDDDD"/>
            </a:solidFill>
            <a:ln w="9525">
              <a:solidFill>
                <a:schemeClr val="tx1"/>
              </a:solidFill>
              <a:miter lim="800000"/>
              <a:headEnd/>
              <a:tailEnd/>
            </a:ln>
          </p:spPr>
          <p:txBody>
            <a:bodyPr wrap="none" anchor="ctr"/>
            <a:lstStyle/>
            <a:p>
              <a:endParaRPr lang="tr-TR"/>
            </a:p>
          </p:txBody>
        </p:sp>
        <p:sp>
          <p:nvSpPr>
            <p:cNvPr id="18439" name="AutoShape 4"/>
            <p:cNvSpPr>
              <a:spLocks noChangeArrowheads="1"/>
            </p:cNvSpPr>
            <p:nvPr/>
          </p:nvSpPr>
          <p:spPr bwMode="auto">
            <a:xfrm flipH="1">
              <a:off x="3938" y="2400"/>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0" name="AutoShape 5"/>
            <p:cNvSpPr>
              <a:spLocks noChangeArrowheads="1"/>
            </p:cNvSpPr>
            <p:nvPr/>
          </p:nvSpPr>
          <p:spPr bwMode="auto">
            <a:xfrm flipH="1">
              <a:off x="3938" y="2880"/>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1" name="AutoShape 6"/>
            <p:cNvSpPr>
              <a:spLocks noChangeArrowheads="1"/>
            </p:cNvSpPr>
            <p:nvPr/>
          </p:nvSpPr>
          <p:spPr bwMode="auto">
            <a:xfrm flipH="1">
              <a:off x="4610" y="2448"/>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2" name="AutoShape 7"/>
            <p:cNvSpPr>
              <a:spLocks noChangeArrowheads="1"/>
            </p:cNvSpPr>
            <p:nvPr/>
          </p:nvSpPr>
          <p:spPr bwMode="auto">
            <a:xfrm flipH="1">
              <a:off x="4370" y="3024"/>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3" name="AutoShape 8"/>
            <p:cNvSpPr>
              <a:spLocks noChangeArrowheads="1"/>
            </p:cNvSpPr>
            <p:nvPr/>
          </p:nvSpPr>
          <p:spPr bwMode="auto">
            <a:xfrm flipH="1">
              <a:off x="4226" y="2688"/>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4" name="AutoShape 9"/>
            <p:cNvSpPr>
              <a:spLocks noChangeArrowheads="1"/>
            </p:cNvSpPr>
            <p:nvPr/>
          </p:nvSpPr>
          <p:spPr bwMode="auto">
            <a:xfrm flipH="1">
              <a:off x="4416" y="2160"/>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5" name="AutoShape 10"/>
            <p:cNvSpPr>
              <a:spLocks noChangeArrowheads="1"/>
            </p:cNvSpPr>
            <p:nvPr/>
          </p:nvSpPr>
          <p:spPr bwMode="auto">
            <a:xfrm flipH="1">
              <a:off x="4754" y="3216"/>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6" name="AutoShape 11"/>
            <p:cNvSpPr>
              <a:spLocks noChangeArrowheads="1"/>
            </p:cNvSpPr>
            <p:nvPr/>
          </p:nvSpPr>
          <p:spPr bwMode="auto">
            <a:xfrm flipH="1">
              <a:off x="4178" y="3360"/>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7" name="AutoShape 12"/>
            <p:cNvSpPr>
              <a:spLocks noChangeArrowheads="1"/>
            </p:cNvSpPr>
            <p:nvPr/>
          </p:nvSpPr>
          <p:spPr bwMode="auto">
            <a:xfrm flipH="1">
              <a:off x="4754" y="2880"/>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48" name="Text Box 13"/>
            <p:cNvSpPr txBox="1">
              <a:spLocks noChangeArrowheads="1"/>
            </p:cNvSpPr>
            <p:nvPr/>
          </p:nvSpPr>
          <p:spPr bwMode="auto">
            <a:xfrm rot="5400000">
              <a:off x="3023" y="2736"/>
              <a:ext cx="76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sensors</a:t>
              </a:r>
            </a:p>
          </p:txBody>
        </p:sp>
        <p:sp>
          <p:nvSpPr>
            <p:cNvPr id="18449" name="Text Box 14"/>
            <p:cNvSpPr txBox="1">
              <a:spLocks noChangeArrowheads="1"/>
            </p:cNvSpPr>
            <p:nvPr/>
          </p:nvSpPr>
          <p:spPr bwMode="auto">
            <a:xfrm rot="5400000">
              <a:off x="4896" y="2783"/>
              <a:ext cx="86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effectors</a:t>
              </a:r>
            </a:p>
          </p:txBody>
        </p:sp>
        <p:sp>
          <p:nvSpPr>
            <p:cNvPr id="18450" name="Text Box 16"/>
            <p:cNvSpPr txBox="1">
              <a:spLocks noChangeArrowheads="1"/>
            </p:cNvSpPr>
            <p:nvPr/>
          </p:nvSpPr>
          <p:spPr bwMode="auto">
            <a:xfrm>
              <a:off x="3986" y="1872"/>
              <a:ext cx="76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Agency</a:t>
              </a:r>
            </a:p>
          </p:txBody>
        </p:sp>
        <p:sp>
          <p:nvSpPr>
            <p:cNvPr id="18451" name="Line 17"/>
            <p:cNvSpPr>
              <a:spLocks noChangeShapeType="1"/>
            </p:cNvSpPr>
            <p:nvPr/>
          </p:nvSpPr>
          <p:spPr bwMode="auto">
            <a:xfrm flipV="1">
              <a:off x="3554" y="2496"/>
              <a:ext cx="384"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2" name="Line 18"/>
            <p:cNvSpPr>
              <a:spLocks noChangeShapeType="1"/>
            </p:cNvSpPr>
            <p:nvPr/>
          </p:nvSpPr>
          <p:spPr bwMode="auto">
            <a:xfrm flipV="1">
              <a:off x="3554" y="2784"/>
              <a:ext cx="672"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3" name="Line 19"/>
            <p:cNvSpPr>
              <a:spLocks noChangeShapeType="1"/>
            </p:cNvSpPr>
            <p:nvPr/>
          </p:nvSpPr>
          <p:spPr bwMode="auto">
            <a:xfrm>
              <a:off x="4082" y="2544"/>
              <a:ext cx="192"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4" name="Line 20"/>
            <p:cNvSpPr>
              <a:spLocks noChangeShapeType="1"/>
            </p:cNvSpPr>
            <p:nvPr/>
          </p:nvSpPr>
          <p:spPr bwMode="auto">
            <a:xfrm flipH="1">
              <a:off x="4274" y="2304"/>
              <a:ext cx="190" cy="3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5" name="Line 21"/>
            <p:cNvSpPr>
              <a:spLocks noChangeShapeType="1"/>
            </p:cNvSpPr>
            <p:nvPr/>
          </p:nvSpPr>
          <p:spPr bwMode="auto">
            <a:xfrm flipV="1">
              <a:off x="4272" y="3168"/>
              <a:ext cx="146"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6" name="Line 22"/>
            <p:cNvSpPr>
              <a:spLocks noChangeShapeType="1"/>
            </p:cNvSpPr>
            <p:nvPr/>
          </p:nvSpPr>
          <p:spPr bwMode="auto">
            <a:xfrm>
              <a:off x="4370" y="2736"/>
              <a:ext cx="384"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7" name="Line 23"/>
            <p:cNvSpPr>
              <a:spLocks noChangeShapeType="1"/>
            </p:cNvSpPr>
            <p:nvPr/>
          </p:nvSpPr>
          <p:spPr bwMode="auto">
            <a:xfrm flipV="1">
              <a:off x="4466" y="2976"/>
              <a:ext cx="288" cy="4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8" name="Line 24"/>
            <p:cNvSpPr>
              <a:spLocks noChangeShapeType="1"/>
            </p:cNvSpPr>
            <p:nvPr/>
          </p:nvSpPr>
          <p:spPr bwMode="auto">
            <a:xfrm>
              <a:off x="4082" y="2928"/>
              <a:ext cx="67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59" name="Line 25"/>
            <p:cNvSpPr>
              <a:spLocks noChangeShapeType="1"/>
            </p:cNvSpPr>
            <p:nvPr/>
          </p:nvSpPr>
          <p:spPr bwMode="auto">
            <a:xfrm flipV="1">
              <a:off x="4370" y="2544"/>
              <a:ext cx="24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0" name="Line 26"/>
            <p:cNvSpPr>
              <a:spLocks noChangeShapeType="1"/>
            </p:cNvSpPr>
            <p:nvPr/>
          </p:nvSpPr>
          <p:spPr bwMode="auto">
            <a:xfrm>
              <a:off x="4754" y="2496"/>
              <a:ext cx="430" cy="19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1" name="Line 27"/>
            <p:cNvSpPr>
              <a:spLocks noChangeShapeType="1"/>
            </p:cNvSpPr>
            <p:nvPr/>
          </p:nvSpPr>
          <p:spPr bwMode="auto">
            <a:xfrm>
              <a:off x="4512" y="2304"/>
              <a:ext cx="288"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2" name="Line 28"/>
            <p:cNvSpPr>
              <a:spLocks noChangeShapeType="1"/>
            </p:cNvSpPr>
            <p:nvPr/>
          </p:nvSpPr>
          <p:spPr bwMode="auto">
            <a:xfrm flipV="1">
              <a:off x="4898" y="2784"/>
              <a:ext cx="286"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3" name="Line 30"/>
            <p:cNvSpPr>
              <a:spLocks noChangeShapeType="1"/>
            </p:cNvSpPr>
            <p:nvPr/>
          </p:nvSpPr>
          <p:spPr bwMode="auto">
            <a:xfrm flipH="1" flipV="1">
              <a:off x="4514" y="3120"/>
              <a:ext cx="288"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4" name="Line 31"/>
            <p:cNvSpPr>
              <a:spLocks noChangeShapeType="1"/>
            </p:cNvSpPr>
            <p:nvPr/>
          </p:nvSpPr>
          <p:spPr bwMode="auto">
            <a:xfrm>
              <a:off x="4034" y="3024"/>
              <a:ext cx="190" cy="33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5" name="AutoShape 32"/>
            <p:cNvSpPr>
              <a:spLocks noChangeArrowheads="1"/>
            </p:cNvSpPr>
            <p:nvPr/>
          </p:nvSpPr>
          <p:spPr bwMode="auto">
            <a:xfrm flipH="1">
              <a:off x="3888" y="2160"/>
              <a:ext cx="144" cy="144"/>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tr-TR"/>
            </a:p>
          </p:txBody>
        </p:sp>
        <p:sp>
          <p:nvSpPr>
            <p:cNvPr id="18466" name="Line 33"/>
            <p:cNvSpPr>
              <a:spLocks noChangeShapeType="1"/>
            </p:cNvSpPr>
            <p:nvPr/>
          </p:nvSpPr>
          <p:spPr bwMode="auto">
            <a:xfrm flipV="1">
              <a:off x="3456" y="2256"/>
              <a:ext cx="432"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8467" name="Line 34"/>
            <p:cNvSpPr>
              <a:spLocks noChangeShapeType="1"/>
            </p:cNvSpPr>
            <p:nvPr/>
          </p:nvSpPr>
          <p:spPr bwMode="auto">
            <a:xfrm>
              <a:off x="3984" y="2256"/>
              <a:ext cx="1152"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cSld>
  <p:clrMapOvr>
    <a:masterClrMapping/>
  </p:clrMapOvr>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6734</TotalTime>
  <Words>3544</Words>
  <Application>Microsoft Office PowerPoint</Application>
  <PresentationFormat>On-screen Show (4:3)</PresentationFormat>
  <Paragraphs>529</Paragraphs>
  <Slides>69</Slides>
  <Notes>24</Notes>
  <HiddenSlides>4</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urw-din</vt:lpstr>
      <vt:lpstr>Arial</vt:lpstr>
      <vt:lpstr>Arial Black</vt:lpstr>
      <vt:lpstr>Calibri</vt:lpstr>
      <vt:lpstr>Helvetica</vt:lpstr>
      <vt:lpstr>Lucida Calligraphy</vt:lpstr>
      <vt:lpstr>Tahoma</vt:lpstr>
      <vt:lpstr>Times New Roman</vt:lpstr>
      <vt:lpstr>AI-Class</vt:lpstr>
      <vt:lpstr>CSBP 301: Artificial Intelligence (Ch.2)</vt:lpstr>
      <vt:lpstr>Outline</vt:lpstr>
      <vt:lpstr>What is an (Intelligent) Agent?</vt:lpstr>
      <vt:lpstr>What is an (Intelligent) Agent?</vt:lpstr>
      <vt:lpstr>Agents</vt:lpstr>
      <vt:lpstr>Rational agents</vt:lpstr>
      <vt:lpstr>Rational agents</vt:lpstr>
      <vt:lpstr>Rational agents</vt:lpstr>
      <vt:lpstr>Intelligent Agents and Artificial Intelligence</vt:lpstr>
      <vt:lpstr>Agent Types</vt:lpstr>
      <vt:lpstr>Rational Agents</vt:lpstr>
      <vt:lpstr>Vacuum-cleaner world</vt:lpstr>
      <vt:lpstr>PEAS</vt:lpstr>
      <vt:lpstr>PEAS</vt:lpstr>
      <vt:lpstr>PEAS</vt:lpstr>
      <vt:lpstr>PEAS</vt:lpstr>
      <vt:lpstr>PEAS</vt:lpstr>
      <vt:lpstr>Classes</vt:lpstr>
      <vt:lpstr>Classes</vt:lpstr>
      <vt:lpstr>A Windshield Wiper Agent</vt:lpstr>
      <vt:lpstr>A Windshield Wiper Agent (Cont’d)</vt:lpstr>
      <vt:lpstr>Interacting Agents</vt:lpstr>
      <vt:lpstr>Interacting Agents</vt:lpstr>
      <vt:lpstr>Conflict Resolution by Action Selection Agents</vt:lpstr>
      <vt:lpstr>The Right Thing = The Rational Action</vt:lpstr>
      <vt:lpstr>The Right Thing = The Rational Action</vt:lpstr>
      <vt:lpstr>Behavior and performance of IAs</vt:lpstr>
      <vt:lpstr>Look up table</vt:lpstr>
      <vt:lpstr>Closed form</vt:lpstr>
      <vt:lpstr>How is an Agent different from other software?</vt:lpstr>
      <vt:lpstr>How is an Agent different from other software?</vt:lpstr>
      <vt:lpstr>Environment Types</vt:lpstr>
      <vt:lpstr>Environment Types</vt:lpstr>
      <vt:lpstr>Environment Types</vt:lpstr>
      <vt:lpstr>Environment types</vt:lpstr>
      <vt:lpstr>Environment types</vt:lpstr>
      <vt:lpstr>PowerPoint Presentation</vt:lpstr>
      <vt:lpstr>Using a look-up-table to encode f : P*   A</vt:lpstr>
      <vt:lpstr>Agent functions and programs</vt:lpstr>
      <vt:lpstr>Using a look-up-table to encode f : P*   A</vt:lpstr>
      <vt:lpstr>Table-lookup agent</vt:lpstr>
      <vt:lpstr>Agent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Reflex agents</vt:lpstr>
      <vt:lpstr>Reflex agents w/ state</vt:lpstr>
      <vt:lpstr>Goal-based agents</vt:lpstr>
      <vt:lpstr>Utility-based agents</vt:lpstr>
      <vt:lpstr>Learning agents</vt:lpstr>
      <vt:lpstr>Mobile agents</vt:lpstr>
      <vt:lpstr>Mobile agents</vt:lpstr>
      <vt:lpstr>Mobile agents</vt:lpstr>
      <vt:lpstr>Mobile agents</vt:lpstr>
      <vt:lpstr>Vacuum-cleaner world</vt:lpstr>
      <vt:lpstr>Rational agents</vt:lpstr>
      <vt:lpstr>Back to vacuum-cleaner world</vt:lpstr>
      <vt:lpstr>Agent: Spam filter</vt:lpstr>
      <vt:lpstr>Examples of different environments</vt:lpstr>
      <vt:lpstr>Summary</vt:lpstr>
    </vt:vector>
  </TitlesOfParts>
  <Company>Individual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Fady Al Najjar</cp:lastModifiedBy>
  <cp:revision>128</cp:revision>
  <cp:lastPrinted>1999-10-01T01:17:42Z</cp:lastPrinted>
  <dcterms:created xsi:type="dcterms:W3CDTF">2000-08-30T03:22:35Z</dcterms:created>
  <dcterms:modified xsi:type="dcterms:W3CDTF">2022-10-29T13:17:38Z</dcterms:modified>
</cp:coreProperties>
</file>