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image" Target="../media/image-16-6.png"/><Relationship Id="rId7" Type="http://schemas.openxmlformats.org/officeDocument/2006/relationships/image" Target="../media/image-16-7.png"/><Relationship Id="rId8" Type="http://schemas.openxmlformats.org/officeDocument/2006/relationships/image" Target="../media/image-16-8.png"/><Relationship Id="rId9" Type="http://schemas.openxmlformats.org/officeDocument/2006/relationships/slideLayout" Target="../slideLayouts/slideLayout17.xml"/><Relationship Id="rId10"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slideLayout" Target="../slideLayouts/slideLayout18.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slideLayout" Target="../slideLayouts/slideLayout20.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slideLayout" Target="../slideLayouts/slideLayout6.xml"/><Relationship Id="rId10"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1866781"/>
            <a:ext cx="8598575"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Bagging in Machine Learning</a:t>
            </a:r>
            <a:endParaRPr lang="en-US" sz="5050" dirty="0"/>
          </a:p>
        </p:txBody>
      </p:sp>
      <p:sp>
        <p:nvSpPr>
          <p:cNvPr id="3" name="Text 1"/>
          <p:cNvSpPr/>
          <p:nvPr/>
        </p:nvSpPr>
        <p:spPr>
          <a:xfrm>
            <a:off x="864037" y="3042047"/>
            <a:ext cx="12902327"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Bootstrap Aggregating, commonly known as Bagging, is a powerful ensemble learning technique that enhances the reliability and precision of predictive models. This presentation explores the fundamentals of bagging, its implementation steps, advantages, and real-world applications.</a:t>
            </a:r>
            <a:endParaRPr lang="en-US" sz="1900" dirty="0"/>
          </a:p>
        </p:txBody>
      </p:sp>
      <p:sp>
        <p:nvSpPr>
          <p:cNvPr id="4" name="Text 2"/>
          <p:cNvSpPr/>
          <p:nvPr/>
        </p:nvSpPr>
        <p:spPr>
          <a:xfrm>
            <a:off x="864037" y="4504849"/>
            <a:ext cx="12902327"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We'll examine how bagging reduces variance and overfitting by training multiple models on different subsets of data, and compare it with other ensemble methods like boosting. By the end, you'll understand why bagging has become an essential tool in the modern machine learning toolkit.</a:t>
            </a:r>
            <a:endParaRPr lang="en-US" sz="1900" dirty="0"/>
          </a:p>
        </p:txBody>
      </p:sp>
      <p:sp>
        <p:nvSpPr>
          <p:cNvPr id="5" name="Text 3"/>
          <p:cNvSpPr/>
          <p:nvPr/>
        </p:nvSpPr>
        <p:spPr>
          <a:xfrm>
            <a:off x="864037" y="5967651"/>
            <a:ext cx="12902327"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Muhammad Saeed</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867251"/>
            <a:ext cx="12902327" cy="1609963"/>
          </a:xfrm>
          <a:prstGeom prst="rect">
            <a:avLst/>
          </a:prstGeom>
          <a:noFill/>
          <a:ln/>
        </p:spPr>
        <p:txBody>
          <a:bodyPr wrap="squar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Applications: Imbalanced Data and Ensemble Learning</a:t>
            </a:r>
            <a:endParaRPr lang="en-US" sz="5050" dirty="0"/>
          </a:p>
        </p:txBody>
      </p:sp>
      <p:sp>
        <p:nvSpPr>
          <p:cNvPr id="3" name="Shape 1"/>
          <p:cNvSpPr/>
          <p:nvPr/>
        </p:nvSpPr>
        <p:spPr>
          <a:xfrm>
            <a:off x="864037" y="3248620"/>
            <a:ext cx="555427" cy="555427"/>
          </a:xfrm>
          <a:prstGeom prst="roundRect">
            <a:avLst>
              <a:gd name="adj" fmla="val 18669"/>
            </a:avLst>
          </a:prstGeom>
          <a:solidFill>
            <a:srgbClr val="DADBF1"/>
          </a:solidFill>
          <a:ln w="15240">
            <a:solidFill>
              <a:srgbClr val="C0C1D7"/>
            </a:solidFill>
            <a:prstDash val="solid"/>
          </a:ln>
        </p:spPr>
      </p:sp>
      <p:sp>
        <p:nvSpPr>
          <p:cNvPr id="4" name="Text 2"/>
          <p:cNvSpPr/>
          <p:nvPr/>
        </p:nvSpPr>
        <p:spPr>
          <a:xfrm>
            <a:off x="1666280" y="3248620"/>
            <a:ext cx="3333988" cy="805101"/>
          </a:xfrm>
          <a:prstGeom prst="rect">
            <a:avLst/>
          </a:prstGeom>
          <a:noFill/>
          <a:ln/>
        </p:spPr>
        <p:txBody>
          <a:bodyPr wrap="squar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Handling Imbalanced Data</a:t>
            </a:r>
            <a:endParaRPr lang="en-US" sz="2500" dirty="0"/>
          </a:p>
        </p:txBody>
      </p:sp>
      <p:sp>
        <p:nvSpPr>
          <p:cNvPr id="5" name="Text 3"/>
          <p:cNvSpPr/>
          <p:nvPr/>
        </p:nvSpPr>
        <p:spPr>
          <a:xfrm>
            <a:off x="1666280" y="4201835"/>
            <a:ext cx="3333988" cy="3160395"/>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Bagging improves performance on imbalanced datasets by balancing class distribution in each subset, leading to more accurate predictions for minority classes in fraud detection and rare disease diagnosis.</a:t>
            </a:r>
            <a:endParaRPr lang="en-US" sz="1900" dirty="0"/>
          </a:p>
        </p:txBody>
      </p:sp>
      <p:sp>
        <p:nvSpPr>
          <p:cNvPr id="6" name="Shape 4"/>
          <p:cNvSpPr/>
          <p:nvPr/>
        </p:nvSpPr>
        <p:spPr>
          <a:xfrm>
            <a:off x="5247084" y="3248620"/>
            <a:ext cx="555427" cy="555427"/>
          </a:xfrm>
          <a:prstGeom prst="roundRect">
            <a:avLst>
              <a:gd name="adj" fmla="val 18669"/>
            </a:avLst>
          </a:prstGeom>
          <a:solidFill>
            <a:srgbClr val="DADBF1"/>
          </a:solidFill>
          <a:ln w="15240">
            <a:solidFill>
              <a:srgbClr val="C0C1D7"/>
            </a:solidFill>
            <a:prstDash val="solid"/>
          </a:ln>
        </p:spPr>
      </p:sp>
      <p:sp>
        <p:nvSpPr>
          <p:cNvPr id="7" name="Text 5"/>
          <p:cNvSpPr/>
          <p:nvPr/>
        </p:nvSpPr>
        <p:spPr>
          <a:xfrm>
            <a:off x="6049328" y="3248620"/>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Random Forests</a:t>
            </a:r>
            <a:endParaRPr lang="en-US" sz="2500" dirty="0"/>
          </a:p>
        </p:txBody>
      </p:sp>
      <p:sp>
        <p:nvSpPr>
          <p:cNvPr id="8" name="Text 6"/>
          <p:cNvSpPr/>
          <p:nvPr/>
        </p:nvSpPr>
        <p:spPr>
          <a:xfrm>
            <a:off x="6049328" y="3799284"/>
            <a:ext cx="3333988" cy="2765346"/>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Random Forests use bagging to train multiple decision trees, each with random feature subsets, creating a powerful ensemble that outperforms individual trees in accuracy and robustness.</a:t>
            </a:r>
            <a:endParaRPr lang="en-US" sz="1900" dirty="0"/>
          </a:p>
        </p:txBody>
      </p:sp>
      <p:sp>
        <p:nvSpPr>
          <p:cNvPr id="9" name="Shape 7"/>
          <p:cNvSpPr/>
          <p:nvPr/>
        </p:nvSpPr>
        <p:spPr>
          <a:xfrm>
            <a:off x="9630132" y="3248620"/>
            <a:ext cx="555427" cy="555427"/>
          </a:xfrm>
          <a:prstGeom prst="roundRect">
            <a:avLst>
              <a:gd name="adj" fmla="val 18669"/>
            </a:avLst>
          </a:prstGeom>
          <a:solidFill>
            <a:srgbClr val="DADBF1"/>
          </a:solidFill>
          <a:ln w="15240">
            <a:solidFill>
              <a:srgbClr val="C0C1D7"/>
            </a:solidFill>
            <a:prstDash val="solid"/>
          </a:ln>
        </p:spPr>
      </p:sp>
      <p:sp>
        <p:nvSpPr>
          <p:cNvPr id="10" name="Text 8"/>
          <p:cNvSpPr/>
          <p:nvPr/>
        </p:nvSpPr>
        <p:spPr>
          <a:xfrm>
            <a:off x="10432375" y="3248620"/>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Stacking</a:t>
            </a:r>
            <a:endParaRPr lang="en-US" sz="2500" dirty="0"/>
          </a:p>
        </p:txBody>
      </p:sp>
      <p:sp>
        <p:nvSpPr>
          <p:cNvPr id="11" name="Text 9"/>
          <p:cNvSpPr/>
          <p:nvPr/>
        </p:nvSpPr>
        <p:spPr>
          <a:xfrm>
            <a:off x="10432375" y="3799284"/>
            <a:ext cx="3333988" cy="2765346"/>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 Stacking ensembles, bagging generates diverse data subsets for training different base models, whose predictions are combined by a meta-learner for optimal results.</a:t>
            </a:r>
            <a:endParaRPr lang="en-US"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50702" y="670084"/>
            <a:ext cx="12928997" cy="1585198"/>
          </a:xfrm>
          <a:prstGeom prst="rect">
            <a:avLst/>
          </a:prstGeom>
          <a:noFill/>
          <a:ln/>
        </p:spPr>
        <p:txBody>
          <a:bodyPr wrap="square" lIns="0" tIns="0" rIns="0" bIns="0" rtlCol="0" anchor="t"/>
          <a:lstStyle/>
          <a:p>
            <a:pPr algn="l" indent="0" marL="0">
              <a:lnSpc>
                <a:spcPts val="6200"/>
              </a:lnSpc>
              <a:buNone/>
            </a:pPr>
            <a:r>
              <a:rPr lang="en-US" sz="4950" b="1" spc="-150" kern="0" dirty="0">
                <a:solidFill>
                  <a:srgbClr val="000000"/>
                </a:solidFill>
                <a:latin typeface="Inter Bold" pitchFamily="34" charset="0"/>
                <a:ea typeface="Inter Bold" pitchFamily="34" charset="-122"/>
                <a:cs typeface="Inter Bold" pitchFamily="34" charset="-120"/>
              </a:rPr>
              <a:t>Applications: Time-Series Forecasting and Clustering</a:t>
            </a:r>
            <a:endParaRPr lang="en-US" sz="4950" dirty="0"/>
          </a:p>
        </p:txBody>
      </p:sp>
      <p:sp>
        <p:nvSpPr>
          <p:cNvPr id="3" name="Text 1"/>
          <p:cNvSpPr/>
          <p:nvPr/>
        </p:nvSpPr>
        <p:spPr>
          <a:xfrm>
            <a:off x="850702" y="2862858"/>
            <a:ext cx="3591163" cy="396240"/>
          </a:xfrm>
          <a:prstGeom prst="rect">
            <a:avLst/>
          </a:prstGeom>
          <a:noFill/>
          <a:ln/>
        </p:spPr>
        <p:txBody>
          <a:bodyPr wrap="none" lIns="0" tIns="0" rIns="0" bIns="0" rtlCol="0" anchor="t"/>
          <a:lstStyle/>
          <a:p>
            <a:pPr algn="l" indent="0" marL="0">
              <a:lnSpc>
                <a:spcPts val="3100"/>
              </a:lnSpc>
              <a:buNone/>
            </a:pPr>
            <a:r>
              <a:rPr lang="en-US" sz="2450" b="1" spc="-75" kern="0" dirty="0">
                <a:solidFill>
                  <a:srgbClr val="000000"/>
                </a:solidFill>
                <a:latin typeface="Inter Bold" pitchFamily="34" charset="0"/>
                <a:ea typeface="Inter Bold" pitchFamily="34" charset="-122"/>
                <a:cs typeface="Inter Bold" pitchFamily="34" charset="-120"/>
              </a:rPr>
              <a:t>Time-Series Forecasting</a:t>
            </a:r>
            <a:endParaRPr lang="en-US" sz="2450" dirty="0"/>
          </a:p>
        </p:txBody>
      </p:sp>
      <p:sp>
        <p:nvSpPr>
          <p:cNvPr id="4" name="Text 2"/>
          <p:cNvSpPr/>
          <p:nvPr/>
        </p:nvSpPr>
        <p:spPr>
          <a:xfrm>
            <a:off x="850702" y="3502104"/>
            <a:ext cx="6168033" cy="1943695"/>
          </a:xfrm>
          <a:prstGeom prst="rect">
            <a:avLst/>
          </a:prstGeom>
          <a:noFill/>
          <a:ln/>
        </p:spPr>
        <p:txBody>
          <a:bodyPr wrap="square" lIns="0" tIns="0" rIns="0" bIns="0" rtlCol="0" anchor="t"/>
          <a:lstStyle/>
          <a:p>
            <a:pPr algn="l" indent="0" marL="0">
              <a:lnSpc>
                <a:spcPts val="3050"/>
              </a:lnSpc>
              <a:buNone/>
            </a:pPr>
            <a:r>
              <a:rPr lang="en-US" sz="1900" spc="-38" kern="0" dirty="0">
                <a:solidFill>
                  <a:srgbClr val="272525"/>
                </a:solidFill>
                <a:latin typeface="Inter" pitchFamily="34" charset="0"/>
                <a:ea typeface="Inter" pitchFamily="34" charset="-122"/>
                <a:cs typeface="Inter" pitchFamily="34" charset="-120"/>
              </a:rPr>
              <a:t>Bagging enhances time-series forecasting accuracy and stability by training multiple models on different historical data subsets. This approach captures various patterns and trends, leading to more robust predictions for:</a:t>
            </a:r>
            <a:endParaRPr lang="en-US" sz="1900" dirty="0"/>
          </a:p>
        </p:txBody>
      </p:sp>
      <p:sp>
        <p:nvSpPr>
          <p:cNvPr id="5" name="Text 3"/>
          <p:cNvSpPr/>
          <p:nvPr/>
        </p:nvSpPr>
        <p:spPr>
          <a:xfrm>
            <a:off x="850702" y="5664518"/>
            <a:ext cx="6168033" cy="388739"/>
          </a:xfrm>
          <a:prstGeom prst="rect">
            <a:avLst/>
          </a:prstGeom>
          <a:noFill/>
          <a:ln/>
        </p:spPr>
        <p:txBody>
          <a:bodyPr wrap="none" lIns="0" tIns="0" rIns="0" bIns="0" rtlCol="0" anchor="t"/>
          <a:lstStyle/>
          <a:p>
            <a:pPr algn="l" marL="342900" indent="-342900">
              <a:lnSpc>
                <a:spcPts val="3050"/>
              </a:lnSpc>
              <a:buSzPct val="100000"/>
              <a:buChar char="•"/>
            </a:pPr>
            <a:r>
              <a:rPr lang="en-US" sz="1900" spc="-38" kern="0" dirty="0">
                <a:solidFill>
                  <a:srgbClr val="272525"/>
                </a:solidFill>
                <a:latin typeface="Inter" pitchFamily="34" charset="0"/>
                <a:ea typeface="Inter" pitchFamily="34" charset="-122"/>
                <a:cs typeface="Inter" pitchFamily="34" charset="-120"/>
              </a:rPr>
              <a:t>Stock market prediction</a:t>
            </a:r>
            <a:endParaRPr lang="en-US" sz="1900" dirty="0"/>
          </a:p>
        </p:txBody>
      </p:sp>
      <p:sp>
        <p:nvSpPr>
          <p:cNvPr id="6" name="Text 4"/>
          <p:cNvSpPr/>
          <p:nvPr/>
        </p:nvSpPr>
        <p:spPr>
          <a:xfrm>
            <a:off x="850702" y="6138267"/>
            <a:ext cx="6168033" cy="388739"/>
          </a:xfrm>
          <a:prstGeom prst="rect">
            <a:avLst/>
          </a:prstGeom>
          <a:noFill/>
          <a:ln/>
        </p:spPr>
        <p:txBody>
          <a:bodyPr wrap="none" lIns="0" tIns="0" rIns="0" bIns="0" rtlCol="0" anchor="t"/>
          <a:lstStyle/>
          <a:p>
            <a:pPr algn="l" marL="342900" indent="-342900">
              <a:lnSpc>
                <a:spcPts val="3050"/>
              </a:lnSpc>
              <a:buSzPct val="100000"/>
              <a:buChar char="•"/>
            </a:pPr>
            <a:r>
              <a:rPr lang="en-US" sz="1900" spc="-38" kern="0" dirty="0">
                <a:solidFill>
                  <a:srgbClr val="272525"/>
                </a:solidFill>
                <a:latin typeface="Inter" pitchFamily="34" charset="0"/>
                <a:ea typeface="Inter" pitchFamily="34" charset="-122"/>
                <a:cs typeface="Inter" pitchFamily="34" charset="-120"/>
              </a:rPr>
              <a:t>Weather forecasting</a:t>
            </a:r>
            <a:endParaRPr lang="en-US" sz="1900" dirty="0"/>
          </a:p>
        </p:txBody>
      </p:sp>
      <p:sp>
        <p:nvSpPr>
          <p:cNvPr id="7" name="Text 5"/>
          <p:cNvSpPr/>
          <p:nvPr/>
        </p:nvSpPr>
        <p:spPr>
          <a:xfrm>
            <a:off x="850702" y="6612017"/>
            <a:ext cx="6168033" cy="388739"/>
          </a:xfrm>
          <a:prstGeom prst="rect">
            <a:avLst/>
          </a:prstGeom>
          <a:noFill/>
          <a:ln/>
        </p:spPr>
        <p:txBody>
          <a:bodyPr wrap="none" lIns="0" tIns="0" rIns="0" bIns="0" rtlCol="0" anchor="t"/>
          <a:lstStyle/>
          <a:p>
            <a:pPr algn="l" marL="342900" indent="-342900">
              <a:lnSpc>
                <a:spcPts val="3050"/>
              </a:lnSpc>
              <a:buSzPct val="100000"/>
              <a:buChar char="•"/>
            </a:pPr>
            <a:r>
              <a:rPr lang="en-US" sz="1900" spc="-38" kern="0" dirty="0">
                <a:solidFill>
                  <a:srgbClr val="272525"/>
                </a:solidFill>
                <a:latin typeface="Inter" pitchFamily="34" charset="0"/>
                <a:ea typeface="Inter" pitchFamily="34" charset="-122"/>
                <a:cs typeface="Inter" pitchFamily="34" charset="-120"/>
              </a:rPr>
              <a:t>Demand planning</a:t>
            </a:r>
            <a:endParaRPr lang="en-US" sz="1900" dirty="0"/>
          </a:p>
        </p:txBody>
      </p:sp>
      <p:sp>
        <p:nvSpPr>
          <p:cNvPr id="8" name="Text 6"/>
          <p:cNvSpPr/>
          <p:nvPr/>
        </p:nvSpPr>
        <p:spPr>
          <a:xfrm>
            <a:off x="850702" y="7085767"/>
            <a:ext cx="6168033" cy="388739"/>
          </a:xfrm>
          <a:prstGeom prst="rect">
            <a:avLst/>
          </a:prstGeom>
          <a:noFill/>
          <a:ln/>
        </p:spPr>
        <p:txBody>
          <a:bodyPr wrap="none" lIns="0" tIns="0" rIns="0" bIns="0" rtlCol="0" anchor="t"/>
          <a:lstStyle/>
          <a:p>
            <a:pPr algn="l" marL="342900" indent="-342900">
              <a:lnSpc>
                <a:spcPts val="3050"/>
              </a:lnSpc>
              <a:buSzPct val="100000"/>
              <a:buChar char="•"/>
            </a:pPr>
            <a:r>
              <a:rPr lang="en-US" sz="1900" spc="-38" kern="0" dirty="0">
                <a:solidFill>
                  <a:srgbClr val="272525"/>
                </a:solidFill>
                <a:latin typeface="Inter" pitchFamily="34" charset="0"/>
                <a:ea typeface="Inter" pitchFamily="34" charset="-122"/>
                <a:cs typeface="Inter" pitchFamily="34" charset="-120"/>
              </a:rPr>
              <a:t>Economic indicators</a:t>
            </a:r>
            <a:endParaRPr lang="en-US" sz="1900" dirty="0"/>
          </a:p>
        </p:txBody>
      </p:sp>
      <p:sp>
        <p:nvSpPr>
          <p:cNvPr id="9" name="Text 7"/>
          <p:cNvSpPr/>
          <p:nvPr/>
        </p:nvSpPr>
        <p:spPr>
          <a:xfrm>
            <a:off x="7619286" y="2862858"/>
            <a:ext cx="3419951" cy="396240"/>
          </a:xfrm>
          <a:prstGeom prst="rect">
            <a:avLst/>
          </a:prstGeom>
          <a:noFill/>
          <a:ln/>
        </p:spPr>
        <p:txBody>
          <a:bodyPr wrap="none" lIns="0" tIns="0" rIns="0" bIns="0" rtlCol="0" anchor="t"/>
          <a:lstStyle/>
          <a:p>
            <a:pPr algn="l" indent="0" marL="0">
              <a:lnSpc>
                <a:spcPts val="3100"/>
              </a:lnSpc>
              <a:buNone/>
            </a:pPr>
            <a:r>
              <a:rPr lang="en-US" sz="2450" b="1" spc="-75" kern="0" dirty="0">
                <a:solidFill>
                  <a:srgbClr val="000000"/>
                </a:solidFill>
                <a:latin typeface="Inter Bold" pitchFamily="34" charset="0"/>
                <a:ea typeface="Inter Bold" pitchFamily="34" charset="-122"/>
                <a:cs typeface="Inter Bold" pitchFamily="34" charset="-120"/>
              </a:rPr>
              <a:t>Clustering Applications</a:t>
            </a:r>
            <a:endParaRPr lang="en-US" sz="2450" dirty="0"/>
          </a:p>
        </p:txBody>
      </p:sp>
      <p:sp>
        <p:nvSpPr>
          <p:cNvPr id="10" name="Text 8"/>
          <p:cNvSpPr/>
          <p:nvPr/>
        </p:nvSpPr>
        <p:spPr>
          <a:xfrm>
            <a:off x="7619286" y="3502104"/>
            <a:ext cx="6168033" cy="1554956"/>
          </a:xfrm>
          <a:prstGeom prst="rect">
            <a:avLst/>
          </a:prstGeom>
          <a:noFill/>
          <a:ln/>
        </p:spPr>
        <p:txBody>
          <a:bodyPr wrap="square" lIns="0" tIns="0" rIns="0" bIns="0" rtlCol="0" anchor="t"/>
          <a:lstStyle/>
          <a:p>
            <a:pPr algn="l" indent="0" marL="0">
              <a:lnSpc>
                <a:spcPts val="3050"/>
              </a:lnSpc>
              <a:buNone/>
            </a:pPr>
            <a:r>
              <a:rPr lang="en-US" sz="1900" spc="-38" kern="0" dirty="0">
                <a:solidFill>
                  <a:srgbClr val="272525"/>
                </a:solidFill>
                <a:latin typeface="Inter" pitchFamily="34" charset="0"/>
                <a:ea typeface="Inter" pitchFamily="34" charset="-122"/>
                <a:cs typeface="Inter" pitchFamily="34" charset="-120"/>
              </a:rPr>
              <a:t>Bagging improves clustering tasks by training multiple clustering models on different data subsets. This technique helps identify more stable and reliable clusters, especially valuable for:</a:t>
            </a:r>
            <a:endParaRPr lang="en-US" sz="1900" dirty="0"/>
          </a:p>
        </p:txBody>
      </p:sp>
      <p:sp>
        <p:nvSpPr>
          <p:cNvPr id="11" name="Text 9"/>
          <p:cNvSpPr/>
          <p:nvPr/>
        </p:nvSpPr>
        <p:spPr>
          <a:xfrm>
            <a:off x="7619286" y="5275778"/>
            <a:ext cx="6168033" cy="388739"/>
          </a:xfrm>
          <a:prstGeom prst="rect">
            <a:avLst/>
          </a:prstGeom>
          <a:noFill/>
          <a:ln/>
        </p:spPr>
        <p:txBody>
          <a:bodyPr wrap="none" lIns="0" tIns="0" rIns="0" bIns="0" rtlCol="0" anchor="t"/>
          <a:lstStyle/>
          <a:p>
            <a:pPr algn="l" marL="342900" indent="-342900">
              <a:lnSpc>
                <a:spcPts val="3050"/>
              </a:lnSpc>
              <a:buSzPct val="100000"/>
              <a:buChar char="•"/>
            </a:pPr>
            <a:r>
              <a:rPr lang="en-US" sz="1900" spc="-38" kern="0" dirty="0">
                <a:solidFill>
                  <a:srgbClr val="272525"/>
                </a:solidFill>
                <a:latin typeface="Inter" pitchFamily="34" charset="0"/>
                <a:ea typeface="Inter" pitchFamily="34" charset="-122"/>
                <a:cs typeface="Inter" pitchFamily="34" charset="-120"/>
              </a:rPr>
              <a:t>Customer segmentation</a:t>
            </a:r>
            <a:endParaRPr lang="en-US" sz="1900" dirty="0"/>
          </a:p>
        </p:txBody>
      </p:sp>
      <p:sp>
        <p:nvSpPr>
          <p:cNvPr id="12" name="Text 10"/>
          <p:cNvSpPr/>
          <p:nvPr/>
        </p:nvSpPr>
        <p:spPr>
          <a:xfrm>
            <a:off x="7619286" y="5749528"/>
            <a:ext cx="6168033" cy="388739"/>
          </a:xfrm>
          <a:prstGeom prst="rect">
            <a:avLst/>
          </a:prstGeom>
          <a:noFill/>
          <a:ln/>
        </p:spPr>
        <p:txBody>
          <a:bodyPr wrap="none" lIns="0" tIns="0" rIns="0" bIns="0" rtlCol="0" anchor="t"/>
          <a:lstStyle/>
          <a:p>
            <a:pPr algn="l" marL="342900" indent="-342900">
              <a:lnSpc>
                <a:spcPts val="3050"/>
              </a:lnSpc>
              <a:buSzPct val="100000"/>
              <a:buChar char="•"/>
            </a:pPr>
            <a:r>
              <a:rPr lang="en-US" sz="1900" spc="-38" kern="0" dirty="0">
                <a:solidFill>
                  <a:srgbClr val="272525"/>
                </a:solidFill>
                <a:latin typeface="Inter" pitchFamily="34" charset="0"/>
                <a:ea typeface="Inter" pitchFamily="34" charset="-122"/>
                <a:cs typeface="Inter" pitchFamily="34" charset="-120"/>
              </a:rPr>
              <a:t>Document clustering</a:t>
            </a:r>
            <a:endParaRPr lang="en-US" sz="1900" dirty="0"/>
          </a:p>
        </p:txBody>
      </p:sp>
      <p:sp>
        <p:nvSpPr>
          <p:cNvPr id="13" name="Text 11"/>
          <p:cNvSpPr/>
          <p:nvPr/>
        </p:nvSpPr>
        <p:spPr>
          <a:xfrm>
            <a:off x="7619286" y="6223278"/>
            <a:ext cx="6168033" cy="388739"/>
          </a:xfrm>
          <a:prstGeom prst="rect">
            <a:avLst/>
          </a:prstGeom>
          <a:noFill/>
          <a:ln/>
        </p:spPr>
        <p:txBody>
          <a:bodyPr wrap="none" lIns="0" tIns="0" rIns="0" bIns="0" rtlCol="0" anchor="t"/>
          <a:lstStyle/>
          <a:p>
            <a:pPr algn="l" marL="342900" indent="-342900">
              <a:lnSpc>
                <a:spcPts val="3050"/>
              </a:lnSpc>
              <a:buSzPct val="100000"/>
              <a:buChar char="•"/>
            </a:pPr>
            <a:r>
              <a:rPr lang="en-US" sz="1900" spc="-38" kern="0" dirty="0">
                <a:solidFill>
                  <a:srgbClr val="272525"/>
                </a:solidFill>
                <a:latin typeface="Inter" pitchFamily="34" charset="0"/>
                <a:ea typeface="Inter" pitchFamily="34" charset="-122"/>
                <a:cs typeface="Inter" pitchFamily="34" charset="-120"/>
              </a:rPr>
              <a:t>Image segmentation</a:t>
            </a:r>
            <a:endParaRPr lang="en-US" sz="1900" dirty="0"/>
          </a:p>
        </p:txBody>
      </p:sp>
      <p:sp>
        <p:nvSpPr>
          <p:cNvPr id="14" name="Text 12"/>
          <p:cNvSpPr/>
          <p:nvPr/>
        </p:nvSpPr>
        <p:spPr>
          <a:xfrm>
            <a:off x="7619286" y="6697027"/>
            <a:ext cx="6168033" cy="388739"/>
          </a:xfrm>
          <a:prstGeom prst="rect">
            <a:avLst/>
          </a:prstGeom>
          <a:noFill/>
          <a:ln/>
        </p:spPr>
        <p:txBody>
          <a:bodyPr wrap="none" lIns="0" tIns="0" rIns="0" bIns="0" rtlCol="0" anchor="t"/>
          <a:lstStyle/>
          <a:p>
            <a:pPr algn="l" marL="342900" indent="-342900">
              <a:lnSpc>
                <a:spcPts val="3050"/>
              </a:lnSpc>
              <a:buSzPct val="100000"/>
              <a:buChar char="•"/>
            </a:pPr>
            <a:r>
              <a:rPr lang="en-US" sz="1900" spc="-38" kern="0" dirty="0">
                <a:solidFill>
                  <a:srgbClr val="272525"/>
                </a:solidFill>
                <a:latin typeface="Inter" pitchFamily="34" charset="0"/>
                <a:ea typeface="Inter" pitchFamily="34" charset="-122"/>
                <a:cs typeface="Inter" pitchFamily="34" charset="-120"/>
              </a:rPr>
              <a:t>Biological data analysis</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42913" y="347901"/>
            <a:ext cx="5320070" cy="412671"/>
          </a:xfrm>
          <a:prstGeom prst="rect">
            <a:avLst/>
          </a:prstGeom>
          <a:noFill/>
          <a:ln/>
        </p:spPr>
        <p:txBody>
          <a:bodyPr wrap="none" lIns="0" tIns="0" rIns="0" bIns="0" rtlCol="0" anchor="t"/>
          <a:lstStyle/>
          <a:p>
            <a:pPr algn="l" indent="0" marL="0">
              <a:lnSpc>
                <a:spcPts val="3200"/>
              </a:lnSpc>
              <a:buNone/>
            </a:pPr>
            <a:r>
              <a:rPr lang="en-US" sz="2550" b="1" spc="-78" kern="0" dirty="0">
                <a:solidFill>
                  <a:srgbClr val="000000"/>
                </a:solidFill>
                <a:latin typeface="Inter Bold" pitchFamily="34" charset="0"/>
                <a:ea typeface="Inter Bold" pitchFamily="34" charset="-122"/>
                <a:cs typeface="Inter Bold" pitchFamily="34" charset="-120"/>
              </a:rPr>
              <a:t>Bagging in Python: Implementation</a:t>
            </a:r>
            <a:endParaRPr lang="en-US" sz="2550" dirty="0"/>
          </a:p>
        </p:txBody>
      </p:sp>
      <p:sp>
        <p:nvSpPr>
          <p:cNvPr id="3" name="Shape 1"/>
          <p:cNvSpPr/>
          <p:nvPr/>
        </p:nvSpPr>
        <p:spPr>
          <a:xfrm>
            <a:off x="442913" y="1013579"/>
            <a:ext cx="13744575" cy="6869192"/>
          </a:xfrm>
          <a:prstGeom prst="roundRect">
            <a:avLst>
              <a:gd name="adj" fmla="val 774"/>
            </a:avLst>
          </a:prstGeom>
          <a:solidFill>
            <a:srgbClr val="DADBF1"/>
          </a:solidFill>
          <a:ln/>
        </p:spPr>
      </p:sp>
      <p:sp>
        <p:nvSpPr>
          <p:cNvPr id="4" name="Shape 2"/>
          <p:cNvSpPr/>
          <p:nvPr/>
        </p:nvSpPr>
        <p:spPr>
          <a:xfrm>
            <a:off x="436602" y="1013579"/>
            <a:ext cx="13757196" cy="6869192"/>
          </a:xfrm>
          <a:prstGeom prst="roundRect">
            <a:avLst>
              <a:gd name="adj" fmla="val 276"/>
            </a:avLst>
          </a:prstGeom>
          <a:solidFill>
            <a:srgbClr val="DADBF1"/>
          </a:solidFill>
          <a:ln/>
        </p:spPr>
      </p:sp>
      <p:sp>
        <p:nvSpPr>
          <p:cNvPr id="5" name="Text 3"/>
          <p:cNvSpPr/>
          <p:nvPr/>
        </p:nvSpPr>
        <p:spPr>
          <a:xfrm>
            <a:off x="563047" y="1108472"/>
            <a:ext cx="13504307" cy="6679406"/>
          </a:xfrm>
          <a:prstGeom prst="rect">
            <a:avLst/>
          </a:prstGeom>
          <a:noFill/>
          <a:ln/>
        </p:spPr>
        <p:txBody>
          <a:bodyPr wrap="square" lIns="0" tIns="0" rIns="0" bIns="0" rtlCol="0" anchor="t"/>
          <a:lstStyle/>
          <a:p>
            <a:pPr algn="l" indent="0" marL="0">
              <a:lnSpc>
                <a:spcPts val="1550"/>
              </a:lnSpc>
              <a:buNone/>
            </a:pPr>
            <a:r>
              <a:rPr lang="en-US" sz="950" spc="-20" kern="0" dirty="0">
                <a:solidFill>
                  <a:srgbClr val="272525"/>
                </a:solidFill>
                <a:highlight>
                  <a:srgbClr val="DADBF1"/>
                </a:highlight>
                <a:latin typeface="Consolas" pitchFamily="34" charset="0"/>
                <a:ea typeface="Consolas" pitchFamily="34" charset="-122"/>
                <a:cs typeface="Consolas" pitchFamily="34" charset="-120"/>
              </a:rPr>
              <a:t># Importing necessary libraries
from sklearn.ensemble import BaggingClassifier
from sklearn.tree import DecisionTreeClassifier
from sklearn.datasets import load_iris
from sklearn.model_selection import train_test_split
from sklearn.metrics import accuracy_score
# Load the Iris dataset
iris = load_iris()
X = iris.data
y = iris.target
# Split the dataset into training and testing sets
X_train, X_test, y_train, y_test = train_test_split(
    X, y, test_size=0.3, random_state=42)
# Initialize the base classifier (decision tree)
base_classifier = DecisionTreeClassifier()
# Initialize the BaggingClassifier
bagging_classifier = BaggingClassifier(
    base_estimator=base_classifier, 
    n_estimators=10, 
    random_state=42)
# Train the BaggingClassifier
bagging_classifier.fit(X_train, y_train)
# Make predictions and calculate accuracy
y_pred = bagging_classifier.predict(X_test)
accuracy = accuracy_score(y_test, y_pred)
print("Accuracy:", accuracy)
</a:t>
            </a:r>
            <a:endParaRPr lang="en-US" sz="9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800338" y="629960"/>
            <a:ext cx="11656338" cy="745569"/>
          </a:xfrm>
          <a:prstGeom prst="rect">
            <a:avLst/>
          </a:prstGeom>
          <a:noFill/>
          <a:ln/>
        </p:spPr>
        <p:txBody>
          <a:bodyPr wrap="none" lIns="0" tIns="0" rIns="0" bIns="0" rtlCol="0" anchor="t"/>
          <a:lstStyle/>
          <a:p>
            <a:pPr algn="l" indent="0" marL="0">
              <a:lnSpc>
                <a:spcPts val="5850"/>
              </a:lnSpc>
              <a:buNone/>
            </a:pPr>
            <a:r>
              <a:rPr lang="en-US" sz="4650" b="1" spc="-141" kern="0" dirty="0">
                <a:solidFill>
                  <a:srgbClr val="000000"/>
                </a:solidFill>
                <a:latin typeface="Inter Bold" pitchFamily="34" charset="0"/>
                <a:ea typeface="Inter Bold" pitchFamily="34" charset="-122"/>
                <a:cs typeface="Inter Bold" pitchFamily="34" charset="-120"/>
              </a:rPr>
              <a:t>Understanding the Python Implementation</a:t>
            </a:r>
            <a:endParaRPr lang="en-US" sz="4650" dirty="0"/>
          </a:p>
        </p:txBody>
      </p:sp>
      <p:sp>
        <p:nvSpPr>
          <p:cNvPr id="3" name="Shape 1"/>
          <p:cNvSpPr/>
          <p:nvPr/>
        </p:nvSpPr>
        <p:spPr>
          <a:xfrm>
            <a:off x="800338" y="1718429"/>
            <a:ext cx="171450" cy="1241703"/>
          </a:xfrm>
          <a:prstGeom prst="roundRect">
            <a:avLst>
              <a:gd name="adj" fmla="val 56019"/>
            </a:avLst>
          </a:prstGeom>
          <a:solidFill>
            <a:srgbClr val="DADBF1"/>
          </a:solidFill>
          <a:ln w="7620">
            <a:solidFill>
              <a:srgbClr val="C0C1D7"/>
            </a:solidFill>
            <a:prstDash val="solid"/>
          </a:ln>
        </p:spPr>
      </p:sp>
      <p:sp>
        <p:nvSpPr>
          <p:cNvPr id="4" name="Text 2"/>
          <p:cNvSpPr/>
          <p:nvPr/>
        </p:nvSpPr>
        <p:spPr>
          <a:xfrm>
            <a:off x="1314688" y="1718429"/>
            <a:ext cx="2982754" cy="372785"/>
          </a:xfrm>
          <a:prstGeom prst="rect">
            <a:avLst/>
          </a:prstGeom>
          <a:noFill/>
          <a:ln/>
        </p:spPr>
        <p:txBody>
          <a:bodyPr wrap="none" lIns="0" tIns="0" rIns="0" bIns="0" rtlCol="0" anchor="t"/>
          <a:lstStyle/>
          <a:p>
            <a:pPr algn="l" indent="0" marL="0">
              <a:lnSpc>
                <a:spcPts val="2900"/>
              </a:lnSpc>
              <a:buNone/>
            </a:pPr>
            <a:r>
              <a:rPr lang="en-US" sz="2300" b="1" spc="-70" kern="0" dirty="0">
                <a:solidFill>
                  <a:srgbClr val="272525"/>
                </a:solidFill>
                <a:latin typeface="Inter Bold" pitchFamily="34" charset="0"/>
                <a:ea typeface="Inter Bold" pitchFamily="34" charset="-122"/>
                <a:cs typeface="Inter Bold" pitchFamily="34" charset="-120"/>
              </a:rPr>
              <a:t>Library Imports</a:t>
            </a:r>
            <a:endParaRPr lang="en-US" sz="2300" dirty="0"/>
          </a:p>
        </p:txBody>
      </p:sp>
      <p:sp>
        <p:nvSpPr>
          <p:cNvPr id="5" name="Text 3"/>
          <p:cNvSpPr/>
          <p:nvPr/>
        </p:nvSpPr>
        <p:spPr>
          <a:xfrm>
            <a:off x="1314688" y="2228374"/>
            <a:ext cx="12515374" cy="731758"/>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Import BaggingClassifier from sklearn.ensemble, DecisionTreeClassifier as the base model, and utilities for dataset handling, splitting, and evaluation metrics. These provide the foundation for implementing bagging.</a:t>
            </a:r>
            <a:endParaRPr lang="en-US" sz="1800" dirty="0"/>
          </a:p>
        </p:txBody>
      </p:sp>
      <p:sp>
        <p:nvSpPr>
          <p:cNvPr id="6" name="Shape 4"/>
          <p:cNvSpPr/>
          <p:nvPr/>
        </p:nvSpPr>
        <p:spPr>
          <a:xfrm>
            <a:off x="1143238" y="3188732"/>
            <a:ext cx="171450" cy="1241703"/>
          </a:xfrm>
          <a:prstGeom prst="roundRect">
            <a:avLst>
              <a:gd name="adj" fmla="val 56019"/>
            </a:avLst>
          </a:prstGeom>
          <a:solidFill>
            <a:srgbClr val="DADBF1"/>
          </a:solidFill>
          <a:ln w="7620">
            <a:solidFill>
              <a:srgbClr val="C0C1D7"/>
            </a:solidFill>
            <a:prstDash val="solid"/>
          </a:ln>
        </p:spPr>
      </p:sp>
      <p:sp>
        <p:nvSpPr>
          <p:cNvPr id="7" name="Text 5"/>
          <p:cNvSpPr/>
          <p:nvPr/>
        </p:nvSpPr>
        <p:spPr>
          <a:xfrm>
            <a:off x="1657588" y="3188732"/>
            <a:ext cx="2982754" cy="372785"/>
          </a:xfrm>
          <a:prstGeom prst="rect">
            <a:avLst/>
          </a:prstGeom>
          <a:noFill/>
          <a:ln/>
        </p:spPr>
        <p:txBody>
          <a:bodyPr wrap="none" lIns="0" tIns="0" rIns="0" bIns="0" rtlCol="0" anchor="t"/>
          <a:lstStyle/>
          <a:p>
            <a:pPr algn="l" indent="0" marL="0">
              <a:lnSpc>
                <a:spcPts val="2900"/>
              </a:lnSpc>
              <a:buNone/>
            </a:pPr>
            <a:r>
              <a:rPr lang="en-US" sz="2300" b="1" spc="-70" kern="0" dirty="0">
                <a:solidFill>
                  <a:srgbClr val="272525"/>
                </a:solidFill>
                <a:latin typeface="Inter Bold" pitchFamily="34" charset="0"/>
                <a:ea typeface="Inter Bold" pitchFamily="34" charset="-122"/>
                <a:cs typeface="Inter Bold" pitchFamily="34" charset="-120"/>
              </a:rPr>
              <a:t>Data Preparation</a:t>
            </a:r>
            <a:endParaRPr lang="en-US" sz="2300" dirty="0"/>
          </a:p>
        </p:txBody>
      </p:sp>
      <p:sp>
        <p:nvSpPr>
          <p:cNvPr id="8" name="Text 6"/>
          <p:cNvSpPr/>
          <p:nvPr/>
        </p:nvSpPr>
        <p:spPr>
          <a:xfrm>
            <a:off x="1657588" y="3698677"/>
            <a:ext cx="12172474" cy="731758"/>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Load the Iris dataset (or any dataset of choice) and split it into training and testing sets using train_test_split. This creates separate data for model training and evaluation.</a:t>
            </a:r>
            <a:endParaRPr lang="en-US" sz="1800" dirty="0"/>
          </a:p>
        </p:txBody>
      </p:sp>
      <p:sp>
        <p:nvSpPr>
          <p:cNvPr id="9" name="Shape 7"/>
          <p:cNvSpPr/>
          <p:nvPr/>
        </p:nvSpPr>
        <p:spPr>
          <a:xfrm>
            <a:off x="1486257" y="4659035"/>
            <a:ext cx="171450" cy="1241703"/>
          </a:xfrm>
          <a:prstGeom prst="roundRect">
            <a:avLst>
              <a:gd name="adj" fmla="val 56019"/>
            </a:avLst>
          </a:prstGeom>
          <a:solidFill>
            <a:srgbClr val="DADBF1"/>
          </a:solidFill>
          <a:ln w="7620">
            <a:solidFill>
              <a:srgbClr val="C0C1D7"/>
            </a:solidFill>
            <a:prstDash val="solid"/>
          </a:ln>
        </p:spPr>
      </p:sp>
      <p:sp>
        <p:nvSpPr>
          <p:cNvPr id="10" name="Text 8"/>
          <p:cNvSpPr/>
          <p:nvPr/>
        </p:nvSpPr>
        <p:spPr>
          <a:xfrm>
            <a:off x="2000607" y="4659035"/>
            <a:ext cx="2982754" cy="372785"/>
          </a:xfrm>
          <a:prstGeom prst="rect">
            <a:avLst/>
          </a:prstGeom>
          <a:noFill/>
          <a:ln/>
        </p:spPr>
        <p:txBody>
          <a:bodyPr wrap="none" lIns="0" tIns="0" rIns="0" bIns="0" rtlCol="0" anchor="t"/>
          <a:lstStyle/>
          <a:p>
            <a:pPr algn="l" indent="0" marL="0">
              <a:lnSpc>
                <a:spcPts val="2900"/>
              </a:lnSpc>
              <a:buNone/>
            </a:pPr>
            <a:r>
              <a:rPr lang="en-US" sz="2300" b="1" spc="-70" kern="0" dirty="0">
                <a:solidFill>
                  <a:srgbClr val="272525"/>
                </a:solidFill>
                <a:latin typeface="Inter Bold" pitchFamily="34" charset="0"/>
                <a:ea typeface="Inter Bold" pitchFamily="34" charset="-122"/>
                <a:cs typeface="Inter Bold" pitchFamily="34" charset="-120"/>
              </a:rPr>
              <a:t>Model Configuration</a:t>
            </a:r>
            <a:endParaRPr lang="en-US" sz="2300" dirty="0"/>
          </a:p>
        </p:txBody>
      </p:sp>
      <p:sp>
        <p:nvSpPr>
          <p:cNvPr id="11" name="Text 9"/>
          <p:cNvSpPr/>
          <p:nvPr/>
        </p:nvSpPr>
        <p:spPr>
          <a:xfrm>
            <a:off x="2000607" y="5168979"/>
            <a:ext cx="11829455" cy="731758"/>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Initialize the base classifier (decision tree) and the BaggingClassifier with parameters like base_estimator, n_estimators (number of models), and random_state for reproducibility.</a:t>
            </a:r>
            <a:endParaRPr lang="en-US" sz="1800" dirty="0"/>
          </a:p>
        </p:txBody>
      </p:sp>
      <p:sp>
        <p:nvSpPr>
          <p:cNvPr id="12" name="Shape 10"/>
          <p:cNvSpPr/>
          <p:nvPr/>
        </p:nvSpPr>
        <p:spPr>
          <a:xfrm>
            <a:off x="1829276" y="6129338"/>
            <a:ext cx="171450" cy="1241703"/>
          </a:xfrm>
          <a:prstGeom prst="roundRect">
            <a:avLst>
              <a:gd name="adj" fmla="val 56019"/>
            </a:avLst>
          </a:prstGeom>
          <a:solidFill>
            <a:srgbClr val="DADBF1"/>
          </a:solidFill>
          <a:ln w="7620">
            <a:solidFill>
              <a:srgbClr val="C0C1D7"/>
            </a:solidFill>
            <a:prstDash val="solid"/>
          </a:ln>
        </p:spPr>
      </p:sp>
      <p:sp>
        <p:nvSpPr>
          <p:cNvPr id="13" name="Text 11"/>
          <p:cNvSpPr/>
          <p:nvPr/>
        </p:nvSpPr>
        <p:spPr>
          <a:xfrm>
            <a:off x="2343626" y="6129338"/>
            <a:ext cx="3203734" cy="372785"/>
          </a:xfrm>
          <a:prstGeom prst="rect">
            <a:avLst/>
          </a:prstGeom>
          <a:noFill/>
          <a:ln/>
        </p:spPr>
        <p:txBody>
          <a:bodyPr wrap="none" lIns="0" tIns="0" rIns="0" bIns="0" rtlCol="0" anchor="t"/>
          <a:lstStyle/>
          <a:p>
            <a:pPr algn="l" indent="0" marL="0">
              <a:lnSpc>
                <a:spcPts val="2900"/>
              </a:lnSpc>
              <a:buNone/>
            </a:pPr>
            <a:r>
              <a:rPr lang="en-US" sz="2300" b="1" spc="-70" kern="0" dirty="0">
                <a:solidFill>
                  <a:srgbClr val="272525"/>
                </a:solidFill>
                <a:latin typeface="Inter Bold" pitchFamily="34" charset="0"/>
                <a:ea typeface="Inter Bold" pitchFamily="34" charset="-122"/>
                <a:cs typeface="Inter Bold" pitchFamily="34" charset="-120"/>
              </a:rPr>
              <a:t>Training and Evaluation</a:t>
            </a:r>
            <a:endParaRPr lang="en-US" sz="2300" dirty="0"/>
          </a:p>
        </p:txBody>
      </p:sp>
      <p:sp>
        <p:nvSpPr>
          <p:cNvPr id="14" name="Text 12"/>
          <p:cNvSpPr/>
          <p:nvPr/>
        </p:nvSpPr>
        <p:spPr>
          <a:xfrm>
            <a:off x="2343626" y="6639282"/>
            <a:ext cx="11486436" cy="731758"/>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Train the ensemble using fit(), make predictions with predict(), and evaluate performance using accuracy_score or other appropriate metrics.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804743" y="847963"/>
            <a:ext cx="11941969" cy="749737"/>
          </a:xfrm>
          <a:prstGeom prst="rect">
            <a:avLst/>
          </a:prstGeom>
          <a:noFill/>
          <a:ln/>
        </p:spPr>
        <p:txBody>
          <a:bodyPr wrap="none" lIns="0" tIns="0" rIns="0" bIns="0" rtlCol="0" anchor="t"/>
          <a:lstStyle/>
          <a:p>
            <a:pPr algn="l" indent="0" marL="0">
              <a:lnSpc>
                <a:spcPts val="5900"/>
              </a:lnSpc>
              <a:buNone/>
            </a:pPr>
            <a:r>
              <a:rPr lang="en-US" sz="4700" b="1" spc="-142" kern="0" dirty="0">
                <a:solidFill>
                  <a:srgbClr val="000000"/>
                </a:solidFill>
                <a:latin typeface="Inter Bold" pitchFamily="34" charset="0"/>
                <a:ea typeface="Inter Bold" pitchFamily="34" charset="-122"/>
                <a:cs typeface="Inter Bold" pitchFamily="34" charset="-120"/>
              </a:rPr>
              <a:t>Differences Between Bagging and Boosting</a:t>
            </a:r>
            <a:endParaRPr lang="en-US" sz="4700" dirty="0"/>
          </a:p>
        </p:txBody>
      </p:sp>
      <p:sp>
        <p:nvSpPr>
          <p:cNvPr id="3" name="Shape 1"/>
          <p:cNvSpPr/>
          <p:nvPr/>
        </p:nvSpPr>
        <p:spPr>
          <a:xfrm>
            <a:off x="804743" y="1942505"/>
            <a:ext cx="13020913" cy="5439013"/>
          </a:xfrm>
          <a:prstGeom prst="roundRect">
            <a:avLst>
              <a:gd name="adj" fmla="val 1776"/>
            </a:avLst>
          </a:prstGeom>
          <a:noFill/>
          <a:ln w="7620">
            <a:solidFill>
              <a:srgbClr val="000000">
                <a:alpha val="8000"/>
              </a:srgbClr>
            </a:solidFill>
            <a:prstDash val="solid"/>
          </a:ln>
        </p:spPr>
      </p:sp>
      <p:sp>
        <p:nvSpPr>
          <p:cNvPr id="4" name="Shape 2"/>
          <p:cNvSpPr/>
          <p:nvPr/>
        </p:nvSpPr>
        <p:spPr>
          <a:xfrm>
            <a:off x="812363" y="1950125"/>
            <a:ext cx="13004363" cy="658773"/>
          </a:xfrm>
          <a:prstGeom prst="rect">
            <a:avLst/>
          </a:prstGeom>
          <a:solidFill>
            <a:srgbClr val="FFFFFF">
              <a:alpha val="4000"/>
            </a:srgbClr>
          </a:solidFill>
          <a:ln/>
        </p:spPr>
      </p:sp>
      <p:sp>
        <p:nvSpPr>
          <p:cNvPr id="5" name="Text 3"/>
          <p:cNvSpPr/>
          <p:nvPr/>
        </p:nvSpPr>
        <p:spPr>
          <a:xfrm>
            <a:off x="1043583" y="2095619"/>
            <a:ext cx="387072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Feature</a:t>
            </a:r>
            <a:endParaRPr lang="en-US" sz="1800" dirty="0"/>
          </a:p>
        </p:txBody>
      </p:sp>
      <p:sp>
        <p:nvSpPr>
          <p:cNvPr id="6" name="Text 4"/>
          <p:cNvSpPr/>
          <p:nvPr/>
        </p:nvSpPr>
        <p:spPr>
          <a:xfrm>
            <a:off x="5381744" y="2095619"/>
            <a:ext cx="386691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Bagging</a:t>
            </a:r>
            <a:endParaRPr lang="en-US" sz="1800" dirty="0"/>
          </a:p>
        </p:txBody>
      </p:sp>
      <p:sp>
        <p:nvSpPr>
          <p:cNvPr id="7" name="Text 5"/>
          <p:cNvSpPr/>
          <p:nvPr/>
        </p:nvSpPr>
        <p:spPr>
          <a:xfrm>
            <a:off x="9716095" y="2095619"/>
            <a:ext cx="387072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Boosting</a:t>
            </a:r>
            <a:endParaRPr lang="en-US" sz="1800" dirty="0"/>
          </a:p>
        </p:txBody>
      </p:sp>
      <p:sp>
        <p:nvSpPr>
          <p:cNvPr id="8" name="Shape 6"/>
          <p:cNvSpPr/>
          <p:nvPr/>
        </p:nvSpPr>
        <p:spPr>
          <a:xfrm>
            <a:off x="812363" y="2608898"/>
            <a:ext cx="13004363" cy="1026557"/>
          </a:xfrm>
          <a:prstGeom prst="rect">
            <a:avLst/>
          </a:prstGeom>
          <a:solidFill>
            <a:srgbClr val="000000">
              <a:alpha val="4000"/>
            </a:srgbClr>
          </a:solidFill>
          <a:ln/>
        </p:spPr>
      </p:sp>
      <p:sp>
        <p:nvSpPr>
          <p:cNvPr id="9" name="Text 7"/>
          <p:cNvSpPr/>
          <p:nvPr/>
        </p:nvSpPr>
        <p:spPr>
          <a:xfrm>
            <a:off x="1043583" y="2754392"/>
            <a:ext cx="387072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Ensemble Type</a:t>
            </a:r>
            <a:endParaRPr lang="en-US" sz="1800" dirty="0"/>
          </a:p>
        </p:txBody>
      </p:sp>
      <p:sp>
        <p:nvSpPr>
          <p:cNvPr id="10" name="Text 8"/>
          <p:cNvSpPr/>
          <p:nvPr/>
        </p:nvSpPr>
        <p:spPr>
          <a:xfrm>
            <a:off x="5381744" y="2754392"/>
            <a:ext cx="3866912" cy="735568"/>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Parallel method with independently trained base learners</a:t>
            </a:r>
            <a:endParaRPr lang="en-US" sz="1800" dirty="0"/>
          </a:p>
        </p:txBody>
      </p:sp>
      <p:sp>
        <p:nvSpPr>
          <p:cNvPr id="11" name="Text 9"/>
          <p:cNvSpPr/>
          <p:nvPr/>
        </p:nvSpPr>
        <p:spPr>
          <a:xfrm>
            <a:off x="9716095" y="2754392"/>
            <a:ext cx="3870722" cy="735568"/>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Sequential method with base learners trained in sequence</a:t>
            </a:r>
            <a:endParaRPr lang="en-US" sz="1800" dirty="0"/>
          </a:p>
        </p:txBody>
      </p:sp>
      <p:sp>
        <p:nvSpPr>
          <p:cNvPr id="12" name="Shape 10"/>
          <p:cNvSpPr/>
          <p:nvPr/>
        </p:nvSpPr>
        <p:spPr>
          <a:xfrm>
            <a:off x="812363" y="3635454"/>
            <a:ext cx="13004363" cy="1026557"/>
          </a:xfrm>
          <a:prstGeom prst="rect">
            <a:avLst/>
          </a:prstGeom>
          <a:solidFill>
            <a:srgbClr val="FFFFFF">
              <a:alpha val="4000"/>
            </a:srgbClr>
          </a:solidFill>
          <a:ln/>
        </p:spPr>
      </p:sp>
      <p:sp>
        <p:nvSpPr>
          <p:cNvPr id="13" name="Text 11"/>
          <p:cNvSpPr/>
          <p:nvPr/>
        </p:nvSpPr>
        <p:spPr>
          <a:xfrm>
            <a:off x="1043583" y="3780949"/>
            <a:ext cx="387072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Training Focus</a:t>
            </a:r>
            <a:endParaRPr lang="en-US" sz="1800" dirty="0"/>
          </a:p>
        </p:txBody>
      </p:sp>
      <p:sp>
        <p:nvSpPr>
          <p:cNvPr id="14" name="Text 12"/>
          <p:cNvSpPr/>
          <p:nvPr/>
        </p:nvSpPr>
        <p:spPr>
          <a:xfrm>
            <a:off x="5381744" y="3780949"/>
            <a:ext cx="3866912" cy="735568"/>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Base learners trained on different data subsets in parallel</a:t>
            </a:r>
            <a:endParaRPr lang="en-US" sz="1800" dirty="0"/>
          </a:p>
        </p:txBody>
      </p:sp>
      <p:sp>
        <p:nvSpPr>
          <p:cNvPr id="15" name="Text 13"/>
          <p:cNvSpPr/>
          <p:nvPr/>
        </p:nvSpPr>
        <p:spPr>
          <a:xfrm>
            <a:off x="9716095" y="3780949"/>
            <a:ext cx="3870722" cy="735568"/>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Each learner focuses on correcting mistakes of predecessors</a:t>
            </a:r>
            <a:endParaRPr lang="en-US" sz="1800" dirty="0"/>
          </a:p>
        </p:txBody>
      </p:sp>
      <p:sp>
        <p:nvSpPr>
          <p:cNvPr id="16" name="Shape 14"/>
          <p:cNvSpPr/>
          <p:nvPr/>
        </p:nvSpPr>
        <p:spPr>
          <a:xfrm>
            <a:off x="812363" y="4662011"/>
            <a:ext cx="13004363" cy="1026557"/>
          </a:xfrm>
          <a:prstGeom prst="rect">
            <a:avLst/>
          </a:prstGeom>
          <a:solidFill>
            <a:srgbClr val="000000">
              <a:alpha val="4000"/>
            </a:srgbClr>
          </a:solidFill>
          <a:ln/>
        </p:spPr>
      </p:sp>
      <p:sp>
        <p:nvSpPr>
          <p:cNvPr id="17" name="Text 15"/>
          <p:cNvSpPr/>
          <p:nvPr/>
        </p:nvSpPr>
        <p:spPr>
          <a:xfrm>
            <a:off x="1043583" y="4807506"/>
            <a:ext cx="387072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Data Weighting</a:t>
            </a:r>
            <a:endParaRPr lang="en-US" sz="1800" dirty="0"/>
          </a:p>
        </p:txBody>
      </p:sp>
      <p:sp>
        <p:nvSpPr>
          <p:cNvPr id="18" name="Text 16"/>
          <p:cNvSpPr/>
          <p:nvPr/>
        </p:nvSpPr>
        <p:spPr>
          <a:xfrm>
            <a:off x="5381744" y="4807506"/>
            <a:ext cx="386691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All data points equally weighted</a:t>
            </a:r>
            <a:endParaRPr lang="en-US" sz="1800" dirty="0"/>
          </a:p>
        </p:txBody>
      </p:sp>
      <p:sp>
        <p:nvSpPr>
          <p:cNvPr id="19" name="Text 17"/>
          <p:cNvSpPr/>
          <p:nvPr/>
        </p:nvSpPr>
        <p:spPr>
          <a:xfrm>
            <a:off x="9716095" y="4807506"/>
            <a:ext cx="3870722" cy="735568"/>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Misclassified points given more weight in subsequent iterations</a:t>
            </a:r>
            <a:endParaRPr lang="en-US" sz="1800" dirty="0"/>
          </a:p>
        </p:txBody>
      </p:sp>
      <p:sp>
        <p:nvSpPr>
          <p:cNvPr id="20" name="Shape 18"/>
          <p:cNvSpPr/>
          <p:nvPr/>
        </p:nvSpPr>
        <p:spPr>
          <a:xfrm>
            <a:off x="812363" y="5688568"/>
            <a:ext cx="13004363" cy="658773"/>
          </a:xfrm>
          <a:prstGeom prst="rect">
            <a:avLst/>
          </a:prstGeom>
          <a:solidFill>
            <a:srgbClr val="FFFFFF">
              <a:alpha val="4000"/>
            </a:srgbClr>
          </a:solidFill>
          <a:ln/>
        </p:spPr>
      </p:sp>
      <p:sp>
        <p:nvSpPr>
          <p:cNvPr id="21" name="Text 19"/>
          <p:cNvSpPr/>
          <p:nvPr/>
        </p:nvSpPr>
        <p:spPr>
          <a:xfrm>
            <a:off x="1043583" y="5834063"/>
            <a:ext cx="387072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Error Reduction</a:t>
            </a:r>
            <a:endParaRPr lang="en-US" sz="1800" dirty="0"/>
          </a:p>
        </p:txBody>
      </p:sp>
      <p:sp>
        <p:nvSpPr>
          <p:cNvPr id="22" name="Text 20"/>
          <p:cNvSpPr/>
          <p:nvPr/>
        </p:nvSpPr>
        <p:spPr>
          <a:xfrm>
            <a:off x="5381744" y="5834063"/>
            <a:ext cx="386691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Mainly reduces variance</a:t>
            </a:r>
            <a:endParaRPr lang="en-US" sz="1800" dirty="0"/>
          </a:p>
        </p:txBody>
      </p:sp>
      <p:sp>
        <p:nvSpPr>
          <p:cNvPr id="23" name="Text 21"/>
          <p:cNvSpPr/>
          <p:nvPr/>
        </p:nvSpPr>
        <p:spPr>
          <a:xfrm>
            <a:off x="9716095" y="5834063"/>
            <a:ext cx="387072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Mainly reduces bias</a:t>
            </a:r>
            <a:endParaRPr lang="en-US" sz="1800" dirty="0"/>
          </a:p>
        </p:txBody>
      </p:sp>
      <p:sp>
        <p:nvSpPr>
          <p:cNvPr id="24" name="Shape 22"/>
          <p:cNvSpPr/>
          <p:nvPr/>
        </p:nvSpPr>
        <p:spPr>
          <a:xfrm>
            <a:off x="812363" y="6347341"/>
            <a:ext cx="13004363" cy="1026557"/>
          </a:xfrm>
          <a:prstGeom prst="rect">
            <a:avLst/>
          </a:prstGeom>
          <a:solidFill>
            <a:srgbClr val="000000">
              <a:alpha val="4000"/>
            </a:srgbClr>
          </a:solidFill>
          <a:ln/>
        </p:spPr>
      </p:sp>
      <p:sp>
        <p:nvSpPr>
          <p:cNvPr id="25" name="Text 23"/>
          <p:cNvSpPr/>
          <p:nvPr/>
        </p:nvSpPr>
        <p:spPr>
          <a:xfrm>
            <a:off x="1043583" y="6492835"/>
            <a:ext cx="387072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Outlier Sensitivity</a:t>
            </a:r>
            <a:endParaRPr lang="en-US" sz="1800" dirty="0"/>
          </a:p>
        </p:txBody>
      </p:sp>
      <p:sp>
        <p:nvSpPr>
          <p:cNvPr id="26" name="Text 24"/>
          <p:cNvSpPr/>
          <p:nvPr/>
        </p:nvSpPr>
        <p:spPr>
          <a:xfrm>
            <a:off x="5381744" y="6492835"/>
            <a:ext cx="3866912" cy="367784"/>
          </a:xfrm>
          <a:prstGeom prst="rect">
            <a:avLst/>
          </a:prstGeom>
          <a:noFill/>
          <a:ln/>
        </p:spPr>
        <p:txBody>
          <a:bodyPr wrap="non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More resilient to outliers</a:t>
            </a:r>
            <a:endParaRPr lang="en-US" sz="1800" dirty="0"/>
          </a:p>
        </p:txBody>
      </p:sp>
      <p:sp>
        <p:nvSpPr>
          <p:cNvPr id="27" name="Text 25"/>
          <p:cNvSpPr/>
          <p:nvPr/>
        </p:nvSpPr>
        <p:spPr>
          <a:xfrm>
            <a:off x="9716095" y="6492835"/>
            <a:ext cx="3870722" cy="735568"/>
          </a:xfrm>
          <a:prstGeom prst="rect">
            <a:avLst/>
          </a:prstGeom>
          <a:noFill/>
          <a:ln/>
        </p:spPr>
        <p:txBody>
          <a:bodyPr wrap="square" lIns="0" tIns="0" rIns="0" bIns="0" rtlCol="0" anchor="t"/>
          <a:lstStyle/>
          <a:p>
            <a:pPr algn="l" indent="0" marL="0">
              <a:lnSpc>
                <a:spcPts val="2850"/>
              </a:lnSpc>
              <a:buNone/>
            </a:pPr>
            <a:r>
              <a:rPr lang="en-US" sz="1800" spc="-36" kern="0" dirty="0">
                <a:solidFill>
                  <a:srgbClr val="272525"/>
                </a:solidFill>
                <a:latin typeface="Inter" pitchFamily="34" charset="0"/>
                <a:ea typeface="Inter" pitchFamily="34" charset="-122"/>
                <a:cs typeface="Inter" pitchFamily="34" charset="-120"/>
              </a:rPr>
              <a:t>More sensitive to outliers and noisy data</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864037" y="881658"/>
            <a:ext cx="11698843"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More Differences: Bagging vs. Boosting</a:t>
            </a:r>
            <a:endParaRPr lang="en-US" sz="5050" dirty="0"/>
          </a:p>
        </p:txBody>
      </p:sp>
      <p:sp>
        <p:nvSpPr>
          <p:cNvPr id="3" name="Text 1"/>
          <p:cNvSpPr/>
          <p:nvPr/>
        </p:nvSpPr>
        <p:spPr>
          <a:xfrm>
            <a:off x="864037" y="2303740"/>
            <a:ext cx="5000030"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Training Speed and Parallelization</a:t>
            </a:r>
            <a:endParaRPr lang="en-US" sz="2500" dirty="0"/>
          </a:p>
        </p:txBody>
      </p:sp>
      <p:sp>
        <p:nvSpPr>
          <p:cNvPr id="4" name="Text 2"/>
          <p:cNvSpPr/>
          <p:nvPr/>
        </p:nvSpPr>
        <p:spPr>
          <a:xfrm>
            <a:off x="864037" y="2953107"/>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Bagging can be parallelized since base learners are independent, allowing for faster training on multi-core systems. Each model trains on its own data subset without depending on other models' results.</a:t>
            </a:r>
            <a:endParaRPr lang="en-US" sz="1900" dirty="0"/>
          </a:p>
        </p:txBody>
      </p:sp>
      <p:sp>
        <p:nvSpPr>
          <p:cNvPr id="5" name="Text 3"/>
          <p:cNvSpPr/>
          <p:nvPr/>
        </p:nvSpPr>
        <p:spPr>
          <a:xfrm>
            <a:off x="864037" y="4755475"/>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Boosting, however, is inherently sequential - each model depends on the results of previous models. This makes it generally slower and more difficult to parallelize effectively.</a:t>
            </a:r>
            <a:endParaRPr lang="en-US" sz="1900" dirty="0"/>
          </a:p>
        </p:txBody>
      </p:sp>
      <p:sp>
        <p:nvSpPr>
          <p:cNvPr id="6" name="Text 4"/>
          <p:cNvSpPr/>
          <p:nvPr/>
        </p:nvSpPr>
        <p:spPr>
          <a:xfrm>
            <a:off x="7623929" y="2303740"/>
            <a:ext cx="3707963"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Popular Implementations</a:t>
            </a:r>
            <a:endParaRPr lang="en-US" sz="2500" dirty="0"/>
          </a:p>
        </p:txBody>
      </p:sp>
      <p:sp>
        <p:nvSpPr>
          <p:cNvPr id="7" name="Text 5"/>
          <p:cNvSpPr/>
          <p:nvPr/>
        </p:nvSpPr>
        <p:spPr>
          <a:xfrm>
            <a:off x="7623929" y="2953107"/>
            <a:ext cx="6150054" cy="1975247"/>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Random Forest is the most well-known bagging algorithm, combining multiple decision trees trained on different data and feature subsets. Its popularity stems from excellent performance and minimal hyperparameter tuning needs.</a:t>
            </a:r>
            <a:endParaRPr lang="en-US" sz="1900" dirty="0"/>
          </a:p>
        </p:txBody>
      </p:sp>
      <p:sp>
        <p:nvSpPr>
          <p:cNvPr id="8" name="Text 6"/>
          <p:cNvSpPr/>
          <p:nvPr/>
        </p:nvSpPr>
        <p:spPr>
          <a:xfrm>
            <a:off x="7623929" y="5150525"/>
            <a:ext cx="6150054" cy="1975247"/>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Boosting is represented by algorithms like AdaBoost, Gradient Boosting Machines (GBM), and XGBoost. These often achieve higher accuracy than bagging methods but require more careful tuning to prevent overfitting.</a:t>
            </a:r>
            <a:endParaRPr lang="en-US"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06755" y="555427"/>
            <a:ext cx="9249847" cy="658535"/>
          </a:xfrm>
          <a:prstGeom prst="rect">
            <a:avLst/>
          </a:prstGeom>
          <a:noFill/>
          <a:ln/>
        </p:spPr>
        <p:txBody>
          <a:bodyPr wrap="none" lIns="0" tIns="0" rIns="0" bIns="0" rtlCol="0" anchor="t"/>
          <a:lstStyle/>
          <a:p>
            <a:pPr algn="l" indent="0" marL="0">
              <a:lnSpc>
                <a:spcPts val="5150"/>
              </a:lnSpc>
              <a:buNone/>
            </a:pPr>
            <a:r>
              <a:rPr lang="en-US" sz="4100" b="1" spc="-124" kern="0" dirty="0">
                <a:solidFill>
                  <a:srgbClr val="000000"/>
                </a:solidFill>
                <a:latin typeface="Inter Bold" pitchFamily="34" charset="0"/>
                <a:ea typeface="Inter Bold" pitchFamily="34" charset="-122"/>
                <a:cs typeface="Inter Bold" pitchFamily="34" charset="-120"/>
              </a:rPr>
              <a:t>When to Choose Bagging vs. Boosting</a:t>
            </a:r>
            <a:endParaRPr lang="en-US" sz="4100" dirty="0"/>
          </a:p>
        </p:txBody>
      </p:sp>
      <p:pic>
        <p:nvPicPr>
          <p:cNvPr id="3" name="Image 0" descr="preencoded.png">    </p:cNvPr>
          <p:cNvPicPr>
            <a:picLocks noChangeAspect="1"/>
          </p:cNvPicPr>
          <p:nvPr/>
        </p:nvPicPr>
        <p:blipFill>
          <a:blip r:embed="rId1"/>
          <a:stretch>
            <a:fillRect/>
          </a:stretch>
        </p:blipFill>
        <p:spPr>
          <a:xfrm>
            <a:off x="3193137" y="1617821"/>
            <a:ext cx="1635562" cy="1177171"/>
          </a:xfrm>
          <a:prstGeom prst="rect">
            <a:avLst/>
          </a:prstGeom>
        </p:spPr>
      </p:pic>
      <p:pic>
        <p:nvPicPr>
          <p:cNvPr id="4" name="Image 1" descr="preencoded.png">    </p:cNvPr>
          <p:cNvPicPr>
            <a:picLocks noChangeAspect="1"/>
          </p:cNvPicPr>
          <p:nvPr/>
        </p:nvPicPr>
        <p:blipFill>
          <a:blip r:embed="rId2"/>
          <a:stretch>
            <a:fillRect/>
          </a:stretch>
        </p:blipFill>
        <p:spPr>
          <a:xfrm>
            <a:off x="3868817" y="2175153"/>
            <a:ext cx="283964" cy="354925"/>
          </a:xfrm>
          <a:prstGeom prst="rect">
            <a:avLst/>
          </a:prstGeom>
        </p:spPr>
      </p:pic>
      <p:sp>
        <p:nvSpPr>
          <p:cNvPr id="5" name="Text 1"/>
          <p:cNvSpPr/>
          <p:nvPr/>
        </p:nvSpPr>
        <p:spPr>
          <a:xfrm>
            <a:off x="5030629" y="1819751"/>
            <a:ext cx="2634020" cy="329208"/>
          </a:xfrm>
          <a:prstGeom prst="rect">
            <a:avLst/>
          </a:prstGeom>
          <a:noFill/>
          <a:ln/>
        </p:spPr>
        <p:txBody>
          <a:bodyPr wrap="none" lIns="0" tIns="0" rIns="0" bIns="0" rtlCol="0" anchor="t"/>
          <a:lstStyle/>
          <a:p>
            <a:pPr algn="l" indent="0" marL="0">
              <a:lnSpc>
                <a:spcPts val="2550"/>
              </a:lnSpc>
              <a:buNone/>
            </a:pPr>
            <a:r>
              <a:rPr lang="en-US" sz="2050" b="1" spc="-62" kern="0" dirty="0">
                <a:solidFill>
                  <a:srgbClr val="272525"/>
                </a:solidFill>
                <a:latin typeface="Inter Bold" pitchFamily="34" charset="0"/>
                <a:ea typeface="Inter Bold" pitchFamily="34" charset="-122"/>
                <a:cs typeface="Inter Bold" pitchFamily="34" charset="-120"/>
              </a:rPr>
              <a:t>Optimal Solution</a:t>
            </a:r>
            <a:endParaRPr lang="en-US" sz="2050" dirty="0"/>
          </a:p>
        </p:txBody>
      </p:sp>
      <p:sp>
        <p:nvSpPr>
          <p:cNvPr id="6" name="Text 2"/>
          <p:cNvSpPr/>
          <p:nvPr/>
        </p:nvSpPr>
        <p:spPr>
          <a:xfrm>
            <a:off x="5030629" y="2270046"/>
            <a:ext cx="4837748" cy="323017"/>
          </a:xfrm>
          <a:prstGeom prst="rect">
            <a:avLst/>
          </a:prstGeom>
          <a:noFill/>
          <a:ln/>
        </p:spPr>
        <p:txBody>
          <a:bodyPr wrap="non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Try both and select based on validation performance</a:t>
            </a:r>
            <a:endParaRPr lang="en-US" sz="1550" dirty="0"/>
          </a:p>
        </p:txBody>
      </p:sp>
      <p:sp>
        <p:nvSpPr>
          <p:cNvPr id="7" name="Shape 3"/>
          <p:cNvSpPr/>
          <p:nvPr/>
        </p:nvSpPr>
        <p:spPr>
          <a:xfrm>
            <a:off x="4879181" y="2810708"/>
            <a:ext cx="8993981" cy="11430"/>
          </a:xfrm>
          <a:prstGeom prst="roundRect">
            <a:avLst>
              <a:gd name="adj" fmla="val 742066"/>
            </a:avLst>
          </a:prstGeom>
          <a:solidFill>
            <a:srgbClr val="C0C1D7"/>
          </a:solidFill>
          <a:ln/>
        </p:spPr>
      </p:sp>
      <p:pic>
        <p:nvPicPr>
          <p:cNvPr id="8" name="Image 2" descr="preencoded.png">    </p:cNvPr>
          <p:cNvPicPr>
            <a:picLocks noChangeAspect="1"/>
          </p:cNvPicPr>
          <p:nvPr/>
        </p:nvPicPr>
        <p:blipFill>
          <a:blip r:embed="rId3"/>
          <a:stretch>
            <a:fillRect/>
          </a:stretch>
        </p:blipFill>
        <p:spPr>
          <a:xfrm>
            <a:off x="2375297" y="2845475"/>
            <a:ext cx="3271123" cy="1177171"/>
          </a:xfrm>
          <a:prstGeom prst="rect">
            <a:avLst/>
          </a:prstGeom>
        </p:spPr>
      </p:pic>
      <p:pic>
        <p:nvPicPr>
          <p:cNvPr id="9" name="Image 3" descr="preencoded.png">    </p:cNvPr>
          <p:cNvPicPr>
            <a:picLocks noChangeAspect="1"/>
          </p:cNvPicPr>
          <p:nvPr/>
        </p:nvPicPr>
        <p:blipFill>
          <a:blip r:embed="rId4"/>
          <a:stretch>
            <a:fillRect/>
          </a:stretch>
        </p:blipFill>
        <p:spPr>
          <a:xfrm>
            <a:off x="3868817" y="3256598"/>
            <a:ext cx="283964" cy="354925"/>
          </a:xfrm>
          <a:prstGeom prst="rect">
            <a:avLst/>
          </a:prstGeom>
        </p:spPr>
      </p:pic>
      <p:sp>
        <p:nvSpPr>
          <p:cNvPr id="10" name="Text 4"/>
          <p:cNvSpPr/>
          <p:nvPr/>
        </p:nvSpPr>
        <p:spPr>
          <a:xfrm>
            <a:off x="5848350" y="3047405"/>
            <a:ext cx="2634020" cy="329208"/>
          </a:xfrm>
          <a:prstGeom prst="rect">
            <a:avLst/>
          </a:prstGeom>
          <a:noFill/>
          <a:ln/>
        </p:spPr>
        <p:txBody>
          <a:bodyPr wrap="none" lIns="0" tIns="0" rIns="0" bIns="0" rtlCol="0" anchor="t"/>
          <a:lstStyle/>
          <a:p>
            <a:pPr algn="l" indent="0" marL="0">
              <a:lnSpc>
                <a:spcPts val="2550"/>
              </a:lnSpc>
              <a:buNone/>
            </a:pPr>
            <a:r>
              <a:rPr lang="en-US" sz="2050" b="1" spc="-62" kern="0" dirty="0">
                <a:solidFill>
                  <a:srgbClr val="272525"/>
                </a:solidFill>
                <a:latin typeface="Inter Bold" pitchFamily="34" charset="0"/>
                <a:ea typeface="Inter Bold" pitchFamily="34" charset="-122"/>
                <a:cs typeface="Inter Bold" pitchFamily="34" charset="-120"/>
              </a:rPr>
              <a:t>Time Constraints</a:t>
            </a:r>
            <a:endParaRPr lang="en-US" sz="2050" dirty="0"/>
          </a:p>
        </p:txBody>
      </p:sp>
      <p:sp>
        <p:nvSpPr>
          <p:cNvPr id="11" name="Text 5"/>
          <p:cNvSpPr/>
          <p:nvPr/>
        </p:nvSpPr>
        <p:spPr>
          <a:xfrm>
            <a:off x="5848350" y="3497699"/>
            <a:ext cx="4128016" cy="323017"/>
          </a:xfrm>
          <a:prstGeom prst="rect">
            <a:avLst/>
          </a:prstGeom>
          <a:noFill/>
          <a:ln/>
        </p:spPr>
        <p:txBody>
          <a:bodyPr wrap="non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Bagging for faster training with parallelization</a:t>
            </a:r>
            <a:endParaRPr lang="en-US" sz="1550" dirty="0"/>
          </a:p>
        </p:txBody>
      </p:sp>
      <p:sp>
        <p:nvSpPr>
          <p:cNvPr id="12" name="Shape 6"/>
          <p:cNvSpPr/>
          <p:nvPr/>
        </p:nvSpPr>
        <p:spPr>
          <a:xfrm>
            <a:off x="5696903" y="4038362"/>
            <a:ext cx="8176260" cy="11430"/>
          </a:xfrm>
          <a:prstGeom prst="roundRect">
            <a:avLst>
              <a:gd name="adj" fmla="val 742066"/>
            </a:avLst>
          </a:prstGeom>
          <a:solidFill>
            <a:srgbClr val="C0C1D7"/>
          </a:solidFill>
          <a:ln/>
        </p:spPr>
      </p:sp>
      <p:pic>
        <p:nvPicPr>
          <p:cNvPr id="13" name="Image 4" descr="preencoded.png">    </p:cNvPr>
          <p:cNvPicPr>
            <a:picLocks noChangeAspect="1"/>
          </p:cNvPicPr>
          <p:nvPr/>
        </p:nvPicPr>
        <p:blipFill>
          <a:blip r:embed="rId5"/>
          <a:stretch>
            <a:fillRect/>
          </a:stretch>
        </p:blipFill>
        <p:spPr>
          <a:xfrm>
            <a:off x="1557576" y="4073128"/>
            <a:ext cx="4906685" cy="1177171"/>
          </a:xfrm>
          <a:prstGeom prst="rect">
            <a:avLst/>
          </a:prstGeom>
        </p:spPr>
      </p:pic>
      <p:pic>
        <p:nvPicPr>
          <p:cNvPr id="14" name="Image 5" descr="preencoded.png">    </p:cNvPr>
          <p:cNvPicPr>
            <a:picLocks noChangeAspect="1"/>
          </p:cNvPicPr>
          <p:nvPr/>
        </p:nvPicPr>
        <p:blipFill>
          <a:blip r:embed="rId6"/>
          <a:stretch>
            <a:fillRect/>
          </a:stretch>
        </p:blipFill>
        <p:spPr>
          <a:xfrm>
            <a:off x="3868936" y="4484251"/>
            <a:ext cx="283964" cy="354925"/>
          </a:xfrm>
          <a:prstGeom prst="rect">
            <a:avLst/>
          </a:prstGeom>
        </p:spPr>
      </p:pic>
      <p:sp>
        <p:nvSpPr>
          <p:cNvPr id="15" name="Text 7"/>
          <p:cNvSpPr/>
          <p:nvPr/>
        </p:nvSpPr>
        <p:spPr>
          <a:xfrm>
            <a:off x="6666190" y="4275058"/>
            <a:ext cx="2634020" cy="329208"/>
          </a:xfrm>
          <a:prstGeom prst="rect">
            <a:avLst/>
          </a:prstGeom>
          <a:noFill/>
          <a:ln/>
        </p:spPr>
        <p:txBody>
          <a:bodyPr wrap="none" lIns="0" tIns="0" rIns="0" bIns="0" rtlCol="0" anchor="t"/>
          <a:lstStyle/>
          <a:p>
            <a:pPr algn="l" indent="0" marL="0">
              <a:lnSpc>
                <a:spcPts val="2550"/>
              </a:lnSpc>
              <a:buNone/>
            </a:pPr>
            <a:r>
              <a:rPr lang="en-US" sz="2050" b="1" spc="-62" kern="0" dirty="0">
                <a:solidFill>
                  <a:srgbClr val="272525"/>
                </a:solidFill>
                <a:latin typeface="Inter Bold" pitchFamily="34" charset="0"/>
                <a:ea typeface="Inter Bold" pitchFamily="34" charset="-122"/>
                <a:cs typeface="Inter Bold" pitchFamily="34" charset="-120"/>
              </a:rPr>
              <a:t>Data Quality</a:t>
            </a:r>
            <a:endParaRPr lang="en-US" sz="2050" dirty="0"/>
          </a:p>
        </p:txBody>
      </p:sp>
      <p:sp>
        <p:nvSpPr>
          <p:cNvPr id="16" name="Text 8"/>
          <p:cNvSpPr/>
          <p:nvPr/>
        </p:nvSpPr>
        <p:spPr>
          <a:xfrm>
            <a:off x="6666190" y="4725353"/>
            <a:ext cx="4285774" cy="323017"/>
          </a:xfrm>
          <a:prstGeom prst="rect">
            <a:avLst/>
          </a:prstGeom>
          <a:noFill/>
          <a:ln/>
        </p:spPr>
        <p:txBody>
          <a:bodyPr wrap="non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Bagging for noisy data; Boosting for clean data</a:t>
            </a:r>
            <a:endParaRPr lang="en-US" sz="1550" dirty="0"/>
          </a:p>
        </p:txBody>
      </p:sp>
      <p:sp>
        <p:nvSpPr>
          <p:cNvPr id="17" name="Shape 9"/>
          <p:cNvSpPr/>
          <p:nvPr/>
        </p:nvSpPr>
        <p:spPr>
          <a:xfrm>
            <a:off x="6514743" y="5266015"/>
            <a:ext cx="7358420" cy="11430"/>
          </a:xfrm>
          <a:prstGeom prst="roundRect">
            <a:avLst>
              <a:gd name="adj" fmla="val 742066"/>
            </a:avLst>
          </a:prstGeom>
          <a:solidFill>
            <a:srgbClr val="C0C1D7"/>
          </a:solidFill>
          <a:ln/>
        </p:spPr>
      </p:sp>
      <p:pic>
        <p:nvPicPr>
          <p:cNvPr id="18" name="Image 6" descr="preencoded.png">    </p:cNvPr>
          <p:cNvPicPr>
            <a:picLocks noChangeAspect="1"/>
          </p:cNvPicPr>
          <p:nvPr/>
        </p:nvPicPr>
        <p:blipFill>
          <a:blip r:embed="rId7"/>
          <a:stretch>
            <a:fillRect/>
          </a:stretch>
        </p:blipFill>
        <p:spPr>
          <a:xfrm>
            <a:off x="739735" y="5300782"/>
            <a:ext cx="6542246" cy="1177171"/>
          </a:xfrm>
          <a:prstGeom prst="rect">
            <a:avLst/>
          </a:prstGeom>
        </p:spPr>
      </p:pic>
      <p:pic>
        <p:nvPicPr>
          <p:cNvPr id="19" name="Image 7" descr="preencoded.png">    </p:cNvPr>
          <p:cNvPicPr>
            <a:picLocks noChangeAspect="1"/>
          </p:cNvPicPr>
          <p:nvPr/>
        </p:nvPicPr>
        <p:blipFill>
          <a:blip r:embed="rId8"/>
          <a:stretch>
            <a:fillRect/>
          </a:stretch>
        </p:blipFill>
        <p:spPr>
          <a:xfrm>
            <a:off x="3868817" y="5711904"/>
            <a:ext cx="283964" cy="354925"/>
          </a:xfrm>
          <a:prstGeom prst="rect">
            <a:avLst/>
          </a:prstGeom>
        </p:spPr>
      </p:pic>
      <p:sp>
        <p:nvSpPr>
          <p:cNvPr id="20" name="Text 10"/>
          <p:cNvSpPr/>
          <p:nvPr/>
        </p:nvSpPr>
        <p:spPr>
          <a:xfrm>
            <a:off x="7483912" y="5502712"/>
            <a:ext cx="2634020" cy="329208"/>
          </a:xfrm>
          <a:prstGeom prst="rect">
            <a:avLst/>
          </a:prstGeom>
          <a:noFill/>
          <a:ln/>
        </p:spPr>
        <p:txBody>
          <a:bodyPr wrap="none" lIns="0" tIns="0" rIns="0" bIns="0" rtlCol="0" anchor="t"/>
          <a:lstStyle/>
          <a:p>
            <a:pPr algn="l" indent="0" marL="0">
              <a:lnSpc>
                <a:spcPts val="2550"/>
              </a:lnSpc>
              <a:buNone/>
            </a:pPr>
            <a:r>
              <a:rPr lang="en-US" sz="2050" b="1" spc="-62" kern="0" dirty="0">
                <a:solidFill>
                  <a:srgbClr val="272525"/>
                </a:solidFill>
                <a:latin typeface="Inter Bold" pitchFamily="34" charset="0"/>
                <a:ea typeface="Inter Bold" pitchFamily="34" charset="-122"/>
                <a:cs typeface="Inter Bold" pitchFamily="34" charset="-120"/>
              </a:rPr>
              <a:t>Error Type</a:t>
            </a:r>
            <a:endParaRPr lang="en-US" sz="2050" dirty="0"/>
          </a:p>
        </p:txBody>
      </p:sp>
      <p:sp>
        <p:nvSpPr>
          <p:cNvPr id="21" name="Text 11"/>
          <p:cNvSpPr/>
          <p:nvPr/>
        </p:nvSpPr>
        <p:spPr>
          <a:xfrm>
            <a:off x="7483912" y="5953006"/>
            <a:ext cx="4791194" cy="323017"/>
          </a:xfrm>
          <a:prstGeom prst="rect">
            <a:avLst/>
          </a:prstGeom>
          <a:noFill/>
          <a:ln/>
        </p:spPr>
        <p:txBody>
          <a:bodyPr wrap="non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Bagging to reduce variance; Boosting to reduce bias</a:t>
            </a:r>
            <a:endParaRPr lang="en-US" sz="1550" dirty="0"/>
          </a:p>
        </p:txBody>
      </p:sp>
      <p:sp>
        <p:nvSpPr>
          <p:cNvPr id="22" name="Text 12"/>
          <p:cNvSpPr/>
          <p:nvPr/>
        </p:nvSpPr>
        <p:spPr>
          <a:xfrm>
            <a:off x="706755" y="6705124"/>
            <a:ext cx="13216890" cy="969050"/>
          </a:xfrm>
          <a:prstGeom prst="rect">
            <a:avLst/>
          </a:prstGeom>
          <a:noFill/>
          <a:ln/>
        </p:spPr>
        <p:txBody>
          <a:bodyPr wrap="squar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The choice between bagging and boosting should be guided by your specific problem characteristics. Bagging excels with high-variance models and noisy datasets, while boosting often achieves higher accuracy on clean data but risks overfitting. When computational resources allow, testing both approaches with cross-validation is the most reliable strategy.</a:t>
            </a:r>
            <a:endParaRPr lang="en-US" sz="15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48903" y="588407"/>
            <a:ext cx="7143155" cy="697825"/>
          </a:xfrm>
          <a:prstGeom prst="rect">
            <a:avLst/>
          </a:prstGeom>
          <a:noFill/>
          <a:ln/>
        </p:spPr>
        <p:txBody>
          <a:bodyPr wrap="none" lIns="0" tIns="0" rIns="0" bIns="0" rtlCol="0" anchor="t"/>
          <a:lstStyle/>
          <a:p>
            <a:pPr algn="l" indent="0" marL="0">
              <a:lnSpc>
                <a:spcPts val="5450"/>
              </a:lnSpc>
              <a:buNone/>
            </a:pPr>
            <a:r>
              <a:rPr lang="en-US" sz="4350" b="1" spc="-132" kern="0" dirty="0">
                <a:solidFill>
                  <a:srgbClr val="000000"/>
                </a:solidFill>
                <a:latin typeface="Inter Bold" pitchFamily="34" charset="0"/>
                <a:ea typeface="Inter Bold" pitchFamily="34" charset="-122"/>
                <a:cs typeface="Inter Bold" pitchFamily="34" charset="-120"/>
              </a:rPr>
              <a:t>Real-World Success Stories</a:t>
            </a:r>
            <a:endParaRPr lang="en-US" sz="4350" dirty="0"/>
          </a:p>
        </p:txBody>
      </p:sp>
      <p:pic>
        <p:nvPicPr>
          <p:cNvPr id="3" name="Image 0" descr="preencoded.png">    </p:cNvPr>
          <p:cNvPicPr>
            <a:picLocks noChangeAspect="1"/>
          </p:cNvPicPr>
          <p:nvPr/>
        </p:nvPicPr>
        <p:blipFill>
          <a:blip r:embed="rId1"/>
          <a:stretch>
            <a:fillRect/>
          </a:stretch>
        </p:blipFill>
        <p:spPr>
          <a:xfrm>
            <a:off x="748903" y="1714143"/>
            <a:ext cx="4163497" cy="2573179"/>
          </a:xfrm>
          <a:prstGeom prst="rect">
            <a:avLst/>
          </a:prstGeom>
        </p:spPr>
      </p:pic>
      <p:sp>
        <p:nvSpPr>
          <p:cNvPr id="4" name="Text 1"/>
          <p:cNvSpPr/>
          <p:nvPr/>
        </p:nvSpPr>
        <p:spPr>
          <a:xfrm>
            <a:off x="748903" y="4554736"/>
            <a:ext cx="2791301" cy="348853"/>
          </a:xfrm>
          <a:prstGeom prst="rect">
            <a:avLst/>
          </a:prstGeom>
          <a:noFill/>
          <a:ln/>
        </p:spPr>
        <p:txBody>
          <a:bodyPr wrap="none" lIns="0" tIns="0" rIns="0" bIns="0" rtlCol="0" anchor="t"/>
          <a:lstStyle/>
          <a:p>
            <a:pPr algn="l" indent="0" marL="0">
              <a:lnSpc>
                <a:spcPts val="2700"/>
              </a:lnSpc>
              <a:buNone/>
            </a:pPr>
            <a:r>
              <a:rPr lang="en-US" sz="2150" b="1" spc="-66" kern="0" dirty="0">
                <a:solidFill>
                  <a:srgbClr val="272525"/>
                </a:solidFill>
                <a:latin typeface="Inter Bold" pitchFamily="34" charset="0"/>
                <a:ea typeface="Inter Bold" pitchFamily="34" charset="-122"/>
                <a:cs typeface="Inter Bold" pitchFamily="34" charset="-120"/>
              </a:rPr>
              <a:t>Medical Diagnostics</a:t>
            </a:r>
            <a:endParaRPr lang="en-US" sz="2150" dirty="0"/>
          </a:p>
        </p:txBody>
      </p:sp>
      <p:sp>
        <p:nvSpPr>
          <p:cNvPr id="5" name="Text 2"/>
          <p:cNvSpPr/>
          <p:nvPr/>
        </p:nvSpPr>
        <p:spPr>
          <a:xfrm>
            <a:off x="748903" y="5031938"/>
            <a:ext cx="4163497" cy="2738437"/>
          </a:xfrm>
          <a:prstGeom prst="rect">
            <a:avLst/>
          </a:prstGeom>
          <a:noFill/>
          <a:ln/>
        </p:spPr>
        <p:txBody>
          <a:bodyPr wrap="square" lIns="0" tIns="0" rIns="0" bIns="0" rtlCol="0" anchor="t"/>
          <a:lstStyle/>
          <a:p>
            <a:pPr algn="l" indent="0" marL="0">
              <a:lnSpc>
                <a:spcPts val="2650"/>
              </a:lnSpc>
              <a:buNone/>
            </a:pPr>
            <a:r>
              <a:rPr lang="en-US" sz="1650" spc="-34" kern="0" dirty="0">
                <a:solidFill>
                  <a:srgbClr val="272525"/>
                </a:solidFill>
                <a:latin typeface="Inter" pitchFamily="34" charset="0"/>
                <a:ea typeface="Inter" pitchFamily="34" charset="-122"/>
                <a:cs typeface="Inter" pitchFamily="34" charset="-120"/>
              </a:rPr>
              <a:t>Bagging ensembles have improved diagnostic accuracy in medical imaging by 15-20%. By combining predictions from multiple models trained on different patient subsets, these systems reduce false positives and negatives in cancer detection, enhancing both sensitivity and specificity.</a:t>
            </a:r>
            <a:endParaRPr lang="en-US" sz="1650" dirty="0"/>
          </a:p>
        </p:txBody>
      </p:sp>
      <p:pic>
        <p:nvPicPr>
          <p:cNvPr id="6" name="Image 1" descr="preencoded.png">    </p:cNvPr>
          <p:cNvPicPr>
            <a:picLocks noChangeAspect="1"/>
          </p:cNvPicPr>
          <p:nvPr/>
        </p:nvPicPr>
        <p:blipFill>
          <a:blip r:embed="rId2"/>
          <a:stretch>
            <a:fillRect/>
          </a:stretch>
        </p:blipFill>
        <p:spPr>
          <a:xfrm>
            <a:off x="5233392" y="1714143"/>
            <a:ext cx="4163497" cy="2573179"/>
          </a:xfrm>
          <a:prstGeom prst="rect">
            <a:avLst/>
          </a:prstGeom>
        </p:spPr>
      </p:pic>
      <p:sp>
        <p:nvSpPr>
          <p:cNvPr id="7" name="Text 3"/>
          <p:cNvSpPr/>
          <p:nvPr/>
        </p:nvSpPr>
        <p:spPr>
          <a:xfrm>
            <a:off x="5233392" y="4554736"/>
            <a:ext cx="2791301" cy="348853"/>
          </a:xfrm>
          <a:prstGeom prst="rect">
            <a:avLst/>
          </a:prstGeom>
          <a:noFill/>
          <a:ln/>
        </p:spPr>
        <p:txBody>
          <a:bodyPr wrap="none" lIns="0" tIns="0" rIns="0" bIns="0" rtlCol="0" anchor="t"/>
          <a:lstStyle/>
          <a:p>
            <a:pPr algn="l" indent="0" marL="0">
              <a:lnSpc>
                <a:spcPts val="2700"/>
              </a:lnSpc>
              <a:buNone/>
            </a:pPr>
            <a:r>
              <a:rPr lang="en-US" sz="2150" b="1" spc="-66" kern="0" dirty="0">
                <a:solidFill>
                  <a:srgbClr val="272525"/>
                </a:solidFill>
                <a:latin typeface="Inter Bold" pitchFamily="34" charset="0"/>
                <a:ea typeface="Inter Bold" pitchFamily="34" charset="-122"/>
                <a:cs typeface="Inter Bold" pitchFamily="34" charset="-120"/>
              </a:rPr>
              <a:t>Financial Forecasting</a:t>
            </a:r>
            <a:endParaRPr lang="en-US" sz="2150" dirty="0"/>
          </a:p>
        </p:txBody>
      </p:sp>
      <p:sp>
        <p:nvSpPr>
          <p:cNvPr id="8" name="Text 4"/>
          <p:cNvSpPr/>
          <p:nvPr/>
        </p:nvSpPr>
        <p:spPr>
          <a:xfrm>
            <a:off x="5233392" y="5031938"/>
            <a:ext cx="4163497" cy="2396133"/>
          </a:xfrm>
          <a:prstGeom prst="rect">
            <a:avLst/>
          </a:prstGeom>
          <a:noFill/>
          <a:ln/>
        </p:spPr>
        <p:txBody>
          <a:bodyPr wrap="square" lIns="0" tIns="0" rIns="0" bIns="0" rtlCol="0" anchor="t"/>
          <a:lstStyle/>
          <a:p>
            <a:pPr algn="l" indent="0" marL="0">
              <a:lnSpc>
                <a:spcPts val="2650"/>
              </a:lnSpc>
              <a:buNone/>
            </a:pPr>
            <a:r>
              <a:rPr lang="en-US" sz="1650" spc="-34" kern="0" dirty="0">
                <a:solidFill>
                  <a:srgbClr val="272525"/>
                </a:solidFill>
                <a:latin typeface="Inter" pitchFamily="34" charset="0"/>
                <a:ea typeface="Inter" pitchFamily="34" charset="-122"/>
                <a:cs typeface="Inter" pitchFamily="34" charset="-120"/>
              </a:rPr>
              <a:t>Investment firms use bagging to predict market movements with greater stability. These ensembles reduce prediction variance by 30%, leading to more consistent trading strategies and risk assessment models that outperform single-model approaches.</a:t>
            </a:r>
            <a:endParaRPr lang="en-US" sz="1650" dirty="0"/>
          </a:p>
        </p:txBody>
      </p:sp>
      <p:pic>
        <p:nvPicPr>
          <p:cNvPr id="9" name="Image 2" descr="preencoded.png">    </p:cNvPr>
          <p:cNvPicPr>
            <a:picLocks noChangeAspect="1"/>
          </p:cNvPicPr>
          <p:nvPr/>
        </p:nvPicPr>
        <p:blipFill>
          <a:blip r:embed="rId3"/>
          <a:stretch>
            <a:fillRect/>
          </a:stretch>
        </p:blipFill>
        <p:spPr>
          <a:xfrm>
            <a:off x="9717881" y="1714143"/>
            <a:ext cx="4163616" cy="2573298"/>
          </a:xfrm>
          <a:prstGeom prst="rect">
            <a:avLst/>
          </a:prstGeom>
        </p:spPr>
      </p:pic>
      <p:sp>
        <p:nvSpPr>
          <p:cNvPr id="10" name="Text 5"/>
          <p:cNvSpPr/>
          <p:nvPr/>
        </p:nvSpPr>
        <p:spPr>
          <a:xfrm>
            <a:off x="9717881" y="4554855"/>
            <a:ext cx="2791301" cy="348853"/>
          </a:xfrm>
          <a:prstGeom prst="rect">
            <a:avLst/>
          </a:prstGeom>
          <a:noFill/>
          <a:ln/>
        </p:spPr>
        <p:txBody>
          <a:bodyPr wrap="none" lIns="0" tIns="0" rIns="0" bIns="0" rtlCol="0" anchor="t"/>
          <a:lstStyle/>
          <a:p>
            <a:pPr algn="l" indent="0" marL="0">
              <a:lnSpc>
                <a:spcPts val="2700"/>
              </a:lnSpc>
              <a:buNone/>
            </a:pPr>
            <a:r>
              <a:rPr lang="en-US" sz="2150" b="1" spc="-66" kern="0" dirty="0">
                <a:solidFill>
                  <a:srgbClr val="272525"/>
                </a:solidFill>
                <a:latin typeface="Inter Bold" pitchFamily="34" charset="0"/>
                <a:ea typeface="Inter Bold" pitchFamily="34" charset="-122"/>
                <a:cs typeface="Inter Bold" pitchFamily="34" charset="-120"/>
              </a:rPr>
              <a:t>Fraud Detection</a:t>
            </a:r>
            <a:endParaRPr lang="en-US" sz="2150" dirty="0"/>
          </a:p>
        </p:txBody>
      </p:sp>
      <p:sp>
        <p:nvSpPr>
          <p:cNvPr id="11" name="Text 6"/>
          <p:cNvSpPr/>
          <p:nvPr/>
        </p:nvSpPr>
        <p:spPr>
          <a:xfrm>
            <a:off x="9717881" y="5032058"/>
            <a:ext cx="4163616" cy="2053828"/>
          </a:xfrm>
          <a:prstGeom prst="rect">
            <a:avLst/>
          </a:prstGeom>
          <a:noFill/>
          <a:ln/>
        </p:spPr>
        <p:txBody>
          <a:bodyPr wrap="square" lIns="0" tIns="0" rIns="0" bIns="0" rtlCol="0" anchor="t"/>
          <a:lstStyle/>
          <a:p>
            <a:pPr algn="l" indent="0" marL="0">
              <a:lnSpc>
                <a:spcPts val="2650"/>
              </a:lnSpc>
              <a:buNone/>
            </a:pPr>
            <a:r>
              <a:rPr lang="en-US" sz="1650" spc="-34" kern="0" dirty="0">
                <a:solidFill>
                  <a:srgbClr val="272525"/>
                </a:solidFill>
                <a:latin typeface="Inter" pitchFamily="34" charset="0"/>
                <a:ea typeface="Inter" pitchFamily="34" charset="-122"/>
                <a:cs typeface="Inter" pitchFamily="34" charset="-120"/>
              </a:rPr>
              <a:t>Banking systems implementing bagging-based fraud detection have seen a 25% reduction in false alarms while maintaining high detection rates. This balance improves customer experience while protecting against financial crimes.</a:t>
            </a:r>
            <a:endParaRPr lang="en-US" sz="16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847606" y="667583"/>
            <a:ext cx="12067342" cy="789622"/>
          </a:xfrm>
          <a:prstGeom prst="rect">
            <a:avLst/>
          </a:prstGeom>
          <a:noFill/>
          <a:ln/>
        </p:spPr>
        <p:txBody>
          <a:bodyPr wrap="none" lIns="0" tIns="0" rIns="0" bIns="0" rtlCol="0" anchor="t"/>
          <a:lstStyle/>
          <a:p>
            <a:pPr algn="l" indent="0" marL="0">
              <a:lnSpc>
                <a:spcPts val="6200"/>
              </a:lnSpc>
              <a:buNone/>
            </a:pPr>
            <a:r>
              <a:rPr lang="en-US" sz="4950" b="1" spc="-149" kern="0" dirty="0">
                <a:solidFill>
                  <a:srgbClr val="000000"/>
                </a:solidFill>
                <a:latin typeface="Inter Bold" pitchFamily="34" charset="0"/>
                <a:ea typeface="Inter Bold" pitchFamily="34" charset="-122"/>
                <a:cs typeface="Inter Bold" pitchFamily="34" charset="-120"/>
              </a:rPr>
              <a:t>Implementation Challenges and Solutions</a:t>
            </a:r>
            <a:endParaRPr lang="en-US" sz="4950" dirty="0"/>
          </a:p>
        </p:txBody>
      </p:sp>
      <p:sp>
        <p:nvSpPr>
          <p:cNvPr id="3" name="Shape 1"/>
          <p:cNvSpPr/>
          <p:nvPr/>
        </p:nvSpPr>
        <p:spPr>
          <a:xfrm>
            <a:off x="847606" y="2092881"/>
            <a:ext cx="544830" cy="544830"/>
          </a:xfrm>
          <a:prstGeom prst="roundRect">
            <a:avLst>
              <a:gd name="adj" fmla="val 18669"/>
            </a:avLst>
          </a:prstGeom>
          <a:solidFill>
            <a:srgbClr val="DADBF1"/>
          </a:solidFill>
          <a:ln w="7620">
            <a:solidFill>
              <a:srgbClr val="C0C1D7"/>
            </a:solidFill>
            <a:prstDash val="solid"/>
          </a:ln>
        </p:spPr>
      </p:sp>
      <p:sp>
        <p:nvSpPr>
          <p:cNvPr id="4" name="Text 2"/>
          <p:cNvSpPr/>
          <p:nvPr/>
        </p:nvSpPr>
        <p:spPr>
          <a:xfrm>
            <a:off x="930533" y="2128421"/>
            <a:ext cx="378976" cy="473750"/>
          </a:xfrm>
          <a:prstGeom prst="rect">
            <a:avLst/>
          </a:prstGeom>
          <a:noFill/>
          <a:ln/>
        </p:spPr>
        <p:txBody>
          <a:bodyPr wrap="none" lIns="0" tIns="0" rIns="0" bIns="0" rtlCol="0" anchor="t"/>
          <a:lstStyle/>
          <a:p>
            <a:pPr algn="ctr" indent="0" marL="0">
              <a:lnSpc>
                <a:spcPts val="2950"/>
              </a:lnSpc>
              <a:buNone/>
            </a:pPr>
            <a:r>
              <a:rPr lang="en-US" sz="2950" b="1" spc="-90" kern="0" dirty="0">
                <a:solidFill>
                  <a:srgbClr val="272525"/>
                </a:solidFill>
                <a:latin typeface="Inter Bold" pitchFamily="34" charset="0"/>
                <a:ea typeface="Inter Bold" pitchFamily="34" charset="-122"/>
                <a:cs typeface="Inter Bold" pitchFamily="34" charset="-120"/>
              </a:rPr>
              <a:t>1</a:t>
            </a:r>
            <a:endParaRPr lang="en-US" sz="2950" dirty="0"/>
          </a:p>
        </p:txBody>
      </p:sp>
      <p:sp>
        <p:nvSpPr>
          <p:cNvPr id="5" name="Text 3"/>
          <p:cNvSpPr/>
          <p:nvPr/>
        </p:nvSpPr>
        <p:spPr>
          <a:xfrm>
            <a:off x="1634609" y="2092881"/>
            <a:ext cx="3758922" cy="394811"/>
          </a:xfrm>
          <a:prstGeom prst="rect">
            <a:avLst/>
          </a:prstGeom>
          <a:noFill/>
          <a:ln/>
        </p:spPr>
        <p:txBody>
          <a:bodyPr wrap="none" lIns="0" tIns="0" rIns="0" bIns="0" rtlCol="0" anchor="t"/>
          <a:lstStyle/>
          <a:p>
            <a:pPr algn="l" indent="0" marL="0">
              <a:lnSpc>
                <a:spcPts val="3100"/>
              </a:lnSpc>
              <a:buNone/>
            </a:pPr>
            <a:r>
              <a:rPr lang="en-US" sz="2450" b="1" spc="-75" kern="0" dirty="0">
                <a:solidFill>
                  <a:srgbClr val="272525"/>
                </a:solidFill>
                <a:latin typeface="Inter Bold" pitchFamily="34" charset="0"/>
                <a:ea typeface="Inter Bold" pitchFamily="34" charset="-122"/>
                <a:cs typeface="Inter Bold" pitchFamily="34" charset="-120"/>
              </a:rPr>
              <a:t>Computational Resources</a:t>
            </a:r>
            <a:endParaRPr lang="en-US" sz="2450" dirty="0"/>
          </a:p>
        </p:txBody>
      </p:sp>
      <p:sp>
        <p:nvSpPr>
          <p:cNvPr id="6" name="Text 4"/>
          <p:cNvSpPr/>
          <p:nvPr/>
        </p:nvSpPr>
        <p:spPr>
          <a:xfrm>
            <a:off x="1634609" y="2632948"/>
            <a:ext cx="5559504" cy="1937147"/>
          </a:xfrm>
          <a:prstGeom prst="rect">
            <a:avLst/>
          </a:prstGeom>
          <a:noFill/>
          <a:ln/>
        </p:spPr>
        <p:txBody>
          <a:bodyPr wrap="square" lIns="0" tIns="0" rIns="0" bIns="0" rtlCol="0" anchor="t"/>
          <a:lstStyle/>
          <a:p>
            <a:pPr algn="l" indent="0" marL="0">
              <a:lnSpc>
                <a:spcPts val="3050"/>
              </a:lnSpc>
              <a:buNone/>
            </a:pPr>
            <a:r>
              <a:rPr lang="en-US" sz="1900" spc="-38" kern="0" dirty="0">
                <a:solidFill>
                  <a:srgbClr val="272525"/>
                </a:solidFill>
                <a:latin typeface="Inter" pitchFamily="34" charset="0"/>
                <a:ea typeface="Inter" pitchFamily="34" charset="-122"/>
                <a:cs typeface="Inter" pitchFamily="34" charset="-120"/>
              </a:rPr>
              <a:t>Training multiple models requires significant computational power. Solution: Leverage cloud computing platforms or implement parallel processing to distribute the workload across multiple cores or machines.</a:t>
            </a:r>
            <a:endParaRPr lang="en-US" sz="1900" dirty="0"/>
          </a:p>
        </p:txBody>
      </p:sp>
      <p:sp>
        <p:nvSpPr>
          <p:cNvPr id="7" name="Shape 5"/>
          <p:cNvSpPr/>
          <p:nvPr/>
        </p:nvSpPr>
        <p:spPr>
          <a:xfrm>
            <a:off x="7436287" y="2092881"/>
            <a:ext cx="544830" cy="544830"/>
          </a:xfrm>
          <a:prstGeom prst="roundRect">
            <a:avLst>
              <a:gd name="adj" fmla="val 18669"/>
            </a:avLst>
          </a:prstGeom>
          <a:solidFill>
            <a:srgbClr val="DADBF1"/>
          </a:solidFill>
          <a:ln w="7620">
            <a:solidFill>
              <a:srgbClr val="C0C1D7"/>
            </a:solidFill>
            <a:prstDash val="solid"/>
          </a:ln>
        </p:spPr>
      </p:sp>
      <p:sp>
        <p:nvSpPr>
          <p:cNvPr id="8" name="Text 6"/>
          <p:cNvSpPr/>
          <p:nvPr/>
        </p:nvSpPr>
        <p:spPr>
          <a:xfrm>
            <a:off x="7519214" y="2128421"/>
            <a:ext cx="378976" cy="473750"/>
          </a:xfrm>
          <a:prstGeom prst="rect">
            <a:avLst/>
          </a:prstGeom>
          <a:noFill/>
          <a:ln/>
        </p:spPr>
        <p:txBody>
          <a:bodyPr wrap="none" lIns="0" tIns="0" rIns="0" bIns="0" rtlCol="0" anchor="t"/>
          <a:lstStyle/>
          <a:p>
            <a:pPr algn="ctr" indent="0" marL="0">
              <a:lnSpc>
                <a:spcPts val="2950"/>
              </a:lnSpc>
              <a:buNone/>
            </a:pPr>
            <a:r>
              <a:rPr lang="en-US" sz="2950" b="1" spc="-90" kern="0" dirty="0">
                <a:solidFill>
                  <a:srgbClr val="272525"/>
                </a:solidFill>
                <a:latin typeface="Inter Bold" pitchFamily="34" charset="0"/>
                <a:ea typeface="Inter Bold" pitchFamily="34" charset="-122"/>
                <a:cs typeface="Inter Bold" pitchFamily="34" charset="-120"/>
              </a:rPr>
              <a:t>2</a:t>
            </a:r>
            <a:endParaRPr lang="en-US" sz="2950" dirty="0"/>
          </a:p>
        </p:txBody>
      </p:sp>
      <p:sp>
        <p:nvSpPr>
          <p:cNvPr id="9" name="Text 7"/>
          <p:cNvSpPr/>
          <p:nvPr/>
        </p:nvSpPr>
        <p:spPr>
          <a:xfrm>
            <a:off x="8223290" y="2092881"/>
            <a:ext cx="3158847" cy="394811"/>
          </a:xfrm>
          <a:prstGeom prst="rect">
            <a:avLst/>
          </a:prstGeom>
          <a:noFill/>
          <a:ln/>
        </p:spPr>
        <p:txBody>
          <a:bodyPr wrap="none" lIns="0" tIns="0" rIns="0" bIns="0" rtlCol="0" anchor="t"/>
          <a:lstStyle/>
          <a:p>
            <a:pPr algn="l" indent="0" marL="0">
              <a:lnSpc>
                <a:spcPts val="3100"/>
              </a:lnSpc>
              <a:buNone/>
            </a:pPr>
            <a:r>
              <a:rPr lang="en-US" sz="2450" b="1" spc="-75" kern="0" dirty="0">
                <a:solidFill>
                  <a:srgbClr val="272525"/>
                </a:solidFill>
                <a:latin typeface="Inter Bold" pitchFamily="34" charset="0"/>
                <a:ea typeface="Inter Bold" pitchFamily="34" charset="-122"/>
                <a:cs typeface="Inter Bold" pitchFamily="34" charset="-120"/>
              </a:rPr>
              <a:t>Model Selection</a:t>
            </a:r>
            <a:endParaRPr lang="en-US" sz="2450" dirty="0"/>
          </a:p>
        </p:txBody>
      </p:sp>
      <p:sp>
        <p:nvSpPr>
          <p:cNvPr id="10" name="Text 8"/>
          <p:cNvSpPr/>
          <p:nvPr/>
        </p:nvSpPr>
        <p:spPr>
          <a:xfrm>
            <a:off x="8223290" y="2632948"/>
            <a:ext cx="5559504" cy="1937147"/>
          </a:xfrm>
          <a:prstGeom prst="rect">
            <a:avLst/>
          </a:prstGeom>
          <a:noFill/>
          <a:ln/>
        </p:spPr>
        <p:txBody>
          <a:bodyPr wrap="square" lIns="0" tIns="0" rIns="0" bIns="0" rtlCol="0" anchor="t"/>
          <a:lstStyle/>
          <a:p>
            <a:pPr algn="l" indent="0" marL="0">
              <a:lnSpc>
                <a:spcPts val="3050"/>
              </a:lnSpc>
              <a:buNone/>
            </a:pPr>
            <a:r>
              <a:rPr lang="en-US" sz="1900" spc="-38" kern="0" dirty="0">
                <a:solidFill>
                  <a:srgbClr val="272525"/>
                </a:solidFill>
                <a:latin typeface="Inter" pitchFamily="34" charset="0"/>
                <a:ea typeface="Inter" pitchFamily="34" charset="-122"/>
                <a:cs typeface="Inter" pitchFamily="34" charset="-120"/>
              </a:rPr>
              <a:t>Choosing appropriate base learners can be challenging. Solution: Start with decision trees as they work well with bagging, then experiment with other models based on your specific problem characteristics.</a:t>
            </a:r>
            <a:endParaRPr lang="en-US" sz="1900" dirty="0"/>
          </a:p>
        </p:txBody>
      </p:sp>
      <p:sp>
        <p:nvSpPr>
          <p:cNvPr id="11" name="Shape 9"/>
          <p:cNvSpPr/>
          <p:nvPr/>
        </p:nvSpPr>
        <p:spPr>
          <a:xfrm>
            <a:off x="847606" y="5084683"/>
            <a:ext cx="544830" cy="544830"/>
          </a:xfrm>
          <a:prstGeom prst="roundRect">
            <a:avLst>
              <a:gd name="adj" fmla="val 18669"/>
            </a:avLst>
          </a:prstGeom>
          <a:solidFill>
            <a:srgbClr val="DADBF1"/>
          </a:solidFill>
          <a:ln w="7620">
            <a:solidFill>
              <a:srgbClr val="C0C1D7"/>
            </a:solidFill>
            <a:prstDash val="solid"/>
          </a:ln>
        </p:spPr>
      </p:sp>
      <p:sp>
        <p:nvSpPr>
          <p:cNvPr id="12" name="Text 10"/>
          <p:cNvSpPr/>
          <p:nvPr/>
        </p:nvSpPr>
        <p:spPr>
          <a:xfrm>
            <a:off x="930533" y="5120223"/>
            <a:ext cx="378976" cy="473750"/>
          </a:xfrm>
          <a:prstGeom prst="rect">
            <a:avLst/>
          </a:prstGeom>
          <a:noFill/>
          <a:ln/>
        </p:spPr>
        <p:txBody>
          <a:bodyPr wrap="none" lIns="0" tIns="0" rIns="0" bIns="0" rtlCol="0" anchor="t"/>
          <a:lstStyle/>
          <a:p>
            <a:pPr algn="ctr" indent="0" marL="0">
              <a:lnSpc>
                <a:spcPts val="2950"/>
              </a:lnSpc>
              <a:buNone/>
            </a:pPr>
            <a:r>
              <a:rPr lang="en-US" sz="2950" b="1" spc="-90" kern="0" dirty="0">
                <a:solidFill>
                  <a:srgbClr val="272525"/>
                </a:solidFill>
                <a:latin typeface="Inter Bold" pitchFamily="34" charset="0"/>
                <a:ea typeface="Inter Bold" pitchFamily="34" charset="-122"/>
                <a:cs typeface="Inter Bold" pitchFamily="34" charset="-120"/>
              </a:rPr>
              <a:t>3</a:t>
            </a:r>
            <a:endParaRPr lang="en-US" sz="2950" dirty="0"/>
          </a:p>
        </p:txBody>
      </p:sp>
      <p:sp>
        <p:nvSpPr>
          <p:cNvPr id="13" name="Text 11"/>
          <p:cNvSpPr/>
          <p:nvPr/>
        </p:nvSpPr>
        <p:spPr>
          <a:xfrm>
            <a:off x="1634609" y="5084683"/>
            <a:ext cx="3483888" cy="394811"/>
          </a:xfrm>
          <a:prstGeom prst="rect">
            <a:avLst/>
          </a:prstGeom>
          <a:noFill/>
          <a:ln/>
        </p:spPr>
        <p:txBody>
          <a:bodyPr wrap="none" lIns="0" tIns="0" rIns="0" bIns="0" rtlCol="0" anchor="t"/>
          <a:lstStyle/>
          <a:p>
            <a:pPr algn="l" indent="0" marL="0">
              <a:lnSpc>
                <a:spcPts val="3100"/>
              </a:lnSpc>
              <a:buNone/>
            </a:pPr>
            <a:r>
              <a:rPr lang="en-US" sz="2450" b="1" spc="-75" kern="0" dirty="0">
                <a:solidFill>
                  <a:srgbClr val="272525"/>
                </a:solidFill>
                <a:latin typeface="Inter Bold" pitchFamily="34" charset="0"/>
                <a:ea typeface="Inter Bold" pitchFamily="34" charset="-122"/>
                <a:cs typeface="Inter Bold" pitchFamily="34" charset="-120"/>
              </a:rPr>
              <a:t>Hyperparameter Tuning</a:t>
            </a:r>
            <a:endParaRPr lang="en-US" sz="2450" dirty="0"/>
          </a:p>
        </p:txBody>
      </p:sp>
      <p:sp>
        <p:nvSpPr>
          <p:cNvPr id="14" name="Text 12"/>
          <p:cNvSpPr/>
          <p:nvPr/>
        </p:nvSpPr>
        <p:spPr>
          <a:xfrm>
            <a:off x="1634609" y="5624751"/>
            <a:ext cx="5559504" cy="1937147"/>
          </a:xfrm>
          <a:prstGeom prst="rect">
            <a:avLst/>
          </a:prstGeom>
          <a:noFill/>
          <a:ln/>
        </p:spPr>
        <p:txBody>
          <a:bodyPr wrap="square" lIns="0" tIns="0" rIns="0" bIns="0" rtlCol="0" anchor="t"/>
          <a:lstStyle/>
          <a:p>
            <a:pPr algn="l" indent="0" marL="0">
              <a:lnSpc>
                <a:spcPts val="3050"/>
              </a:lnSpc>
              <a:buNone/>
            </a:pPr>
            <a:r>
              <a:rPr lang="en-US" sz="1900" spc="-38" kern="0" dirty="0">
                <a:solidFill>
                  <a:srgbClr val="272525"/>
                </a:solidFill>
                <a:latin typeface="Inter" pitchFamily="34" charset="0"/>
                <a:ea typeface="Inter" pitchFamily="34" charset="-122"/>
                <a:cs typeface="Inter" pitchFamily="34" charset="-120"/>
              </a:rPr>
              <a:t>Finding optimal parameters for both base learners and the ensemble. Solution: Use automated hyperparameter optimization techniques like grid search or Bayesian optimization with cross-validation.</a:t>
            </a:r>
            <a:endParaRPr lang="en-US" sz="1900" dirty="0"/>
          </a:p>
        </p:txBody>
      </p:sp>
      <p:sp>
        <p:nvSpPr>
          <p:cNvPr id="15" name="Shape 13"/>
          <p:cNvSpPr/>
          <p:nvPr/>
        </p:nvSpPr>
        <p:spPr>
          <a:xfrm>
            <a:off x="7436287" y="5084683"/>
            <a:ext cx="544830" cy="544830"/>
          </a:xfrm>
          <a:prstGeom prst="roundRect">
            <a:avLst>
              <a:gd name="adj" fmla="val 18669"/>
            </a:avLst>
          </a:prstGeom>
          <a:solidFill>
            <a:srgbClr val="DADBF1"/>
          </a:solidFill>
          <a:ln w="7620">
            <a:solidFill>
              <a:srgbClr val="C0C1D7"/>
            </a:solidFill>
            <a:prstDash val="solid"/>
          </a:ln>
        </p:spPr>
      </p:sp>
      <p:sp>
        <p:nvSpPr>
          <p:cNvPr id="16" name="Text 14"/>
          <p:cNvSpPr/>
          <p:nvPr/>
        </p:nvSpPr>
        <p:spPr>
          <a:xfrm>
            <a:off x="7519214" y="5120223"/>
            <a:ext cx="378976" cy="473750"/>
          </a:xfrm>
          <a:prstGeom prst="rect">
            <a:avLst/>
          </a:prstGeom>
          <a:noFill/>
          <a:ln/>
        </p:spPr>
        <p:txBody>
          <a:bodyPr wrap="none" lIns="0" tIns="0" rIns="0" bIns="0" rtlCol="0" anchor="t"/>
          <a:lstStyle/>
          <a:p>
            <a:pPr algn="ctr" indent="0" marL="0">
              <a:lnSpc>
                <a:spcPts val="2950"/>
              </a:lnSpc>
              <a:buNone/>
            </a:pPr>
            <a:r>
              <a:rPr lang="en-US" sz="2950" b="1" spc="-90" kern="0" dirty="0">
                <a:solidFill>
                  <a:srgbClr val="272525"/>
                </a:solidFill>
                <a:latin typeface="Inter Bold" pitchFamily="34" charset="0"/>
                <a:ea typeface="Inter Bold" pitchFamily="34" charset="-122"/>
                <a:cs typeface="Inter Bold" pitchFamily="34" charset="-120"/>
              </a:rPr>
              <a:t>4</a:t>
            </a:r>
            <a:endParaRPr lang="en-US" sz="2950" dirty="0"/>
          </a:p>
        </p:txBody>
      </p:sp>
      <p:sp>
        <p:nvSpPr>
          <p:cNvPr id="17" name="Text 15"/>
          <p:cNvSpPr/>
          <p:nvPr/>
        </p:nvSpPr>
        <p:spPr>
          <a:xfrm>
            <a:off x="8223290" y="5084683"/>
            <a:ext cx="3633549" cy="394811"/>
          </a:xfrm>
          <a:prstGeom prst="rect">
            <a:avLst/>
          </a:prstGeom>
          <a:noFill/>
          <a:ln/>
        </p:spPr>
        <p:txBody>
          <a:bodyPr wrap="none" lIns="0" tIns="0" rIns="0" bIns="0" rtlCol="0" anchor="t"/>
          <a:lstStyle/>
          <a:p>
            <a:pPr algn="l" indent="0" marL="0">
              <a:lnSpc>
                <a:spcPts val="3100"/>
              </a:lnSpc>
              <a:buNone/>
            </a:pPr>
            <a:r>
              <a:rPr lang="en-US" sz="2450" b="1" spc="-75" kern="0" dirty="0">
                <a:solidFill>
                  <a:srgbClr val="272525"/>
                </a:solidFill>
                <a:latin typeface="Inter Bold" pitchFamily="34" charset="0"/>
                <a:ea typeface="Inter Bold" pitchFamily="34" charset="-122"/>
                <a:cs typeface="Inter Bold" pitchFamily="34" charset="-120"/>
              </a:rPr>
              <a:t>Interpretability Concerns</a:t>
            </a:r>
            <a:endParaRPr lang="en-US" sz="2450" dirty="0"/>
          </a:p>
        </p:txBody>
      </p:sp>
      <p:sp>
        <p:nvSpPr>
          <p:cNvPr id="18" name="Text 16"/>
          <p:cNvSpPr/>
          <p:nvPr/>
        </p:nvSpPr>
        <p:spPr>
          <a:xfrm>
            <a:off x="8223290" y="5624751"/>
            <a:ext cx="5559504" cy="1549718"/>
          </a:xfrm>
          <a:prstGeom prst="rect">
            <a:avLst/>
          </a:prstGeom>
          <a:noFill/>
          <a:ln/>
        </p:spPr>
        <p:txBody>
          <a:bodyPr wrap="square" lIns="0" tIns="0" rIns="0" bIns="0" rtlCol="0" anchor="t"/>
          <a:lstStyle/>
          <a:p>
            <a:pPr algn="l" indent="0" marL="0">
              <a:lnSpc>
                <a:spcPts val="3050"/>
              </a:lnSpc>
              <a:buNone/>
            </a:pPr>
            <a:r>
              <a:rPr lang="en-US" sz="1900" spc="-38" kern="0" dirty="0">
                <a:solidFill>
                  <a:srgbClr val="272525"/>
                </a:solidFill>
                <a:latin typeface="Inter" pitchFamily="34" charset="0"/>
                <a:ea typeface="Inter" pitchFamily="34" charset="-122"/>
                <a:cs typeface="Inter" pitchFamily="34" charset="-120"/>
              </a:rPr>
              <a:t>Ensemble models can be difficult to interpret. Solution: Implement feature importance analysis and partial dependence plots to understand model behavior and decision factors.</a:t>
            </a:r>
            <a:endParaRPr lang="en-US" sz="1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29020" y="573524"/>
            <a:ext cx="8612267" cy="679252"/>
          </a:xfrm>
          <a:prstGeom prst="rect">
            <a:avLst/>
          </a:prstGeom>
          <a:noFill/>
          <a:ln/>
        </p:spPr>
        <p:txBody>
          <a:bodyPr wrap="none" lIns="0" tIns="0" rIns="0" bIns="0" rtlCol="0" anchor="t"/>
          <a:lstStyle/>
          <a:p>
            <a:pPr algn="l" indent="0" marL="0">
              <a:lnSpc>
                <a:spcPts val="5300"/>
              </a:lnSpc>
              <a:buNone/>
            </a:pPr>
            <a:r>
              <a:rPr lang="en-US" sz="4250" b="1" spc="-128" kern="0" dirty="0">
                <a:solidFill>
                  <a:srgbClr val="000000"/>
                </a:solidFill>
                <a:latin typeface="Inter Bold" pitchFamily="34" charset="0"/>
                <a:ea typeface="Inter Bold" pitchFamily="34" charset="-122"/>
                <a:cs typeface="Inter Bold" pitchFamily="34" charset="-120"/>
              </a:rPr>
              <a:t>Conclusion: The Power of Bagging</a:t>
            </a:r>
            <a:endParaRPr lang="en-US" sz="4250" dirty="0"/>
          </a:p>
        </p:txBody>
      </p:sp>
      <p:sp>
        <p:nvSpPr>
          <p:cNvPr id="3" name="Shape 1"/>
          <p:cNvSpPr/>
          <p:nvPr/>
        </p:nvSpPr>
        <p:spPr>
          <a:xfrm>
            <a:off x="729020" y="1669375"/>
            <a:ext cx="2195274" cy="1214318"/>
          </a:xfrm>
          <a:prstGeom prst="roundRect">
            <a:avLst>
              <a:gd name="adj" fmla="val 7205"/>
            </a:avLst>
          </a:prstGeom>
          <a:solidFill>
            <a:srgbClr val="DADBF1"/>
          </a:solidFill>
          <a:ln w="7620">
            <a:solidFill>
              <a:srgbClr val="C0C1D7"/>
            </a:solidFill>
            <a:prstDash val="solid"/>
          </a:ln>
        </p:spPr>
      </p:sp>
      <p:sp>
        <p:nvSpPr>
          <p:cNvPr id="4" name="Text 2"/>
          <p:cNvSpPr/>
          <p:nvPr/>
        </p:nvSpPr>
        <p:spPr>
          <a:xfrm>
            <a:off x="1680210" y="2093476"/>
            <a:ext cx="292894" cy="366117"/>
          </a:xfrm>
          <a:prstGeom prst="rect">
            <a:avLst/>
          </a:prstGeom>
          <a:noFill/>
          <a:ln/>
        </p:spPr>
        <p:txBody>
          <a:bodyPr wrap="none" lIns="0" tIns="0" rIns="0" bIns="0" rtlCol="0" anchor="t"/>
          <a:lstStyle/>
          <a:p>
            <a:pPr algn="ctr" indent="0" marL="0">
              <a:lnSpc>
                <a:spcPts val="3650"/>
              </a:lnSpc>
              <a:buNone/>
            </a:pPr>
            <a:r>
              <a:rPr lang="en-US" sz="2300" b="1" spc="-62" kern="0" dirty="0">
                <a:solidFill>
                  <a:srgbClr val="272525"/>
                </a:solidFill>
                <a:latin typeface="Inter Bold" pitchFamily="34" charset="0"/>
                <a:ea typeface="Inter Bold" pitchFamily="34" charset="-122"/>
                <a:cs typeface="Inter Bold" pitchFamily="34" charset="-120"/>
              </a:rPr>
              <a:t>1</a:t>
            </a:r>
            <a:endParaRPr lang="en-US" sz="2300" dirty="0"/>
          </a:p>
        </p:txBody>
      </p:sp>
      <p:sp>
        <p:nvSpPr>
          <p:cNvPr id="5" name="Text 3"/>
          <p:cNvSpPr/>
          <p:nvPr/>
        </p:nvSpPr>
        <p:spPr>
          <a:xfrm>
            <a:off x="3132534" y="1877616"/>
            <a:ext cx="2717125" cy="339566"/>
          </a:xfrm>
          <a:prstGeom prst="rect">
            <a:avLst/>
          </a:prstGeom>
          <a:noFill/>
          <a:ln/>
        </p:spPr>
        <p:txBody>
          <a:bodyPr wrap="none" lIns="0" tIns="0" rIns="0" bIns="0" rtlCol="0" anchor="t"/>
          <a:lstStyle/>
          <a:p>
            <a:pPr algn="l" indent="0" marL="0">
              <a:lnSpc>
                <a:spcPts val="2650"/>
              </a:lnSpc>
              <a:buNone/>
            </a:pPr>
            <a:r>
              <a:rPr lang="en-US" sz="2100" b="1" spc="-64" kern="0" dirty="0">
                <a:solidFill>
                  <a:srgbClr val="272525"/>
                </a:solidFill>
                <a:latin typeface="Inter Bold" pitchFamily="34" charset="0"/>
                <a:ea typeface="Inter Bold" pitchFamily="34" charset="-122"/>
                <a:cs typeface="Inter Bold" pitchFamily="34" charset="-120"/>
              </a:rPr>
              <a:t>Robust Performance</a:t>
            </a:r>
            <a:endParaRPr lang="en-US" sz="2100" dirty="0"/>
          </a:p>
        </p:txBody>
      </p:sp>
      <p:sp>
        <p:nvSpPr>
          <p:cNvPr id="6" name="Text 4"/>
          <p:cNvSpPr/>
          <p:nvPr/>
        </p:nvSpPr>
        <p:spPr>
          <a:xfrm>
            <a:off x="3132534" y="2342078"/>
            <a:ext cx="5645825" cy="333375"/>
          </a:xfrm>
          <a:prstGeom prst="rect">
            <a:avLst/>
          </a:prstGeom>
          <a:noFill/>
          <a:ln/>
        </p:spPr>
        <p:txBody>
          <a:bodyPr wrap="non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Bagging significantly improves model stability and accuracy</a:t>
            </a:r>
            <a:endParaRPr lang="en-US" sz="1600" dirty="0"/>
          </a:p>
        </p:txBody>
      </p:sp>
      <p:sp>
        <p:nvSpPr>
          <p:cNvPr id="7" name="Shape 5"/>
          <p:cNvSpPr/>
          <p:nvPr/>
        </p:nvSpPr>
        <p:spPr>
          <a:xfrm>
            <a:off x="3028355" y="2874169"/>
            <a:ext cx="10768965" cy="11430"/>
          </a:xfrm>
          <a:prstGeom prst="roundRect">
            <a:avLst>
              <a:gd name="adj" fmla="val 765481"/>
            </a:avLst>
          </a:prstGeom>
          <a:solidFill>
            <a:srgbClr val="C0C1D7"/>
          </a:solidFill>
          <a:ln/>
        </p:spPr>
      </p:sp>
      <p:sp>
        <p:nvSpPr>
          <p:cNvPr id="8" name="Shape 6"/>
          <p:cNvSpPr/>
          <p:nvPr/>
        </p:nvSpPr>
        <p:spPr>
          <a:xfrm>
            <a:off x="729020" y="2987754"/>
            <a:ext cx="4390668" cy="1214318"/>
          </a:xfrm>
          <a:prstGeom prst="roundRect">
            <a:avLst>
              <a:gd name="adj" fmla="val 7205"/>
            </a:avLst>
          </a:prstGeom>
          <a:solidFill>
            <a:srgbClr val="DADBF1"/>
          </a:solidFill>
          <a:ln w="7620">
            <a:solidFill>
              <a:srgbClr val="C0C1D7"/>
            </a:solidFill>
            <a:prstDash val="solid"/>
          </a:ln>
        </p:spPr>
      </p:sp>
      <p:pic>
        <p:nvPicPr>
          <p:cNvPr id="9" name="Image 0" descr="preencoded.png">    </p:cNvPr>
          <p:cNvPicPr>
            <a:picLocks noChangeAspect="1"/>
          </p:cNvPicPr>
          <p:nvPr/>
        </p:nvPicPr>
        <p:blipFill>
          <a:blip r:embed="rId1"/>
          <a:stretch>
            <a:fillRect/>
          </a:stretch>
        </p:blipFill>
        <p:spPr>
          <a:xfrm>
            <a:off x="2777847" y="3411855"/>
            <a:ext cx="292894" cy="366117"/>
          </a:xfrm>
          <a:prstGeom prst="rect">
            <a:avLst/>
          </a:prstGeom>
        </p:spPr>
      </p:pic>
      <p:sp>
        <p:nvSpPr>
          <p:cNvPr id="10" name="Text 7"/>
          <p:cNvSpPr/>
          <p:nvPr/>
        </p:nvSpPr>
        <p:spPr>
          <a:xfrm>
            <a:off x="5327928" y="3195995"/>
            <a:ext cx="2717125" cy="339566"/>
          </a:xfrm>
          <a:prstGeom prst="rect">
            <a:avLst/>
          </a:prstGeom>
          <a:noFill/>
          <a:ln/>
        </p:spPr>
        <p:txBody>
          <a:bodyPr wrap="none" lIns="0" tIns="0" rIns="0" bIns="0" rtlCol="0" anchor="t"/>
          <a:lstStyle/>
          <a:p>
            <a:pPr algn="l" indent="0" marL="0">
              <a:lnSpc>
                <a:spcPts val="2650"/>
              </a:lnSpc>
              <a:buNone/>
            </a:pPr>
            <a:r>
              <a:rPr lang="en-US" sz="2100" b="1" spc="-64" kern="0" dirty="0">
                <a:solidFill>
                  <a:srgbClr val="272525"/>
                </a:solidFill>
                <a:latin typeface="Inter Bold" pitchFamily="34" charset="0"/>
                <a:ea typeface="Inter Bold" pitchFamily="34" charset="-122"/>
                <a:cs typeface="Inter Bold" pitchFamily="34" charset="-120"/>
              </a:rPr>
              <a:t>Variance Reduction</a:t>
            </a:r>
            <a:endParaRPr lang="en-US" sz="2100" dirty="0"/>
          </a:p>
        </p:txBody>
      </p:sp>
      <p:sp>
        <p:nvSpPr>
          <p:cNvPr id="11" name="Text 8"/>
          <p:cNvSpPr/>
          <p:nvPr/>
        </p:nvSpPr>
        <p:spPr>
          <a:xfrm>
            <a:off x="5327928" y="3660458"/>
            <a:ext cx="5491401" cy="333375"/>
          </a:xfrm>
          <a:prstGeom prst="rect">
            <a:avLst/>
          </a:prstGeom>
          <a:noFill/>
          <a:ln/>
        </p:spPr>
        <p:txBody>
          <a:bodyPr wrap="non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Effectively combats overfitting through ensemble diversity</a:t>
            </a:r>
            <a:endParaRPr lang="en-US" sz="1600" dirty="0"/>
          </a:p>
        </p:txBody>
      </p:sp>
      <p:sp>
        <p:nvSpPr>
          <p:cNvPr id="12" name="Shape 9"/>
          <p:cNvSpPr/>
          <p:nvPr/>
        </p:nvSpPr>
        <p:spPr>
          <a:xfrm>
            <a:off x="5223748" y="4192548"/>
            <a:ext cx="8573572" cy="11430"/>
          </a:xfrm>
          <a:prstGeom prst="roundRect">
            <a:avLst>
              <a:gd name="adj" fmla="val 765481"/>
            </a:avLst>
          </a:prstGeom>
          <a:solidFill>
            <a:srgbClr val="C0C1D7"/>
          </a:solidFill>
          <a:ln/>
        </p:spPr>
      </p:sp>
      <p:sp>
        <p:nvSpPr>
          <p:cNvPr id="13" name="Shape 10"/>
          <p:cNvSpPr/>
          <p:nvPr/>
        </p:nvSpPr>
        <p:spPr>
          <a:xfrm>
            <a:off x="729020" y="4306133"/>
            <a:ext cx="6586180" cy="1214318"/>
          </a:xfrm>
          <a:prstGeom prst="roundRect">
            <a:avLst>
              <a:gd name="adj" fmla="val 7205"/>
            </a:avLst>
          </a:prstGeom>
          <a:solidFill>
            <a:srgbClr val="DADBF1"/>
          </a:solidFill>
          <a:ln w="7620">
            <a:solidFill>
              <a:srgbClr val="C0C1D7"/>
            </a:solidFill>
            <a:prstDash val="solid"/>
          </a:ln>
        </p:spPr>
      </p:sp>
      <p:pic>
        <p:nvPicPr>
          <p:cNvPr id="14" name="Image 1" descr="preencoded.png">    </p:cNvPr>
          <p:cNvPicPr>
            <a:picLocks noChangeAspect="1"/>
          </p:cNvPicPr>
          <p:nvPr/>
        </p:nvPicPr>
        <p:blipFill>
          <a:blip r:embed="rId2"/>
          <a:stretch>
            <a:fillRect/>
          </a:stretch>
        </p:blipFill>
        <p:spPr>
          <a:xfrm>
            <a:off x="3875603" y="4730234"/>
            <a:ext cx="292894" cy="366117"/>
          </a:xfrm>
          <a:prstGeom prst="rect">
            <a:avLst/>
          </a:prstGeom>
        </p:spPr>
      </p:pic>
      <p:sp>
        <p:nvSpPr>
          <p:cNvPr id="15" name="Text 11"/>
          <p:cNvSpPr/>
          <p:nvPr/>
        </p:nvSpPr>
        <p:spPr>
          <a:xfrm>
            <a:off x="7523440" y="4514374"/>
            <a:ext cx="2717125" cy="339566"/>
          </a:xfrm>
          <a:prstGeom prst="rect">
            <a:avLst/>
          </a:prstGeom>
          <a:noFill/>
          <a:ln/>
        </p:spPr>
        <p:txBody>
          <a:bodyPr wrap="none" lIns="0" tIns="0" rIns="0" bIns="0" rtlCol="0" anchor="t"/>
          <a:lstStyle/>
          <a:p>
            <a:pPr algn="l" indent="0" marL="0">
              <a:lnSpc>
                <a:spcPts val="2650"/>
              </a:lnSpc>
              <a:buNone/>
            </a:pPr>
            <a:r>
              <a:rPr lang="en-US" sz="2100" b="1" spc="-64" kern="0" dirty="0">
                <a:solidFill>
                  <a:srgbClr val="272525"/>
                </a:solidFill>
                <a:latin typeface="Inter Bold" pitchFamily="34" charset="0"/>
                <a:ea typeface="Inter Bold" pitchFamily="34" charset="-122"/>
                <a:cs typeface="Inter Bold" pitchFamily="34" charset="-120"/>
              </a:rPr>
              <a:t>Versatile Application</a:t>
            </a:r>
            <a:endParaRPr lang="en-US" sz="2100" dirty="0"/>
          </a:p>
        </p:txBody>
      </p:sp>
      <p:sp>
        <p:nvSpPr>
          <p:cNvPr id="16" name="Text 12"/>
          <p:cNvSpPr/>
          <p:nvPr/>
        </p:nvSpPr>
        <p:spPr>
          <a:xfrm>
            <a:off x="7523440" y="4978837"/>
            <a:ext cx="5175528" cy="333375"/>
          </a:xfrm>
          <a:prstGeom prst="rect">
            <a:avLst/>
          </a:prstGeom>
          <a:noFill/>
          <a:ln/>
        </p:spPr>
        <p:txBody>
          <a:bodyPr wrap="non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Applicable across numerous domains and model types</a:t>
            </a:r>
            <a:endParaRPr lang="en-US" sz="1600" dirty="0"/>
          </a:p>
        </p:txBody>
      </p:sp>
      <p:sp>
        <p:nvSpPr>
          <p:cNvPr id="17" name="Text 13"/>
          <p:cNvSpPr/>
          <p:nvPr/>
        </p:nvSpPr>
        <p:spPr>
          <a:xfrm>
            <a:off x="729020" y="5754767"/>
            <a:ext cx="13172361" cy="1000125"/>
          </a:xfrm>
          <a:prstGeom prst="rect">
            <a:avLst/>
          </a:prstGeom>
          <a:noFill/>
          <a:ln/>
        </p:spPr>
        <p:txBody>
          <a:bodyPr wrap="squar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Bagging represents a robust ensemble technique in machine learning, offering a straightforward yet powerful approach to improving model performance. By training multiple base learners on different data subsets and aggregating their predictions, bagging effectively reduces variance, enhances generalization, and boosts model robustness.</a:t>
            </a:r>
            <a:endParaRPr lang="en-US" sz="1600" dirty="0"/>
          </a:p>
        </p:txBody>
      </p:sp>
      <p:sp>
        <p:nvSpPr>
          <p:cNvPr id="18" name="Text 14"/>
          <p:cNvSpPr/>
          <p:nvPr/>
        </p:nvSpPr>
        <p:spPr>
          <a:xfrm>
            <a:off x="729020" y="6989207"/>
            <a:ext cx="13172361" cy="666750"/>
          </a:xfrm>
          <a:prstGeom prst="rect">
            <a:avLst/>
          </a:prstGeom>
          <a:noFill/>
          <a:ln/>
        </p:spPr>
        <p:txBody>
          <a:bodyPr wrap="squar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Its implementation simplicity and ability to parallelize training make bagging an attractive choice for various applications across domains, from healthcare and finance to cybersecurity and beyond.</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409581"/>
            <a:ext cx="6440448"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What Is Bagging?</a:t>
            </a:r>
            <a:endParaRPr lang="en-US" sz="5050" dirty="0"/>
          </a:p>
        </p:txBody>
      </p:sp>
      <p:sp>
        <p:nvSpPr>
          <p:cNvPr id="3" name="Shape 1"/>
          <p:cNvSpPr/>
          <p:nvPr/>
        </p:nvSpPr>
        <p:spPr>
          <a:xfrm>
            <a:off x="864037" y="2584847"/>
            <a:ext cx="4136231" cy="4235172"/>
          </a:xfrm>
          <a:prstGeom prst="roundRect">
            <a:avLst>
              <a:gd name="adj" fmla="val 2507"/>
            </a:avLst>
          </a:prstGeom>
          <a:solidFill>
            <a:srgbClr val="DADBF1"/>
          </a:solidFill>
          <a:ln w="15240">
            <a:solidFill>
              <a:srgbClr val="C0C1D7"/>
            </a:solidFill>
            <a:prstDash val="solid"/>
          </a:ln>
        </p:spPr>
      </p:sp>
      <p:sp>
        <p:nvSpPr>
          <p:cNvPr id="4" name="Text 2"/>
          <p:cNvSpPr/>
          <p:nvPr/>
        </p:nvSpPr>
        <p:spPr>
          <a:xfrm>
            <a:off x="1126093" y="2846903"/>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Definition</a:t>
            </a:r>
            <a:endParaRPr lang="en-US" sz="2500" dirty="0"/>
          </a:p>
        </p:txBody>
      </p:sp>
      <p:sp>
        <p:nvSpPr>
          <p:cNvPr id="5" name="Text 3"/>
          <p:cNvSpPr/>
          <p:nvPr/>
        </p:nvSpPr>
        <p:spPr>
          <a:xfrm>
            <a:off x="1126093" y="3397568"/>
            <a:ext cx="3612118" cy="3160395"/>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Bagging (Bootstrap Aggregating) is a machine learning ensemble strategy that enhances model reliability and precision by generating multiple subsets of training data through random sampling with replacement.</a:t>
            </a:r>
            <a:endParaRPr lang="en-US" sz="1900" dirty="0"/>
          </a:p>
        </p:txBody>
      </p:sp>
      <p:sp>
        <p:nvSpPr>
          <p:cNvPr id="6" name="Shape 4"/>
          <p:cNvSpPr/>
          <p:nvPr/>
        </p:nvSpPr>
        <p:spPr>
          <a:xfrm>
            <a:off x="5247084" y="2584847"/>
            <a:ext cx="4136231" cy="4235172"/>
          </a:xfrm>
          <a:prstGeom prst="roundRect">
            <a:avLst>
              <a:gd name="adj" fmla="val 2507"/>
            </a:avLst>
          </a:prstGeom>
          <a:solidFill>
            <a:srgbClr val="DADBF1"/>
          </a:solidFill>
          <a:ln w="15240">
            <a:solidFill>
              <a:srgbClr val="C0C1D7"/>
            </a:solidFill>
            <a:prstDash val="solid"/>
          </a:ln>
        </p:spPr>
      </p:sp>
      <p:sp>
        <p:nvSpPr>
          <p:cNvPr id="7" name="Text 5"/>
          <p:cNvSpPr/>
          <p:nvPr/>
        </p:nvSpPr>
        <p:spPr>
          <a:xfrm>
            <a:off x="5509141" y="2846903"/>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Process</a:t>
            </a:r>
            <a:endParaRPr lang="en-US" sz="2500" dirty="0"/>
          </a:p>
        </p:txBody>
      </p:sp>
      <p:sp>
        <p:nvSpPr>
          <p:cNvPr id="8" name="Text 6"/>
          <p:cNvSpPr/>
          <p:nvPr/>
        </p:nvSpPr>
        <p:spPr>
          <a:xfrm>
            <a:off x="5509141" y="3397568"/>
            <a:ext cx="3612118" cy="2370296"/>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These subsets train multiple base learners (decision trees, neural networks, etc.), whose outputs are then aggregated by averaging (for regression) or voting (for classification).</a:t>
            </a:r>
            <a:endParaRPr lang="en-US" sz="1900" dirty="0"/>
          </a:p>
        </p:txBody>
      </p:sp>
      <p:sp>
        <p:nvSpPr>
          <p:cNvPr id="9" name="Shape 7"/>
          <p:cNvSpPr/>
          <p:nvPr/>
        </p:nvSpPr>
        <p:spPr>
          <a:xfrm>
            <a:off x="9630132" y="2584847"/>
            <a:ext cx="4136231" cy="4235172"/>
          </a:xfrm>
          <a:prstGeom prst="roundRect">
            <a:avLst>
              <a:gd name="adj" fmla="val 2507"/>
            </a:avLst>
          </a:prstGeom>
          <a:solidFill>
            <a:srgbClr val="DADBF1"/>
          </a:solidFill>
          <a:ln w="15240">
            <a:solidFill>
              <a:srgbClr val="C0C1D7"/>
            </a:solidFill>
            <a:prstDash val="solid"/>
          </a:ln>
        </p:spPr>
      </p:sp>
      <p:sp>
        <p:nvSpPr>
          <p:cNvPr id="10" name="Text 8"/>
          <p:cNvSpPr/>
          <p:nvPr/>
        </p:nvSpPr>
        <p:spPr>
          <a:xfrm>
            <a:off x="9892189" y="2846903"/>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Purpose</a:t>
            </a:r>
            <a:endParaRPr lang="en-US" sz="2500" dirty="0"/>
          </a:p>
        </p:txBody>
      </p:sp>
      <p:sp>
        <p:nvSpPr>
          <p:cNvPr id="11" name="Text 9"/>
          <p:cNvSpPr/>
          <p:nvPr/>
        </p:nvSpPr>
        <p:spPr>
          <a:xfrm>
            <a:off x="9892189" y="3397568"/>
            <a:ext cx="3612118" cy="2370296"/>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Bagging reduces overfitting by introducing diversity among base learners, improving overall performance by reducing variance and increasing robustness.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75692" y="610672"/>
            <a:ext cx="8824555" cy="722709"/>
          </a:xfrm>
          <a:prstGeom prst="rect">
            <a:avLst/>
          </a:prstGeom>
          <a:noFill/>
          <a:ln/>
        </p:spPr>
        <p:txBody>
          <a:bodyPr wrap="none" lIns="0" tIns="0" rIns="0" bIns="0" rtlCol="0" anchor="t"/>
          <a:lstStyle/>
          <a:p>
            <a:pPr algn="l" indent="0" marL="0">
              <a:lnSpc>
                <a:spcPts val="5650"/>
              </a:lnSpc>
              <a:buNone/>
            </a:pPr>
            <a:r>
              <a:rPr lang="en-US" sz="4550" b="1" spc="-137" kern="0" dirty="0">
                <a:solidFill>
                  <a:srgbClr val="000000"/>
                </a:solidFill>
                <a:latin typeface="Inter Bold" pitchFamily="34" charset="0"/>
                <a:ea typeface="Inter Bold" pitchFamily="34" charset="-122"/>
                <a:cs typeface="Inter Bold" pitchFamily="34" charset="-120"/>
              </a:rPr>
              <a:t>Implementation Steps of Bagging</a:t>
            </a:r>
            <a:endParaRPr lang="en-US" sz="4550" dirty="0"/>
          </a:p>
        </p:txBody>
      </p:sp>
      <p:pic>
        <p:nvPicPr>
          <p:cNvPr id="3" name="Image 0" descr="preencoded.png">    </p:cNvPr>
          <p:cNvPicPr>
            <a:picLocks noChangeAspect="1"/>
          </p:cNvPicPr>
          <p:nvPr/>
        </p:nvPicPr>
        <p:blipFill>
          <a:blip r:embed="rId1"/>
          <a:stretch>
            <a:fillRect/>
          </a:stretch>
        </p:blipFill>
        <p:spPr>
          <a:xfrm>
            <a:off x="775692" y="1665803"/>
            <a:ext cx="1108115" cy="1329809"/>
          </a:xfrm>
          <a:prstGeom prst="rect">
            <a:avLst/>
          </a:prstGeom>
        </p:spPr>
      </p:pic>
      <p:sp>
        <p:nvSpPr>
          <p:cNvPr id="4" name="Text 1"/>
          <p:cNvSpPr/>
          <p:nvPr/>
        </p:nvSpPr>
        <p:spPr>
          <a:xfrm>
            <a:off x="2216229" y="1887379"/>
            <a:ext cx="2890957" cy="361355"/>
          </a:xfrm>
          <a:prstGeom prst="rect">
            <a:avLst/>
          </a:prstGeom>
          <a:noFill/>
          <a:ln/>
        </p:spPr>
        <p:txBody>
          <a:bodyPr wrap="none" lIns="0" tIns="0" rIns="0" bIns="0" rtlCol="0" anchor="t"/>
          <a:lstStyle/>
          <a:p>
            <a:pPr algn="l" indent="0" marL="0">
              <a:lnSpc>
                <a:spcPts val="2800"/>
              </a:lnSpc>
              <a:buNone/>
            </a:pPr>
            <a:r>
              <a:rPr lang="en-US" sz="2250" b="1" spc="-68" kern="0" dirty="0">
                <a:solidFill>
                  <a:srgbClr val="272525"/>
                </a:solidFill>
                <a:latin typeface="Inter Bold" pitchFamily="34" charset="0"/>
                <a:ea typeface="Inter Bold" pitchFamily="34" charset="-122"/>
                <a:cs typeface="Inter Bold" pitchFamily="34" charset="-120"/>
              </a:rPr>
              <a:t>Dataset Preparation</a:t>
            </a:r>
            <a:endParaRPr lang="en-US" sz="2250" dirty="0"/>
          </a:p>
        </p:txBody>
      </p:sp>
      <p:sp>
        <p:nvSpPr>
          <p:cNvPr id="5" name="Text 2"/>
          <p:cNvSpPr/>
          <p:nvPr/>
        </p:nvSpPr>
        <p:spPr>
          <a:xfrm>
            <a:off x="2216229" y="2381607"/>
            <a:ext cx="11638478" cy="354687"/>
          </a:xfrm>
          <a:prstGeom prst="rect">
            <a:avLst/>
          </a:prstGeom>
          <a:noFill/>
          <a:ln/>
        </p:spPr>
        <p:txBody>
          <a:bodyPr wrap="non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Clean and preprocess your dataset, then split it into training and test sets.</a:t>
            </a:r>
            <a:endParaRPr lang="en-US" sz="1700" dirty="0"/>
          </a:p>
        </p:txBody>
      </p:sp>
      <p:pic>
        <p:nvPicPr>
          <p:cNvPr id="6" name="Image 1" descr="preencoded.png">    </p:cNvPr>
          <p:cNvPicPr>
            <a:picLocks noChangeAspect="1"/>
          </p:cNvPicPr>
          <p:nvPr/>
        </p:nvPicPr>
        <p:blipFill>
          <a:blip r:embed="rId2"/>
          <a:stretch>
            <a:fillRect/>
          </a:stretch>
        </p:blipFill>
        <p:spPr>
          <a:xfrm>
            <a:off x="775692" y="2995612"/>
            <a:ext cx="1108115" cy="1646753"/>
          </a:xfrm>
          <a:prstGeom prst="rect">
            <a:avLst/>
          </a:prstGeom>
        </p:spPr>
      </p:pic>
      <p:sp>
        <p:nvSpPr>
          <p:cNvPr id="7" name="Text 3"/>
          <p:cNvSpPr/>
          <p:nvPr/>
        </p:nvSpPr>
        <p:spPr>
          <a:xfrm>
            <a:off x="2216229" y="3217188"/>
            <a:ext cx="2890957" cy="361355"/>
          </a:xfrm>
          <a:prstGeom prst="rect">
            <a:avLst/>
          </a:prstGeom>
          <a:noFill/>
          <a:ln/>
        </p:spPr>
        <p:txBody>
          <a:bodyPr wrap="none" lIns="0" tIns="0" rIns="0" bIns="0" rtlCol="0" anchor="t"/>
          <a:lstStyle/>
          <a:p>
            <a:pPr algn="l" indent="0" marL="0">
              <a:lnSpc>
                <a:spcPts val="2800"/>
              </a:lnSpc>
              <a:buNone/>
            </a:pPr>
            <a:r>
              <a:rPr lang="en-US" sz="2250" b="1" spc="-68" kern="0" dirty="0">
                <a:solidFill>
                  <a:srgbClr val="272525"/>
                </a:solidFill>
                <a:latin typeface="Inter Bold" pitchFamily="34" charset="0"/>
                <a:ea typeface="Inter Bold" pitchFamily="34" charset="-122"/>
                <a:cs typeface="Inter Bold" pitchFamily="34" charset="-120"/>
              </a:rPr>
              <a:t>Bootstrap Sampling</a:t>
            </a:r>
            <a:endParaRPr lang="en-US" sz="2250" dirty="0"/>
          </a:p>
        </p:txBody>
      </p:sp>
      <p:sp>
        <p:nvSpPr>
          <p:cNvPr id="8" name="Text 4"/>
          <p:cNvSpPr/>
          <p:nvPr/>
        </p:nvSpPr>
        <p:spPr>
          <a:xfrm>
            <a:off x="2216229" y="3711416"/>
            <a:ext cx="11638478" cy="709374"/>
          </a:xfrm>
          <a:prstGeom prst="rect">
            <a:avLst/>
          </a:prstGeom>
          <a:noFill/>
          <a:ln/>
        </p:spPr>
        <p:txBody>
          <a:bodyPr wrap="squar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Randomly sample from the training dataset with replacement to create multiple bootstrap samples of the same size as the original dataset.</a:t>
            </a:r>
            <a:endParaRPr lang="en-US" sz="1700" dirty="0"/>
          </a:p>
        </p:txBody>
      </p:sp>
      <p:pic>
        <p:nvPicPr>
          <p:cNvPr id="9" name="Image 2" descr="preencoded.png">    </p:cNvPr>
          <p:cNvPicPr>
            <a:picLocks noChangeAspect="1"/>
          </p:cNvPicPr>
          <p:nvPr/>
        </p:nvPicPr>
        <p:blipFill>
          <a:blip r:embed="rId3"/>
          <a:stretch>
            <a:fillRect/>
          </a:stretch>
        </p:blipFill>
        <p:spPr>
          <a:xfrm>
            <a:off x="775692" y="4642366"/>
            <a:ext cx="1108115" cy="1329809"/>
          </a:xfrm>
          <a:prstGeom prst="rect">
            <a:avLst/>
          </a:prstGeom>
        </p:spPr>
      </p:pic>
      <p:sp>
        <p:nvSpPr>
          <p:cNvPr id="10" name="Text 5"/>
          <p:cNvSpPr/>
          <p:nvPr/>
        </p:nvSpPr>
        <p:spPr>
          <a:xfrm>
            <a:off x="2216229" y="4863941"/>
            <a:ext cx="2890957" cy="361355"/>
          </a:xfrm>
          <a:prstGeom prst="rect">
            <a:avLst/>
          </a:prstGeom>
          <a:noFill/>
          <a:ln/>
        </p:spPr>
        <p:txBody>
          <a:bodyPr wrap="none" lIns="0" tIns="0" rIns="0" bIns="0" rtlCol="0" anchor="t"/>
          <a:lstStyle/>
          <a:p>
            <a:pPr algn="l" indent="0" marL="0">
              <a:lnSpc>
                <a:spcPts val="2800"/>
              </a:lnSpc>
              <a:buNone/>
            </a:pPr>
            <a:r>
              <a:rPr lang="en-US" sz="2250" b="1" spc="-68" kern="0" dirty="0">
                <a:solidFill>
                  <a:srgbClr val="272525"/>
                </a:solidFill>
                <a:latin typeface="Inter Bold" pitchFamily="34" charset="0"/>
                <a:ea typeface="Inter Bold" pitchFamily="34" charset="-122"/>
                <a:cs typeface="Inter Bold" pitchFamily="34" charset="-120"/>
              </a:rPr>
              <a:t>Model Training</a:t>
            </a:r>
            <a:endParaRPr lang="en-US" sz="2250" dirty="0"/>
          </a:p>
        </p:txBody>
      </p:sp>
      <p:sp>
        <p:nvSpPr>
          <p:cNvPr id="11" name="Text 6"/>
          <p:cNvSpPr/>
          <p:nvPr/>
        </p:nvSpPr>
        <p:spPr>
          <a:xfrm>
            <a:off x="2216229" y="5358170"/>
            <a:ext cx="11638478" cy="354687"/>
          </a:xfrm>
          <a:prstGeom prst="rect">
            <a:avLst/>
          </a:prstGeom>
          <a:noFill/>
          <a:ln/>
        </p:spPr>
        <p:txBody>
          <a:bodyPr wrap="non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Train a base model (decision tree, neural network, etc.) on each bootstrap sample independently.</a:t>
            </a:r>
            <a:endParaRPr lang="en-US" sz="1700" dirty="0"/>
          </a:p>
        </p:txBody>
      </p:sp>
      <p:pic>
        <p:nvPicPr>
          <p:cNvPr id="12" name="Image 3" descr="preencoded.png">    </p:cNvPr>
          <p:cNvPicPr>
            <a:picLocks noChangeAspect="1"/>
          </p:cNvPicPr>
          <p:nvPr/>
        </p:nvPicPr>
        <p:blipFill>
          <a:blip r:embed="rId4"/>
          <a:stretch>
            <a:fillRect/>
          </a:stretch>
        </p:blipFill>
        <p:spPr>
          <a:xfrm>
            <a:off x="775692" y="5972175"/>
            <a:ext cx="1108115" cy="1646753"/>
          </a:xfrm>
          <a:prstGeom prst="rect">
            <a:avLst/>
          </a:prstGeom>
        </p:spPr>
      </p:pic>
      <p:sp>
        <p:nvSpPr>
          <p:cNvPr id="13" name="Text 7"/>
          <p:cNvSpPr/>
          <p:nvPr/>
        </p:nvSpPr>
        <p:spPr>
          <a:xfrm>
            <a:off x="2216229" y="6193750"/>
            <a:ext cx="3368635" cy="361355"/>
          </a:xfrm>
          <a:prstGeom prst="rect">
            <a:avLst/>
          </a:prstGeom>
          <a:noFill/>
          <a:ln/>
        </p:spPr>
        <p:txBody>
          <a:bodyPr wrap="none" lIns="0" tIns="0" rIns="0" bIns="0" rtlCol="0" anchor="t"/>
          <a:lstStyle/>
          <a:p>
            <a:pPr algn="l" indent="0" marL="0">
              <a:lnSpc>
                <a:spcPts val="2800"/>
              </a:lnSpc>
              <a:buNone/>
            </a:pPr>
            <a:r>
              <a:rPr lang="en-US" sz="2250" b="1" spc="-68" kern="0" dirty="0">
                <a:solidFill>
                  <a:srgbClr val="272525"/>
                </a:solidFill>
                <a:latin typeface="Inter Bold" pitchFamily="34" charset="0"/>
                <a:ea typeface="Inter Bold" pitchFamily="34" charset="-122"/>
                <a:cs typeface="Inter Bold" pitchFamily="34" charset="-120"/>
              </a:rPr>
              <a:t>Prediction &amp; Combination</a:t>
            </a:r>
            <a:endParaRPr lang="en-US" sz="2250" dirty="0"/>
          </a:p>
        </p:txBody>
      </p:sp>
      <p:sp>
        <p:nvSpPr>
          <p:cNvPr id="14" name="Text 8"/>
          <p:cNvSpPr/>
          <p:nvPr/>
        </p:nvSpPr>
        <p:spPr>
          <a:xfrm>
            <a:off x="2216229" y="6687979"/>
            <a:ext cx="11638478" cy="709374"/>
          </a:xfrm>
          <a:prstGeom prst="rect">
            <a:avLst/>
          </a:prstGeom>
          <a:noFill/>
          <a:ln/>
        </p:spPr>
        <p:txBody>
          <a:bodyPr wrap="squar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Generate predictions using each model, then combine them through majority voting (classification) or averaging (regression).</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145738"/>
            <a:ext cx="9066371"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Finalizing the Bagging Process</a:t>
            </a:r>
            <a:endParaRPr lang="en-US" sz="5050" dirty="0"/>
          </a:p>
        </p:txBody>
      </p:sp>
      <p:sp>
        <p:nvSpPr>
          <p:cNvPr id="3" name="Shape 1"/>
          <p:cNvSpPr/>
          <p:nvPr/>
        </p:nvSpPr>
        <p:spPr>
          <a:xfrm>
            <a:off x="864037" y="2321004"/>
            <a:ext cx="185142" cy="1340763"/>
          </a:xfrm>
          <a:prstGeom prst="roundRect">
            <a:avLst>
              <a:gd name="adj" fmla="val 56007"/>
            </a:avLst>
          </a:prstGeom>
          <a:solidFill>
            <a:srgbClr val="DADBF1"/>
          </a:solidFill>
          <a:ln w="15240">
            <a:solidFill>
              <a:srgbClr val="C0C1D7"/>
            </a:solidFill>
            <a:prstDash val="solid"/>
          </a:ln>
        </p:spPr>
      </p:sp>
      <p:sp>
        <p:nvSpPr>
          <p:cNvPr id="4" name="Text 2"/>
          <p:cNvSpPr/>
          <p:nvPr/>
        </p:nvSpPr>
        <p:spPr>
          <a:xfrm>
            <a:off x="1419463" y="2321004"/>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Evaluation</a:t>
            </a:r>
            <a:endParaRPr lang="en-US" sz="2500" dirty="0"/>
          </a:p>
        </p:txBody>
      </p:sp>
      <p:sp>
        <p:nvSpPr>
          <p:cNvPr id="5" name="Text 3"/>
          <p:cNvSpPr/>
          <p:nvPr/>
        </p:nvSpPr>
        <p:spPr>
          <a:xfrm>
            <a:off x="1419463" y="2871668"/>
            <a:ext cx="12346900"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Evaluate the bagging ensemble's performance on the test dataset using appropriate metrics (accuracy, F1 score, mean squared error, etc.). This step measures how well your ensemble generalizes to unseen data.</a:t>
            </a:r>
            <a:endParaRPr lang="en-US" sz="1900" dirty="0"/>
          </a:p>
        </p:txBody>
      </p:sp>
      <p:sp>
        <p:nvSpPr>
          <p:cNvPr id="6" name="Shape 4"/>
          <p:cNvSpPr/>
          <p:nvPr/>
        </p:nvSpPr>
        <p:spPr>
          <a:xfrm>
            <a:off x="1234321" y="3908584"/>
            <a:ext cx="185142" cy="1340763"/>
          </a:xfrm>
          <a:prstGeom prst="roundRect">
            <a:avLst>
              <a:gd name="adj" fmla="val 56007"/>
            </a:avLst>
          </a:prstGeom>
          <a:solidFill>
            <a:srgbClr val="DADBF1"/>
          </a:solidFill>
          <a:ln w="15240">
            <a:solidFill>
              <a:srgbClr val="C0C1D7"/>
            </a:solidFill>
            <a:prstDash val="solid"/>
          </a:ln>
        </p:spPr>
      </p:sp>
      <p:sp>
        <p:nvSpPr>
          <p:cNvPr id="7" name="Text 5"/>
          <p:cNvSpPr/>
          <p:nvPr/>
        </p:nvSpPr>
        <p:spPr>
          <a:xfrm>
            <a:off x="1789748" y="3908584"/>
            <a:ext cx="3552230"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Hyperparameter Tuning</a:t>
            </a:r>
            <a:endParaRPr lang="en-US" sz="2500" dirty="0"/>
          </a:p>
        </p:txBody>
      </p:sp>
      <p:sp>
        <p:nvSpPr>
          <p:cNvPr id="8" name="Text 6"/>
          <p:cNvSpPr/>
          <p:nvPr/>
        </p:nvSpPr>
        <p:spPr>
          <a:xfrm>
            <a:off x="1789748" y="4459248"/>
            <a:ext cx="11976616"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Tune the hyperparameters of the base models or the bagging ensemble itself using techniques like cross-validation. This optimization process can significantly improve performance.</a:t>
            </a:r>
            <a:endParaRPr lang="en-US" sz="1900" dirty="0"/>
          </a:p>
        </p:txBody>
      </p:sp>
      <p:sp>
        <p:nvSpPr>
          <p:cNvPr id="9" name="Shape 7"/>
          <p:cNvSpPr/>
          <p:nvPr/>
        </p:nvSpPr>
        <p:spPr>
          <a:xfrm>
            <a:off x="1604605" y="5496163"/>
            <a:ext cx="185142" cy="1340763"/>
          </a:xfrm>
          <a:prstGeom prst="roundRect">
            <a:avLst>
              <a:gd name="adj" fmla="val 56007"/>
            </a:avLst>
          </a:prstGeom>
          <a:solidFill>
            <a:srgbClr val="DADBF1"/>
          </a:solidFill>
          <a:ln w="15240">
            <a:solidFill>
              <a:srgbClr val="C0C1D7"/>
            </a:solidFill>
            <a:prstDash val="solid"/>
          </a:ln>
        </p:spPr>
      </p:sp>
      <p:sp>
        <p:nvSpPr>
          <p:cNvPr id="10" name="Text 8"/>
          <p:cNvSpPr/>
          <p:nvPr/>
        </p:nvSpPr>
        <p:spPr>
          <a:xfrm>
            <a:off x="2160032" y="5496163"/>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Deployment</a:t>
            </a:r>
            <a:endParaRPr lang="en-US" sz="2500" dirty="0"/>
          </a:p>
        </p:txBody>
      </p:sp>
      <p:sp>
        <p:nvSpPr>
          <p:cNvPr id="11" name="Text 9"/>
          <p:cNvSpPr/>
          <p:nvPr/>
        </p:nvSpPr>
        <p:spPr>
          <a:xfrm>
            <a:off x="2160032" y="6046827"/>
            <a:ext cx="11606332"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Once satisfied with the performance, deploy the bagging ensemble to make predictions on new, unseen data in production environments.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77002" y="762357"/>
            <a:ext cx="9225915" cy="723900"/>
          </a:xfrm>
          <a:prstGeom prst="rect">
            <a:avLst/>
          </a:prstGeom>
          <a:noFill/>
          <a:ln/>
        </p:spPr>
        <p:txBody>
          <a:bodyPr wrap="none" lIns="0" tIns="0" rIns="0" bIns="0" rtlCol="0" anchor="t"/>
          <a:lstStyle/>
          <a:p>
            <a:pPr algn="l" indent="0" marL="0">
              <a:lnSpc>
                <a:spcPts val="5700"/>
              </a:lnSpc>
              <a:buNone/>
            </a:pPr>
            <a:r>
              <a:rPr lang="en-US" sz="4550" b="1" spc="-137" kern="0" dirty="0">
                <a:solidFill>
                  <a:srgbClr val="000000"/>
                </a:solidFill>
                <a:latin typeface="Inter Bold" pitchFamily="34" charset="0"/>
                <a:ea typeface="Inter Bold" pitchFamily="34" charset="-122"/>
                <a:cs typeface="Inter Bold" pitchFamily="34" charset="-120"/>
              </a:rPr>
              <a:t>Understanding Ensemble Learning</a:t>
            </a:r>
            <a:endParaRPr lang="en-US" sz="4550" dirty="0"/>
          </a:p>
        </p:txBody>
      </p:sp>
      <p:sp>
        <p:nvSpPr>
          <p:cNvPr id="3" name="Text 1"/>
          <p:cNvSpPr/>
          <p:nvPr/>
        </p:nvSpPr>
        <p:spPr>
          <a:xfrm>
            <a:off x="777002" y="1930241"/>
            <a:ext cx="13076396" cy="710565"/>
          </a:xfrm>
          <a:prstGeom prst="rect">
            <a:avLst/>
          </a:prstGeom>
          <a:noFill/>
          <a:ln/>
        </p:spPr>
        <p:txBody>
          <a:bodyPr wrap="squar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Ensemble learning combines predictions from multiple individual models (base learners) to enhance overall performance. Rooted in the "wisdom of the crowd" principle, it harnesses collective insights to yield more precise predictions than any single model.</a:t>
            </a:r>
            <a:endParaRPr lang="en-US" sz="1700" dirty="0"/>
          </a:p>
        </p:txBody>
      </p:sp>
      <p:sp>
        <p:nvSpPr>
          <p:cNvPr id="4" name="Text 2"/>
          <p:cNvSpPr/>
          <p:nvPr/>
        </p:nvSpPr>
        <p:spPr>
          <a:xfrm>
            <a:off x="2130981" y="2993231"/>
            <a:ext cx="2895838" cy="361950"/>
          </a:xfrm>
          <a:prstGeom prst="rect">
            <a:avLst/>
          </a:prstGeom>
          <a:noFill/>
          <a:ln/>
        </p:spPr>
        <p:txBody>
          <a:bodyPr wrap="none" lIns="0" tIns="0" rIns="0" bIns="0" rtlCol="0" anchor="t"/>
          <a:lstStyle/>
          <a:p>
            <a:pPr algn="r" indent="0" marL="0">
              <a:lnSpc>
                <a:spcPts val="2850"/>
              </a:lnSpc>
              <a:buNone/>
            </a:pPr>
            <a:r>
              <a:rPr lang="en-US" sz="2250" b="1" spc="-68" kern="0" dirty="0">
                <a:solidFill>
                  <a:srgbClr val="272525"/>
                </a:solidFill>
                <a:latin typeface="Inter Bold" pitchFamily="34" charset="0"/>
                <a:ea typeface="Inter Bold" pitchFamily="34" charset="-122"/>
                <a:cs typeface="Inter Bold" pitchFamily="34" charset="-120"/>
              </a:rPr>
              <a:t>Bagging</a:t>
            </a:r>
            <a:endParaRPr lang="en-US" sz="2250" dirty="0"/>
          </a:p>
        </p:txBody>
      </p:sp>
      <p:sp>
        <p:nvSpPr>
          <p:cNvPr id="5" name="Text 3"/>
          <p:cNvSpPr/>
          <p:nvPr/>
        </p:nvSpPr>
        <p:spPr>
          <a:xfrm>
            <a:off x="777002" y="3488293"/>
            <a:ext cx="4249817" cy="1421130"/>
          </a:xfrm>
          <a:prstGeom prst="rect">
            <a:avLst/>
          </a:prstGeom>
          <a:noFill/>
          <a:ln/>
        </p:spPr>
        <p:txBody>
          <a:bodyPr wrap="square" lIns="0" tIns="0" rIns="0" bIns="0" rtlCol="0" anchor="t"/>
          <a:lstStyle/>
          <a:p>
            <a:pPr algn="r" indent="0" marL="0">
              <a:lnSpc>
                <a:spcPts val="2750"/>
              </a:lnSpc>
              <a:buNone/>
            </a:pPr>
            <a:r>
              <a:rPr lang="en-US" sz="1700" spc="-35" kern="0" dirty="0">
                <a:solidFill>
                  <a:srgbClr val="272525"/>
                </a:solidFill>
                <a:latin typeface="Inter" pitchFamily="34" charset="0"/>
                <a:ea typeface="Inter" pitchFamily="34" charset="-122"/>
                <a:cs typeface="Inter" pitchFamily="34" charset="-120"/>
              </a:rPr>
              <a:t>Trains multiple models on different data subsets created through random sampling with replacement, combining predictions by averaging or voting.</a:t>
            </a:r>
            <a:endParaRPr lang="en-US" sz="1700" dirty="0"/>
          </a:p>
        </p:txBody>
      </p:sp>
      <p:pic>
        <p:nvPicPr>
          <p:cNvPr id="6" name="Image 0" descr="preencoded.png">    </p:cNvPr>
          <p:cNvPicPr>
            <a:picLocks noChangeAspect="1"/>
          </p:cNvPicPr>
          <p:nvPr/>
        </p:nvPicPr>
        <p:blipFill>
          <a:blip r:embed="rId1"/>
          <a:stretch>
            <a:fillRect/>
          </a:stretch>
        </p:blipFill>
        <p:spPr>
          <a:xfrm>
            <a:off x="5026819" y="2890480"/>
            <a:ext cx="4576643" cy="4576643"/>
          </a:xfrm>
          <a:prstGeom prst="rect">
            <a:avLst/>
          </a:prstGeom>
        </p:spPr>
      </p:pic>
      <p:pic>
        <p:nvPicPr>
          <p:cNvPr id="7" name="Image 1" descr="preencoded.png">    </p:cNvPr>
          <p:cNvPicPr>
            <a:picLocks noChangeAspect="1"/>
          </p:cNvPicPr>
          <p:nvPr/>
        </p:nvPicPr>
        <p:blipFill>
          <a:blip r:embed="rId2"/>
          <a:stretch>
            <a:fillRect/>
          </a:stretch>
        </p:blipFill>
        <p:spPr>
          <a:xfrm>
            <a:off x="6325612" y="4150340"/>
            <a:ext cx="312182" cy="390168"/>
          </a:xfrm>
          <a:prstGeom prst="rect">
            <a:avLst/>
          </a:prstGeom>
        </p:spPr>
      </p:pic>
      <p:sp>
        <p:nvSpPr>
          <p:cNvPr id="8" name="Text 4"/>
          <p:cNvSpPr/>
          <p:nvPr/>
        </p:nvSpPr>
        <p:spPr>
          <a:xfrm>
            <a:off x="9603462" y="2993231"/>
            <a:ext cx="2895838" cy="361950"/>
          </a:xfrm>
          <a:prstGeom prst="rect">
            <a:avLst/>
          </a:prstGeom>
          <a:noFill/>
          <a:ln/>
        </p:spPr>
        <p:txBody>
          <a:bodyPr wrap="none" lIns="0" tIns="0" rIns="0" bIns="0" rtlCol="0" anchor="t"/>
          <a:lstStyle/>
          <a:p>
            <a:pPr algn="l" indent="0" marL="0">
              <a:lnSpc>
                <a:spcPts val="2850"/>
              </a:lnSpc>
              <a:buNone/>
            </a:pPr>
            <a:r>
              <a:rPr lang="en-US" sz="2250" b="1" spc="-68" kern="0" dirty="0">
                <a:solidFill>
                  <a:srgbClr val="272525"/>
                </a:solidFill>
                <a:latin typeface="Inter Bold" pitchFamily="34" charset="0"/>
                <a:ea typeface="Inter Bold" pitchFamily="34" charset="-122"/>
                <a:cs typeface="Inter Bold" pitchFamily="34" charset="-120"/>
              </a:rPr>
              <a:t>Boosting</a:t>
            </a:r>
            <a:endParaRPr lang="en-US" sz="2250" dirty="0"/>
          </a:p>
        </p:txBody>
      </p:sp>
      <p:sp>
        <p:nvSpPr>
          <p:cNvPr id="9" name="Text 5"/>
          <p:cNvSpPr/>
          <p:nvPr/>
        </p:nvSpPr>
        <p:spPr>
          <a:xfrm>
            <a:off x="9603462" y="3488293"/>
            <a:ext cx="4249936" cy="1421130"/>
          </a:xfrm>
          <a:prstGeom prst="rect">
            <a:avLst/>
          </a:prstGeom>
          <a:noFill/>
          <a:ln/>
        </p:spPr>
        <p:txBody>
          <a:bodyPr wrap="squar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Sequential method where each model corrects mistakes of predecessors, with algorithms like AdaBoost, GBM, and XGBoost.</a:t>
            </a:r>
            <a:endParaRPr lang="en-US" sz="1700" dirty="0"/>
          </a:p>
        </p:txBody>
      </p:sp>
      <p:pic>
        <p:nvPicPr>
          <p:cNvPr id="10" name="Image 2" descr="preencoded.png">    </p:cNvPr>
          <p:cNvPicPr>
            <a:picLocks noChangeAspect="1"/>
          </p:cNvPicPr>
          <p:nvPr/>
        </p:nvPicPr>
        <p:blipFill>
          <a:blip r:embed="rId3"/>
          <a:stretch>
            <a:fillRect/>
          </a:stretch>
        </p:blipFill>
        <p:spPr>
          <a:xfrm>
            <a:off x="5026819" y="2890480"/>
            <a:ext cx="4576643" cy="4576643"/>
          </a:xfrm>
          <a:prstGeom prst="rect">
            <a:avLst/>
          </a:prstGeom>
        </p:spPr>
      </p:pic>
      <p:pic>
        <p:nvPicPr>
          <p:cNvPr id="11" name="Image 3" descr="preencoded.png">    </p:cNvPr>
          <p:cNvPicPr>
            <a:picLocks noChangeAspect="1"/>
          </p:cNvPicPr>
          <p:nvPr/>
        </p:nvPicPr>
        <p:blipFill>
          <a:blip r:embed="rId4"/>
          <a:stretch>
            <a:fillRect/>
          </a:stretch>
        </p:blipFill>
        <p:spPr>
          <a:xfrm>
            <a:off x="7992249" y="4150340"/>
            <a:ext cx="312182" cy="390168"/>
          </a:xfrm>
          <a:prstGeom prst="rect">
            <a:avLst/>
          </a:prstGeom>
        </p:spPr>
      </p:pic>
      <p:sp>
        <p:nvSpPr>
          <p:cNvPr id="12" name="Text 6"/>
          <p:cNvSpPr/>
          <p:nvPr/>
        </p:nvSpPr>
        <p:spPr>
          <a:xfrm>
            <a:off x="9603462" y="5448062"/>
            <a:ext cx="2895838" cy="361950"/>
          </a:xfrm>
          <a:prstGeom prst="rect">
            <a:avLst/>
          </a:prstGeom>
          <a:noFill/>
          <a:ln/>
        </p:spPr>
        <p:txBody>
          <a:bodyPr wrap="none" lIns="0" tIns="0" rIns="0" bIns="0" rtlCol="0" anchor="t"/>
          <a:lstStyle/>
          <a:p>
            <a:pPr algn="l" indent="0" marL="0">
              <a:lnSpc>
                <a:spcPts val="2850"/>
              </a:lnSpc>
              <a:buNone/>
            </a:pPr>
            <a:r>
              <a:rPr lang="en-US" sz="2250" b="1" spc="-68" kern="0" dirty="0">
                <a:solidFill>
                  <a:srgbClr val="272525"/>
                </a:solidFill>
                <a:latin typeface="Inter Bold" pitchFamily="34" charset="0"/>
                <a:ea typeface="Inter Bold" pitchFamily="34" charset="-122"/>
                <a:cs typeface="Inter Bold" pitchFamily="34" charset="-120"/>
              </a:rPr>
              <a:t>Random Forest</a:t>
            </a:r>
            <a:endParaRPr lang="en-US" sz="2250" dirty="0"/>
          </a:p>
        </p:txBody>
      </p:sp>
      <p:sp>
        <p:nvSpPr>
          <p:cNvPr id="13" name="Text 7"/>
          <p:cNvSpPr/>
          <p:nvPr/>
        </p:nvSpPr>
        <p:spPr>
          <a:xfrm>
            <a:off x="9603462" y="5943124"/>
            <a:ext cx="4249936" cy="1421130"/>
          </a:xfrm>
          <a:prstGeom prst="rect">
            <a:avLst/>
          </a:prstGeom>
          <a:noFill/>
          <a:ln/>
        </p:spPr>
        <p:txBody>
          <a:bodyPr wrap="square" lIns="0" tIns="0" rIns="0" bIns="0" rtlCol="0" anchor="t"/>
          <a:lstStyle/>
          <a:p>
            <a:pPr algn="l" indent="0" marL="0">
              <a:lnSpc>
                <a:spcPts val="2750"/>
              </a:lnSpc>
              <a:buNone/>
            </a:pPr>
            <a:r>
              <a:rPr lang="en-US" sz="1700" spc="-35" kern="0" dirty="0">
                <a:solidFill>
                  <a:srgbClr val="272525"/>
                </a:solidFill>
                <a:latin typeface="Inter" pitchFamily="34" charset="0"/>
                <a:ea typeface="Inter" pitchFamily="34" charset="-122"/>
                <a:cs typeface="Inter" pitchFamily="34" charset="-120"/>
              </a:rPr>
              <a:t>Creates numerous decision trees trained with distinct random subsets of features and data, combining predictions through voting or averaging.</a:t>
            </a:r>
            <a:endParaRPr lang="en-US" sz="1700" dirty="0"/>
          </a:p>
        </p:txBody>
      </p:sp>
      <p:pic>
        <p:nvPicPr>
          <p:cNvPr id="14" name="Image 4" descr="preencoded.png">    </p:cNvPr>
          <p:cNvPicPr>
            <a:picLocks noChangeAspect="1"/>
          </p:cNvPicPr>
          <p:nvPr/>
        </p:nvPicPr>
        <p:blipFill>
          <a:blip r:embed="rId5"/>
          <a:stretch>
            <a:fillRect/>
          </a:stretch>
        </p:blipFill>
        <p:spPr>
          <a:xfrm>
            <a:off x="5026819" y="2890480"/>
            <a:ext cx="4576643" cy="4576643"/>
          </a:xfrm>
          <a:prstGeom prst="rect">
            <a:avLst/>
          </a:prstGeom>
        </p:spPr>
      </p:pic>
      <p:pic>
        <p:nvPicPr>
          <p:cNvPr id="15" name="Image 5" descr="preencoded.png">    </p:cNvPr>
          <p:cNvPicPr>
            <a:picLocks noChangeAspect="1"/>
          </p:cNvPicPr>
          <p:nvPr/>
        </p:nvPicPr>
        <p:blipFill>
          <a:blip r:embed="rId6"/>
          <a:stretch>
            <a:fillRect/>
          </a:stretch>
        </p:blipFill>
        <p:spPr>
          <a:xfrm>
            <a:off x="7992249" y="5816977"/>
            <a:ext cx="312182" cy="390168"/>
          </a:xfrm>
          <a:prstGeom prst="rect">
            <a:avLst/>
          </a:prstGeom>
        </p:spPr>
      </p:pic>
      <p:sp>
        <p:nvSpPr>
          <p:cNvPr id="16" name="Text 8"/>
          <p:cNvSpPr/>
          <p:nvPr/>
        </p:nvSpPr>
        <p:spPr>
          <a:xfrm>
            <a:off x="2130981" y="5625703"/>
            <a:ext cx="2895838" cy="361950"/>
          </a:xfrm>
          <a:prstGeom prst="rect">
            <a:avLst/>
          </a:prstGeom>
          <a:noFill/>
          <a:ln/>
        </p:spPr>
        <p:txBody>
          <a:bodyPr wrap="none" lIns="0" tIns="0" rIns="0" bIns="0" rtlCol="0" anchor="t"/>
          <a:lstStyle/>
          <a:p>
            <a:pPr algn="r" indent="0" marL="0">
              <a:lnSpc>
                <a:spcPts val="2850"/>
              </a:lnSpc>
              <a:buNone/>
            </a:pPr>
            <a:r>
              <a:rPr lang="en-US" sz="2250" b="1" spc="-68" kern="0" dirty="0">
                <a:solidFill>
                  <a:srgbClr val="272525"/>
                </a:solidFill>
                <a:latin typeface="Inter Bold" pitchFamily="34" charset="0"/>
                <a:ea typeface="Inter Bold" pitchFamily="34" charset="-122"/>
                <a:cs typeface="Inter Bold" pitchFamily="34" charset="-120"/>
              </a:rPr>
              <a:t>Stacking</a:t>
            </a:r>
            <a:endParaRPr lang="en-US" sz="2250" dirty="0"/>
          </a:p>
        </p:txBody>
      </p:sp>
      <p:sp>
        <p:nvSpPr>
          <p:cNvPr id="17" name="Text 9"/>
          <p:cNvSpPr/>
          <p:nvPr/>
        </p:nvSpPr>
        <p:spPr>
          <a:xfrm>
            <a:off x="777002" y="6120765"/>
            <a:ext cx="4249817" cy="1065848"/>
          </a:xfrm>
          <a:prstGeom prst="rect">
            <a:avLst/>
          </a:prstGeom>
          <a:noFill/>
          <a:ln/>
        </p:spPr>
        <p:txBody>
          <a:bodyPr wrap="square" lIns="0" tIns="0" rIns="0" bIns="0" rtlCol="0" anchor="t"/>
          <a:lstStyle/>
          <a:p>
            <a:pPr algn="r" indent="0" marL="0">
              <a:lnSpc>
                <a:spcPts val="2750"/>
              </a:lnSpc>
              <a:buNone/>
            </a:pPr>
            <a:r>
              <a:rPr lang="en-US" sz="1700" spc="-35" kern="0" dirty="0">
                <a:solidFill>
                  <a:srgbClr val="272525"/>
                </a:solidFill>
                <a:latin typeface="Inter" pitchFamily="34" charset="0"/>
                <a:ea typeface="Inter" pitchFamily="34" charset="-122"/>
                <a:cs typeface="Inter" pitchFamily="34" charset="-120"/>
              </a:rPr>
              <a:t>Uses a meta-learner to combine predictions from multiple base learners, learning optimal combination strategies.</a:t>
            </a:r>
            <a:endParaRPr lang="en-US" sz="1700" dirty="0"/>
          </a:p>
        </p:txBody>
      </p:sp>
      <p:pic>
        <p:nvPicPr>
          <p:cNvPr id="18" name="Image 6" descr="preencoded.png">    </p:cNvPr>
          <p:cNvPicPr>
            <a:picLocks noChangeAspect="1"/>
          </p:cNvPicPr>
          <p:nvPr/>
        </p:nvPicPr>
        <p:blipFill>
          <a:blip r:embed="rId7"/>
          <a:stretch>
            <a:fillRect/>
          </a:stretch>
        </p:blipFill>
        <p:spPr>
          <a:xfrm>
            <a:off x="5026819" y="2890480"/>
            <a:ext cx="4576643" cy="4576643"/>
          </a:xfrm>
          <a:prstGeom prst="rect">
            <a:avLst/>
          </a:prstGeom>
        </p:spPr>
      </p:pic>
      <p:pic>
        <p:nvPicPr>
          <p:cNvPr id="19" name="Image 7" descr="preencoded.png">    </p:cNvPr>
          <p:cNvPicPr>
            <a:picLocks noChangeAspect="1"/>
          </p:cNvPicPr>
          <p:nvPr/>
        </p:nvPicPr>
        <p:blipFill>
          <a:blip r:embed="rId8"/>
          <a:stretch>
            <a:fillRect/>
          </a:stretch>
        </p:blipFill>
        <p:spPr>
          <a:xfrm>
            <a:off x="6325612" y="5816977"/>
            <a:ext cx="312182" cy="3901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079183"/>
            <a:ext cx="11925776"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Benefits of Bagging: Variance Reduction</a:t>
            </a:r>
            <a:endParaRPr lang="en-US" sz="5050" dirty="0"/>
          </a:p>
        </p:txBody>
      </p:sp>
      <p:sp>
        <p:nvSpPr>
          <p:cNvPr id="3" name="Text 1"/>
          <p:cNvSpPr/>
          <p:nvPr/>
        </p:nvSpPr>
        <p:spPr>
          <a:xfrm>
            <a:off x="864037" y="2501265"/>
            <a:ext cx="3640931"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The Problem of Variance</a:t>
            </a:r>
            <a:endParaRPr lang="en-US" sz="2500" dirty="0"/>
          </a:p>
        </p:txBody>
      </p:sp>
      <p:sp>
        <p:nvSpPr>
          <p:cNvPr id="4" name="Text 2"/>
          <p:cNvSpPr/>
          <p:nvPr/>
        </p:nvSpPr>
        <p:spPr>
          <a:xfrm>
            <a:off x="864037" y="3150632"/>
            <a:ext cx="6150054" cy="2370296"/>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Machine learning models, especially complex ones like decision trees, often suffer from high variance - they can change significantly with small changes in the training data. This sensitivity leads to overfitting, where models perform well on training data but poorly on unseen data.</a:t>
            </a:r>
            <a:endParaRPr lang="en-US" sz="1900" dirty="0"/>
          </a:p>
        </p:txBody>
      </p:sp>
      <p:sp>
        <p:nvSpPr>
          <p:cNvPr id="5" name="Text 3"/>
          <p:cNvSpPr/>
          <p:nvPr/>
        </p:nvSpPr>
        <p:spPr>
          <a:xfrm>
            <a:off x="864037" y="5743099"/>
            <a:ext cx="6150054"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High variance models capture noise in the data rather than underlying patterns, making them unreliable for real-world applications.</a:t>
            </a:r>
            <a:endParaRPr lang="en-US" sz="1900" dirty="0"/>
          </a:p>
        </p:txBody>
      </p:sp>
      <p:sp>
        <p:nvSpPr>
          <p:cNvPr id="6" name="Text 4"/>
          <p:cNvSpPr/>
          <p:nvPr/>
        </p:nvSpPr>
        <p:spPr>
          <a:xfrm>
            <a:off x="7623929" y="2501265"/>
            <a:ext cx="4724043"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How Bagging Reduces Variance</a:t>
            </a:r>
            <a:endParaRPr lang="en-US" sz="2500" dirty="0"/>
          </a:p>
        </p:txBody>
      </p:sp>
      <p:sp>
        <p:nvSpPr>
          <p:cNvPr id="7" name="Text 5"/>
          <p:cNvSpPr/>
          <p:nvPr/>
        </p:nvSpPr>
        <p:spPr>
          <a:xfrm>
            <a:off x="7623929" y="3150632"/>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Bagging introduces diversity among models by training each on different subsets of data. When these diverse models are combined, their individual errors tend to cancel out, resulting in more stable predictions.</a:t>
            </a:r>
            <a:endParaRPr lang="en-US" sz="1900" dirty="0"/>
          </a:p>
        </p:txBody>
      </p:sp>
      <p:sp>
        <p:nvSpPr>
          <p:cNvPr id="8" name="Text 6"/>
          <p:cNvSpPr/>
          <p:nvPr/>
        </p:nvSpPr>
        <p:spPr>
          <a:xfrm>
            <a:off x="7623929" y="4953000"/>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By averaging multiple high-variance models, bagging produces a lower-variance ensemble that generalizes better to unseen data, making predictions more reliable and consistent across different datasets.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995243"/>
            <a:ext cx="12677656"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Benefits of Bagging: Overfitting Prevention</a:t>
            </a:r>
            <a:endParaRPr lang="en-US" sz="5050" dirty="0"/>
          </a:p>
        </p:txBody>
      </p:sp>
      <p:sp>
        <p:nvSpPr>
          <p:cNvPr id="3" name="Shape 1"/>
          <p:cNvSpPr/>
          <p:nvPr/>
        </p:nvSpPr>
        <p:spPr>
          <a:xfrm>
            <a:off x="864037" y="2448163"/>
            <a:ext cx="555427" cy="555427"/>
          </a:xfrm>
          <a:prstGeom prst="roundRect">
            <a:avLst>
              <a:gd name="adj" fmla="val 18669"/>
            </a:avLst>
          </a:prstGeom>
          <a:solidFill>
            <a:srgbClr val="DADBF1"/>
          </a:solidFill>
          <a:ln w="15240">
            <a:solidFill>
              <a:srgbClr val="C0C1D7"/>
            </a:solidFill>
            <a:prstDash val="solid"/>
          </a:ln>
        </p:spPr>
      </p:sp>
      <p:pic>
        <p:nvPicPr>
          <p:cNvPr id="4" name="Image 0" descr="preencoded.png">    </p:cNvPr>
          <p:cNvPicPr>
            <a:picLocks noChangeAspect="1"/>
          </p:cNvPicPr>
          <p:nvPr/>
        </p:nvPicPr>
        <p:blipFill>
          <a:blip r:embed="rId1"/>
          <a:stretch>
            <a:fillRect/>
          </a:stretch>
        </p:blipFill>
        <p:spPr>
          <a:xfrm>
            <a:off x="948511" y="2484299"/>
            <a:ext cx="386358" cy="483037"/>
          </a:xfrm>
          <a:prstGeom prst="rect">
            <a:avLst/>
          </a:prstGeom>
        </p:spPr>
      </p:pic>
      <p:sp>
        <p:nvSpPr>
          <p:cNvPr id="5" name="Text 2"/>
          <p:cNvSpPr/>
          <p:nvPr/>
        </p:nvSpPr>
        <p:spPr>
          <a:xfrm>
            <a:off x="1666280" y="2448163"/>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Diverse Training Data</a:t>
            </a:r>
            <a:endParaRPr lang="en-US" sz="2500" dirty="0"/>
          </a:p>
        </p:txBody>
      </p:sp>
      <p:sp>
        <p:nvSpPr>
          <p:cNvPr id="6" name="Text 3"/>
          <p:cNvSpPr/>
          <p:nvPr/>
        </p:nvSpPr>
        <p:spPr>
          <a:xfrm>
            <a:off x="1666280" y="2998827"/>
            <a:ext cx="5525572"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By generating multiple subsets of the training data through random sampling with replacement, bagging ensures each base learner focuses on slightly different aspects of the data.</a:t>
            </a:r>
            <a:endParaRPr lang="en-US" sz="1900" dirty="0"/>
          </a:p>
        </p:txBody>
      </p:sp>
      <p:sp>
        <p:nvSpPr>
          <p:cNvPr id="7" name="Shape 4"/>
          <p:cNvSpPr/>
          <p:nvPr/>
        </p:nvSpPr>
        <p:spPr>
          <a:xfrm>
            <a:off x="7438668" y="2448163"/>
            <a:ext cx="555427" cy="555427"/>
          </a:xfrm>
          <a:prstGeom prst="roundRect">
            <a:avLst>
              <a:gd name="adj" fmla="val 18669"/>
            </a:avLst>
          </a:prstGeom>
          <a:solidFill>
            <a:srgbClr val="DADBF1"/>
          </a:solidFill>
          <a:ln w="15240">
            <a:solidFill>
              <a:srgbClr val="C0C1D7"/>
            </a:solidFill>
            <a:prstDash val="solid"/>
          </a:ln>
        </p:spPr>
      </p:sp>
      <p:pic>
        <p:nvPicPr>
          <p:cNvPr id="8" name="Image 1" descr="preencoded.png">    </p:cNvPr>
          <p:cNvPicPr>
            <a:picLocks noChangeAspect="1"/>
          </p:cNvPicPr>
          <p:nvPr/>
        </p:nvPicPr>
        <p:blipFill>
          <a:blip r:embed="rId2"/>
          <a:stretch>
            <a:fillRect/>
          </a:stretch>
        </p:blipFill>
        <p:spPr>
          <a:xfrm>
            <a:off x="7523143" y="2484299"/>
            <a:ext cx="386358" cy="483037"/>
          </a:xfrm>
          <a:prstGeom prst="rect">
            <a:avLst/>
          </a:prstGeom>
        </p:spPr>
      </p:pic>
      <p:sp>
        <p:nvSpPr>
          <p:cNvPr id="9" name="Text 5"/>
          <p:cNvSpPr/>
          <p:nvPr/>
        </p:nvSpPr>
        <p:spPr>
          <a:xfrm>
            <a:off x="8240911" y="2448163"/>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Balanced Learning</a:t>
            </a:r>
            <a:endParaRPr lang="en-US" sz="2500" dirty="0"/>
          </a:p>
        </p:txBody>
      </p:sp>
      <p:sp>
        <p:nvSpPr>
          <p:cNvPr id="10" name="Text 6"/>
          <p:cNvSpPr/>
          <p:nvPr/>
        </p:nvSpPr>
        <p:spPr>
          <a:xfrm>
            <a:off x="8240911" y="2998827"/>
            <a:ext cx="5525572"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This diversity prevents models from memorizing the training data, instead forcing them to learn more generalizable patterns that apply across different subsets.</a:t>
            </a:r>
            <a:endParaRPr lang="en-US" sz="1900" dirty="0"/>
          </a:p>
        </p:txBody>
      </p:sp>
      <p:sp>
        <p:nvSpPr>
          <p:cNvPr id="11" name="Shape 7"/>
          <p:cNvSpPr/>
          <p:nvPr/>
        </p:nvSpPr>
        <p:spPr>
          <a:xfrm>
            <a:off x="864037" y="5103495"/>
            <a:ext cx="555427" cy="555427"/>
          </a:xfrm>
          <a:prstGeom prst="roundRect">
            <a:avLst>
              <a:gd name="adj" fmla="val 18669"/>
            </a:avLst>
          </a:prstGeom>
          <a:solidFill>
            <a:srgbClr val="DADBF1"/>
          </a:solidFill>
          <a:ln w="15240">
            <a:solidFill>
              <a:srgbClr val="C0C1D7"/>
            </a:solidFill>
            <a:prstDash val="solid"/>
          </a:ln>
        </p:spPr>
      </p:sp>
      <p:pic>
        <p:nvPicPr>
          <p:cNvPr id="12" name="Image 2" descr="preencoded.png">    </p:cNvPr>
          <p:cNvPicPr>
            <a:picLocks noChangeAspect="1"/>
          </p:cNvPicPr>
          <p:nvPr/>
        </p:nvPicPr>
        <p:blipFill>
          <a:blip r:embed="rId3"/>
          <a:stretch>
            <a:fillRect/>
          </a:stretch>
        </p:blipFill>
        <p:spPr>
          <a:xfrm>
            <a:off x="948511" y="5139630"/>
            <a:ext cx="386358" cy="483037"/>
          </a:xfrm>
          <a:prstGeom prst="rect">
            <a:avLst/>
          </a:prstGeom>
        </p:spPr>
      </p:pic>
      <p:sp>
        <p:nvSpPr>
          <p:cNvPr id="13" name="Text 8"/>
          <p:cNvSpPr/>
          <p:nvPr/>
        </p:nvSpPr>
        <p:spPr>
          <a:xfrm>
            <a:off x="1666280" y="5103495"/>
            <a:ext cx="3626048"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Improved Generalization</a:t>
            </a:r>
            <a:endParaRPr lang="en-US" sz="2500" dirty="0"/>
          </a:p>
        </p:txBody>
      </p:sp>
      <p:sp>
        <p:nvSpPr>
          <p:cNvPr id="14" name="Text 9"/>
          <p:cNvSpPr/>
          <p:nvPr/>
        </p:nvSpPr>
        <p:spPr>
          <a:xfrm>
            <a:off x="1666280" y="5654159"/>
            <a:ext cx="5525572"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 ensemble as a whole generalizes better to unseen data, capturing true underlying patterns rather than noise or outliers in the training set.</a:t>
            </a:r>
            <a:endParaRPr lang="en-US" sz="1900" dirty="0"/>
          </a:p>
        </p:txBody>
      </p:sp>
      <p:sp>
        <p:nvSpPr>
          <p:cNvPr id="15" name="Shape 10"/>
          <p:cNvSpPr/>
          <p:nvPr/>
        </p:nvSpPr>
        <p:spPr>
          <a:xfrm>
            <a:off x="7438668" y="5103495"/>
            <a:ext cx="555427" cy="555427"/>
          </a:xfrm>
          <a:prstGeom prst="roundRect">
            <a:avLst>
              <a:gd name="adj" fmla="val 18669"/>
            </a:avLst>
          </a:prstGeom>
          <a:solidFill>
            <a:srgbClr val="DADBF1"/>
          </a:solidFill>
          <a:ln w="15240">
            <a:solidFill>
              <a:srgbClr val="C0C1D7"/>
            </a:solidFill>
            <a:prstDash val="solid"/>
          </a:ln>
        </p:spPr>
      </p:sp>
      <p:pic>
        <p:nvPicPr>
          <p:cNvPr id="16" name="Image 3" descr="preencoded.png">    </p:cNvPr>
          <p:cNvPicPr>
            <a:picLocks noChangeAspect="1"/>
          </p:cNvPicPr>
          <p:nvPr/>
        </p:nvPicPr>
        <p:blipFill>
          <a:blip r:embed="rId4"/>
          <a:stretch>
            <a:fillRect/>
          </a:stretch>
        </p:blipFill>
        <p:spPr>
          <a:xfrm>
            <a:off x="7523143" y="5139630"/>
            <a:ext cx="386358" cy="483037"/>
          </a:xfrm>
          <a:prstGeom prst="rect">
            <a:avLst/>
          </a:prstGeom>
        </p:spPr>
      </p:pic>
      <p:sp>
        <p:nvSpPr>
          <p:cNvPr id="17" name="Text 11"/>
          <p:cNvSpPr/>
          <p:nvPr/>
        </p:nvSpPr>
        <p:spPr>
          <a:xfrm>
            <a:off x="8240911" y="5103495"/>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Robust Performance</a:t>
            </a:r>
            <a:endParaRPr lang="en-US" sz="2500" dirty="0"/>
          </a:p>
        </p:txBody>
      </p:sp>
      <p:sp>
        <p:nvSpPr>
          <p:cNvPr id="18" name="Text 12"/>
          <p:cNvSpPr/>
          <p:nvPr/>
        </p:nvSpPr>
        <p:spPr>
          <a:xfrm>
            <a:off x="8240911" y="5654159"/>
            <a:ext cx="5525572"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 final model maintains good performance across various datasets, even when individual base learners might overfit their specific training subsets.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215152"/>
            <a:ext cx="12840295"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Applications: Classification and Regression</a:t>
            </a:r>
            <a:endParaRPr lang="en-US" sz="5050" dirty="0"/>
          </a:p>
        </p:txBody>
      </p:sp>
      <p:sp>
        <p:nvSpPr>
          <p:cNvPr id="3" name="Text 1"/>
          <p:cNvSpPr/>
          <p:nvPr/>
        </p:nvSpPr>
        <p:spPr>
          <a:xfrm>
            <a:off x="864037" y="2637234"/>
            <a:ext cx="3959662"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Classification Applications</a:t>
            </a:r>
            <a:endParaRPr lang="en-US" sz="2500" dirty="0"/>
          </a:p>
        </p:txBody>
      </p:sp>
      <p:sp>
        <p:nvSpPr>
          <p:cNvPr id="4" name="Text 2"/>
          <p:cNvSpPr/>
          <p:nvPr/>
        </p:nvSpPr>
        <p:spPr>
          <a:xfrm>
            <a:off x="864037" y="3286601"/>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Bagging significantly improves classification accuracy by combining outputs from multiple classifiers trained on different data subsets. This approach is particularly effective for:</a:t>
            </a:r>
            <a:endParaRPr lang="en-US" sz="1900" dirty="0"/>
          </a:p>
        </p:txBody>
      </p:sp>
      <p:sp>
        <p:nvSpPr>
          <p:cNvPr id="5" name="Text 3"/>
          <p:cNvSpPr/>
          <p:nvPr/>
        </p:nvSpPr>
        <p:spPr>
          <a:xfrm>
            <a:off x="864037" y="5088969"/>
            <a:ext cx="6150054" cy="395049"/>
          </a:xfrm>
          <a:prstGeom prst="rect">
            <a:avLst/>
          </a:prstGeom>
          <a:noFill/>
          <a:ln/>
        </p:spPr>
        <p:txBody>
          <a:bodyPr wrap="none" lIns="0" tIns="0" rIns="0" bIns="0" rtlCol="0" anchor="t"/>
          <a:lstStyle/>
          <a:p>
            <a:pPr algn="l" marL="342900" indent="-342900">
              <a:lnSpc>
                <a:spcPts val="3100"/>
              </a:lnSpc>
              <a:buSzPct val="100000"/>
              <a:buChar char="•"/>
            </a:pPr>
            <a:r>
              <a:rPr lang="en-US" sz="1900" spc="-39" kern="0" dirty="0">
                <a:solidFill>
                  <a:srgbClr val="272525"/>
                </a:solidFill>
                <a:latin typeface="Inter" pitchFamily="34" charset="0"/>
                <a:ea typeface="Inter" pitchFamily="34" charset="-122"/>
                <a:cs typeface="Inter" pitchFamily="34" charset="-120"/>
              </a:rPr>
              <a:t>Medical diagnosis classification</a:t>
            </a:r>
            <a:endParaRPr lang="en-US" sz="1900" dirty="0"/>
          </a:p>
        </p:txBody>
      </p:sp>
      <p:sp>
        <p:nvSpPr>
          <p:cNvPr id="6" name="Text 4"/>
          <p:cNvSpPr/>
          <p:nvPr/>
        </p:nvSpPr>
        <p:spPr>
          <a:xfrm>
            <a:off x="864037" y="5570339"/>
            <a:ext cx="6150054" cy="395049"/>
          </a:xfrm>
          <a:prstGeom prst="rect">
            <a:avLst/>
          </a:prstGeom>
          <a:noFill/>
          <a:ln/>
        </p:spPr>
        <p:txBody>
          <a:bodyPr wrap="none" lIns="0" tIns="0" rIns="0" bIns="0" rtlCol="0" anchor="t"/>
          <a:lstStyle/>
          <a:p>
            <a:pPr algn="l" marL="342900" indent="-342900">
              <a:lnSpc>
                <a:spcPts val="3100"/>
              </a:lnSpc>
              <a:buSzPct val="100000"/>
              <a:buChar char="•"/>
            </a:pPr>
            <a:r>
              <a:rPr lang="en-US" sz="1900" spc="-39" kern="0" dirty="0">
                <a:solidFill>
                  <a:srgbClr val="272525"/>
                </a:solidFill>
                <a:latin typeface="Inter" pitchFamily="34" charset="0"/>
                <a:ea typeface="Inter" pitchFamily="34" charset="-122"/>
                <a:cs typeface="Inter" pitchFamily="34" charset="-120"/>
              </a:rPr>
              <a:t>Customer churn prediction</a:t>
            </a:r>
            <a:endParaRPr lang="en-US" sz="1900" dirty="0"/>
          </a:p>
        </p:txBody>
      </p:sp>
      <p:sp>
        <p:nvSpPr>
          <p:cNvPr id="7" name="Text 5"/>
          <p:cNvSpPr/>
          <p:nvPr/>
        </p:nvSpPr>
        <p:spPr>
          <a:xfrm>
            <a:off x="864037" y="6051709"/>
            <a:ext cx="6150054" cy="395049"/>
          </a:xfrm>
          <a:prstGeom prst="rect">
            <a:avLst/>
          </a:prstGeom>
          <a:noFill/>
          <a:ln/>
        </p:spPr>
        <p:txBody>
          <a:bodyPr wrap="none" lIns="0" tIns="0" rIns="0" bIns="0" rtlCol="0" anchor="t"/>
          <a:lstStyle/>
          <a:p>
            <a:pPr algn="l" marL="342900" indent="-342900">
              <a:lnSpc>
                <a:spcPts val="3100"/>
              </a:lnSpc>
              <a:buSzPct val="100000"/>
              <a:buChar char="•"/>
            </a:pPr>
            <a:r>
              <a:rPr lang="en-US" sz="1900" spc="-39" kern="0" dirty="0">
                <a:solidFill>
                  <a:srgbClr val="272525"/>
                </a:solidFill>
                <a:latin typeface="Inter" pitchFamily="34" charset="0"/>
                <a:ea typeface="Inter" pitchFamily="34" charset="-122"/>
                <a:cs typeface="Inter" pitchFamily="34" charset="-120"/>
              </a:rPr>
              <a:t>Spam detection</a:t>
            </a:r>
            <a:endParaRPr lang="en-US" sz="1900" dirty="0"/>
          </a:p>
        </p:txBody>
      </p:sp>
      <p:sp>
        <p:nvSpPr>
          <p:cNvPr id="8" name="Text 6"/>
          <p:cNvSpPr/>
          <p:nvPr/>
        </p:nvSpPr>
        <p:spPr>
          <a:xfrm>
            <a:off x="864037" y="6533078"/>
            <a:ext cx="6150054" cy="395049"/>
          </a:xfrm>
          <a:prstGeom prst="rect">
            <a:avLst/>
          </a:prstGeom>
          <a:noFill/>
          <a:ln/>
        </p:spPr>
        <p:txBody>
          <a:bodyPr wrap="none" lIns="0" tIns="0" rIns="0" bIns="0" rtlCol="0" anchor="t"/>
          <a:lstStyle/>
          <a:p>
            <a:pPr algn="l" marL="342900" indent="-342900">
              <a:lnSpc>
                <a:spcPts val="3100"/>
              </a:lnSpc>
              <a:buSzPct val="100000"/>
              <a:buChar char="•"/>
            </a:pPr>
            <a:r>
              <a:rPr lang="en-US" sz="1900" spc="-39" kern="0" dirty="0">
                <a:solidFill>
                  <a:srgbClr val="272525"/>
                </a:solidFill>
                <a:latin typeface="Inter" pitchFamily="34" charset="0"/>
                <a:ea typeface="Inter" pitchFamily="34" charset="-122"/>
                <a:cs typeface="Inter" pitchFamily="34" charset="-120"/>
              </a:rPr>
              <a:t>Image recognition tasks</a:t>
            </a:r>
            <a:endParaRPr lang="en-US" sz="1900" dirty="0"/>
          </a:p>
        </p:txBody>
      </p:sp>
      <p:sp>
        <p:nvSpPr>
          <p:cNvPr id="9" name="Text 7"/>
          <p:cNvSpPr/>
          <p:nvPr/>
        </p:nvSpPr>
        <p:spPr>
          <a:xfrm>
            <a:off x="7623929" y="2637234"/>
            <a:ext cx="3601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Regression Applications</a:t>
            </a:r>
            <a:endParaRPr lang="en-US" sz="2500" dirty="0"/>
          </a:p>
        </p:txBody>
      </p:sp>
      <p:sp>
        <p:nvSpPr>
          <p:cNvPr id="10" name="Text 8"/>
          <p:cNvSpPr/>
          <p:nvPr/>
        </p:nvSpPr>
        <p:spPr>
          <a:xfrm>
            <a:off x="7623929" y="3286601"/>
            <a:ext cx="6150054"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For regression tasks, bagging enhances prediction stability and robustness by aggregating multiple regressors' outputs. Common applications include:</a:t>
            </a:r>
            <a:endParaRPr lang="en-US" sz="1900" dirty="0"/>
          </a:p>
        </p:txBody>
      </p:sp>
      <p:sp>
        <p:nvSpPr>
          <p:cNvPr id="11" name="Text 9"/>
          <p:cNvSpPr/>
          <p:nvPr/>
        </p:nvSpPr>
        <p:spPr>
          <a:xfrm>
            <a:off x="7623929" y="4693920"/>
            <a:ext cx="6150054" cy="395049"/>
          </a:xfrm>
          <a:prstGeom prst="rect">
            <a:avLst/>
          </a:prstGeom>
          <a:noFill/>
          <a:ln/>
        </p:spPr>
        <p:txBody>
          <a:bodyPr wrap="none" lIns="0" tIns="0" rIns="0" bIns="0" rtlCol="0" anchor="t"/>
          <a:lstStyle/>
          <a:p>
            <a:pPr algn="l" marL="342900" indent="-342900">
              <a:lnSpc>
                <a:spcPts val="3100"/>
              </a:lnSpc>
              <a:buSzPct val="100000"/>
              <a:buChar char="•"/>
            </a:pPr>
            <a:r>
              <a:rPr lang="en-US" sz="1900" spc="-39" kern="0" dirty="0">
                <a:solidFill>
                  <a:srgbClr val="272525"/>
                </a:solidFill>
                <a:latin typeface="Inter" pitchFamily="34" charset="0"/>
                <a:ea typeface="Inter" pitchFamily="34" charset="-122"/>
                <a:cs typeface="Inter" pitchFamily="34" charset="-120"/>
              </a:rPr>
              <a:t>Housing price prediction</a:t>
            </a:r>
            <a:endParaRPr lang="en-US" sz="1900" dirty="0"/>
          </a:p>
        </p:txBody>
      </p:sp>
      <p:sp>
        <p:nvSpPr>
          <p:cNvPr id="12" name="Text 10"/>
          <p:cNvSpPr/>
          <p:nvPr/>
        </p:nvSpPr>
        <p:spPr>
          <a:xfrm>
            <a:off x="7623929" y="5175290"/>
            <a:ext cx="6150054" cy="395049"/>
          </a:xfrm>
          <a:prstGeom prst="rect">
            <a:avLst/>
          </a:prstGeom>
          <a:noFill/>
          <a:ln/>
        </p:spPr>
        <p:txBody>
          <a:bodyPr wrap="none" lIns="0" tIns="0" rIns="0" bIns="0" rtlCol="0" anchor="t"/>
          <a:lstStyle/>
          <a:p>
            <a:pPr algn="l" marL="342900" indent="-342900">
              <a:lnSpc>
                <a:spcPts val="3100"/>
              </a:lnSpc>
              <a:buSzPct val="100000"/>
              <a:buChar char="•"/>
            </a:pPr>
            <a:r>
              <a:rPr lang="en-US" sz="1900" spc="-39" kern="0" dirty="0">
                <a:solidFill>
                  <a:srgbClr val="272525"/>
                </a:solidFill>
                <a:latin typeface="Inter" pitchFamily="34" charset="0"/>
                <a:ea typeface="Inter" pitchFamily="34" charset="-122"/>
                <a:cs typeface="Inter" pitchFamily="34" charset="-120"/>
              </a:rPr>
              <a:t>Stock market forecasting</a:t>
            </a:r>
            <a:endParaRPr lang="en-US" sz="1900" dirty="0"/>
          </a:p>
        </p:txBody>
      </p:sp>
      <p:sp>
        <p:nvSpPr>
          <p:cNvPr id="13" name="Text 11"/>
          <p:cNvSpPr/>
          <p:nvPr/>
        </p:nvSpPr>
        <p:spPr>
          <a:xfrm>
            <a:off x="7623929" y="5656659"/>
            <a:ext cx="6150054" cy="395049"/>
          </a:xfrm>
          <a:prstGeom prst="rect">
            <a:avLst/>
          </a:prstGeom>
          <a:noFill/>
          <a:ln/>
        </p:spPr>
        <p:txBody>
          <a:bodyPr wrap="none" lIns="0" tIns="0" rIns="0" bIns="0" rtlCol="0" anchor="t"/>
          <a:lstStyle/>
          <a:p>
            <a:pPr algn="l" marL="342900" indent="-342900">
              <a:lnSpc>
                <a:spcPts val="3100"/>
              </a:lnSpc>
              <a:buSzPct val="100000"/>
              <a:buChar char="•"/>
            </a:pPr>
            <a:r>
              <a:rPr lang="en-US" sz="1900" spc="-39" kern="0" dirty="0">
                <a:solidFill>
                  <a:srgbClr val="272525"/>
                </a:solidFill>
                <a:latin typeface="Inter" pitchFamily="34" charset="0"/>
                <a:ea typeface="Inter" pitchFamily="34" charset="-122"/>
                <a:cs typeface="Inter" pitchFamily="34" charset="-120"/>
              </a:rPr>
              <a:t>Energy consumption modeling</a:t>
            </a:r>
            <a:endParaRPr lang="en-US" sz="1900" dirty="0"/>
          </a:p>
        </p:txBody>
      </p:sp>
      <p:sp>
        <p:nvSpPr>
          <p:cNvPr id="14" name="Text 12"/>
          <p:cNvSpPr/>
          <p:nvPr/>
        </p:nvSpPr>
        <p:spPr>
          <a:xfrm>
            <a:off x="7623929" y="6138029"/>
            <a:ext cx="6150054" cy="395049"/>
          </a:xfrm>
          <a:prstGeom prst="rect">
            <a:avLst/>
          </a:prstGeom>
          <a:noFill/>
          <a:ln/>
        </p:spPr>
        <p:txBody>
          <a:bodyPr wrap="none" lIns="0" tIns="0" rIns="0" bIns="0" rtlCol="0" anchor="t"/>
          <a:lstStyle/>
          <a:p>
            <a:pPr algn="l" marL="342900" indent="-342900">
              <a:lnSpc>
                <a:spcPts val="3100"/>
              </a:lnSpc>
              <a:buSzPct val="100000"/>
              <a:buChar char="•"/>
            </a:pPr>
            <a:r>
              <a:rPr lang="en-US" sz="1900" spc="-39" kern="0" dirty="0">
                <a:solidFill>
                  <a:srgbClr val="272525"/>
                </a:solidFill>
                <a:latin typeface="Inter" pitchFamily="34" charset="0"/>
                <a:ea typeface="Inter" pitchFamily="34" charset="-122"/>
                <a:cs typeface="Inter" pitchFamily="34" charset="-120"/>
              </a:rPr>
              <a:t>Demand forecasting</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12125" y="829389"/>
            <a:ext cx="13006149" cy="1513522"/>
          </a:xfrm>
          <a:prstGeom prst="rect">
            <a:avLst/>
          </a:prstGeom>
          <a:noFill/>
          <a:ln/>
        </p:spPr>
        <p:txBody>
          <a:bodyPr wrap="square" lIns="0" tIns="0" rIns="0" bIns="0" rtlCol="0" anchor="t"/>
          <a:lstStyle/>
          <a:p>
            <a:pPr algn="l" indent="0" marL="0">
              <a:lnSpc>
                <a:spcPts val="5950"/>
              </a:lnSpc>
              <a:buNone/>
            </a:pPr>
            <a:r>
              <a:rPr lang="en-US" sz="4750" b="1" spc="-143" kern="0" dirty="0">
                <a:solidFill>
                  <a:srgbClr val="000000"/>
                </a:solidFill>
                <a:latin typeface="Inter Bold" pitchFamily="34" charset="0"/>
                <a:ea typeface="Inter Bold" pitchFamily="34" charset="-122"/>
                <a:cs typeface="Inter Bold" pitchFamily="34" charset="-120"/>
              </a:rPr>
              <a:t>Applications: Anomaly Detection and Feature Selection</a:t>
            </a:r>
            <a:endParaRPr lang="en-US" sz="4750" dirty="0"/>
          </a:p>
        </p:txBody>
      </p:sp>
      <p:sp>
        <p:nvSpPr>
          <p:cNvPr id="3" name="Shape 1"/>
          <p:cNvSpPr/>
          <p:nvPr/>
        </p:nvSpPr>
        <p:spPr>
          <a:xfrm>
            <a:off x="812125" y="2690932"/>
            <a:ext cx="4180642" cy="4709160"/>
          </a:xfrm>
          <a:prstGeom prst="roundRect">
            <a:avLst>
              <a:gd name="adj" fmla="val 2331"/>
            </a:avLst>
          </a:prstGeom>
          <a:solidFill>
            <a:srgbClr val="DADBF1"/>
          </a:solidFill>
          <a:ln w="7620">
            <a:solidFill>
              <a:srgbClr val="C0C1D7"/>
            </a:solidFill>
            <a:prstDash val="solid"/>
          </a:ln>
        </p:spPr>
      </p:sp>
      <p:sp>
        <p:nvSpPr>
          <p:cNvPr id="4" name="Text 2"/>
          <p:cNvSpPr/>
          <p:nvPr/>
        </p:nvSpPr>
        <p:spPr>
          <a:xfrm>
            <a:off x="1051798" y="2930604"/>
            <a:ext cx="3026807" cy="378262"/>
          </a:xfrm>
          <a:prstGeom prst="rect">
            <a:avLst/>
          </a:prstGeom>
          <a:noFill/>
          <a:ln/>
        </p:spPr>
        <p:txBody>
          <a:bodyPr wrap="none" lIns="0" tIns="0" rIns="0" bIns="0" rtlCol="0" anchor="t"/>
          <a:lstStyle/>
          <a:p>
            <a:pPr algn="l" indent="0" marL="0">
              <a:lnSpc>
                <a:spcPts val="2950"/>
              </a:lnSpc>
              <a:buNone/>
            </a:pPr>
            <a:r>
              <a:rPr lang="en-US" sz="2350" b="1" spc="-72" kern="0" dirty="0">
                <a:solidFill>
                  <a:srgbClr val="272525"/>
                </a:solidFill>
                <a:latin typeface="Inter Bold" pitchFamily="34" charset="0"/>
                <a:ea typeface="Inter Bold" pitchFamily="34" charset="-122"/>
                <a:cs typeface="Inter Bold" pitchFamily="34" charset="-120"/>
              </a:rPr>
              <a:t>Anomaly Detection</a:t>
            </a:r>
            <a:endParaRPr lang="en-US" sz="2350" dirty="0"/>
          </a:p>
        </p:txBody>
      </p:sp>
      <p:sp>
        <p:nvSpPr>
          <p:cNvPr id="5" name="Text 3"/>
          <p:cNvSpPr/>
          <p:nvPr/>
        </p:nvSpPr>
        <p:spPr>
          <a:xfrm>
            <a:off x="1051798" y="3448050"/>
            <a:ext cx="3701296" cy="2969895"/>
          </a:xfrm>
          <a:prstGeom prst="rect">
            <a:avLst/>
          </a:prstGeom>
          <a:noFill/>
          <a:ln/>
        </p:spPr>
        <p:txBody>
          <a:bodyPr wrap="square" lIns="0" tIns="0" rIns="0" bIns="0" rtlCol="0" anchor="t"/>
          <a:lstStyle/>
          <a:p>
            <a:pPr algn="l" indent="0" marL="0">
              <a:lnSpc>
                <a:spcPts val="2900"/>
              </a:lnSpc>
              <a:buNone/>
            </a:pPr>
            <a:r>
              <a:rPr lang="en-US" sz="1800" spc="-37" kern="0" dirty="0">
                <a:solidFill>
                  <a:srgbClr val="272525"/>
                </a:solidFill>
                <a:latin typeface="Inter" pitchFamily="34" charset="0"/>
                <a:ea typeface="Inter" pitchFamily="34" charset="-122"/>
                <a:cs typeface="Inter" pitchFamily="34" charset="-120"/>
              </a:rPr>
              <a:t>Bagging improves anomaly detection by training multiple models on different data subsets. This approach enhances detection accuracy and robustness to noise and outliers, making it valuable for fraud detection, network security, and manufacturing quality control.</a:t>
            </a:r>
            <a:endParaRPr lang="en-US" sz="1800" dirty="0"/>
          </a:p>
        </p:txBody>
      </p:sp>
      <p:sp>
        <p:nvSpPr>
          <p:cNvPr id="6" name="Shape 4"/>
          <p:cNvSpPr/>
          <p:nvPr/>
        </p:nvSpPr>
        <p:spPr>
          <a:xfrm>
            <a:off x="5224820" y="2690932"/>
            <a:ext cx="4180642" cy="4709160"/>
          </a:xfrm>
          <a:prstGeom prst="roundRect">
            <a:avLst>
              <a:gd name="adj" fmla="val 2331"/>
            </a:avLst>
          </a:prstGeom>
          <a:solidFill>
            <a:srgbClr val="DADBF1"/>
          </a:solidFill>
          <a:ln w="7620">
            <a:solidFill>
              <a:srgbClr val="C0C1D7"/>
            </a:solidFill>
            <a:prstDash val="solid"/>
          </a:ln>
        </p:spPr>
      </p:sp>
      <p:sp>
        <p:nvSpPr>
          <p:cNvPr id="7" name="Text 5"/>
          <p:cNvSpPr/>
          <p:nvPr/>
        </p:nvSpPr>
        <p:spPr>
          <a:xfrm>
            <a:off x="5464493" y="2930604"/>
            <a:ext cx="3026807" cy="378262"/>
          </a:xfrm>
          <a:prstGeom prst="rect">
            <a:avLst/>
          </a:prstGeom>
          <a:noFill/>
          <a:ln/>
        </p:spPr>
        <p:txBody>
          <a:bodyPr wrap="none" lIns="0" tIns="0" rIns="0" bIns="0" rtlCol="0" anchor="t"/>
          <a:lstStyle/>
          <a:p>
            <a:pPr algn="l" indent="0" marL="0">
              <a:lnSpc>
                <a:spcPts val="2950"/>
              </a:lnSpc>
              <a:buNone/>
            </a:pPr>
            <a:r>
              <a:rPr lang="en-US" sz="2350" b="1" spc="-72" kern="0" dirty="0">
                <a:solidFill>
                  <a:srgbClr val="272525"/>
                </a:solidFill>
                <a:latin typeface="Inter Bold" pitchFamily="34" charset="0"/>
                <a:ea typeface="Inter Bold" pitchFamily="34" charset="-122"/>
                <a:cs typeface="Inter Bold" pitchFamily="34" charset="-120"/>
              </a:rPr>
              <a:t>Feature Selection</a:t>
            </a:r>
            <a:endParaRPr lang="en-US" sz="2350" dirty="0"/>
          </a:p>
        </p:txBody>
      </p:sp>
      <p:sp>
        <p:nvSpPr>
          <p:cNvPr id="8" name="Text 6"/>
          <p:cNvSpPr/>
          <p:nvPr/>
        </p:nvSpPr>
        <p:spPr>
          <a:xfrm>
            <a:off x="5464493" y="3448050"/>
            <a:ext cx="3701296" cy="3712369"/>
          </a:xfrm>
          <a:prstGeom prst="rect">
            <a:avLst/>
          </a:prstGeom>
          <a:noFill/>
          <a:ln/>
        </p:spPr>
        <p:txBody>
          <a:bodyPr wrap="square" lIns="0" tIns="0" rIns="0" bIns="0" rtlCol="0" anchor="t"/>
          <a:lstStyle/>
          <a:p>
            <a:pPr algn="l" indent="0" marL="0">
              <a:lnSpc>
                <a:spcPts val="2900"/>
              </a:lnSpc>
              <a:buNone/>
            </a:pPr>
            <a:r>
              <a:rPr lang="en-US" sz="1800" spc="-37" kern="0" dirty="0">
                <a:solidFill>
                  <a:srgbClr val="272525"/>
                </a:solidFill>
                <a:latin typeface="Inter" pitchFamily="34" charset="0"/>
                <a:ea typeface="Inter" pitchFamily="34" charset="-122"/>
                <a:cs typeface="Inter" pitchFamily="34" charset="-120"/>
              </a:rPr>
              <a:t>Beyond improving model accuracy, bagging aids in feature selection by identifying the most relevant features for specific tasks. By training numerous models on different feature subsets and assessing their effectiveness, bagging helps recognize informative features while reducing overfitting risk.</a:t>
            </a:r>
            <a:endParaRPr lang="en-US" sz="1800" dirty="0"/>
          </a:p>
        </p:txBody>
      </p:sp>
      <p:sp>
        <p:nvSpPr>
          <p:cNvPr id="9" name="Shape 7"/>
          <p:cNvSpPr/>
          <p:nvPr/>
        </p:nvSpPr>
        <p:spPr>
          <a:xfrm>
            <a:off x="9637514" y="2690932"/>
            <a:ext cx="4180642" cy="4709160"/>
          </a:xfrm>
          <a:prstGeom prst="roundRect">
            <a:avLst>
              <a:gd name="adj" fmla="val 2331"/>
            </a:avLst>
          </a:prstGeom>
          <a:solidFill>
            <a:srgbClr val="DADBF1"/>
          </a:solidFill>
          <a:ln w="7620">
            <a:solidFill>
              <a:srgbClr val="C0C1D7"/>
            </a:solidFill>
            <a:prstDash val="solid"/>
          </a:ln>
        </p:spPr>
      </p:sp>
      <p:sp>
        <p:nvSpPr>
          <p:cNvPr id="10" name="Text 8"/>
          <p:cNvSpPr/>
          <p:nvPr/>
        </p:nvSpPr>
        <p:spPr>
          <a:xfrm>
            <a:off x="9877187" y="2930604"/>
            <a:ext cx="3409355" cy="378262"/>
          </a:xfrm>
          <a:prstGeom prst="rect">
            <a:avLst/>
          </a:prstGeom>
          <a:noFill/>
          <a:ln/>
        </p:spPr>
        <p:txBody>
          <a:bodyPr wrap="none" lIns="0" tIns="0" rIns="0" bIns="0" rtlCol="0" anchor="t"/>
          <a:lstStyle/>
          <a:p>
            <a:pPr algn="l" indent="0" marL="0">
              <a:lnSpc>
                <a:spcPts val="2950"/>
              </a:lnSpc>
              <a:buNone/>
            </a:pPr>
            <a:r>
              <a:rPr lang="en-US" sz="2350" b="1" spc="-72" kern="0" dirty="0">
                <a:solidFill>
                  <a:srgbClr val="272525"/>
                </a:solidFill>
                <a:latin typeface="Inter Bold" pitchFamily="34" charset="0"/>
                <a:ea typeface="Inter Bold" pitchFamily="34" charset="-122"/>
                <a:cs typeface="Inter Bold" pitchFamily="34" charset="-120"/>
              </a:rPr>
              <a:t>Implementation Benefits</a:t>
            </a:r>
            <a:endParaRPr lang="en-US" sz="2350" dirty="0"/>
          </a:p>
        </p:txBody>
      </p:sp>
      <p:sp>
        <p:nvSpPr>
          <p:cNvPr id="11" name="Text 9"/>
          <p:cNvSpPr/>
          <p:nvPr/>
        </p:nvSpPr>
        <p:spPr>
          <a:xfrm>
            <a:off x="9877187" y="3448050"/>
            <a:ext cx="3701296" cy="2598658"/>
          </a:xfrm>
          <a:prstGeom prst="rect">
            <a:avLst/>
          </a:prstGeom>
          <a:noFill/>
          <a:ln/>
        </p:spPr>
        <p:txBody>
          <a:bodyPr wrap="square" lIns="0" tIns="0" rIns="0" bIns="0" rtlCol="0" anchor="t"/>
          <a:lstStyle/>
          <a:p>
            <a:pPr algn="l" indent="0" marL="0">
              <a:lnSpc>
                <a:spcPts val="2900"/>
              </a:lnSpc>
              <a:buNone/>
            </a:pPr>
            <a:r>
              <a:rPr lang="en-US" sz="1800" spc="-37" kern="0" dirty="0">
                <a:solidFill>
                  <a:srgbClr val="272525"/>
                </a:solidFill>
                <a:latin typeface="Inter" pitchFamily="34" charset="0"/>
                <a:ea typeface="Inter" pitchFamily="34" charset="-122"/>
                <a:cs typeface="Inter" pitchFamily="34" charset="-120"/>
              </a:rPr>
              <a:t>In both applications, bagging provides more stable results than single models, reduces false positives/negatives in anomaly detection, and creates more reliable feature importance rankings for complex datasets.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2025-04-28T01:59:26Z</dcterms:created>
  <dcterms:modified xsi:type="dcterms:W3CDTF">2025-04-28T01:59:26Z</dcterms:modified>
</cp:coreProperties>
</file>