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notesMasterIdLst>
    <p:notesMasterId r:id="rId21"/>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slideLayout" Target="../slideLayouts/slideLayout11.xml"/><Relationship Id="rId10"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slideLayout" Target="../slideLayouts/slideLayout12.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slideLayout" Target="../slideLayouts/slideLayout14.xml"/><Relationship Id="rId6"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5.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image" Target="../media/image-16-5.png"/><Relationship Id="rId6" Type="http://schemas.openxmlformats.org/officeDocument/2006/relationships/image" Target="../media/image-16-6.png"/><Relationship Id="rId7" Type="http://schemas.openxmlformats.org/officeDocument/2006/relationships/image" Target="../media/image-16-7.png"/><Relationship Id="rId8" Type="http://schemas.openxmlformats.org/officeDocument/2006/relationships/image" Target="../media/image-16-8.png"/><Relationship Id="rId9" Type="http://schemas.openxmlformats.org/officeDocument/2006/relationships/slideLayout" Target="../slideLayouts/slideLayout17.xml"/><Relationship Id="rId10"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slideLayout" Target="../slideLayouts/slideLayout19.xml"/><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5.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9.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1866781"/>
            <a:ext cx="11670625"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Understanding Recommender Systems</a:t>
            </a:r>
            <a:endParaRPr lang="en-US" sz="5050" dirty="0"/>
          </a:p>
        </p:txBody>
      </p:sp>
      <p:sp>
        <p:nvSpPr>
          <p:cNvPr id="3" name="Text 1"/>
          <p:cNvSpPr/>
          <p:nvPr/>
        </p:nvSpPr>
        <p:spPr>
          <a:xfrm>
            <a:off x="864037" y="3042047"/>
            <a:ext cx="12902327"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In today's world of endless choices, people often feel overwhelmed when selecting movies, products, or music. Recommender systems solve this problem by providing personalized suggestions based on individual preferences and behaviors.</a:t>
            </a:r>
            <a:endParaRPr lang="en-US" sz="1900" dirty="0"/>
          </a:p>
        </p:txBody>
      </p:sp>
      <p:sp>
        <p:nvSpPr>
          <p:cNvPr id="4" name="Text 2"/>
          <p:cNvSpPr/>
          <p:nvPr/>
        </p:nvSpPr>
        <p:spPr>
          <a:xfrm>
            <a:off x="864037" y="4504849"/>
            <a:ext cx="12902327"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These intelligent systems analyze user data to predict what you might like next, creating a tailored experience that cuts through the noise of too many options. Whether you're shopping online, streaming media, or browsing social networks, recommendation engines are quietly guiding your journey.</a:t>
            </a:r>
            <a:endParaRPr lang="en-US" sz="1900" dirty="0"/>
          </a:p>
        </p:txBody>
      </p:sp>
      <p:sp>
        <p:nvSpPr>
          <p:cNvPr id="5" name="Text 3"/>
          <p:cNvSpPr/>
          <p:nvPr/>
        </p:nvSpPr>
        <p:spPr>
          <a:xfrm>
            <a:off x="864037" y="5967651"/>
            <a:ext cx="12902327"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Muhammad Saeed</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1207532"/>
            <a:ext cx="10123765"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Hybrid Recommendation Systems</a:t>
            </a:r>
            <a:endParaRPr lang="en-US" sz="5050" dirty="0"/>
          </a:p>
        </p:txBody>
      </p:sp>
      <p:sp>
        <p:nvSpPr>
          <p:cNvPr id="3" name="Text 1"/>
          <p:cNvSpPr/>
          <p:nvPr/>
        </p:nvSpPr>
        <p:spPr>
          <a:xfrm>
            <a:off x="1453872" y="2574012"/>
            <a:ext cx="3233142" cy="402550"/>
          </a:xfrm>
          <a:prstGeom prst="rect">
            <a:avLst/>
          </a:prstGeom>
          <a:noFill/>
          <a:ln/>
        </p:spPr>
        <p:txBody>
          <a:bodyPr wrap="none" lIns="0" tIns="0" rIns="0" bIns="0" rtlCol="0" anchor="t"/>
          <a:lstStyle/>
          <a:p>
            <a:pPr algn="r"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Combine Approaches</a:t>
            </a:r>
            <a:endParaRPr lang="en-US" sz="2500" dirty="0"/>
          </a:p>
        </p:txBody>
      </p:sp>
      <p:sp>
        <p:nvSpPr>
          <p:cNvPr id="4" name="Text 2"/>
          <p:cNvSpPr/>
          <p:nvPr/>
        </p:nvSpPr>
        <p:spPr>
          <a:xfrm>
            <a:off x="864037" y="3124676"/>
            <a:ext cx="3822978" cy="1185148"/>
          </a:xfrm>
          <a:prstGeom prst="rect">
            <a:avLst/>
          </a:prstGeom>
          <a:noFill/>
          <a:ln/>
        </p:spPr>
        <p:txBody>
          <a:bodyPr wrap="square" lIns="0" tIns="0" rIns="0" bIns="0" rtlCol="0" anchor="t"/>
          <a:lstStyle/>
          <a:p>
            <a:pPr algn="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Integrate collaborative and content-based methods to leverage strengths of each</a:t>
            </a:r>
            <a:endParaRPr lang="en-US" sz="1900" dirty="0"/>
          </a:p>
        </p:txBody>
      </p:sp>
      <p:pic>
        <p:nvPicPr>
          <p:cNvPr id="5" name="Image 0" descr="preencoded.png">    </p:cNvPr>
          <p:cNvPicPr>
            <a:picLocks noChangeAspect="1"/>
          </p:cNvPicPr>
          <p:nvPr/>
        </p:nvPicPr>
        <p:blipFill>
          <a:blip r:embed="rId1"/>
          <a:stretch>
            <a:fillRect/>
          </a:stretch>
        </p:blipFill>
        <p:spPr>
          <a:xfrm>
            <a:off x="5057299" y="2506266"/>
            <a:ext cx="4515803" cy="4515803"/>
          </a:xfrm>
          <a:prstGeom prst="rect">
            <a:avLst/>
          </a:prstGeom>
        </p:spPr>
      </p:pic>
      <p:pic>
        <p:nvPicPr>
          <p:cNvPr id="6" name="Image 1" descr="preencoded.png">    </p:cNvPr>
          <p:cNvPicPr>
            <a:picLocks noChangeAspect="1"/>
          </p:cNvPicPr>
          <p:nvPr/>
        </p:nvPicPr>
        <p:blipFill>
          <a:blip r:embed="rId2"/>
          <a:stretch>
            <a:fillRect/>
          </a:stretch>
        </p:blipFill>
        <p:spPr>
          <a:xfrm>
            <a:off x="6221611" y="3240167"/>
            <a:ext cx="369332" cy="461724"/>
          </a:xfrm>
          <a:prstGeom prst="rect">
            <a:avLst/>
          </a:prstGeom>
        </p:spPr>
      </p:pic>
      <p:sp>
        <p:nvSpPr>
          <p:cNvPr id="7" name="Text 3"/>
          <p:cNvSpPr/>
          <p:nvPr/>
        </p:nvSpPr>
        <p:spPr>
          <a:xfrm>
            <a:off x="9943386" y="2771537"/>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Analyze New Users</a:t>
            </a:r>
            <a:endParaRPr lang="en-US" sz="2500" dirty="0"/>
          </a:p>
        </p:txBody>
      </p:sp>
      <p:sp>
        <p:nvSpPr>
          <p:cNvPr id="8" name="Text 4"/>
          <p:cNvSpPr/>
          <p:nvPr/>
        </p:nvSpPr>
        <p:spPr>
          <a:xfrm>
            <a:off x="9943386" y="3322201"/>
            <a:ext cx="3822978"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Start with content-based filtering for users with limited history</a:t>
            </a:r>
            <a:endParaRPr lang="en-US" sz="1900" dirty="0"/>
          </a:p>
        </p:txBody>
      </p:sp>
      <p:pic>
        <p:nvPicPr>
          <p:cNvPr id="9" name="Image 2" descr="preencoded.png">    </p:cNvPr>
          <p:cNvPicPr>
            <a:picLocks noChangeAspect="1"/>
          </p:cNvPicPr>
          <p:nvPr/>
        </p:nvPicPr>
        <p:blipFill>
          <a:blip r:embed="rId3"/>
          <a:stretch>
            <a:fillRect/>
          </a:stretch>
        </p:blipFill>
        <p:spPr>
          <a:xfrm>
            <a:off x="5057299" y="2506266"/>
            <a:ext cx="4515803" cy="4515803"/>
          </a:xfrm>
          <a:prstGeom prst="rect">
            <a:avLst/>
          </a:prstGeom>
        </p:spPr>
      </p:pic>
      <p:pic>
        <p:nvPicPr>
          <p:cNvPr id="10" name="Image 3" descr="preencoded.png">    </p:cNvPr>
          <p:cNvPicPr>
            <a:picLocks noChangeAspect="1"/>
          </p:cNvPicPr>
          <p:nvPr/>
        </p:nvPicPr>
        <p:blipFill>
          <a:blip r:embed="rId4"/>
          <a:stretch>
            <a:fillRect/>
          </a:stretch>
        </p:blipFill>
        <p:spPr>
          <a:xfrm>
            <a:off x="8423553" y="3624382"/>
            <a:ext cx="369332" cy="461724"/>
          </a:xfrm>
          <a:prstGeom prst="rect">
            <a:avLst/>
          </a:prstGeom>
        </p:spPr>
      </p:pic>
      <p:sp>
        <p:nvSpPr>
          <p:cNvPr id="11" name="Text 5"/>
          <p:cNvSpPr/>
          <p:nvPr/>
        </p:nvSpPr>
        <p:spPr>
          <a:xfrm>
            <a:off x="9943386" y="4815840"/>
            <a:ext cx="3822978" cy="805101"/>
          </a:xfrm>
          <a:prstGeom prst="rect">
            <a:avLst/>
          </a:prstGeom>
          <a:noFill/>
          <a:ln/>
        </p:spPr>
        <p:txBody>
          <a:bodyPr wrap="squar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Incorporate Interaction Data</a:t>
            </a:r>
            <a:endParaRPr lang="en-US" sz="2500" dirty="0"/>
          </a:p>
        </p:txBody>
      </p:sp>
      <p:sp>
        <p:nvSpPr>
          <p:cNvPr id="12" name="Text 6"/>
          <p:cNvSpPr/>
          <p:nvPr/>
        </p:nvSpPr>
        <p:spPr>
          <a:xfrm>
            <a:off x="9943386" y="5769054"/>
            <a:ext cx="3822978"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Gradually integrate collaborative filtering as more user data becomes available</a:t>
            </a:r>
            <a:endParaRPr lang="en-US" sz="1900" dirty="0"/>
          </a:p>
        </p:txBody>
      </p:sp>
      <p:pic>
        <p:nvPicPr>
          <p:cNvPr id="13" name="Image 4" descr="preencoded.png">    </p:cNvPr>
          <p:cNvPicPr>
            <a:picLocks noChangeAspect="1"/>
          </p:cNvPicPr>
          <p:nvPr/>
        </p:nvPicPr>
        <p:blipFill>
          <a:blip r:embed="rId5"/>
          <a:stretch>
            <a:fillRect/>
          </a:stretch>
        </p:blipFill>
        <p:spPr>
          <a:xfrm>
            <a:off x="5057299" y="2506266"/>
            <a:ext cx="4515803" cy="4515803"/>
          </a:xfrm>
          <a:prstGeom prst="rect">
            <a:avLst/>
          </a:prstGeom>
        </p:spPr>
      </p:pic>
      <p:pic>
        <p:nvPicPr>
          <p:cNvPr id="14" name="Image 5" descr="preencoded.png">    </p:cNvPr>
          <p:cNvPicPr>
            <a:picLocks noChangeAspect="1"/>
          </p:cNvPicPr>
          <p:nvPr/>
        </p:nvPicPr>
        <p:blipFill>
          <a:blip r:embed="rId6"/>
          <a:stretch>
            <a:fillRect/>
          </a:stretch>
        </p:blipFill>
        <p:spPr>
          <a:xfrm>
            <a:off x="8039338" y="5826323"/>
            <a:ext cx="369332" cy="461724"/>
          </a:xfrm>
          <a:prstGeom prst="rect">
            <a:avLst/>
          </a:prstGeom>
        </p:spPr>
      </p:pic>
      <p:sp>
        <p:nvSpPr>
          <p:cNvPr id="15" name="Text 7"/>
          <p:cNvSpPr/>
          <p:nvPr/>
        </p:nvSpPr>
        <p:spPr>
          <a:xfrm>
            <a:off x="874514" y="5017056"/>
            <a:ext cx="3812500" cy="402550"/>
          </a:xfrm>
          <a:prstGeom prst="rect">
            <a:avLst/>
          </a:prstGeom>
          <a:noFill/>
          <a:ln/>
        </p:spPr>
        <p:txBody>
          <a:bodyPr wrap="none" lIns="0" tIns="0" rIns="0" bIns="0" rtlCol="0" anchor="t"/>
          <a:lstStyle/>
          <a:p>
            <a:pPr algn="r"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Refine Recommendations</a:t>
            </a:r>
            <a:endParaRPr lang="en-US" sz="2500" dirty="0"/>
          </a:p>
        </p:txBody>
      </p:sp>
      <p:sp>
        <p:nvSpPr>
          <p:cNvPr id="16" name="Text 8"/>
          <p:cNvSpPr/>
          <p:nvPr/>
        </p:nvSpPr>
        <p:spPr>
          <a:xfrm>
            <a:off x="864037" y="5567720"/>
            <a:ext cx="3822978" cy="1185148"/>
          </a:xfrm>
          <a:prstGeom prst="rect">
            <a:avLst/>
          </a:prstGeom>
          <a:noFill/>
          <a:ln/>
        </p:spPr>
        <p:txBody>
          <a:bodyPr wrap="square" lIns="0" tIns="0" rIns="0" bIns="0" rtlCol="0" anchor="t"/>
          <a:lstStyle/>
          <a:p>
            <a:pPr algn="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Continuously improve suggestions using combined insights</a:t>
            </a:r>
            <a:endParaRPr lang="en-US" sz="1900" dirty="0"/>
          </a:p>
        </p:txBody>
      </p:sp>
      <p:pic>
        <p:nvPicPr>
          <p:cNvPr id="17" name="Image 6" descr="preencoded.png">    </p:cNvPr>
          <p:cNvPicPr>
            <a:picLocks noChangeAspect="1"/>
          </p:cNvPicPr>
          <p:nvPr/>
        </p:nvPicPr>
        <p:blipFill>
          <a:blip r:embed="rId7"/>
          <a:stretch>
            <a:fillRect/>
          </a:stretch>
        </p:blipFill>
        <p:spPr>
          <a:xfrm>
            <a:off x="5057299" y="2506266"/>
            <a:ext cx="4515803" cy="4515803"/>
          </a:xfrm>
          <a:prstGeom prst="rect">
            <a:avLst/>
          </a:prstGeom>
        </p:spPr>
      </p:pic>
      <p:pic>
        <p:nvPicPr>
          <p:cNvPr id="18" name="Image 7" descr="preencoded.png">    </p:cNvPr>
          <p:cNvPicPr>
            <a:picLocks noChangeAspect="1"/>
          </p:cNvPicPr>
          <p:nvPr/>
        </p:nvPicPr>
        <p:blipFill>
          <a:blip r:embed="rId8"/>
          <a:stretch>
            <a:fillRect/>
          </a:stretch>
        </p:blipFill>
        <p:spPr>
          <a:xfrm>
            <a:off x="5837396" y="5442109"/>
            <a:ext cx="369332" cy="4617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83550" y="615553"/>
            <a:ext cx="10154960" cy="729972"/>
          </a:xfrm>
          <a:prstGeom prst="rect">
            <a:avLst/>
          </a:prstGeom>
          <a:noFill/>
          <a:ln/>
        </p:spPr>
        <p:txBody>
          <a:bodyPr wrap="none" lIns="0" tIns="0" rIns="0" bIns="0" rtlCol="0" anchor="t"/>
          <a:lstStyle/>
          <a:p>
            <a:pPr algn="l" indent="0" marL="0">
              <a:lnSpc>
                <a:spcPts val="5700"/>
              </a:lnSpc>
              <a:buNone/>
            </a:pPr>
            <a:r>
              <a:rPr lang="en-US" sz="4550" b="1" spc="-138" kern="0" dirty="0">
                <a:solidFill>
                  <a:srgbClr val="000000"/>
                </a:solidFill>
                <a:latin typeface="Inter Bold" pitchFamily="34" charset="0"/>
                <a:ea typeface="Inter Bold" pitchFamily="34" charset="-122"/>
                <a:cs typeface="Inter Bold" pitchFamily="34" charset="-120"/>
              </a:rPr>
              <a:t>How Recommendation Systems Work</a:t>
            </a:r>
            <a:endParaRPr lang="en-US" sz="4550" dirty="0"/>
          </a:p>
        </p:txBody>
      </p:sp>
      <p:sp>
        <p:nvSpPr>
          <p:cNvPr id="3" name="Shape 1"/>
          <p:cNvSpPr/>
          <p:nvPr/>
        </p:nvSpPr>
        <p:spPr>
          <a:xfrm>
            <a:off x="783550" y="1793200"/>
            <a:ext cx="2177177" cy="1305163"/>
          </a:xfrm>
          <a:prstGeom prst="roundRect">
            <a:avLst>
              <a:gd name="adj" fmla="val 7204"/>
            </a:avLst>
          </a:prstGeom>
          <a:solidFill>
            <a:srgbClr val="DADBF1"/>
          </a:solidFill>
          <a:ln w="7620">
            <a:solidFill>
              <a:srgbClr val="C0C1D7"/>
            </a:solidFill>
            <a:prstDash val="solid"/>
          </a:ln>
        </p:spPr>
      </p:sp>
      <p:pic>
        <p:nvPicPr>
          <p:cNvPr id="4" name="Image 0" descr="preencoded.png">    </p:cNvPr>
          <p:cNvPicPr>
            <a:picLocks noChangeAspect="1"/>
          </p:cNvPicPr>
          <p:nvPr/>
        </p:nvPicPr>
        <p:blipFill>
          <a:blip r:embed="rId1"/>
          <a:stretch>
            <a:fillRect/>
          </a:stretch>
        </p:blipFill>
        <p:spPr>
          <a:xfrm>
            <a:off x="1714738" y="2248972"/>
            <a:ext cx="314801" cy="393502"/>
          </a:xfrm>
          <a:prstGeom prst="rect">
            <a:avLst/>
          </a:prstGeom>
        </p:spPr>
      </p:pic>
      <p:sp>
        <p:nvSpPr>
          <p:cNvPr id="5" name="Text 2"/>
          <p:cNvSpPr/>
          <p:nvPr/>
        </p:nvSpPr>
        <p:spPr>
          <a:xfrm>
            <a:off x="3184565" y="2017038"/>
            <a:ext cx="2920127" cy="365046"/>
          </a:xfrm>
          <a:prstGeom prst="rect">
            <a:avLst/>
          </a:prstGeom>
          <a:noFill/>
          <a:ln/>
        </p:spPr>
        <p:txBody>
          <a:bodyPr wrap="none" lIns="0" tIns="0" rIns="0" bIns="0" rtlCol="0" anchor="t"/>
          <a:lstStyle/>
          <a:p>
            <a:pPr algn="l" indent="0" marL="0">
              <a:lnSpc>
                <a:spcPts val="2850"/>
              </a:lnSpc>
              <a:buNone/>
            </a:pPr>
            <a:r>
              <a:rPr lang="en-US" sz="2250" b="1" spc="-69" kern="0" dirty="0">
                <a:solidFill>
                  <a:srgbClr val="272525"/>
                </a:solidFill>
                <a:latin typeface="Inter Bold" pitchFamily="34" charset="0"/>
                <a:ea typeface="Inter Bold" pitchFamily="34" charset="-122"/>
                <a:cs typeface="Inter Bold" pitchFamily="34" charset="-120"/>
              </a:rPr>
              <a:t>Build User Profiles</a:t>
            </a:r>
            <a:endParaRPr lang="en-US" sz="2250" dirty="0"/>
          </a:p>
        </p:txBody>
      </p:sp>
      <p:sp>
        <p:nvSpPr>
          <p:cNvPr id="6" name="Text 3"/>
          <p:cNvSpPr/>
          <p:nvPr/>
        </p:nvSpPr>
        <p:spPr>
          <a:xfrm>
            <a:off x="3184565" y="2516386"/>
            <a:ext cx="8093631" cy="358140"/>
          </a:xfrm>
          <a:prstGeom prst="rect">
            <a:avLst/>
          </a:prstGeom>
          <a:noFill/>
          <a:ln/>
        </p:spPr>
        <p:txBody>
          <a:bodyPr wrap="none" lIns="0" tIns="0" rIns="0" bIns="0" rtlCol="0" anchor="t"/>
          <a:lstStyle/>
          <a:p>
            <a:pPr algn="l" indent="0" marL="0">
              <a:lnSpc>
                <a:spcPts val="2800"/>
              </a:lnSpc>
              <a:buNone/>
            </a:pPr>
            <a:r>
              <a:rPr lang="en-US" sz="1750" spc="-35" kern="0" dirty="0">
                <a:solidFill>
                  <a:srgbClr val="272525"/>
                </a:solidFill>
                <a:latin typeface="Inter" pitchFamily="34" charset="0"/>
                <a:ea typeface="Inter" pitchFamily="34" charset="-122"/>
                <a:cs typeface="Inter" pitchFamily="34" charset="-120"/>
              </a:rPr>
              <a:t>Collect explicit data (ratings, reviews) and implicit data (browsing history, clicks)</a:t>
            </a:r>
            <a:endParaRPr lang="en-US" sz="1750" dirty="0"/>
          </a:p>
        </p:txBody>
      </p:sp>
      <p:sp>
        <p:nvSpPr>
          <p:cNvPr id="7" name="Shape 4"/>
          <p:cNvSpPr/>
          <p:nvPr/>
        </p:nvSpPr>
        <p:spPr>
          <a:xfrm>
            <a:off x="3072646" y="3083123"/>
            <a:ext cx="10662285" cy="15240"/>
          </a:xfrm>
          <a:prstGeom prst="roundRect">
            <a:avLst>
              <a:gd name="adj" fmla="val 616986"/>
            </a:avLst>
          </a:prstGeom>
          <a:solidFill>
            <a:srgbClr val="C0C1D7"/>
          </a:solidFill>
          <a:ln/>
        </p:spPr>
      </p:sp>
      <p:sp>
        <p:nvSpPr>
          <p:cNvPr id="8" name="Shape 5"/>
          <p:cNvSpPr/>
          <p:nvPr/>
        </p:nvSpPr>
        <p:spPr>
          <a:xfrm>
            <a:off x="783550" y="3210282"/>
            <a:ext cx="4354354" cy="1305163"/>
          </a:xfrm>
          <a:prstGeom prst="roundRect">
            <a:avLst>
              <a:gd name="adj" fmla="val 7204"/>
            </a:avLst>
          </a:prstGeom>
          <a:solidFill>
            <a:srgbClr val="DADBF1"/>
          </a:solidFill>
          <a:ln w="7620">
            <a:solidFill>
              <a:srgbClr val="C0C1D7"/>
            </a:solidFill>
            <a:prstDash val="solid"/>
          </a:ln>
        </p:spPr>
      </p:sp>
      <p:pic>
        <p:nvPicPr>
          <p:cNvPr id="9" name="Image 1" descr="preencoded.png">    </p:cNvPr>
          <p:cNvPicPr>
            <a:picLocks noChangeAspect="1"/>
          </p:cNvPicPr>
          <p:nvPr/>
        </p:nvPicPr>
        <p:blipFill>
          <a:blip r:embed="rId2"/>
          <a:stretch>
            <a:fillRect/>
          </a:stretch>
        </p:blipFill>
        <p:spPr>
          <a:xfrm>
            <a:off x="2803327" y="3666053"/>
            <a:ext cx="314801" cy="393502"/>
          </a:xfrm>
          <a:prstGeom prst="rect">
            <a:avLst/>
          </a:prstGeom>
        </p:spPr>
      </p:pic>
      <p:sp>
        <p:nvSpPr>
          <p:cNvPr id="10" name="Text 6"/>
          <p:cNvSpPr/>
          <p:nvPr/>
        </p:nvSpPr>
        <p:spPr>
          <a:xfrm>
            <a:off x="5361742" y="3434120"/>
            <a:ext cx="2920127" cy="365046"/>
          </a:xfrm>
          <a:prstGeom prst="rect">
            <a:avLst/>
          </a:prstGeom>
          <a:noFill/>
          <a:ln/>
        </p:spPr>
        <p:txBody>
          <a:bodyPr wrap="none" lIns="0" tIns="0" rIns="0" bIns="0" rtlCol="0" anchor="t"/>
          <a:lstStyle/>
          <a:p>
            <a:pPr algn="l" indent="0" marL="0">
              <a:lnSpc>
                <a:spcPts val="2850"/>
              </a:lnSpc>
              <a:buNone/>
            </a:pPr>
            <a:r>
              <a:rPr lang="en-US" sz="2250" b="1" spc="-69" kern="0" dirty="0">
                <a:solidFill>
                  <a:srgbClr val="272525"/>
                </a:solidFill>
                <a:latin typeface="Inter Bold" pitchFamily="34" charset="0"/>
                <a:ea typeface="Inter Bold" pitchFamily="34" charset="-122"/>
                <a:cs typeface="Inter Bold" pitchFamily="34" charset="-120"/>
              </a:rPr>
              <a:t>Create Item Profiles</a:t>
            </a:r>
            <a:endParaRPr lang="en-US" sz="2250" dirty="0"/>
          </a:p>
        </p:txBody>
      </p:sp>
      <p:sp>
        <p:nvSpPr>
          <p:cNvPr id="11" name="Text 7"/>
          <p:cNvSpPr/>
          <p:nvPr/>
        </p:nvSpPr>
        <p:spPr>
          <a:xfrm>
            <a:off x="5361742" y="3933468"/>
            <a:ext cx="6070997" cy="358140"/>
          </a:xfrm>
          <a:prstGeom prst="rect">
            <a:avLst/>
          </a:prstGeom>
          <a:noFill/>
          <a:ln/>
        </p:spPr>
        <p:txBody>
          <a:bodyPr wrap="none" lIns="0" tIns="0" rIns="0" bIns="0" rtlCol="0" anchor="t"/>
          <a:lstStyle/>
          <a:p>
            <a:pPr algn="l" indent="0" marL="0">
              <a:lnSpc>
                <a:spcPts val="2800"/>
              </a:lnSpc>
              <a:buNone/>
            </a:pPr>
            <a:r>
              <a:rPr lang="en-US" sz="1750" spc="-35" kern="0" dirty="0">
                <a:solidFill>
                  <a:srgbClr val="272525"/>
                </a:solidFill>
                <a:latin typeface="Inter" pitchFamily="34" charset="0"/>
                <a:ea typeface="Inter" pitchFamily="34" charset="-122"/>
                <a:cs typeface="Inter" pitchFamily="34" charset="-120"/>
              </a:rPr>
              <a:t>Catalog item attributes (genre, actors, keywords for movies)</a:t>
            </a:r>
            <a:endParaRPr lang="en-US" sz="1750" dirty="0"/>
          </a:p>
        </p:txBody>
      </p:sp>
      <p:sp>
        <p:nvSpPr>
          <p:cNvPr id="12" name="Shape 8"/>
          <p:cNvSpPr/>
          <p:nvPr/>
        </p:nvSpPr>
        <p:spPr>
          <a:xfrm>
            <a:off x="5249823" y="4500205"/>
            <a:ext cx="8485108" cy="15240"/>
          </a:xfrm>
          <a:prstGeom prst="roundRect">
            <a:avLst>
              <a:gd name="adj" fmla="val 616986"/>
            </a:avLst>
          </a:prstGeom>
          <a:solidFill>
            <a:srgbClr val="C0C1D7"/>
          </a:solidFill>
          <a:ln/>
        </p:spPr>
      </p:sp>
      <p:sp>
        <p:nvSpPr>
          <p:cNvPr id="13" name="Shape 9"/>
          <p:cNvSpPr/>
          <p:nvPr/>
        </p:nvSpPr>
        <p:spPr>
          <a:xfrm>
            <a:off x="783550" y="4627364"/>
            <a:ext cx="6531650" cy="1663303"/>
          </a:xfrm>
          <a:prstGeom prst="roundRect">
            <a:avLst>
              <a:gd name="adj" fmla="val 5653"/>
            </a:avLst>
          </a:prstGeom>
          <a:solidFill>
            <a:srgbClr val="DADBF1"/>
          </a:solidFill>
          <a:ln w="7620">
            <a:solidFill>
              <a:srgbClr val="C0C1D7"/>
            </a:solidFill>
            <a:prstDash val="solid"/>
          </a:ln>
        </p:spPr>
      </p:sp>
      <p:pic>
        <p:nvPicPr>
          <p:cNvPr id="14" name="Image 2" descr="preencoded.png">    </p:cNvPr>
          <p:cNvPicPr>
            <a:picLocks noChangeAspect="1"/>
          </p:cNvPicPr>
          <p:nvPr/>
        </p:nvPicPr>
        <p:blipFill>
          <a:blip r:embed="rId3"/>
          <a:stretch>
            <a:fillRect/>
          </a:stretch>
        </p:blipFill>
        <p:spPr>
          <a:xfrm>
            <a:off x="3891915" y="5262205"/>
            <a:ext cx="314801" cy="393502"/>
          </a:xfrm>
          <a:prstGeom prst="rect">
            <a:avLst/>
          </a:prstGeom>
        </p:spPr>
      </p:pic>
      <p:sp>
        <p:nvSpPr>
          <p:cNvPr id="15" name="Text 10"/>
          <p:cNvSpPr/>
          <p:nvPr/>
        </p:nvSpPr>
        <p:spPr>
          <a:xfrm>
            <a:off x="7539037" y="4851202"/>
            <a:ext cx="4791551" cy="365046"/>
          </a:xfrm>
          <a:prstGeom prst="rect">
            <a:avLst/>
          </a:prstGeom>
          <a:noFill/>
          <a:ln/>
        </p:spPr>
        <p:txBody>
          <a:bodyPr wrap="none" lIns="0" tIns="0" rIns="0" bIns="0" rtlCol="0" anchor="t"/>
          <a:lstStyle/>
          <a:p>
            <a:pPr algn="l" indent="0" marL="0">
              <a:lnSpc>
                <a:spcPts val="2850"/>
              </a:lnSpc>
              <a:buNone/>
            </a:pPr>
            <a:r>
              <a:rPr lang="en-US" sz="2250" b="1" spc="-69" kern="0" dirty="0">
                <a:solidFill>
                  <a:srgbClr val="272525"/>
                </a:solidFill>
                <a:latin typeface="Inter Bold" pitchFamily="34" charset="0"/>
                <a:ea typeface="Inter Bold" pitchFamily="34" charset="-122"/>
                <a:cs typeface="Inter Bold" pitchFamily="34" charset="-120"/>
              </a:rPr>
              <a:t>Apply Recommendation Algorithms</a:t>
            </a:r>
            <a:endParaRPr lang="en-US" sz="2250" dirty="0"/>
          </a:p>
        </p:txBody>
      </p:sp>
      <p:sp>
        <p:nvSpPr>
          <p:cNvPr id="16" name="Text 11"/>
          <p:cNvSpPr/>
          <p:nvPr/>
        </p:nvSpPr>
        <p:spPr>
          <a:xfrm>
            <a:off x="7539037" y="5350550"/>
            <a:ext cx="6083975" cy="716280"/>
          </a:xfrm>
          <a:prstGeom prst="rect">
            <a:avLst/>
          </a:prstGeom>
          <a:noFill/>
          <a:ln/>
        </p:spPr>
        <p:txBody>
          <a:bodyPr wrap="square" lIns="0" tIns="0" rIns="0" bIns="0" rtlCol="0" anchor="t"/>
          <a:lstStyle/>
          <a:p>
            <a:pPr algn="l" indent="0" marL="0">
              <a:lnSpc>
                <a:spcPts val="2800"/>
              </a:lnSpc>
              <a:buNone/>
            </a:pPr>
            <a:r>
              <a:rPr lang="en-US" sz="1750" spc="-35" kern="0" dirty="0">
                <a:solidFill>
                  <a:srgbClr val="272525"/>
                </a:solidFill>
                <a:latin typeface="Inter" pitchFamily="34" charset="0"/>
                <a:ea typeface="Inter" pitchFamily="34" charset="-122"/>
                <a:cs typeface="Inter" pitchFamily="34" charset="-120"/>
              </a:rPr>
              <a:t>Use matrix factorization or deep learning to identify patterns</a:t>
            </a:r>
            <a:endParaRPr lang="en-US" sz="1750" dirty="0"/>
          </a:p>
        </p:txBody>
      </p:sp>
      <p:sp>
        <p:nvSpPr>
          <p:cNvPr id="17" name="Text 12"/>
          <p:cNvSpPr/>
          <p:nvPr/>
        </p:nvSpPr>
        <p:spPr>
          <a:xfrm>
            <a:off x="783550" y="6542484"/>
            <a:ext cx="13063299" cy="1074420"/>
          </a:xfrm>
          <a:prstGeom prst="rect">
            <a:avLst/>
          </a:prstGeom>
          <a:noFill/>
          <a:ln/>
        </p:spPr>
        <p:txBody>
          <a:bodyPr wrap="square" lIns="0" tIns="0" rIns="0" bIns="0" rtlCol="0" anchor="t"/>
          <a:lstStyle/>
          <a:p>
            <a:pPr algn="l" indent="0" marL="0">
              <a:lnSpc>
                <a:spcPts val="2800"/>
              </a:lnSpc>
              <a:buNone/>
            </a:pPr>
            <a:r>
              <a:rPr lang="en-US" sz="1750" spc="-35" kern="0" dirty="0">
                <a:solidFill>
                  <a:srgbClr val="272525"/>
                </a:solidFill>
                <a:latin typeface="Inter" pitchFamily="34" charset="0"/>
                <a:ea typeface="Inter" pitchFamily="34" charset="-122"/>
                <a:cs typeface="Inter" pitchFamily="34" charset="-120"/>
              </a:rPr>
              <a:t>The recommendation process involves sophisticated data analysis that transforms raw user interactions and item characteristics into personalized suggestions. These systems continuously learn and adapt as they gather more information about user preferences and behaviors.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82122" y="788551"/>
            <a:ext cx="12515612" cy="728782"/>
          </a:xfrm>
          <a:prstGeom prst="rect">
            <a:avLst/>
          </a:prstGeom>
          <a:noFill/>
          <a:ln/>
        </p:spPr>
        <p:txBody>
          <a:bodyPr wrap="none" lIns="0" tIns="0" rIns="0" bIns="0" rtlCol="0" anchor="t"/>
          <a:lstStyle/>
          <a:p>
            <a:pPr algn="l" indent="0" marL="0">
              <a:lnSpc>
                <a:spcPts val="5700"/>
              </a:lnSpc>
              <a:buNone/>
            </a:pPr>
            <a:r>
              <a:rPr lang="en-US" sz="4550" b="1" spc="-138" kern="0" dirty="0">
                <a:solidFill>
                  <a:srgbClr val="000000"/>
                </a:solidFill>
                <a:latin typeface="Inter Bold" pitchFamily="34" charset="0"/>
                <a:ea typeface="Inter Bold" pitchFamily="34" charset="-122"/>
                <a:cs typeface="Inter Bold" pitchFamily="34" charset="-120"/>
              </a:rPr>
              <a:t>Matrix Factorization in Recommender Systems</a:t>
            </a:r>
            <a:endParaRPr lang="en-US" sz="4550" dirty="0"/>
          </a:p>
        </p:txBody>
      </p:sp>
      <p:pic>
        <p:nvPicPr>
          <p:cNvPr id="3" name="Image 0" descr="preencoded.png">    </p:cNvPr>
          <p:cNvPicPr>
            <a:picLocks noChangeAspect="1"/>
          </p:cNvPicPr>
          <p:nvPr/>
        </p:nvPicPr>
        <p:blipFill>
          <a:blip r:embed="rId1"/>
          <a:stretch>
            <a:fillRect/>
          </a:stretch>
        </p:blipFill>
        <p:spPr>
          <a:xfrm>
            <a:off x="782122" y="1964293"/>
            <a:ext cx="4131945" cy="2553652"/>
          </a:xfrm>
          <a:prstGeom prst="rect">
            <a:avLst/>
          </a:prstGeom>
        </p:spPr>
      </p:pic>
      <p:sp>
        <p:nvSpPr>
          <p:cNvPr id="4" name="Text 1"/>
          <p:cNvSpPr/>
          <p:nvPr/>
        </p:nvSpPr>
        <p:spPr>
          <a:xfrm>
            <a:off x="782122" y="4797266"/>
            <a:ext cx="3187184" cy="364331"/>
          </a:xfrm>
          <a:prstGeom prst="rect">
            <a:avLst/>
          </a:prstGeom>
          <a:noFill/>
          <a:ln/>
        </p:spPr>
        <p:txBody>
          <a:bodyPr wrap="none" lIns="0" tIns="0" rIns="0" bIns="0" rtlCol="0" anchor="t"/>
          <a:lstStyle/>
          <a:p>
            <a:pPr algn="l" indent="0" marL="0">
              <a:lnSpc>
                <a:spcPts val="2850"/>
              </a:lnSpc>
              <a:buNone/>
            </a:pPr>
            <a:r>
              <a:rPr lang="en-US" sz="2250" b="1" spc="-69" kern="0" dirty="0">
                <a:solidFill>
                  <a:srgbClr val="272525"/>
                </a:solidFill>
                <a:latin typeface="Inter Bold" pitchFamily="34" charset="0"/>
                <a:ea typeface="Inter Bold" pitchFamily="34" charset="-122"/>
                <a:cs typeface="Inter Bold" pitchFamily="34" charset="-120"/>
              </a:rPr>
              <a:t>Decomposition Process</a:t>
            </a:r>
            <a:endParaRPr lang="en-US" sz="2250" dirty="0"/>
          </a:p>
        </p:txBody>
      </p:sp>
      <p:sp>
        <p:nvSpPr>
          <p:cNvPr id="5" name="Text 2"/>
          <p:cNvSpPr/>
          <p:nvPr/>
        </p:nvSpPr>
        <p:spPr>
          <a:xfrm>
            <a:off x="782122" y="5295662"/>
            <a:ext cx="4131945" cy="2145268"/>
          </a:xfrm>
          <a:prstGeom prst="rect">
            <a:avLst/>
          </a:prstGeom>
          <a:noFill/>
          <a:ln/>
        </p:spPr>
        <p:txBody>
          <a:bodyPr wrap="square" lIns="0" tIns="0" rIns="0" bIns="0" rtlCol="0" anchor="t"/>
          <a:lstStyle/>
          <a:p>
            <a:pPr algn="l" indent="0" marL="0">
              <a:lnSpc>
                <a:spcPts val="2800"/>
              </a:lnSpc>
              <a:buNone/>
            </a:pPr>
            <a:r>
              <a:rPr lang="en-US" sz="1750" spc="-35" kern="0" dirty="0">
                <a:solidFill>
                  <a:srgbClr val="272525"/>
                </a:solidFill>
                <a:latin typeface="Inter" pitchFamily="34" charset="0"/>
                <a:ea typeface="Inter" pitchFamily="34" charset="-122"/>
                <a:cs typeface="Inter" pitchFamily="34" charset="-120"/>
              </a:rPr>
              <a:t>Matrix factorization breaks down the large user-item interaction matrix into smaller matrices representing latent factors. These factors capture underlying patterns in user preferences that might not be immediately obvious.</a:t>
            </a:r>
            <a:endParaRPr lang="en-US" sz="1750" dirty="0"/>
          </a:p>
        </p:txBody>
      </p:sp>
      <p:pic>
        <p:nvPicPr>
          <p:cNvPr id="6" name="Image 1" descr="preencoded.png">    </p:cNvPr>
          <p:cNvPicPr>
            <a:picLocks noChangeAspect="1"/>
          </p:cNvPicPr>
          <p:nvPr/>
        </p:nvPicPr>
        <p:blipFill>
          <a:blip r:embed="rId2"/>
          <a:stretch>
            <a:fillRect/>
          </a:stretch>
        </p:blipFill>
        <p:spPr>
          <a:xfrm>
            <a:off x="5249228" y="1964293"/>
            <a:ext cx="4131945" cy="2553652"/>
          </a:xfrm>
          <a:prstGeom prst="rect">
            <a:avLst/>
          </a:prstGeom>
        </p:spPr>
      </p:pic>
      <p:sp>
        <p:nvSpPr>
          <p:cNvPr id="7" name="Text 3"/>
          <p:cNvSpPr/>
          <p:nvPr/>
        </p:nvSpPr>
        <p:spPr>
          <a:xfrm>
            <a:off x="5249228" y="4797266"/>
            <a:ext cx="3015258" cy="364331"/>
          </a:xfrm>
          <a:prstGeom prst="rect">
            <a:avLst/>
          </a:prstGeom>
          <a:noFill/>
          <a:ln/>
        </p:spPr>
        <p:txBody>
          <a:bodyPr wrap="none" lIns="0" tIns="0" rIns="0" bIns="0" rtlCol="0" anchor="t"/>
          <a:lstStyle/>
          <a:p>
            <a:pPr algn="l" indent="0" marL="0">
              <a:lnSpc>
                <a:spcPts val="2850"/>
              </a:lnSpc>
              <a:buNone/>
            </a:pPr>
            <a:r>
              <a:rPr lang="en-US" sz="2250" b="1" spc="-69" kern="0" dirty="0">
                <a:solidFill>
                  <a:srgbClr val="272525"/>
                </a:solidFill>
                <a:latin typeface="Inter Bold" pitchFamily="34" charset="0"/>
                <a:ea typeface="Inter Bold" pitchFamily="34" charset="-122"/>
                <a:cs typeface="Inter Bold" pitchFamily="34" charset="-120"/>
              </a:rPr>
              <a:t>Latent Factor Mapping</a:t>
            </a:r>
            <a:endParaRPr lang="en-US" sz="2250" dirty="0"/>
          </a:p>
        </p:txBody>
      </p:sp>
      <p:sp>
        <p:nvSpPr>
          <p:cNvPr id="8" name="Text 4"/>
          <p:cNvSpPr/>
          <p:nvPr/>
        </p:nvSpPr>
        <p:spPr>
          <a:xfrm>
            <a:off x="5249228" y="5295662"/>
            <a:ext cx="4131945" cy="1787723"/>
          </a:xfrm>
          <a:prstGeom prst="rect">
            <a:avLst/>
          </a:prstGeom>
          <a:noFill/>
          <a:ln/>
        </p:spPr>
        <p:txBody>
          <a:bodyPr wrap="square" lIns="0" tIns="0" rIns="0" bIns="0" rtlCol="0" anchor="t"/>
          <a:lstStyle/>
          <a:p>
            <a:pPr algn="l" indent="0" marL="0">
              <a:lnSpc>
                <a:spcPts val="2800"/>
              </a:lnSpc>
              <a:buNone/>
            </a:pPr>
            <a:r>
              <a:rPr lang="en-US" sz="1750" spc="-35" kern="0" dirty="0">
                <a:solidFill>
                  <a:srgbClr val="272525"/>
                </a:solidFill>
                <a:latin typeface="Inter" pitchFamily="34" charset="0"/>
                <a:ea typeface="Inter" pitchFamily="34" charset="-122"/>
                <a:cs typeface="Inter" pitchFamily="34" charset="-120"/>
              </a:rPr>
              <a:t>Users and items are mapped to the same latent feature space, allowing the system to identify relationships between them based on these hidden factors rather than explicit ratings alone.</a:t>
            </a:r>
            <a:endParaRPr lang="en-US" sz="1750" dirty="0"/>
          </a:p>
        </p:txBody>
      </p:sp>
      <p:pic>
        <p:nvPicPr>
          <p:cNvPr id="9" name="Image 2" descr="preencoded.png">    </p:cNvPr>
          <p:cNvPicPr>
            <a:picLocks noChangeAspect="1"/>
          </p:cNvPicPr>
          <p:nvPr/>
        </p:nvPicPr>
        <p:blipFill>
          <a:blip r:embed="rId3"/>
          <a:stretch>
            <a:fillRect/>
          </a:stretch>
        </p:blipFill>
        <p:spPr>
          <a:xfrm>
            <a:off x="9716333" y="1964293"/>
            <a:ext cx="4131945" cy="2553652"/>
          </a:xfrm>
          <a:prstGeom prst="rect">
            <a:avLst/>
          </a:prstGeom>
        </p:spPr>
      </p:pic>
      <p:sp>
        <p:nvSpPr>
          <p:cNvPr id="10" name="Text 5"/>
          <p:cNvSpPr/>
          <p:nvPr/>
        </p:nvSpPr>
        <p:spPr>
          <a:xfrm>
            <a:off x="9716333" y="4797266"/>
            <a:ext cx="2916912" cy="364331"/>
          </a:xfrm>
          <a:prstGeom prst="rect">
            <a:avLst/>
          </a:prstGeom>
          <a:noFill/>
          <a:ln/>
        </p:spPr>
        <p:txBody>
          <a:bodyPr wrap="none" lIns="0" tIns="0" rIns="0" bIns="0" rtlCol="0" anchor="t"/>
          <a:lstStyle/>
          <a:p>
            <a:pPr algn="l" indent="0" marL="0">
              <a:lnSpc>
                <a:spcPts val="2850"/>
              </a:lnSpc>
              <a:buNone/>
            </a:pPr>
            <a:r>
              <a:rPr lang="en-US" sz="2250" b="1" spc="-69" kern="0" dirty="0">
                <a:solidFill>
                  <a:srgbClr val="272525"/>
                </a:solidFill>
                <a:latin typeface="Inter Bold" pitchFamily="34" charset="0"/>
                <a:ea typeface="Inter Bold" pitchFamily="34" charset="-122"/>
                <a:cs typeface="Inter Bold" pitchFamily="34" charset="-120"/>
              </a:rPr>
              <a:t>Prediction Generation</a:t>
            </a:r>
            <a:endParaRPr lang="en-US" sz="2250" dirty="0"/>
          </a:p>
        </p:txBody>
      </p:sp>
      <p:sp>
        <p:nvSpPr>
          <p:cNvPr id="11" name="Text 6"/>
          <p:cNvSpPr/>
          <p:nvPr/>
        </p:nvSpPr>
        <p:spPr>
          <a:xfrm>
            <a:off x="9716333" y="5295662"/>
            <a:ext cx="4131945" cy="1787723"/>
          </a:xfrm>
          <a:prstGeom prst="rect">
            <a:avLst/>
          </a:prstGeom>
          <a:noFill/>
          <a:ln/>
        </p:spPr>
        <p:txBody>
          <a:bodyPr wrap="square" lIns="0" tIns="0" rIns="0" bIns="0" rtlCol="0" anchor="t"/>
          <a:lstStyle/>
          <a:p>
            <a:pPr algn="l" indent="0" marL="0">
              <a:lnSpc>
                <a:spcPts val="2800"/>
              </a:lnSpc>
              <a:buNone/>
            </a:pPr>
            <a:r>
              <a:rPr lang="en-US" sz="1750" spc="-35" kern="0" dirty="0">
                <a:solidFill>
                  <a:srgbClr val="272525"/>
                </a:solidFill>
                <a:latin typeface="Inter" pitchFamily="34" charset="0"/>
                <a:ea typeface="Inter" pitchFamily="34" charset="-122"/>
                <a:cs typeface="Inter" pitchFamily="34" charset="-120"/>
              </a:rPr>
              <a:t>The system generates predictions by calculating the dot product of user and item vectors in the latent space, effectively measuring their compatibility based on these underlying factors.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834628" y="851416"/>
            <a:ext cx="8395930" cy="777716"/>
          </a:xfrm>
          <a:prstGeom prst="rect">
            <a:avLst/>
          </a:prstGeom>
          <a:noFill/>
          <a:ln/>
        </p:spPr>
        <p:txBody>
          <a:bodyPr wrap="none" lIns="0" tIns="0" rIns="0" bIns="0" rtlCol="0" anchor="t"/>
          <a:lstStyle/>
          <a:p>
            <a:pPr algn="l" indent="0" marL="0">
              <a:lnSpc>
                <a:spcPts val="6100"/>
              </a:lnSpc>
              <a:buNone/>
            </a:pPr>
            <a:r>
              <a:rPr lang="en-US" sz="4850" b="1" spc="-147" kern="0" dirty="0">
                <a:solidFill>
                  <a:srgbClr val="000000"/>
                </a:solidFill>
                <a:latin typeface="Inter Bold" pitchFamily="34" charset="0"/>
                <a:ea typeface="Inter Bold" pitchFamily="34" charset="-122"/>
                <a:cs typeface="Inter Bold" pitchFamily="34" charset="-120"/>
              </a:rPr>
              <a:t>Deep Neural Network Models</a:t>
            </a:r>
            <a:endParaRPr lang="en-US" sz="4850" dirty="0"/>
          </a:p>
        </p:txBody>
      </p:sp>
      <p:sp>
        <p:nvSpPr>
          <p:cNvPr id="3" name="Shape 1"/>
          <p:cNvSpPr/>
          <p:nvPr/>
        </p:nvSpPr>
        <p:spPr>
          <a:xfrm>
            <a:off x="834628" y="2374344"/>
            <a:ext cx="536615" cy="536615"/>
          </a:xfrm>
          <a:prstGeom prst="roundRect">
            <a:avLst>
              <a:gd name="adj" fmla="val 18667"/>
            </a:avLst>
          </a:prstGeom>
          <a:solidFill>
            <a:srgbClr val="DADBF1"/>
          </a:solidFill>
          <a:ln w="7620">
            <a:solidFill>
              <a:srgbClr val="C0C1D7"/>
            </a:solidFill>
            <a:prstDash val="solid"/>
          </a:ln>
        </p:spPr>
      </p:sp>
      <p:pic>
        <p:nvPicPr>
          <p:cNvPr id="4" name="Image 0" descr="preencoded.png">    </p:cNvPr>
          <p:cNvPicPr>
            <a:picLocks noChangeAspect="1"/>
          </p:cNvPicPr>
          <p:nvPr/>
        </p:nvPicPr>
        <p:blipFill>
          <a:blip r:embed="rId1"/>
          <a:stretch>
            <a:fillRect/>
          </a:stretch>
        </p:blipFill>
        <p:spPr>
          <a:xfrm>
            <a:off x="916245" y="2409289"/>
            <a:ext cx="373261" cy="466606"/>
          </a:xfrm>
          <a:prstGeom prst="rect">
            <a:avLst/>
          </a:prstGeom>
        </p:spPr>
      </p:pic>
      <p:sp>
        <p:nvSpPr>
          <p:cNvPr id="5" name="Text 2"/>
          <p:cNvSpPr/>
          <p:nvPr/>
        </p:nvSpPr>
        <p:spPr>
          <a:xfrm>
            <a:off x="1609725" y="2374344"/>
            <a:ext cx="3110746" cy="388858"/>
          </a:xfrm>
          <a:prstGeom prst="rect">
            <a:avLst/>
          </a:prstGeom>
          <a:noFill/>
          <a:ln/>
        </p:spPr>
        <p:txBody>
          <a:bodyPr wrap="none" lIns="0" tIns="0" rIns="0" bIns="0" rtlCol="0" anchor="t"/>
          <a:lstStyle/>
          <a:p>
            <a:pPr algn="l" indent="0" marL="0">
              <a:lnSpc>
                <a:spcPts val="3050"/>
              </a:lnSpc>
              <a:buNone/>
            </a:pPr>
            <a:r>
              <a:rPr lang="en-US" sz="2400" b="1" spc="-73" kern="0" dirty="0">
                <a:solidFill>
                  <a:srgbClr val="272525"/>
                </a:solidFill>
                <a:latin typeface="Inter Bold" pitchFamily="34" charset="0"/>
                <a:ea typeface="Inter Bold" pitchFamily="34" charset="-122"/>
                <a:cs typeface="Inter Bold" pitchFamily="34" charset="-120"/>
              </a:rPr>
              <a:t>Autoencoders</a:t>
            </a:r>
            <a:endParaRPr lang="en-US" sz="2400" dirty="0"/>
          </a:p>
        </p:txBody>
      </p:sp>
      <p:sp>
        <p:nvSpPr>
          <p:cNvPr id="6" name="Text 3"/>
          <p:cNvSpPr/>
          <p:nvPr/>
        </p:nvSpPr>
        <p:spPr>
          <a:xfrm>
            <a:off x="1609725" y="2906197"/>
            <a:ext cx="5586293" cy="1907381"/>
          </a:xfrm>
          <a:prstGeom prst="rect">
            <a:avLst/>
          </a:prstGeom>
          <a:noFill/>
          <a:ln/>
        </p:spPr>
        <p:txBody>
          <a:bodyPr wrap="square" lIns="0" tIns="0" rIns="0" bIns="0" rtlCol="0" anchor="t"/>
          <a:lstStyle/>
          <a:p>
            <a:pPr algn="l" indent="0" marL="0">
              <a:lnSpc>
                <a:spcPts val="3000"/>
              </a:lnSpc>
              <a:buNone/>
            </a:pPr>
            <a:r>
              <a:rPr lang="en-US" sz="1850" spc="-38" kern="0" dirty="0">
                <a:solidFill>
                  <a:srgbClr val="272525"/>
                </a:solidFill>
                <a:latin typeface="Inter" pitchFamily="34" charset="0"/>
                <a:ea typeface="Inter" pitchFamily="34" charset="-122"/>
                <a:cs typeface="Inter" pitchFamily="34" charset="-120"/>
              </a:rPr>
              <a:t>Neural networks that learn efficient representations of user preferences by compressing them into a smaller latent space and then reconstructing the original preferences, capturing complex patterns in the process.</a:t>
            </a:r>
            <a:endParaRPr lang="en-US" sz="1850" dirty="0"/>
          </a:p>
        </p:txBody>
      </p:sp>
      <p:sp>
        <p:nvSpPr>
          <p:cNvPr id="7" name="Shape 4"/>
          <p:cNvSpPr/>
          <p:nvPr/>
        </p:nvSpPr>
        <p:spPr>
          <a:xfrm>
            <a:off x="7434501" y="2374344"/>
            <a:ext cx="536615" cy="536615"/>
          </a:xfrm>
          <a:prstGeom prst="roundRect">
            <a:avLst>
              <a:gd name="adj" fmla="val 18667"/>
            </a:avLst>
          </a:prstGeom>
          <a:solidFill>
            <a:srgbClr val="DADBF1"/>
          </a:solidFill>
          <a:ln w="7620">
            <a:solidFill>
              <a:srgbClr val="C0C1D7"/>
            </a:solidFill>
            <a:prstDash val="solid"/>
          </a:ln>
        </p:spPr>
      </p:sp>
      <p:pic>
        <p:nvPicPr>
          <p:cNvPr id="8" name="Image 1" descr="preencoded.png">    </p:cNvPr>
          <p:cNvPicPr>
            <a:picLocks noChangeAspect="1"/>
          </p:cNvPicPr>
          <p:nvPr/>
        </p:nvPicPr>
        <p:blipFill>
          <a:blip r:embed="rId2"/>
          <a:stretch>
            <a:fillRect/>
          </a:stretch>
        </p:blipFill>
        <p:spPr>
          <a:xfrm>
            <a:off x="7516118" y="2409289"/>
            <a:ext cx="373261" cy="466606"/>
          </a:xfrm>
          <a:prstGeom prst="rect">
            <a:avLst/>
          </a:prstGeom>
        </p:spPr>
      </p:pic>
      <p:sp>
        <p:nvSpPr>
          <p:cNvPr id="9" name="Text 5"/>
          <p:cNvSpPr/>
          <p:nvPr/>
        </p:nvSpPr>
        <p:spPr>
          <a:xfrm>
            <a:off x="8209598" y="2374344"/>
            <a:ext cx="4355544" cy="388858"/>
          </a:xfrm>
          <a:prstGeom prst="rect">
            <a:avLst/>
          </a:prstGeom>
          <a:noFill/>
          <a:ln/>
        </p:spPr>
        <p:txBody>
          <a:bodyPr wrap="none" lIns="0" tIns="0" rIns="0" bIns="0" rtlCol="0" anchor="t"/>
          <a:lstStyle/>
          <a:p>
            <a:pPr algn="l" indent="0" marL="0">
              <a:lnSpc>
                <a:spcPts val="3050"/>
              </a:lnSpc>
              <a:buNone/>
            </a:pPr>
            <a:r>
              <a:rPr lang="en-US" sz="2400" b="1" spc="-73" kern="0" dirty="0">
                <a:solidFill>
                  <a:srgbClr val="272525"/>
                </a:solidFill>
                <a:latin typeface="Inter Bold" pitchFamily="34" charset="0"/>
                <a:ea typeface="Inter Bold" pitchFamily="34" charset="-122"/>
                <a:cs typeface="Inter Bold" pitchFamily="34" charset="-120"/>
              </a:rPr>
              <a:t>Deep Neural Networks (DNNs)</a:t>
            </a:r>
            <a:endParaRPr lang="en-US" sz="2400" dirty="0"/>
          </a:p>
        </p:txBody>
      </p:sp>
      <p:sp>
        <p:nvSpPr>
          <p:cNvPr id="10" name="Text 6"/>
          <p:cNvSpPr/>
          <p:nvPr/>
        </p:nvSpPr>
        <p:spPr>
          <a:xfrm>
            <a:off x="8209598" y="2906197"/>
            <a:ext cx="5586293" cy="1907381"/>
          </a:xfrm>
          <a:prstGeom prst="rect">
            <a:avLst/>
          </a:prstGeom>
          <a:noFill/>
          <a:ln/>
        </p:spPr>
        <p:txBody>
          <a:bodyPr wrap="square" lIns="0" tIns="0" rIns="0" bIns="0" rtlCol="0" anchor="t"/>
          <a:lstStyle/>
          <a:p>
            <a:pPr algn="l" indent="0" marL="0">
              <a:lnSpc>
                <a:spcPts val="3000"/>
              </a:lnSpc>
              <a:buNone/>
            </a:pPr>
            <a:r>
              <a:rPr lang="en-US" sz="1850" spc="-38" kern="0" dirty="0">
                <a:solidFill>
                  <a:srgbClr val="272525"/>
                </a:solidFill>
                <a:latin typeface="Inter" pitchFamily="34" charset="0"/>
                <a:ea typeface="Inter" pitchFamily="34" charset="-122"/>
                <a:cs typeface="Inter" pitchFamily="34" charset="-120"/>
              </a:rPr>
              <a:t>Multiple layers of interconnected neurons transform input data into higher-level representations, modeling intricate relationships between users and items by considering various features and historical interactions.</a:t>
            </a:r>
            <a:endParaRPr lang="en-US" sz="1850" dirty="0"/>
          </a:p>
        </p:txBody>
      </p:sp>
      <p:sp>
        <p:nvSpPr>
          <p:cNvPr id="11" name="Shape 7"/>
          <p:cNvSpPr/>
          <p:nvPr/>
        </p:nvSpPr>
        <p:spPr>
          <a:xfrm>
            <a:off x="834628" y="5320308"/>
            <a:ext cx="536615" cy="536615"/>
          </a:xfrm>
          <a:prstGeom prst="roundRect">
            <a:avLst>
              <a:gd name="adj" fmla="val 18667"/>
            </a:avLst>
          </a:prstGeom>
          <a:solidFill>
            <a:srgbClr val="DADBF1"/>
          </a:solidFill>
          <a:ln w="7620">
            <a:solidFill>
              <a:srgbClr val="C0C1D7"/>
            </a:solidFill>
            <a:prstDash val="solid"/>
          </a:ln>
        </p:spPr>
      </p:sp>
      <p:pic>
        <p:nvPicPr>
          <p:cNvPr id="12" name="Image 2" descr="preencoded.png">    </p:cNvPr>
          <p:cNvPicPr>
            <a:picLocks noChangeAspect="1"/>
          </p:cNvPicPr>
          <p:nvPr/>
        </p:nvPicPr>
        <p:blipFill>
          <a:blip r:embed="rId3"/>
          <a:stretch>
            <a:fillRect/>
          </a:stretch>
        </p:blipFill>
        <p:spPr>
          <a:xfrm>
            <a:off x="916245" y="5355253"/>
            <a:ext cx="373261" cy="466606"/>
          </a:xfrm>
          <a:prstGeom prst="rect">
            <a:avLst/>
          </a:prstGeom>
        </p:spPr>
      </p:pic>
      <p:sp>
        <p:nvSpPr>
          <p:cNvPr id="13" name="Text 8"/>
          <p:cNvSpPr/>
          <p:nvPr/>
        </p:nvSpPr>
        <p:spPr>
          <a:xfrm>
            <a:off x="1609725" y="5320308"/>
            <a:ext cx="5586174" cy="388858"/>
          </a:xfrm>
          <a:prstGeom prst="rect">
            <a:avLst/>
          </a:prstGeom>
          <a:noFill/>
          <a:ln/>
        </p:spPr>
        <p:txBody>
          <a:bodyPr wrap="none" lIns="0" tIns="0" rIns="0" bIns="0" rtlCol="0" anchor="t"/>
          <a:lstStyle/>
          <a:p>
            <a:pPr algn="l" indent="0" marL="0">
              <a:lnSpc>
                <a:spcPts val="3050"/>
              </a:lnSpc>
              <a:buNone/>
            </a:pPr>
            <a:r>
              <a:rPr lang="en-US" sz="2400" b="1" spc="-73" kern="0" dirty="0">
                <a:solidFill>
                  <a:srgbClr val="272525"/>
                </a:solidFill>
                <a:latin typeface="Inter Bold" pitchFamily="34" charset="0"/>
                <a:ea typeface="Inter Bold" pitchFamily="34" charset="-122"/>
                <a:cs typeface="Inter Bold" pitchFamily="34" charset="-120"/>
              </a:rPr>
              <a:t>Convolutional Neural Networks (CNNs)</a:t>
            </a:r>
            <a:endParaRPr lang="en-US" sz="2400" dirty="0"/>
          </a:p>
        </p:txBody>
      </p:sp>
      <p:sp>
        <p:nvSpPr>
          <p:cNvPr id="14" name="Text 9"/>
          <p:cNvSpPr/>
          <p:nvPr/>
        </p:nvSpPr>
        <p:spPr>
          <a:xfrm>
            <a:off x="1609725" y="5852160"/>
            <a:ext cx="5586293" cy="1525905"/>
          </a:xfrm>
          <a:prstGeom prst="rect">
            <a:avLst/>
          </a:prstGeom>
          <a:noFill/>
          <a:ln/>
        </p:spPr>
        <p:txBody>
          <a:bodyPr wrap="square" lIns="0" tIns="0" rIns="0" bIns="0" rtlCol="0" anchor="t"/>
          <a:lstStyle/>
          <a:p>
            <a:pPr algn="l" indent="0" marL="0">
              <a:lnSpc>
                <a:spcPts val="3000"/>
              </a:lnSpc>
              <a:buNone/>
            </a:pPr>
            <a:r>
              <a:rPr lang="en-US" sz="1850" spc="-38" kern="0" dirty="0">
                <a:solidFill>
                  <a:srgbClr val="272525"/>
                </a:solidFill>
                <a:latin typeface="Inter" pitchFamily="34" charset="0"/>
                <a:ea typeface="Inter" pitchFamily="34" charset="-122"/>
                <a:cs typeface="Inter" pitchFamily="34" charset="-120"/>
              </a:rPr>
              <a:t>Primarily used for image and video processing, CNNs extract high-level features from visual content to recommend similar items based on visual similarity rather than just metadata.</a:t>
            </a:r>
            <a:endParaRPr lang="en-US" sz="1850" dirty="0"/>
          </a:p>
        </p:txBody>
      </p:sp>
      <p:sp>
        <p:nvSpPr>
          <p:cNvPr id="15" name="Shape 10"/>
          <p:cNvSpPr/>
          <p:nvPr/>
        </p:nvSpPr>
        <p:spPr>
          <a:xfrm>
            <a:off x="7434501" y="5320308"/>
            <a:ext cx="536615" cy="536615"/>
          </a:xfrm>
          <a:prstGeom prst="roundRect">
            <a:avLst>
              <a:gd name="adj" fmla="val 18667"/>
            </a:avLst>
          </a:prstGeom>
          <a:solidFill>
            <a:srgbClr val="DADBF1"/>
          </a:solidFill>
          <a:ln w="7620">
            <a:solidFill>
              <a:srgbClr val="C0C1D7"/>
            </a:solidFill>
            <a:prstDash val="solid"/>
          </a:ln>
        </p:spPr>
      </p:sp>
      <p:pic>
        <p:nvPicPr>
          <p:cNvPr id="16" name="Image 3" descr="preencoded.png">    </p:cNvPr>
          <p:cNvPicPr>
            <a:picLocks noChangeAspect="1"/>
          </p:cNvPicPr>
          <p:nvPr/>
        </p:nvPicPr>
        <p:blipFill>
          <a:blip r:embed="rId4"/>
          <a:stretch>
            <a:fillRect/>
          </a:stretch>
        </p:blipFill>
        <p:spPr>
          <a:xfrm>
            <a:off x="7516118" y="5355253"/>
            <a:ext cx="373261" cy="466606"/>
          </a:xfrm>
          <a:prstGeom prst="rect">
            <a:avLst/>
          </a:prstGeom>
        </p:spPr>
      </p:pic>
      <p:sp>
        <p:nvSpPr>
          <p:cNvPr id="17" name="Text 11"/>
          <p:cNvSpPr/>
          <p:nvPr/>
        </p:nvSpPr>
        <p:spPr>
          <a:xfrm>
            <a:off x="8209598" y="5320308"/>
            <a:ext cx="5000387" cy="388858"/>
          </a:xfrm>
          <a:prstGeom prst="rect">
            <a:avLst/>
          </a:prstGeom>
          <a:noFill/>
          <a:ln/>
        </p:spPr>
        <p:txBody>
          <a:bodyPr wrap="none" lIns="0" tIns="0" rIns="0" bIns="0" rtlCol="0" anchor="t"/>
          <a:lstStyle/>
          <a:p>
            <a:pPr algn="l" indent="0" marL="0">
              <a:lnSpc>
                <a:spcPts val="3050"/>
              </a:lnSpc>
              <a:buNone/>
            </a:pPr>
            <a:r>
              <a:rPr lang="en-US" sz="2400" b="1" spc="-73" kern="0" dirty="0">
                <a:solidFill>
                  <a:srgbClr val="272525"/>
                </a:solidFill>
                <a:latin typeface="Inter Bold" pitchFamily="34" charset="0"/>
                <a:ea typeface="Inter Bold" pitchFamily="34" charset="-122"/>
                <a:cs typeface="Inter Bold" pitchFamily="34" charset="-120"/>
              </a:rPr>
              <a:t>Recurrent Neural Networks (RNNs)</a:t>
            </a:r>
            <a:endParaRPr lang="en-US" sz="2400" dirty="0"/>
          </a:p>
        </p:txBody>
      </p:sp>
      <p:sp>
        <p:nvSpPr>
          <p:cNvPr id="18" name="Text 12"/>
          <p:cNvSpPr/>
          <p:nvPr/>
        </p:nvSpPr>
        <p:spPr>
          <a:xfrm>
            <a:off x="8209598" y="5852160"/>
            <a:ext cx="5586293" cy="1525905"/>
          </a:xfrm>
          <a:prstGeom prst="rect">
            <a:avLst/>
          </a:prstGeom>
          <a:noFill/>
          <a:ln/>
        </p:spPr>
        <p:txBody>
          <a:bodyPr wrap="square" lIns="0" tIns="0" rIns="0" bIns="0" rtlCol="0" anchor="t"/>
          <a:lstStyle/>
          <a:p>
            <a:pPr algn="l" indent="0" marL="0">
              <a:lnSpc>
                <a:spcPts val="3000"/>
              </a:lnSpc>
              <a:buNone/>
            </a:pPr>
            <a:r>
              <a:rPr lang="en-US" sz="1850" spc="-38" kern="0" dirty="0">
                <a:solidFill>
                  <a:srgbClr val="272525"/>
                </a:solidFill>
                <a:latin typeface="Inter" pitchFamily="34" charset="0"/>
                <a:ea typeface="Inter" pitchFamily="34" charset="-122"/>
                <a:cs typeface="Inter" pitchFamily="34" charset="-120"/>
              </a:rPr>
              <a:t>Designed for sequential data, RNNs model temporal dependencies in user behavior to provide recommendations based on the sequence of actions, ideal for session-based recommendations.</a:t>
            </a:r>
            <a:endParaRPr lang="en-US" sz="18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26996" y="894278"/>
            <a:ext cx="12288560" cy="677228"/>
          </a:xfrm>
          <a:prstGeom prst="rect">
            <a:avLst/>
          </a:prstGeom>
          <a:noFill/>
          <a:ln/>
        </p:spPr>
        <p:txBody>
          <a:bodyPr wrap="none" lIns="0" tIns="0" rIns="0" bIns="0" rtlCol="0" anchor="t"/>
          <a:lstStyle/>
          <a:p>
            <a:pPr algn="l" indent="0" marL="0">
              <a:lnSpc>
                <a:spcPts val="5300"/>
              </a:lnSpc>
              <a:buNone/>
            </a:pPr>
            <a:r>
              <a:rPr lang="en-US" sz="4250" b="1" spc="-128" kern="0" dirty="0">
                <a:solidFill>
                  <a:srgbClr val="000000"/>
                </a:solidFill>
                <a:latin typeface="Inter Bold" pitchFamily="34" charset="0"/>
                <a:ea typeface="Inter Bold" pitchFamily="34" charset="-122"/>
                <a:cs typeface="Inter Bold" pitchFamily="34" charset="-120"/>
              </a:rPr>
              <a:t>Attention Mechanisms in Recommender Systems</a:t>
            </a:r>
            <a:endParaRPr lang="en-US" sz="4250" dirty="0"/>
          </a:p>
        </p:txBody>
      </p:sp>
      <p:sp>
        <p:nvSpPr>
          <p:cNvPr id="3" name="Text 1"/>
          <p:cNvSpPr/>
          <p:nvPr/>
        </p:nvSpPr>
        <p:spPr>
          <a:xfrm>
            <a:off x="726996" y="2090738"/>
            <a:ext cx="3449479" cy="338733"/>
          </a:xfrm>
          <a:prstGeom prst="rect">
            <a:avLst/>
          </a:prstGeom>
          <a:noFill/>
          <a:ln/>
        </p:spPr>
        <p:txBody>
          <a:bodyPr wrap="none" lIns="0" tIns="0" rIns="0" bIns="0" rtlCol="0" anchor="t"/>
          <a:lstStyle/>
          <a:p>
            <a:pPr algn="l" indent="0" marL="0">
              <a:lnSpc>
                <a:spcPts val="2650"/>
              </a:lnSpc>
              <a:buNone/>
            </a:pPr>
            <a:r>
              <a:rPr lang="en-US" sz="2100" b="1" spc="-64" kern="0" dirty="0">
                <a:solidFill>
                  <a:srgbClr val="000000"/>
                </a:solidFill>
                <a:latin typeface="Inter Bold" pitchFamily="34" charset="0"/>
                <a:ea typeface="Inter Bold" pitchFamily="34" charset="-122"/>
                <a:cs typeface="Inter Bold" pitchFamily="34" charset="-120"/>
              </a:rPr>
              <a:t>Dynamic Feature Weighting</a:t>
            </a:r>
            <a:endParaRPr lang="en-US" sz="2100" dirty="0"/>
          </a:p>
        </p:txBody>
      </p:sp>
      <p:sp>
        <p:nvSpPr>
          <p:cNvPr id="4" name="Text 2"/>
          <p:cNvSpPr/>
          <p:nvPr/>
        </p:nvSpPr>
        <p:spPr>
          <a:xfrm>
            <a:off x="726996" y="2637115"/>
            <a:ext cx="6334839" cy="1329690"/>
          </a:xfrm>
          <a:prstGeom prst="rect">
            <a:avLst/>
          </a:prstGeom>
          <a:noFill/>
          <a:ln/>
        </p:spPr>
        <p:txBody>
          <a:bodyPr wrap="square" lIns="0" tIns="0" rIns="0" bIns="0" rtlCol="0" anchor="t"/>
          <a:lstStyle/>
          <a:p>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Attention mechanisms allow models to focus on the most relevant parts of the input data by dynamically weighting different features or interactions. This mimics how humans pay attention to certain aspects of information while ignoring others.</a:t>
            </a:r>
            <a:endParaRPr lang="en-US" sz="1600" dirty="0"/>
          </a:p>
        </p:txBody>
      </p:sp>
      <p:sp>
        <p:nvSpPr>
          <p:cNvPr id="5" name="Text 3"/>
          <p:cNvSpPr/>
          <p:nvPr/>
        </p:nvSpPr>
        <p:spPr>
          <a:xfrm>
            <a:off x="726996" y="4153733"/>
            <a:ext cx="6334839" cy="997268"/>
          </a:xfrm>
          <a:prstGeom prst="rect">
            <a:avLst/>
          </a:prstGeom>
          <a:noFill/>
          <a:ln/>
        </p:spPr>
        <p:txBody>
          <a:bodyPr wrap="square" lIns="0" tIns="0" rIns="0" bIns="0" rtlCol="0" anchor="t"/>
          <a:lstStyle/>
          <a:p>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In recommendation systems, these mechanisms identify and prioritize the features or interactions that most strongly influence a user's preferences, leading to more accurate predictions.</a:t>
            </a:r>
            <a:endParaRPr lang="en-US" sz="1600" dirty="0"/>
          </a:p>
        </p:txBody>
      </p:sp>
      <p:pic>
        <p:nvPicPr>
          <p:cNvPr id="6" name="Image 0" descr="preencoded.png">    </p:cNvPr>
          <p:cNvPicPr>
            <a:picLocks noChangeAspect="1"/>
          </p:cNvPicPr>
          <p:nvPr/>
        </p:nvPicPr>
        <p:blipFill>
          <a:blip r:embed="rId1"/>
          <a:stretch>
            <a:fillRect/>
          </a:stretch>
        </p:blipFill>
        <p:spPr>
          <a:xfrm>
            <a:off x="7576185" y="2116693"/>
            <a:ext cx="6334839" cy="3800832"/>
          </a:xfrm>
          <a:prstGeom prst="rect">
            <a:avLst/>
          </a:prstGeom>
        </p:spPr>
      </p:pic>
      <p:sp>
        <p:nvSpPr>
          <p:cNvPr id="7" name="Text 4"/>
          <p:cNvSpPr/>
          <p:nvPr/>
        </p:nvSpPr>
        <p:spPr>
          <a:xfrm>
            <a:off x="7576185" y="6151126"/>
            <a:ext cx="6334839" cy="997268"/>
          </a:xfrm>
          <a:prstGeom prst="rect">
            <a:avLst/>
          </a:prstGeom>
          <a:noFill/>
          <a:ln/>
        </p:spPr>
        <p:txBody>
          <a:bodyPr wrap="square" lIns="0" tIns="0" rIns="0" bIns="0" rtlCol="0" anchor="t"/>
          <a:lstStyle/>
          <a:p>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By concentrating on the crucial parts of the input, attention mechanisms help models make more nuanced recommendations that better reflect user interests and behaviors.</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864037" y="1099661"/>
            <a:ext cx="12902327" cy="1609963"/>
          </a:xfrm>
          <a:prstGeom prst="rect">
            <a:avLst/>
          </a:prstGeom>
          <a:noFill/>
          <a:ln/>
        </p:spPr>
        <p:txBody>
          <a:bodyPr wrap="squar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Business Importance of Recommender Systems</a:t>
            </a:r>
            <a:endParaRPr lang="en-US" sz="5050" dirty="0"/>
          </a:p>
        </p:txBody>
      </p:sp>
      <p:sp>
        <p:nvSpPr>
          <p:cNvPr id="3" name="Text 1"/>
          <p:cNvSpPr/>
          <p:nvPr/>
        </p:nvSpPr>
        <p:spPr>
          <a:xfrm>
            <a:off x="864037" y="3203258"/>
            <a:ext cx="4053840" cy="814626"/>
          </a:xfrm>
          <a:prstGeom prst="rect">
            <a:avLst/>
          </a:prstGeom>
          <a:noFill/>
          <a:ln/>
        </p:spPr>
        <p:txBody>
          <a:bodyPr wrap="none" lIns="0" tIns="0" rIns="0" bIns="0" rtlCol="0" anchor="t"/>
          <a:lstStyle/>
          <a:p>
            <a:pPr algn="ctr" indent="0" marL="0">
              <a:lnSpc>
                <a:spcPts val="6400"/>
              </a:lnSpc>
              <a:buNone/>
            </a:pPr>
            <a:r>
              <a:rPr lang="en-US" sz="6400" b="1" spc="-192" kern="0" dirty="0">
                <a:solidFill>
                  <a:srgbClr val="272525"/>
                </a:solidFill>
                <a:latin typeface="Inter Bold" pitchFamily="34" charset="0"/>
                <a:ea typeface="Inter Bold" pitchFamily="34" charset="-122"/>
                <a:cs typeface="Inter Bold" pitchFamily="34" charset="-120"/>
              </a:rPr>
              <a:t>35%</a:t>
            </a:r>
            <a:endParaRPr lang="en-US" sz="6400" dirty="0"/>
          </a:p>
        </p:txBody>
      </p:sp>
      <p:sp>
        <p:nvSpPr>
          <p:cNvPr id="4" name="Text 2"/>
          <p:cNvSpPr/>
          <p:nvPr/>
        </p:nvSpPr>
        <p:spPr>
          <a:xfrm>
            <a:off x="1280874" y="4326374"/>
            <a:ext cx="3220164" cy="402550"/>
          </a:xfrm>
          <a:prstGeom prst="rect">
            <a:avLst/>
          </a:prstGeom>
          <a:noFill/>
          <a:ln/>
        </p:spPr>
        <p:txBody>
          <a:bodyPr wrap="none" lIns="0" tIns="0" rIns="0" bIns="0" rtlCol="0" anchor="t"/>
          <a:lstStyle/>
          <a:p>
            <a:pPr algn="ctr"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Revenue Increase</a:t>
            </a:r>
            <a:endParaRPr lang="en-US" sz="2500" dirty="0"/>
          </a:p>
        </p:txBody>
      </p:sp>
      <p:sp>
        <p:nvSpPr>
          <p:cNvPr id="5" name="Text 3"/>
          <p:cNvSpPr/>
          <p:nvPr/>
        </p:nvSpPr>
        <p:spPr>
          <a:xfrm>
            <a:off x="864037" y="4877038"/>
            <a:ext cx="4053840" cy="790099"/>
          </a:xfrm>
          <a:prstGeom prst="rect">
            <a:avLst/>
          </a:prstGeom>
          <a:noFill/>
          <a:ln/>
        </p:spPr>
        <p:txBody>
          <a:bodyPr wrap="square" lIns="0" tIns="0" rIns="0" bIns="0" rtlCol="0" anchor="t"/>
          <a:lstStyle/>
          <a:p>
            <a:pPr algn="ct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Average boost in sales from personalized recommendations</a:t>
            </a:r>
            <a:endParaRPr lang="en-US" sz="1900" dirty="0"/>
          </a:p>
        </p:txBody>
      </p:sp>
      <p:sp>
        <p:nvSpPr>
          <p:cNvPr id="6" name="Text 4"/>
          <p:cNvSpPr/>
          <p:nvPr/>
        </p:nvSpPr>
        <p:spPr>
          <a:xfrm>
            <a:off x="5288161" y="3203258"/>
            <a:ext cx="4053959" cy="814626"/>
          </a:xfrm>
          <a:prstGeom prst="rect">
            <a:avLst/>
          </a:prstGeom>
          <a:noFill/>
          <a:ln/>
        </p:spPr>
        <p:txBody>
          <a:bodyPr wrap="none" lIns="0" tIns="0" rIns="0" bIns="0" rtlCol="0" anchor="t"/>
          <a:lstStyle/>
          <a:p>
            <a:pPr algn="ctr" indent="0" marL="0">
              <a:lnSpc>
                <a:spcPts val="6400"/>
              </a:lnSpc>
              <a:buNone/>
            </a:pPr>
            <a:r>
              <a:rPr lang="en-US" sz="6400" b="1" spc="-192" kern="0" dirty="0">
                <a:solidFill>
                  <a:srgbClr val="272525"/>
                </a:solidFill>
                <a:latin typeface="Inter Bold" pitchFamily="34" charset="0"/>
                <a:ea typeface="Inter Bold" pitchFamily="34" charset="-122"/>
                <a:cs typeface="Inter Bold" pitchFamily="34" charset="-120"/>
              </a:rPr>
              <a:t>75%</a:t>
            </a:r>
            <a:endParaRPr lang="en-US" sz="6400" dirty="0"/>
          </a:p>
        </p:txBody>
      </p:sp>
      <p:sp>
        <p:nvSpPr>
          <p:cNvPr id="7" name="Text 5"/>
          <p:cNvSpPr/>
          <p:nvPr/>
        </p:nvSpPr>
        <p:spPr>
          <a:xfrm>
            <a:off x="5704999" y="4326374"/>
            <a:ext cx="3220164" cy="402550"/>
          </a:xfrm>
          <a:prstGeom prst="rect">
            <a:avLst/>
          </a:prstGeom>
          <a:noFill/>
          <a:ln/>
        </p:spPr>
        <p:txBody>
          <a:bodyPr wrap="none" lIns="0" tIns="0" rIns="0" bIns="0" rtlCol="0" anchor="t"/>
          <a:lstStyle/>
          <a:p>
            <a:pPr algn="ctr"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Netflix Views</a:t>
            </a:r>
            <a:endParaRPr lang="en-US" sz="2500" dirty="0"/>
          </a:p>
        </p:txBody>
      </p:sp>
      <p:sp>
        <p:nvSpPr>
          <p:cNvPr id="8" name="Text 6"/>
          <p:cNvSpPr/>
          <p:nvPr/>
        </p:nvSpPr>
        <p:spPr>
          <a:xfrm>
            <a:off x="5288161" y="4877038"/>
            <a:ext cx="4053959" cy="790099"/>
          </a:xfrm>
          <a:prstGeom prst="rect">
            <a:avLst/>
          </a:prstGeom>
          <a:noFill/>
          <a:ln/>
        </p:spPr>
        <p:txBody>
          <a:bodyPr wrap="square" lIns="0" tIns="0" rIns="0" bIns="0" rtlCol="0" anchor="t"/>
          <a:lstStyle/>
          <a:p>
            <a:pPr algn="ct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Percentage of Netflix viewing driven by recommendations</a:t>
            </a:r>
            <a:endParaRPr lang="en-US" sz="1900" dirty="0"/>
          </a:p>
        </p:txBody>
      </p:sp>
      <p:sp>
        <p:nvSpPr>
          <p:cNvPr id="9" name="Text 7"/>
          <p:cNvSpPr/>
          <p:nvPr/>
        </p:nvSpPr>
        <p:spPr>
          <a:xfrm>
            <a:off x="9712404" y="3203258"/>
            <a:ext cx="4053840" cy="814626"/>
          </a:xfrm>
          <a:prstGeom prst="rect">
            <a:avLst/>
          </a:prstGeom>
          <a:noFill/>
          <a:ln/>
        </p:spPr>
        <p:txBody>
          <a:bodyPr wrap="none" lIns="0" tIns="0" rIns="0" bIns="0" rtlCol="0" anchor="t"/>
          <a:lstStyle/>
          <a:p>
            <a:pPr algn="ctr" indent="0" marL="0">
              <a:lnSpc>
                <a:spcPts val="6400"/>
              </a:lnSpc>
              <a:buNone/>
            </a:pPr>
            <a:r>
              <a:rPr lang="en-US" sz="6400" b="1" spc="-192" kern="0" dirty="0">
                <a:solidFill>
                  <a:srgbClr val="272525"/>
                </a:solidFill>
                <a:latin typeface="Inter Bold" pitchFamily="34" charset="0"/>
                <a:ea typeface="Inter Bold" pitchFamily="34" charset="-122"/>
                <a:cs typeface="Inter Bold" pitchFamily="34" charset="-120"/>
              </a:rPr>
              <a:t>60%</a:t>
            </a:r>
            <a:endParaRPr lang="en-US" sz="6400" dirty="0"/>
          </a:p>
        </p:txBody>
      </p:sp>
      <p:sp>
        <p:nvSpPr>
          <p:cNvPr id="10" name="Text 8"/>
          <p:cNvSpPr/>
          <p:nvPr/>
        </p:nvSpPr>
        <p:spPr>
          <a:xfrm>
            <a:off x="10129242" y="4326374"/>
            <a:ext cx="3220164" cy="402550"/>
          </a:xfrm>
          <a:prstGeom prst="rect">
            <a:avLst/>
          </a:prstGeom>
          <a:noFill/>
          <a:ln/>
        </p:spPr>
        <p:txBody>
          <a:bodyPr wrap="none" lIns="0" tIns="0" rIns="0" bIns="0" rtlCol="0" anchor="t"/>
          <a:lstStyle/>
          <a:p>
            <a:pPr algn="ctr"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User Engagement</a:t>
            </a:r>
            <a:endParaRPr lang="en-US" sz="2500" dirty="0"/>
          </a:p>
        </p:txBody>
      </p:sp>
      <p:sp>
        <p:nvSpPr>
          <p:cNvPr id="11" name="Text 9"/>
          <p:cNvSpPr/>
          <p:nvPr/>
        </p:nvSpPr>
        <p:spPr>
          <a:xfrm>
            <a:off x="9712404" y="4877038"/>
            <a:ext cx="4053840" cy="790099"/>
          </a:xfrm>
          <a:prstGeom prst="rect">
            <a:avLst/>
          </a:prstGeom>
          <a:noFill/>
          <a:ln/>
        </p:spPr>
        <p:txBody>
          <a:bodyPr wrap="square" lIns="0" tIns="0" rIns="0" bIns="0" rtlCol="0" anchor="t"/>
          <a:lstStyle/>
          <a:p>
            <a:pPr algn="ct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Increase in click-through rates with personalized suggestions</a:t>
            </a:r>
            <a:endParaRPr lang="en-US" sz="1900" dirty="0"/>
          </a:p>
        </p:txBody>
      </p:sp>
      <p:sp>
        <p:nvSpPr>
          <p:cNvPr id="12" name="Text 10"/>
          <p:cNvSpPr/>
          <p:nvPr/>
        </p:nvSpPr>
        <p:spPr>
          <a:xfrm>
            <a:off x="864037" y="5944791"/>
            <a:ext cx="12902327"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Recommender systems have become essential business tools that significantly boost revenue through personalized suggestions. By helping users discover relevant products and content, these systems increase conversion rates, customer satisfaction, and overall engagement with digital platforms.</a:t>
            </a:r>
            <a:endParaRPr lang="en-US"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91528" y="627936"/>
            <a:ext cx="9274373" cy="737354"/>
          </a:xfrm>
          <a:prstGeom prst="rect">
            <a:avLst/>
          </a:prstGeom>
          <a:noFill/>
          <a:ln/>
        </p:spPr>
        <p:txBody>
          <a:bodyPr wrap="none" lIns="0" tIns="0" rIns="0" bIns="0" rtlCol="0" anchor="t"/>
          <a:lstStyle/>
          <a:p>
            <a:pPr algn="l" indent="0" marL="0">
              <a:lnSpc>
                <a:spcPts val="5800"/>
              </a:lnSpc>
              <a:buNone/>
            </a:pPr>
            <a:r>
              <a:rPr lang="en-US" sz="4600" b="1" spc="-139" kern="0" dirty="0">
                <a:solidFill>
                  <a:srgbClr val="000000"/>
                </a:solidFill>
                <a:latin typeface="Inter Bold" pitchFamily="34" charset="0"/>
                <a:ea typeface="Inter Bold" pitchFamily="34" charset="-122"/>
                <a:cs typeface="Inter Bold" pitchFamily="34" charset="-120"/>
              </a:rPr>
              <a:t>Benefits for Users and Businesses</a:t>
            </a:r>
            <a:endParaRPr lang="en-US" sz="4600" dirty="0"/>
          </a:p>
        </p:txBody>
      </p:sp>
      <p:pic>
        <p:nvPicPr>
          <p:cNvPr id="3" name="Image 0" descr="preencoded.png">    </p:cNvPr>
          <p:cNvPicPr>
            <a:picLocks noChangeAspect="1"/>
          </p:cNvPicPr>
          <p:nvPr/>
        </p:nvPicPr>
        <p:blipFill>
          <a:blip r:embed="rId1"/>
          <a:stretch>
            <a:fillRect/>
          </a:stretch>
        </p:blipFill>
        <p:spPr>
          <a:xfrm>
            <a:off x="3401020" y="3687485"/>
            <a:ext cx="7828359" cy="7828359"/>
          </a:xfrm>
          <a:prstGeom prst="rect">
            <a:avLst/>
          </a:prstGeom>
        </p:spPr>
      </p:pic>
      <p:pic>
        <p:nvPicPr>
          <p:cNvPr id="4" name="Image 1" descr="preencoded.png">    </p:cNvPr>
          <p:cNvPicPr>
            <a:picLocks noChangeAspect="1"/>
          </p:cNvPicPr>
          <p:nvPr/>
        </p:nvPicPr>
        <p:blipFill>
          <a:blip r:embed="rId2"/>
          <a:stretch>
            <a:fillRect/>
          </a:stretch>
        </p:blipFill>
        <p:spPr>
          <a:xfrm>
            <a:off x="4412099" y="6239708"/>
            <a:ext cx="381595" cy="476964"/>
          </a:xfrm>
          <a:prstGeom prst="rect">
            <a:avLst/>
          </a:prstGeom>
        </p:spPr>
      </p:pic>
      <p:pic>
        <p:nvPicPr>
          <p:cNvPr id="5" name="Image 2" descr="preencoded.png">    </p:cNvPr>
          <p:cNvPicPr>
            <a:picLocks noChangeAspect="1"/>
          </p:cNvPicPr>
          <p:nvPr/>
        </p:nvPicPr>
        <p:blipFill>
          <a:blip r:embed="rId3"/>
          <a:stretch>
            <a:fillRect/>
          </a:stretch>
        </p:blipFill>
        <p:spPr>
          <a:xfrm>
            <a:off x="3401020" y="3687485"/>
            <a:ext cx="7828359" cy="7828359"/>
          </a:xfrm>
          <a:prstGeom prst="rect">
            <a:avLst/>
          </a:prstGeom>
        </p:spPr>
      </p:pic>
      <p:pic>
        <p:nvPicPr>
          <p:cNvPr id="6" name="Image 3" descr="preencoded.png">    </p:cNvPr>
          <p:cNvPicPr>
            <a:picLocks noChangeAspect="1"/>
          </p:cNvPicPr>
          <p:nvPr/>
        </p:nvPicPr>
        <p:blipFill>
          <a:blip r:embed="rId4"/>
          <a:stretch>
            <a:fillRect/>
          </a:stretch>
        </p:blipFill>
        <p:spPr>
          <a:xfrm>
            <a:off x="6000869" y="4650938"/>
            <a:ext cx="381595" cy="476964"/>
          </a:xfrm>
          <a:prstGeom prst="rect">
            <a:avLst/>
          </a:prstGeom>
        </p:spPr>
      </p:pic>
      <p:pic>
        <p:nvPicPr>
          <p:cNvPr id="7" name="Image 4" descr="preencoded.png">    </p:cNvPr>
          <p:cNvPicPr>
            <a:picLocks noChangeAspect="1"/>
          </p:cNvPicPr>
          <p:nvPr/>
        </p:nvPicPr>
        <p:blipFill>
          <a:blip r:embed="rId5"/>
          <a:stretch>
            <a:fillRect/>
          </a:stretch>
        </p:blipFill>
        <p:spPr>
          <a:xfrm>
            <a:off x="3401020" y="3687485"/>
            <a:ext cx="7828359" cy="7828359"/>
          </a:xfrm>
          <a:prstGeom prst="rect">
            <a:avLst/>
          </a:prstGeom>
        </p:spPr>
      </p:pic>
      <p:pic>
        <p:nvPicPr>
          <p:cNvPr id="8" name="Image 5" descr="preencoded.png">    </p:cNvPr>
          <p:cNvPicPr>
            <a:picLocks noChangeAspect="1"/>
          </p:cNvPicPr>
          <p:nvPr/>
        </p:nvPicPr>
        <p:blipFill>
          <a:blip r:embed="rId6"/>
          <a:stretch>
            <a:fillRect/>
          </a:stretch>
        </p:blipFill>
        <p:spPr>
          <a:xfrm>
            <a:off x="8247698" y="4650938"/>
            <a:ext cx="381595" cy="476964"/>
          </a:xfrm>
          <a:prstGeom prst="rect">
            <a:avLst/>
          </a:prstGeom>
        </p:spPr>
      </p:pic>
      <p:pic>
        <p:nvPicPr>
          <p:cNvPr id="9" name="Image 6" descr="preencoded.png">    </p:cNvPr>
          <p:cNvPicPr>
            <a:picLocks noChangeAspect="1"/>
          </p:cNvPicPr>
          <p:nvPr/>
        </p:nvPicPr>
        <p:blipFill>
          <a:blip r:embed="rId7"/>
          <a:stretch>
            <a:fillRect/>
          </a:stretch>
        </p:blipFill>
        <p:spPr>
          <a:xfrm>
            <a:off x="3401020" y="3687485"/>
            <a:ext cx="7828359" cy="7828359"/>
          </a:xfrm>
          <a:prstGeom prst="rect">
            <a:avLst/>
          </a:prstGeom>
        </p:spPr>
      </p:pic>
      <p:pic>
        <p:nvPicPr>
          <p:cNvPr id="10" name="Image 7" descr="preencoded.png">    </p:cNvPr>
          <p:cNvPicPr>
            <a:picLocks noChangeAspect="1"/>
          </p:cNvPicPr>
          <p:nvPr/>
        </p:nvPicPr>
        <p:blipFill>
          <a:blip r:embed="rId8"/>
          <a:stretch>
            <a:fillRect/>
          </a:stretch>
        </p:blipFill>
        <p:spPr>
          <a:xfrm>
            <a:off x="9836468" y="6239708"/>
            <a:ext cx="381595" cy="476964"/>
          </a:xfrm>
          <a:prstGeom prst="rect">
            <a:avLst/>
          </a:prstGeom>
        </p:spPr>
      </p:pic>
      <p:sp>
        <p:nvSpPr>
          <p:cNvPr id="11" name="Text 1"/>
          <p:cNvSpPr/>
          <p:nvPr/>
        </p:nvSpPr>
        <p:spPr>
          <a:xfrm>
            <a:off x="791528" y="3088481"/>
            <a:ext cx="3007400" cy="737473"/>
          </a:xfrm>
          <a:prstGeom prst="rect">
            <a:avLst/>
          </a:prstGeom>
          <a:noFill/>
          <a:ln/>
        </p:spPr>
        <p:txBody>
          <a:bodyPr wrap="square" lIns="0" tIns="0" rIns="0" bIns="0" rtlCol="0" anchor="t"/>
          <a:lstStyle/>
          <a:p>
            <a:pPr algn="ctr" indent="0" marL="0">
              <a:lnSpc>
                <a:spcPts val="2900"/>
              </a:lnSpc>
              <a:buNone/>
            </a:pPr>
            <a:r>
              <a:rPr lang="en-US" sz="2300" b="1" spc="-70" kern="0" dirty="0">
                <a:solidFill>
                  <a:srgbClr val="000000"/>
                </a:solidFill>
                <a:latin typeface="Inter Bold" pitchFamily="34" charset="0"/>
                <a:ea typeface="Inter Bold" pitchFamily="34" charset="-122"/>
                <a:cs typeface="Inter Bold" pitchFamily="34" charset="-120"/>
              </a:rPr>
              <a:t>Faster Decision-making</a:t>
            </a:r>
            <a:endParaRPr lang="en-US" sz="2300" dirty="0"/>
          </a:p>
        </p:txBody>
      </p:sp>
      <p:sp>
        <p:nvSpPr>
          <p:cNvPr id="12" name="Text 2"/>
          <p:cNvSpPr/>
          <p:nvPr/>
        </p:nvSpPr>
        <p:spPr>
          <a:xfrm>
            <a:off x="791528" y="3961567"/>
            <a:ext cx="3007400" cy="723424"/>
          </a:xfrm>
          <a:prstGeom prst="rect">
            <a:avLst/>
          </a:prstGeom>
          <a:noFill/>
          <a:ln/>
        </p:spPr>
        <p:txBody>
          <a:bodyPr wrap="square" lIns="0" tIns="0" rIns="0" bIns="0" rtlCol="0" anchor="t"/>
          <a:lstStyle/>
          <a:p>
            <a:pPr algn="ctr" indent="0" marL="0">
              <a:lnSpc>
                <a:spcPts val="2800"/>
              </a:lnSpc>
              <a:buNone/>
            </a:pPr>
            <a:r>
              <a:rPr lang="en-US" sz="1750" spc="-36" kern="0" dirty="0">
                <a:solidFill>
                  <a:srgbClr val="272525"/>
                </a:solidFill>
                <a:latin typeface="Inter" pitchFamily="34" charset="0"/>
                <a:ea typeface="Inter" pitchFamily="34" charset="-122"/>
                <a:cs typeface="Inter" pitchFamily="34" charset="-120"/>
              </a:rPr>
              <a:t>Reduces choice paralysis by presenting relevant options</a:t>
            </a:r>
            <a:endParaRPr lang="en-US" sz="1750" dirty="0"/>
          </a:p>
        </p:txBody>
      </p:sp>
      <p:sp>
        <p:nvSpPr>
          <p:cNvPr id="13" name="Text 3"/>
          <p:cNvSpPr/>
          <p:nvPr/>
        </p:nvSpPr>
        <p:spPr>
          <a:xfrm>
            <a:off x="4138136" y="1817489"/>
            <a:ext cx="3007400" cy="737473"/>
          </a:xfrm>
          <a:prstGeom prst="rect">
            <a:avLst/>
          </a:prstGeom>
          <a:noFill/>
          <a:ln/>
        </p:spPr>
        <p:txBody>
          <a:bodyPr wrap="square" lIns="0" tIns="0" rIns="0" bIns="0" rtlCol="0" anchor="t"/>
          <a:lstStyle/>
          <a:p>
            <a:pPr algn="ctr" indent="0" marL="0">
              <a:lnSpc>
                <a:spcPts val="2900"/>
              </a:lnSpc>
              <a:buNone/>
            </a:pPr>
            <a:r>
              <a:rPr lang="en-US" sz="2300" b="1" spc="-70" kern="0" dirty="0">
                <a:solidFill>
                  <a:srgbClr val="000000"/>
                </a:solidFill>
                <a:latin typeface="Inter Bold" pitchFamily="34" charset="0"/>
                <a:ea typeface="Inter Bold" pitchFamily="34" charset="-122"/>
                <a:cs typeface="Inter Bold" pitchFamily="34" charset="-120"/>
              </a:rPr>
              <a:t>Personalized Experience</a:t>
            </a:r>
            <a:endParaRPr lang="en-US" sz="2300" dirty="0"/>
          </a:p>
        </p:txBody>
      </p:sp>
      <p:sp>
        <p:nvSpPr>
          <p:cNvPr id="14" name="Text 4"/>
          <p:cNvSpPr/>
          <p:nvPr/>
        </p:nvSpPr>
        <p:spPr>
          <a:xfrm>
            <a:off x="4138136" y="2690574"/>
            <a:ext cx="3007400" cy="723424"/>
          </a:xfrm>
          <a:prstGeom prst="rect">
            <a:avLst/>
          </a:prstGeom>
          <a:noFill/>
          <a:ln/>
        </p:spPr>
        <p:txBody>
          <a:bodyPr wrap="square" lIns="0" tIns="0" rIns="0" bIns="0" rtlCol="0" anchor="t"/>
          <a:lstStyle/>
          <a:p>
            <a:pPr algn="ctr" indent="0" marL="0">
              <a:lnSpc>
                <a:spcPts val="2800"/>
              </a:lnSpc>
              <a:buNone/>
            </a:pPr>
            <a:r>
              <a:rPr lang="en-US" sz="1750" spc="-36" kern="0" dirty="0">
                <a:solidFill>
                  <a:srgbClr val="272525"/>
                </a:solidFill>
                <a:latin typeface="Inter" pitchFamily="34" charset="0"/>
                <a:ea typeface="Inter" pitchFamily="34" charset="-122"/>
                <a:cs typeface="Inter" pitchFamily="34" charset="-120"/>
              </a:rPr>
              <a:t>Creates tailored interactions that increase satisfaction</a:t>
            </a:r>
            <a:endParaRPr lang="en-US" sz="1750" dirty="0"/>
          </a:p>
        </p:txBody>
      </p:sp>
      <p:sp>
        <p:nvSpPr>
          <p:cNvPr id="15" name="Text 5"/>
          <p:cNvSpPr/>
          <p:nvPr/>
        </p:nvSpPr>
        <p:spPr>
          <a:xfrm>
            <a:off x="7484745" y="1817489"/>
            <a:ext cx="3007400" cy="737473"/>
          </a:xfrm>
          <a:prstGeom prst="rect">
            <a:avLst/>
          </a:prstGeom>
          <a:noFill/>
          <a:ln/>
        </p:spPr>
        <p:txBody>
          <a:bodyPr wrap="square" lIns="0" tIns="0" rIns="0" bIns="0" rtlCol="0" anchor="t"/>
          <a:lstStyle/>
          <a:p>
            <a:pPr algn="ctr" indent="0" marL="0">
              <a:lnSpc>
                <a:spcPts val="2900"/>
              </a:lnSpc>
              <a:buNone/>
            </a:pPr>
            <a:r>
              <a:rPr lang="en-US" sz="2300" b="1" spc="-70" kern="0" dirty="0">
                <a:solidFill>
                  <a:srgbClr val="000000"/>
                </a:solidFill>
                <a:latin typeface="Inter Bold" pitchFamily="34" charset="0"/>
                <a:ea typeface="Inter Bold" pitchFamily="34" charset="-122"/>
                <a:cs typeface="Inter Bold" pitchFamily="34" charset="-120"/>
              </a:rPr>
              <a:t>Increased Engagement</a:t>
            </a:r>
            <a:endParaRPr lang="en-US" sz="2300" dirty="0"/>
          </a:p>
        </p:txBody>
      </p:sp>
      <p:sp>
        <p:nvSpPr>
          <p:cNvPr id="16" name="Text 6"/>
          <p:cNvSpPr/>
          <p:nvPr/>
        </p:nvSpPr>
        <p:spPr>
          <a:xfrm>
            <a:off x="7484745" y="2690574"/>
            <a:ext cx="3007400" cy="723424"/>
          </a:xfrm>
          <a:prstGeom prst="rect">
            <a:avLst/>
          </a:prstGeom>
          <a:noFill/>
          <a:ln/>
        </p:spPr>
        <p:txBody>
          <a:bodyPr wrap="square" lIns="0" tIns="0" rIns="0" bIns="0" rtlCol="0" anchor="t"/>
          <a:lstStyle/>
          <a:p>
            <a:pPr algn="ctr" indent="0" marL="0">
              <a:lnSpc>
                <a:spcPts val="2800"/>
              </a:lnSpc>
              <a:buNone/>
            </a:pPr>
            <a:r>
              <a:rPr lang="en-US" sz="1750" spc="-36" kern="0" dirty="0">
                <a:solidFill>
                  <a:srgbClr val="272525"/>
                </a:solidFill>
                <a:latin typeface="Inter" pitchFamily="34" charset="0"/>
                <a:ea typeface="Inter" pitchFamily="34" charset="-122"/>
                <a:cs typeface="Inter" pitchFamily="34" charset="-120"/>
              </a:rPr>
              <a:t>Keeps users active and interested in the platform</a:t>
            </a:r>
            <a:endParaRPr lang="en-US" sz="1750" dirty="0"/>
          </a:p>
        </p:txBody>
      </p:sp>
      <p:sp>
        <p:nvSpPr>
          <p:cNvPr id="17" name="Text 7"/>
          <p:cNvSpPr/>
          <p:nvPr/>
        </p:nvSpPr>
        <p:spPr>
          <a:xfrm>
            <a:off x="10860167" y="3457218"/>
            <a:ext cx="2949773" cy="368737"/>
          </a:xfrm>
          <a:prstGeom prst="rect">
            <a:avLst/>
          </a:prstGeom>
          <a:noFill/>
          <a:ln/>
        </p:spPr>
        <p:txBody>
          <a:bodyPr wrap="none" lIns="0" tIns="0" rIns="0" bIns="0" rtlCol="0" anchor="t"/>
          <a:lstStyle/>
          <a:p>
            <a:pPr algn="ctr" indent="0" marL="0">
              <a:lnSpc>
                <a:spcPts val="2900"/>
              </a:lnSpc>
              <a:buNone/>
            </a:pPr>
            <a:r>
              <a:rPr lang="en-US" sz="2300" b="1" spc="-70" kern="0" dirty="0">
                <a:solidFill>
                  <a:srgbClr val="000000"/>
                </a:solidFill>
                <a:latin typeface="Inter Bold" pitchFamily="34" charset="0"/>
                <a:ea typeface="Inter Bold" pitchFamily="34" charset="-122"/>
                <a:cs typeface="Inter Bold" pitchFamily="34" charset="-120"/>
              </a:rPr>
              <a:t>Higher Conversion</a:t>
            </a:r>
            <a:endParaRPr lang="en-US" sz="2300" dirty="0"/>
          </a:p>
        </p:txBody>
      </p:sp>
      <p:sp>
        <p:nvSpPr>
          <p:cNvPr id="18" name="Text 8"/>
          <p:cNvSpPr/>
          <p:nvPr/>
        </p:nvSpPr>
        <p:spPr>
          <a:xfrm>
            <a:off x="10831354" y="3961567"/>
            <a:ext cx="3007519" cy="723424"/>
          </a:xfrm>
          <a:prstGeom prst="rect">
            <a:avLst/>
          </a:prstGeom>
          <a:noFill/>
          <a:ln/>
        </p:spPr>
        <p:txBody>
          <a:bodyPr wrap="square" lIns="0" tIns="0" rIns="0" bIns="0" rtlCol="0" anchor="t"/>
          <a:lstStyle/>
          <a:p>
            <a:pPr algn="ctr" indent="0" marL="0">
              <a:lnSpc>
                <a:spcPts val="2800"/>
              </a:lnSpc>
              <a:buNone/>
            </a:pPr>
            <a:r>
              <a:rPr lang="en-US" sz="1750" spc="-36" kern="0" dirty="0">
                <a:solidFill>
                  <a:srgbClr val="272525"/>
                </a:solidFill>
                <a:latin typeface="Inter" pitchFamily="34" charset="0"/>
                <a:ea typeface="Inter" pitchFamily="34" charset="-122"/>
                <a:cs typeface="Inter" pitchFamily="34" charset="-120"/>
              </a:rPr>
              <a:t>Boosts purchase likelihood through relevant suggestions</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864037" y="757952"/>
            <a:ext cx="12124015"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Challenges in Recommendation Systems</a:t>
            </a:r>
            <a:endParaRPr lang="en-US" sz="5050" dirty="0"/>
          </a:p>
        </p:txBody>
      </p:sp>
      <p:sp>
        <p:nvSpPr>
          <p:cNvPr id="3" name="Shape 1"/>
          <p:cNvSpPr/>
          <p:nvPr/>
        </p:nvSpPr>
        <p:spPr>
          <a:xfrm>
            <a:off x="864037" y="1933218"/>
            <a:ext cx="12902327" cy="5538311"/>
          </a:xfrm>
          <a:prstGeom prst="roundRect">
            <a:avLst>
              <a:gd name="adj" fmla="val 1872"/>
            </a:avLst>
          </a:prstGeom>
          <a:noFill/>
          <a:ln w="15240">
            <a:solidFill>
              <a:srgbClr val="000000">
                <a:alpha val="8000"/>
              </a:srgbClr>
            </a:solidFill>
            <a:prstDash val="solid"/>
          </a:ln>
        </p:spPr>
      </p:sp>
      <p:sp>
        <p:nvSpPr>
          <p:cNvPr id="4" name="Shape 2"/>
          <p:cNvSpPr/>
          <p:nvPr/>
        </p:nvSpPr>
        <p:spPr>
          <a:xfrm>
            <a:off x="879277" y="1948458"/>
            <a:ext cx="12871847" cy="1101566"/>
          </a:xfrm>
          <a:prstGeom prst="rect">
            <a:avLst/>
          </a:prstGeom>
          <a:solidFill>
            <a:srgbClr val="FFFFFF">
              <a:alpha val="4000"/>
            </a:srgbClr>
          </a:solidFill>
          <a:ln/>
        </p:spPr>
      </p:sp>
      <p:sp>
        <p:nvSpPr>
          <p:cNvPr id="5" name="Text 3"/>
          <p:cNvSpPr/>
          <p:nvPr/>
        </p:nvSpPr>
        <p:spPr>
          <a:xfrm>
            <a:off x="1126093" y="2104192"/>
            <a:ext cx="593848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Cold Start Problem</a:t>
            </a:r>
            <a:endParaRPr lang="en-US" sz="1900" dirty="0"/>
          </a:p>
        </p:txBody>
      </p:sp>
      <p:sp>
        <p:nvSpPr>
          <p:cNvPr id="6" name="Text 4"/>
          <p:cNvSpPr/>
          <p:nvPr/>
        </p:nvSpPr>
        <p:spPr>
          <a:xfrm>
            <a:off x="7565827" y="2104192"/>
            <a:ext cx="5938480"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Difficulty in making recommendations for new users or items with limited interaction history</a:t>
            </a:r>
            <a:endParaRPr lang="en-US" sz="1900" dirty="0"/>
          </a:p>
        </p:txBody>
      </p:sp>
      <p:sp>
        <p:nvSpPr>
          <p:cNvPr id="7" name="Shape 5"/>
          <p:cNvSpPr/>
          <p:nvPr/>
        </p:nvSpPr>
        <p:spPr>
          <a:xfrm>
            <a:off x="879277" y="3050024"/>
            <a:ext cx="12871847" cy="1101566"/>
          </a:xfrm>
          <a:prstGeom prst="rect">
            <a:avLst/>
          </a:prstGeom>
          <a:solidFill>
            <a:srgbClr val="000000">
              <a:alpha val="4000"/>
            </a:srgbClr>
          </a:solidFill>
          <a:ln/>
        </p:spPr>
      </p:sp>
      <p:sp>
        <p:nvSpPr>
          <p:cNvPr id="8" name="Text 6"/>
          <p:cNvSpPr/>
          <p:nvPr/>
        </p:nvSpPr>
        <p:spPr>
          <a:xfrm>
            <a:off x="1126093" y="3205758"/>
            <a:ext cx="593848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Filter Bubbles</a:t>
            </a:r>
            <a:endParaRPr lang="en-US" sz="1900" dirty="0"/>
          </a:p>
        </p:txBody>
      </p:sp>
      <p:sp>
        <p:nvSpPr>
          <p:cNvPr id="9" name="Text 7"/>
          <p:cNvSpPr/>
          <p:nvPr/>
        </p:nvSpPr>
        <p:spPr>
          <a:xfrm>
            <a:off x="7565827" y="3205758"/>
            <a:ext cx="5938480"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Risk of trapping users in an echo chamber of similar content, limiting discovery</a:t>
            </a:r>
            <a:endParaRPr lang="en-US" sz="1900" dirty="0"/>
          </a:p>
        </p:txBody>
      </p:sp>
      <p:sp>
        <p:nvSpPr>
          <p:cNvPr id="10" name="Shape 8"/>
          <p:cNvSpPr/>
          <p:nvPr/>
        </p:nvSpPr>
        <p:spPr>
          <a:xfrm>
            <a:off x="879277" y="4151590"/>
            <a:ext cx="12871847" cy="1101566"/>
          </a:xfrm>
          <a:prstGeom prst="rect">
            <a:avLst/>
          </a:prstGeom>
          <a:solidFill>
            <a:srgbClr val="FFFFFF">
              <a:alpha val="4000"/>
            </a:srgbClr>
          </a:solidFill>
          <a:ln/>
        </p:spPr>
      </p:sp>
      <p:sp>
        <p:nvSpPr>
          <p:cNvPr id="11" name="Text 9"/>
          <p:cNvSpPr/>
          <p:nvPr/>
        </p:nvSpPr>
        <p:spPr>
          <a:xfrm>
            <a:off x="1126093" y="4307324"/>
            <a:ext cx="593848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Data Sparsity</a:t>
            </a:r>
            <a:endParaRPr lang="en-US" sz="1900" dirty="0"/>
          </a:p>
        </p:txBody>
      </p:sp>
      <p:sp>
        <p:nvSpPr>
          <p:cNvPr id="12" name="Text 10"/>
          <p:cNvSpPr/>
          <p:nvPr/>
        </p:nvSpPr>
        <p:spPr>
          <a:xfrm>
            <a:off x="7565827" y="4307324"/>
            <a:ext cx="5938480"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Most users interact with only a small fraction of available items, creating sparse datasets</a:t>
            </a:r>
            <a:endParaRPr lang="en-US" sz="1900" dirty="0"/>
          </a:p>
        </p:txBody>
      </p:sp>
      <p:sp>
        <p:nvSpPr>
          <p:cNvPr id="13" name="Shape 11"/>
          <p:cNvSpPr/>
          <p:nvPr/>
        </p:nvSpPr>
        <p:spPr>
          <a:xfrm>
            <a:off x="879277" y="5253157"/>
            <a:ext cx="12871847" cy="1101566"/>
          </a:xfrm>
          <a:prstGeom prst="rect">
            <a:avLst/>
          </a:prstGeom>
          <a:solidFill>
            <a:srgbClr val="000000">
              <a:alpha val="4000"/>
            </a:srgbClr>
          </a:solidFill>
          <a:ln/>
        </p:spPr>
      </p:sp>
      <p:sp>
        <p:nvSpPr>
          <p:cNvPr id="14" name="Text 12"/>
          <p:cNvSpPr/>
          <p:nvPr/>
        </p:nvSpPr>
        <p:spPr>
          <a:xfrm>
            <a:off x="1126093" y="5408890"/>
            <a:ext cx="593848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Scalability</a:t>
            </a:r>
            <a:endParaRPr lang="en-US" sz="1900" dirty="0"/>
          </a:p>
        </p:txBody>
      </p:sp>
      <p:sp>
        <p:nvSpPr>
          <p:cNvPr id="15" name="Text 13"/>
          <p:cNvSpPr/>
          <p:nvPr/>
        </p:nvSpPr>
        <p:spPr>
          <a:xfrm>
            <a:off x="7565827" y="5408890"/>
            <a:ext cx="5938480"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Processing millions of users and items requires efficient algorithms and infrastructure</a:t>
            </a:r>
            <a:endParaRPr lang="en-US" sz="1900" dirty="0"/>
          </a:p>
        </p:txBody>
      </p:sp>
      <p:sp>
        <p:nvSpPr>
          <p:cNvPr id="16" name="Shape 14"/>
          <p:cNvSpPr/>
          <p:nvPr/>
        </p:nvSpPr>
        <p:spPr>
          <a:xfrm>
            <a:off x="879277" y="6354723"/>
            <a:ext cx="12871847" cy="1101566"/>
          </a:xfrm>
          <a:prstGeom prst="rect">
            <a:avLst/>
          </a:prstGeom>
          <a:solidFill>
            <a:srgbClr val="FFFFFF">
              <a:alpha val="4000"/>
            </a:srgbClr>
          </a:solidFill>
          <a:ln/>
        </p:spPr>
      </p:sp>
      <p:sp>
        <p:nvSpPr>
          <p:cNvPr id="17" name="Text 15"/>
          <p:cNvSpPr/>
          <p:nvPr/>
        </p:nvSpPr>
        <p:spPr>
          <a:xfrm>
            <a:off x="1126093" y="6510457"/>
            <a:ext cx="593848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Privacy Concerns</a:t>
            </a:r>
            <a:endParaRPr lang="en-US" sz="1900" dirty="0"/>
          </a:p>
        </p:txBody>
      </p:sp>
      <p:sp>
        <p:nvSpPr>
          <p:cNvPr id="18" name="Text 16"/>
          <p:cNvSpPr/>
          <p:nvPr/>
        </p:nvSpPr>
        <p:spPr>
          <a:xfrm>
            <a:off x="7565827" y="6510457"/>
            <a:ext cx="5938480"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Balancing personalization with user privacy and data protection regulations</a:t>
            </a:r>
            <a:endParaRPr lang="en-US" sz="1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840700" y="660559"/>
            <a:ext cx="12547044" cy="783193"/>
          </a:xfrm>
          <a:prstGeom prst="rect">
            <a:avLst/>
          </a:prstGeom>
          <a:noFill/>
          <a:ln/>
        </p:spPr>
        <p:txBody>
          <a:bodyPr wrap="none" lIns="0" tIns="0" rIns="0" bIns="0" rtlCol="0" anchor="t"/>
          <a:lstStyle/>
          <a:p>
            <a:pPr algn="l" indent="0" marL="0">
              <a:lnSpc>
                <a:spcPts val="6150"/>
              </a:lnSpc>
              <a:buNone/>
            </a:pPr>
            <a:r>
              <a:rPr lang="en-US" sz="4900" b="1" spc="-148" kern="0" dirty="0">
                <a:solidFill>
                  <a:srgbClr val="000000"/>
                </a:solidFill>
                <a:latin typeface="Inter Bold" pitchFamily="34" charset="0"/>
                <a:ea typeface="Inter Bold" pitchFamily="34" charset="-122"/>
                <a:cs typeface="Inter Bold" pitchFamily="34" charset="-120"/>
              </a:rPr>
              <a:t>Future Trends in Recommendation Systems</a:t>
            </a:r>
            <a:endParaRPr lang="en-US" sz="4900" dirty="0"/>
          </a:p>
        </p:txBody>
      </p:sp>
      <p:pic>
        <p:nvPicPr>
          <p:cNvPr id="3" name="Image 0" descr="preencoded.png">    </p:cNvPr>
          <p:cNvPicPr>
            <a:picLocks noChangeAspect="1"/>
          </p:cNvPicPr>
          <p:nvPr/>
        </p:nvPicPr>
        <p:blipFill>
          <a:blip r:embed="rId1"/>
          <a:stretch>
            <a:fillRect/>
          </a:stretch>
        </p:blipFill>
        <p:spPr>
          <a:xfrm>
            <a:off x="840700" y="1804035"/>
            <a:ext cx="1200983" cy="1441252"/>
          </a:xfrm>
          <a:prstGeom prst="rect">
            <a:avLst/>
          </a:prstGeom>
        </p:spPr>
      </p:pic>
      <p:sp>
        <p:nvSpPr>
          <p:cNvPr id="4" name="Text 1"/>
          <p:cNvSpPr/>
          <p:nvPr/>
        </p:nvSpPr>
        <p:spPr>
          <a:xfrm>
            <a:off x="2401967" y="2044184"/>
            <a:ext cx="3133130" cy="391716"/>
          </a:xfrm>
          <a:prstGeom prst="rect">
            <a:avLst/>
          </a:prstGeom>
          <a:noFill/>
          <a:ln/>
        </p:spPr>
        <p:txBody>
          <a:bodyPr wrap="none" lIns="0" tIns="0" rIns="0" bIns="0" rtlCol="0" anchor="t"/>
          <a:lstStyle/>
          <a:p>
            <a:pPr algn="l" indent="0" marL="0">
              <a:lnSpc>
                <a:spcPts val="3050"/>
              </a:lnSpc>
              <a:buNone/>
            </a:pPr>
            <a:r>
              <a:rPr lang="en-US" sz="2450" b="1" spc="-74" kern="0" dirty="0">
                <a:solidFill>
                  <a:srgbClr val="272525"/>
                </a:solidFill>
                <a:latin typeface="Inter Bold" pitchFamily="34" charset="0"/>
                <a:ea typeface="Inter Bold" pitchFamily="34" charset="-122"/>
                <a:cs typeface="Inter Bold" pitchFamily="34" charset="-120"/>
              </a:rPr>
              <a:t>Context-Aware</a:t>
            </a:r>
            <a:endParaRPr lang="en-US" sz="2450" dirty="0"/>
          </a:p>
        </p:txBody>
      </p:sp>
      <p:sp>
        <p:nvSpPr>
          <p:cNvPr id="5" name="Text 2"/>
          <p:cNvSpPr/>
          <p:nvPr/>
        </p:nvSpPr>
        <p:spPr>
          <a:xfrm>
            <a:off x="2401967" y="2579965"/>
            <a:ext cx="11387733" cy="384334"/>
          </a:xfrm>
          <a:prstGeom prst="rect">
            <a:avLst/>
          </a:prstGeom>
          <a:noFill/>
          <a:ln/>
        </p:spPr>
        <p:txBody>
          <a:bodyPr wrap="none" lIns="0" tIns="0" rIns="0" bIns="0" rtlCol="0" anchor="t"/>
          <a:lstStyle/>
          <a:p>
            <a:pPr algn="l" indent="0" marL="0">
              <a:lnSpc>
                <a:spcPts val="3000"/>
              </a:lnSpc>
              <a:buNone/>
            </a:pPr>
            <a:r>
              <a:rPr lang="en-US" sz="1850" spc="-38" kern="0" dirty="0">
                <a:solidFill>
                  <a:srgbClr val="272525"/>
                </a:solidFill>
                <a:latin typeface="Inter" pitchFamily="34" charset="0"/>
                <a:ea typeface="Inter" pitchFamily="34" charset="-122"/>
                <a:cs typeface="Inter" pitchFamily="34" charset="-120"/>
              </a:rPr>
              <a:t>Incorporating situational factors like time, location, and device</a:t>
            </a:r>
            <a:endParaRPr lang="en-US" sz="1850" dirty="0"/>
          </a:p>
        </p:txBody>
      </p:sp>
      <p:pic>
        <p:nvPicPr>
          <p:cNvPr id="6" name="Image 1" descr="preencoded.png">    </p:cNvPr>
          <p:cNvPicPr>
            <a:picLocks noChangeAspect="1"/>
          </p:cNvPicPr>
          <p:nvPr/>
        </p:nvPicPr>
        <p:blipFill>
          <a:blip r:embed="rId2"/>
          <a:stretch>
            <a:fillRect/>
          </a:stretch>
        </p:blipFill>
        <p:spPr>
          <a:xfrm>
            <a:off x="840700" y="3245287"/>
            <a:ext cx="1200983" cy="1441252"/>
          </a:xfrm>
          <a:prstGeom prst="rect">
            <a:avLst/>
          </a:prstGeom>
        </p:spPr>
      </p:pic>
      <p:sp>
        <p:nvSpPr>
          <p:cNvPr id="7" name="Text 3"/>
          <p:cNvSpPr/>
          <p:nvPr/>
        </p:nvSpPr>
        <p:spPr>
          <a:xfrm>
            <a:off x="2401967" y="3485436"/>
            <a:ext cx="3133130" cy="391716"/>
          </a:xfrm>
          <a:prstGeom prst="rect">
            <a:avLst/>
          </a:prstGeom>
          <a:noFill/>
          <a:ln/>
        </p:spPr>
        <p:txBody>
          <a:bodyPr wrap="none" lIns="0" tIns="0" rIns="0" bIns="0" rtlCol="0" anchor="t"/>
          <a:lstStyle/>
          <a:p>
            <a:pPr algn="l" indent="0" marL="0">
              <a:lnSpc>
                <a:spcPts val="3050"/>
              </a:lnSpc>
              <a:buNone/>
            </a:pPr>
            <a:r>
              <a:rPr lang="en-US" sz="2450" b="1" spc="-74" kern="0" dirty="0">
                <a:solidFill>
                  <a:srgbClr val="272525"/>
                </a:solidFill>
                <a:latin typeface="Inter Bold" pitchFamily="34" charset="0"/>
                <a:ea typeface="Inter Bold" pitchFamily="34" charset="-122"/>
                <a:cs typeface="Inter Bold" pitchFamily="34" charset="-120"/>
              </a:rPr>
              <a:t>Explainable AI</a:t>
            </a:r>
            <a:endParaRPr lang="en-US" sz="2450" dirty="0"/>
          </a:p>
        </p:txBody>
      </p:sp>
      <p:sp>
        <p:nvSpPr>
          <p:cNvPr id="8" name="Text 4"/>
          <p:cNvSpPr/>
          <p:nvPr/>
        </p:nvSpPr>
        <p:spPr>
          <a:xfrm>
            <a:off x="2401967" y="4021217"/>
            <a:ext cx="11387733" cy="384334"/>
          </a:xfrm>
          <a:prstGeom prst="rect">
            <a:avLst/>
          </a:prstGeom>
          <a:noFill/>
          <a:ln/>
        </p:spPr>
        <p:txBody>
          <a:bodyPr wrap="none" lIns="0" tIns="0" rIns="0" bIns="0" rtlCol="0" anchor="t"/>
          <a:lstStyle/>
          <a:p>
            <a:pPr algn="l" indent="0" marL="0">
              <a:lnSpc>
                <a:spcPts val="3000"/>
              </a:lnSpc>
              <a:buNone/>
            </a:pPr>
            <a:r>
              <a:rPr lang="en-US" sz="1850" spc="-38" kern="0" dirty="0">
                <a:solidFill>
                  <a:srgbClr val="272525"/>
                </a:solidFill>
                <a:latin typeface="Inter" pitchFamily="34" charset="0"/>
                <a:ea typeface="Inter" pitchFamily="34" charset="-122"/>
                <a:cs typeface="Inter" pitchFamily="34" charset="-120"/>
              </a:rPr>
              <a:t>Transparent recommendations with clear reasoning</a:t>
            </a:r>
            <a:endParaRPr lang="en-US" sz="1850" dirty="0"/>
          </a:p>
        </p:txBody>
      </p:sp>
      <p:pic>
        <p:nvPicPr>
          <p:cNvPr id="9" name="Image 2" descr="preencoded.png">    </p:cNvPr>
          <p:cNvPicPr>
            <a:picLocks noChangeAspect="1"/>
          </p:cNvPicPr>
          <p:nvPr/>
        </p:nvPicPr>
        <p:blipFill>
          <a:blip r:embed="rId3"/>
          <a:stretch>
            <a:fillRect/>
          </a:stretch>
        </p:blipFill>
        <p:spPr>
          <a:xfrm>
            <a:off x="840700" y="4686538"/>
            <a:ext cx="1200983" cy="1441252"/>
          </a:xfrm>
          <a:prstGeom prst="rect">
            <a:avLst/>
          </a:prstGeom>
        </p:spPr>
      </p:pic>
      <p:sp>
        <p:nvSpPr>
          <p:cNvPr id="10" name="Text 5"/>
          <p:cNvSpPr/>
          <p:nvPr/>
        </p:nvSpPr>
        <p:spPr>
          <a:xfrm>
            <a:off x="2401967" y="4926687"/>
            <a:ext cx="3133130" cy="391716"/>
          </a:xfrm>
          <a:prstGeom prst="rect">
            <a:avLst/>
          </a:prstGeom>
          <a:noFill/>
          <a:ln/>
        </p:spPr>
        <p:txBody>
          <a:bodyPr wrap="none" lIns="0" tIns="0" rIns="0" bIns="0" rtlCol="0" anchor="t"/>
          <a:lstStyle/>
          <a:p>
            <a:pPr algn="l" indent="0" marL="0">
              <a:lnSpc>
                <a:spcPts val="3050"/>
              </a:lnSpc>
              <a:buNone/>
            </a:pPr>
            <a:r>
              <a:rPr lang="en-US" sz="2450" b="1" spc="-74" kern="0" dirty="0">
                <a:solidFill>
                  <a:srgbClr val="272525"/>
                </a:solidFill>
                <a:latin typeface="Inter Bold" pitchFamily="34" charset="0"/>
                <a:ea typeface="Inter Bold" pitchFamily="34" charset="-122"/>
                <a:cs typeface="Inter Bold" pitchFamily="34" charset="-120"/>
              </a:rPr>
              <a:t>Federated Learning</a:t>
            </a:r>
            <a:endParaRPr lang="en-US" sz="2450" dirty="0"/>
          </a:p>
        </p:txBody>
      </p:sp>
      <p:sp>
        <p:nvSpPr>
          <p:cNvPr id="11" name="Text 6"/>
          <p:cNvSpPr/>
          <p:nvPr/>
        </p:nvSpPr>
        <p:spPr>
          <a:xfrm>
            <a:off x="2401967" y="5462468"/>
            <a:ext cx="11387733" cy="384334"/>
          </a:xfrm>
          <a:prstGeom prst="rect">
            <a:avLst/>
          </a:prstGeom>
          <a:noFill/>
          <a:ln/>
        </p:spPr>
        <p:txBody>
          <a:bodyPr wrap="none" lIns="0" tIns="0" rIns="0" bIns="0" rtlCol="0" anchor="t"/>
          <a:lstStyle/>
          <a:p>
            <a:pPr algn="l" indent="0" marL="0">
              <a:lnSpc>
                <a:spcPts val="3000"/>
              </a:lnSpc>
              <a:buNone/>
            </a:pPr>
            <a:r>
              <a:rPr lang="en-US" sz="1850" spc="-38" kern="0" dirty="0">
                <a:solidFill>
                  <a:srgbClr val="272525"/>
                </a:solidFill>
                <a:latin typeface="Inter" pitchFamily="34" charset="0"/>
                <a:ea typeface="Inter" pitchFamily="34" charset="-122"/>
                <a:cs typeface="Inter" pitchFamily="34" charset="-120"/>
              </a:rPr>
              <a:t>Privacy-preserving models trained across distributed devices</a:t>
            </a:r>
            <a:endParaRPr lang="en-US" sz="1850" dirty="0"/>
          </a:p>
        </p:txBody>
      </p:sp>
      <p:pic>
        <p:nvPicPr>
          <p:cNvPr id="12" name="Image 3" descr="preencoded.png">    </p:cNvPr>
          <p:cNvPicPr>
            <a:picLocks noChangeAspect="1"/>
          </p:cNvPicPr>
          <p:nvPr/>
        </p:nvPicPr>
        <p:blipFill>
          <a:blip r:embed="rId4"/>
          <a:stretch>
            <a:fillRect/>
          </a:stretch>
        </p:blipFill>
        <p:spPr>
          <a:xfrm>
            <a:off x="840700" y="6127790"/>
            <a:ext cx="1200983" cy="1441252"/>
          </a:xfrm>
          <a:prstGeom prst="rect">
            <a:avLst/>
          </a:prstGeom>
        </p:spPr>
      </p:pic>
      <p:sp>
        <p:nvSpPr>
          <p:cNvPr id="13" name="Text 7"/>
          <p:cNvSpPr/>
          <p:nvPr/>
        </p:nvSpPr>
        <p:spPr>
          <a:xfrm>
            <a:off x="2401967" y="6367939"/>
            <a:ext cx="3133130" cy="391716"/>
          </a:xfrm>
          <a:prstGeom prst="rect">
            <a:avLst/>
          </a:prstGeom>
          <a:noFill/>
          <a:ln/>
        </p:spPr>
        <p:txBody>
          <a:bodyPr wrap="none" lIns="0" tIns="0" rIns="0" bIns="0" rtlCol="0" anchor="t"/>
          <a:lstStyle/>
          <a:p>
            <a:pPr algn="l" indent="0" marL="0">
              <a:lnSpc>
                <a:spcPts val="3050"/>
              </a:lnSpc>
              <a:buNone/>
            </a:pPr>
            <a:r>
              <a:rPr lang="en-US" sz="2450" b="1" spc="-74" kern="0" dirty="0">
                <a:solidFill>
                  <a:srgbClr val="272525"/>
                </a:solidFill>
                <a:latin typeface="Inter Bold" pitchFamily="34" charset="0"/>
                <a:ea typeface="Inter Bold" pitchFamily="34" charset="-122"/>
                <a:cs typeface="Inter Bold" pitchFamily="34" charset="-120"/>
              </a:rPr>
              <a:t>Multimodal Systems</a:t>
            </a:r>
            <a:endParaRPr lang="en-US" sz="2450" dirty="0"/>
          </a:p>
        </p:txBody>
      </p:sp>
      <p:sp>
        <p:nvSpPr>
          <p:cNvPr id="14" name="Text 8"/>
          <p:cNvSpPr/>
          <p:nvPr/>
        </p:nvSpPr>
        <p:spPr>
          <a:xfrm>
            <a:off x="2401967" y="6903720"/>
            <a:ext cx="11387733" cy="384334"/>
          </a:xfrm>
          <a:prstGeom prst="rect">
            <a:avLst/>
          </a:prstGeom>
          <a:noFill/>
          <a:ln/>
        </p:spPr>
        <p:txBody>
          <a:bodyPr wrap="none" lIns="0" tIns="0" rIns="0" bIns="0" rtlCol="0" anchor="t"/>
          <a:lstStyle/>
          <a:p>
            <a:pPr algn="l" indent="0" marL="0">
              <a:lnSpc>
                <a:spcPts val="3000"/>
              </a:lnSpc>
              <a:buNone/>
            </a:pPr>
            <a:r>
              <a:rPr lang="en-US" sz="1850" spc="-38" kern="0" dirty="0">
                <a:solidFill>
                  <a:srgbClr val="272525"/>
                </a:solidFill>
                <a:latin typeface="Inter" pitchFamily="34" charset="0"/>
                <a:ea typeface="Inter" pitchFamily="34" charset="-122"/>
                <a:cs typeface="Inter" pitchFamily="34" charset="-120"/>
              </a:rPr>
              <a:t>Combining text, image, audio, and behavioral data</a:t>
            </a:r>
            <a:endParaRPr lang="en-US" sz="18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801053" y="824865"/>
            <a:ext cx="5970627" cy="746284"/>
          </a:xfrm>
          <a:prstGeom prst="rect">
            <a:avLst/>
          </a:prstGeom>
          <a:noFill/>
          <a:ln/>
        </p:spPr>
        <p:txBody>
          <a:bodyPr wrap="none" lIns="0" tIns="0" rIns="0" bIns="0" rtlCol="0" anchor="t"/>
          <a:lstStyle/>
          <a:p>
            <a:pPr algn="l" indent="0" marL="0">
              <a:lnSpc>
                <a:spcPts val="5850"/>
              </a:lnSpc>
              <a:buNone/>
            </a:pPr>
            <a:r>
              <a:rPr lang="en-US" sz="4700" b="1" spc="-141" kern="0" dirty="0">
                <a:solidFill>
                  <a:srgbClr val="000000"/>
                </a:solidFill>
                <a:latin typeface="Inter Bold" pitchFamily="34" charset="0"/>
                <a:ea typeface="Inter Bold" pitchFamily="34" charset="-122"/>
                <a:cs typeface="Inter Bold" pitchFamily="34" charset="-120"/>
              </a:rPr>
              <a:t>Key Takeaways</a:t>
            </a:r>
            <a:endParaRPr lang="en-US" sz="4700" dirty="0"/>
          </a:p>
        </p:txBody>
      </p:sp>
      <p:sp>
        <p:nvSpPr>
          <p:cNvPr id="3" name="Shape 1"/>
          <p:cNvSpPr/>
          <p:nvPr/>
        </p:nvSpPr>
        <p:spPr>
          <a:xfrm>
            <a:off x="801053" y="1914406"/>
            <a:ext cx="6399728" cy="2447687"/>
          </a:xfrm>
          <a:prstGeom prst="roundRect">
            <a:avLst>
              <a:gd name="adj" fmla="val 3927"/>
            </a:avLst>
          </a:prstGeom>
          <a:solidFill>
            <a:srgbClr val="DADBF1"/>
          </a:solidFill>
          <a:ln w="7620">
            <a:solidFill>
              <a:srgbClr val="C0C1D7"/>
            </a:solidFill>
            <a:prstDash val="solid"/>
          </a:ln>
        </p:spPr>
      </p:sp>
      <p:sp>
        <p:nvSpPr>
          <p:cNvPr id="4" name="Text 2"/>
          <p:cNvSpPr/>
          <p:nvPr/>
        </p:nvSpPr>
        <p:spPr>
          <a:xfrm>
            <a:off x="1037511" y="2150864"/>
            <a:ext cx="2985254" cy="373023"/>
          </a:xfrm>
          <a:prstGeom prst="rect">
            <a:avLst/>
          </a:prstGeom>
          <a:noFill/>
          <a:ln/>
        </p:spPr>
        <p:txBody>
          <a:bodyPr wrap="none" lIns="0" tIns="0" rIns="0" bIns="0" rtlCol="0" anchor="t"/>
          <a:lstStyle/>
          <a:p>
            <a:pPr algn="l" indent="0" marL="0">
              <a:lnSpc>
                <a:spcPts val="2900"/>
              </a:lnSpc>
              <a:buNone/>
            </a:pPr>
            <a:r>
              <a:rPr lang="en-US" sz="2350" b="1" spc="-71" kern="0" dirty="0">
                <a:solidFill>
                  <a:srgbClr val="272525"/>
                </a:solidFill>
                <a:latin typeface="Inter Bold" pitchFamily="34" charset="0"/>
                <a:ea typeface="Inter Bold" pitchFamily="34" charset="-122"/>
                <a:cs typeface="Inter Bold" pitchFamily="34" charset="-120"/>
              </a:rPr>
              <a:t>Diverse Approaches</a:t>
            </a:r>
            <a:endParaRPr lang="en-US" sz="2350" dirty="0"/>
          </a:p>
        </p:txBody>
      </p:sp>
      <p:sp>
        <p:nvSpPr>
          <p:cNvPr id="5" name="Text 3"/>
          <p:cNvSpPr/>
          <p:nvPr/>
        </p:nvSpPr>
        <p:spPr>
          <a:xfrm>
            <a:off x="1037511" y="2661166"/>
            <a:ext cx="5926812" cy="1464469"/>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Recommendation systems employ collaborative filtering, content-based filtering, and hybrid approaches to generate personalized suggestions based on different data sources and methodologies.</a:t>
            </a:r>
            <a:endParaRPr lang="en-US" sz="1800" dirty="0"/>
          </a:p>
        </p:txBody>
      </p:sp>
      <p:sp>
        <p:nvSpPr>
          <p:cNvPr id="6" name="Shape 4"/>
          <p:cNvSpPr/>
          <p:nvPr/>
        </p:nvSpPr>
        <p:spPr>
          <a:xfrm>
            <a:off x="7429619" y="1914406"/>
            <a:ext cx="6399728" cy="2447687"/>
          </a:xfrm>
          <a:prstGeom prst="roundRect">
            <a:avLst>
              <a:gd name="adj" fmla="val 3927"/>
            </a:avLst>
          </a:prstGeom>
          <a:solidFill>
            <a:srgbClr val="DADBF1"/>
          </a:solidFill>
          <a:ln w="7620">
            <a:solidFill>
              <a:srgbClr val="C0C1D7"/>
            </a:solidFill>
            <a:prstDash val="solid"/>
          </a:ln>
        </p:spPr>
      </p:sp>
      <p:sp>
        <p:nvSpPr>
          <p:cNvPr id="7" name="Text 5"/>
          <p:cNvSpPr/>
          <p:nvPr/>
        </p:nvSpPr>
        <p:spPr>
          <a:xfrm>
            <a:off x="7666077" y="2150864"/>
            <a:ext cx="3327678" cy="373023"/>
          </a:xfrm>
          <a:prstGeom prst="rect">
            <a:avLst/>
          </a:prstGeom>
          <a:noFill/>
          <a:ln/>
        </p:spPr>
        <p:txBody>
          <a:bodyPr wrap="none" lIns="0" tIns="0" rIns="0" bIns="0" rtlCol="0" anchor="t"/>
          <a:lstStyle/>
          <a:p>
            <a:pPr algn="l" indent="0" marL="0">
              <a:lnSpc>
                <a:spcPts val="2900"/>
              </a:lnSpc>
              <a:buNone/>
            </a:pPr>
            <a:r>
              <a:rPr lang="en-US" sz="2350" b="1" spc="-71" kern="0" dirty="0">
                <a:solidFill>
                  <a:srgbClr val="272525"/>
                </a:solidFill>
                <a:latin typeface="Inter Bold" pitchFamily="34" charset="0"/>
                <a:ea typeface="Inter Bold" pitchFamily="34" charset="-122"/>
                <a:cs typeface="Inter Bold" pitchFamily="34" charset="-120"/>
              </a:rPr>
              <a:t>Advanced Technologies</a:t>
            </a:r>
            <a:endParaRPr lang="en-US" sz="2350" dirty="0"/>
          </a:p>
        </p:txBody>
      </p:sp>
      <p:sp>
        <p:nvSpPr>
          <p:cNvPr id="8" name="Text 6"/>
          <p:cNvSpPr/>
          <p:nvPr/>
        </p:nvSpPr>
        <p:spPr>
          <a:xfrm>
            <a:off x="7666077" y="2661166"/>
            <a:ext cx="5926812" cy="1464469"/>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Deep learning models like autoencoders, CNNs, RNNs, and attention mechanisms are revolutionizing recommendation systems by capturing complex patterns in user behavior and item features.</a:t>
            </a:r>
            <a:endParaRPr lang="en-US" sz="1800" dirty="0"/>
          </a:p>
        </p:txBody>
      </p:sp>
      <p:sp>
        <p:nvSpPr>
          <p:cNvPr id="9" name="Shape 7"/>
          <p:cNvSpPr/>
          <p:nvPr/>
        </p:nvSpPr>
        <p:spPr>
          <a:xfrm>
            <a:off x="801053" y="4590931"/>
            <a:ext cx="6399728" cy="2813804"/>
          </a:xfrm>
          <a:prstGeom prst="roundRect">
            <a:avLst>
              <a:gd name="adj" fmla="val 3416"/>
            </a:avLst>
          </a:prstGeom>
          <a:solidFill>
            <a:srgbClr val="DADBF1"/>
          </a:solidFill>
          <a:ln w="7620">
            <a:solidFill>
              <a:srgbClr val="C0C1D7"/>
            </a:solidFill>
            <a:prstDash val="solid"/>
          </a:ln>
        </p:spPr>
      </p:sp>
      <p:sp>
        <p:nvSpPr>
          <p:cNvPr id="10" name="Text 8"/>
          <p:cNvSpPr/>
          <p:nvPr/>
        </p:nvSpPr>
        <p:spPr>
          <a:xfrm>
            <a:off x="1037511" y="4827389"/>
            <a:ext cx="2985254" cy="373023"/>
          </a:xfrm>
          <a:prstGeom prst="rect">
            <a:avLst/>
          </a:prstGeom>
          <a:noFill/>
          <a:ln/>
        </p:spPr>
        <p:txBody>
          <a:bodyPr wrap="none" lIns="0" tIns="0" rIns="0" bIns="0" rtlCol="0" anchor="t"/>
          <a:lstStyle/>
          <a:p>
            <a:pPr algn="l" indent="0" marL="0">
              <a:lnSpc>
                <a:spcPts val="2900"/>
              </a:lnSpc>
              <a:buNone/>
            </a:pPr>
            <a:r>
              <a:rPr lang="en-US" sz="2350" b="1" spc="-71" kern="0" dirty="0">
                <a:solidFill>
                  <a:srgbClr val="272525"/>
                </a:solidFill>
                <a:latin typeface="Inter Bold" pitchFamily="34" charset="0"/>
                <a:ea typeface="Inter Bold" pitchFamily="34" charset="-122"/>
                <a:cs typeface="Inter Bold" pitchFamily="34" charset="-120"/>
              </a:rPr>
              <a:t>Business Critical</a:t>
            </a:r>
            <a:endParaRPr lang="en-US" sz="2350" dirty="0"/>
          </a:p>
        </p:txBody>
      </p:sp>
      <p:sp>
        <p:nvSpPr>
          <p:cNvPr id="11" name="Text 9"/>
          <p:cNvSpPr/>
          <p:nvPr/>
        </p:nvSpPr>
        <p:spPr>
          <a:xfrm>
            <a:off x="1037511" y="5337691"/>
            <a:ext cx="5926812" cy="1830586"/>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These systems have become essential for digital platforms, enhancing user experiences, driving engagement, and providing significant business value through increased conversions and customer satisfaction.</a:t>
            </a:r>
            <a:endParaRPr lang="en-US" sz="1800" dirty="0"/>
          </a:p>
        </p:txBody>
      </p:sp>
      <p:sp>
        <p:nvSpPr>
          <p:cNvPr id="12" name="Shape 10"/>
          <p:cNvSpPr/>
          <p:nvPr/>
        </p:nvSpPr>
        <p:spPr>
          <a:xfrm>
            <a:off x="7429619" y="4590931"/>
            <a:ext cx="6399728" cy="2813804"/>
          </a:xfrm>
          <a:prstGeom prst="roundRect">
            <a:avLst>
              <a:gd name="adj" fmla="val 3416"/>
            </a:avLst>
          </a:prstGeom>
          <a:solidFill>
            <a:srgbClr val="DADBF1"/>
          </a:solidFill>
          <a:ln w="7620">
            <a:solidFill>
              <a:srgbClr val="C0C1D7"/>
            </a:solidFill>
            <a:prstDash val="solid"/>
          </a:ln>
        </p:spPr>
      </p:sp>
      <p:sp>
        <p:nvSpPr>
          <p:cNvPr id="13" name="Text 11"/>
          <p:cNvSpPr/>
          <p:nvPr/>
        </p:nvSpPr>
        <p:spPr>
          <a:xfrm>
            <a:off x="7666077" y="4827389"/>
            <a:ext cx="2985254" cy="373023"/>
          </a:xfrm>
          <a:prstGeom prst="rect">
            <a:avLst/>
          </a:prstGeom>
          <a:noFill/>
          <a:ln/>
        </p:spPr>
        <p:txBody>
          <a:bodyPr wrap="none" lIns="0" tIns="0" rIns="0" bIns="0" rtlCol="0" anchor="t"/>
          <a:lstStyle/>
          <a:p>
            <a:pPr algn="l" indent="0" marL="0">
              <a:lnSpc>
                <a:spcPts val="2900"/>
              </a:lnSpc>
              <a:buNone/>
            </a:pPr>
            <a:r>
              <a:rPr lang="en-US" sz="2350" b="1" spc="-71" kern="0" dirty="0">
                <a:solidFill>
                  <a:srgbClr val="272525"/>
                </a:solidFill>
                <a:latin typeface="Inter Bold" pitchFamily="34" charset="0"/>
                <a:ea typeface="Inter Bold" pitchFamily="34" charset="-122"/>
                <a:cs typeface="Inter Bold" pitchFamily="34" charset="-120"/>
              </a:rPr>
              <a:t>Evolving Field</a:t>
            </a:r>
            <a:endParaRPr lang="en-US" sz="2350" dirty="0"/>
          </a:p>
        </p:txBody>
      </p:sp>
      <p:sp>
        <p:nvSpPr>
          <p:cNvPr id="14" name="Text 12"/>
          <p:cNvSpPr/>
          <p:nvPr/>
        </p:nvSpPr>
        <p:spPr>
          <a:xfrm>
            <a:off x="7666077" y="5337691"/>
            <a:ext cx="5926812" cy="1464469"/>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The future of recommendation systems lies in context-awareness, explainability, privacy preservation, and multimodal approaches that combine diverse data types for even more relevant suggestions.</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2002155"/>
            <a:ext cx="10363676"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What Are Recommender Systems?</a:t>
            </a:r>
            <a:endParaRPr lang="en-US" sz="5050" dirty="0"/>
          </a:p>
        </p:txBody>
      </p:sp>
      <p:sp>
        <p:nvSpPr>
          <p:cNvPr id="3" name="Shape 1"/>
          <p:cNvSpPr/>
          <p:nvPr/>
        </p:nvSpPr>
        <p:spPr>
          <a:xfrm>
            <a:off x="864037" y="3177421"/>
            <a:ext cx="4136231" cy="3050024"/>
          </a:xfrm>
          <a:prstGeom prst="roundRect">
            <a:avLst>
              <a:gd name="adj" fmla="val 3400"/>
            </a:avLst>
          </a:prstGeom>
          <a:solidFill>
            <a:srgbClr val="DADBF1"/>
          </a:solidFill>
          <a:ln w="15240">
            <a:solidFill>
              <a:srgbClr val="C0C1D7"/>
            </a:solidFill>
            <a:prstDash val="solid"/>
          </a:ln>
        </p:spPr>
      </p:sp>
      <p:sp>
        <p:nvSpPr>
          <p:cNvPr id="4" name="Text 2"/>
          <p:cNvSpPr/>
          <p:nvPr/>
        </p:nvSpPr>
        <p:spPr>
          <a:xfrm>
            <a:off x="1126093" y="3439478"/>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Definition</a:t>
            </a:r>
            <a:endParaRPr lang="en-US" sz="2500" dirty="0"/>
          </a:p>
        </p:txBody>
      </p:sp>
      <p:sp>
        <p:nvSpPr>
          <p:cNvPr id="5" name="Text 3"/>
          <p:cNvSpPr/>
          <p:nvPr/>
        </p:nvSpPr>
        <p:spPr>
          <a:xfrm>
            <a:off x="1126093" y="3990142"/>
            <a:ext cx="3612118"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Information filtering systems that predict user preferences and ratings for items they haven't yet considered.</a:t>
            </a:r>
            <a:endParaRPr lang="en-US" sz="1900" dirty="0"/>
          </a:p>
        </p:txBody>
      </p:sp>
      <p:sp>
        <p:nvSpPr>
          <p:cNvPr id="6" name="Shape 4"/>
          <p:cNvSpPr/>
          <p:nvPr/>
        </p:nvSpPr>
        <p:spPr>
          <a:xfrm>
            <a:off x="5247084" y="3177421"/>
            <a:ext cx="4136231" cy="3050024"/>
          </a:xfrm>
          <a:prstGeom prst="roundRect">
            <a:avLst>
              <a:gd name="adj" fmla="val 3400"/>
            </a:avLst>
          </a:prstGeom>
          <a:solidFill>
            <a:srgbClr val="DADBF1"/>
          </a:solidFill>
          <a:ln w="15240">
            <a:solidFill>
              <a:srgbClr val="C0C1D7"/>
            </a:solidFill>
            <a:prstDash val="solid"/>
          </a:ln>
        </p:spPr>
      </p:sp>
      <p:sp>
        <p:nvSpPr>
          <p:cNvPr id="7" name="Text 5"/>
          <p:cNvSpPr/>
          <p:nvPr/>
        </p:nvSpPr>
        <p:spPr>
          <a:xfrm>
            <a:off x="5509141" y="3439478"/>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Purpose</a:t>
            </a:r>
            <a:endParaRPr lang="en-US" sz="2500" dirty="0"/>
          </a:p>
        </p:txBody>
      </p:sp>
      <p:sp>
        <p:nvSpPr>
          <p:cNvPr id="8" name="Text 6"/>
          <p:cNvSpPr/>
          <p:nvPr/>
        </p:nvSpPr>
        <p:spPr>
          <a:xfrm>
            <a:off x="5509141" y="3990142"/>
            <a:ext cx="3612118" cy="1975247"/>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Help users navigate overwhelming choices by providing personalized suggestions based on their unique preferences.</a:t>
            </a:r>
            <a:endParaRPr lang="en-US" sz="1900" dirty="0"/>
          </a:p>
        </p:txBody>
      </p:sp>
      <p:sp>
        <p:nvSpPr>
          <p:cNvPr id="9" name="Shape 7"/>
          <p:cNvSpPr/>
          <p:nvPr/>
        </p:nvSpPr>
        <p:spPr>
          <a:xfrm>
            <a:off x="9630132" y="3177421"/>
            <a:ext cx="4136231" cy="3050024"/>
          </a:xfrm>
          <a:prstGeom prst="roundRect">
            <a:avLst>
              <a:gd name="adj" fmla="val 3400"/>
            </a:avLst>
          </a:prstGeom>
          <a:solidFill>
            <a:srgbClr val="DADBF1"/>
          </a:solidFill>
          <a:ln w="15240">
            <a:solidFill>
              <a:srgbClr val="C0C1D7"/>
            </a:solidFill>
            <a:prstDash val="solid"/>
          </a:ln>
        </p:spPr>
      </p:sp>
      <p:sp>
        <p:nvSpPr>
          <p:cNvPr id="10" name="Text 8"/>
          <p:cNvSpPr/>
          <p:nvPr/>
        </p:nvSpPr>
        <p:spPr>
          <a:xfrm>
            <a:off x="9892189" y="3439478"/>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Function</a:t>
            </a:r>
            <a:endParaRPr lang="en-US" sz="2500" dirty="0"/>
          </a:p>
        </p:txBody>
      </p:sp>
      <p:sp>
        <p:nvSpPr>
          <p:cNvPr id="11" name="Text 9"/>
          <p:cNvSpPr/>
          <p:nvPr/>
        </p:nvSpPr>
        <p:spPr>
          <a:xfrm>
            <a:off x="9892189" y="3990142"/>
            <a:ext cx="3612118" cy="1975247"/>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Analyze user data including past purchases, reviews, and browsing history to identify patterns and make relevant recommendations.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72570" y="1132523"/>
            <a:ext cx="7571661" cy="1464945"/>
          </a:xfrm>
          <a:prstGeom prst="rect">
            <a:avLst/>
          </a:prstGeom>
          <a:noFill/>
          <a:ln/>
        </p:spPr>
        <p:txBody>
          <a:bodyPr wrap="square" lIns="0" tIns="0" rIns="0" bIns="0" rtlCol="0" anchor="t"/>
          <a:lstStyle/>
          <a:p>
            <a:pPr algn="l" indent="0" marL="0">
              <a:lnSpc>
                <a:spcPts val="5750"/>
              </a:lnSpc>
              <a:buNone/>
            </a:pPr>
            <a:r>
              <a:rPr lang="en-US" sz="4600" b="1" spc="-138" kern="0" dirty="0">
                <a:solidFill>
                  <a:srgbClr val="000000"/>
                </a:solidFill>
                <a:latin typeface="Inter Bold" pitchFamily="34" charset="0"/>
                <a:ea typeface="Inter Bold" pitchFamily="34" charset="-122"/>
                <a:cs typeface="Inter Bold" pitchFamily="34" charset="-120"/>
              </a:rPr>
              <a:t>Common Examples in Daily Life</a:t>
            </a:r>
            <a:endParaRPr lang="en-US" sz="4600" dirty="0"/>
          </a:p>
        </p:txBody>
      </p:sp>
      <p:pic>
        <p:nvPicPr>
          <p:cNvPr id="4" name="Image 1" descr="preencoded.png">    </p:cNvPr>
          <p:cNvPicPr>
            <a:picLocks noChangeAspect="1"/>
          </p:cNvPicPr>
          <p:nvPr/>
        </p:nvPicPr>
        <p:blipFill>
          <a:blip r:embed="rId2"/>
          <a:stretch>
            <a:fillRect/>
          </a:stretch>
        </p:blipFill>
        <p:spPr>
          <a:xfrm>
            <a:off x="6272570" y="2934414"/>
            <a:ext cx="561499" cy="561499"/>
          </a:xfrm>
          <a:prstGeom prst="rect">
            <a:avLst/>
          </a:prstGeom>
        </p:spPr>
      </p:pic>
      <p:sp>
        <p:nvSpPr>
          <p:cNvPr id="5" name="Text 1"/>
          <p:cNvSpPr/>
          <p:nvPr/>
        </p:nvSpPr>
        <p:spPr>
          <a:xfrm>
            <a:off x="6272570" y="3720465"/>
            <a:ext cx="2299216" cy="366236"/>
          </a:xfrm>
          <a:prstGeom prst="rect">
            <a:avLst/>
          </a:prstGeom>
          <a:noFill/>
          <a:ln/>
        </p:spPr>
        <p:txBody>
          <a:bodyPr wrap="none" lIns="0" tIns="0" rIns="0" bIns="0" rtlCol="0" anchor="t"/>
          <a:lstStyle/>
          <a:p>
            <a:pPr algn="l" indent="0" marL="0">
              <a:lnSpc>
                <a:spcPts val="2850"/>
              </a:lnSpc>
              <a:buNone/>
            </a:pPr>
            <a:r>
              <a:rPr lang="en-US" sz="2300" b="1" spc="-69" kern="0" dirty="0">
                <a:solidFill>
                  <a:srgbClr val="272525"/>
                </a:solidFill>
                <a:latin typeface="Inter Bold" pitchFamily="34" charset="0"/>
                <a:ea typeface="Inter Bold" pitchFamily="34" charset="-122"/>
                <a:cs typeface="Inter Bold" pitchFamily="34" charset="-120"/>
              </a:rPr>
              <a:t>E-commerce</a:t>
            </a:r>
            <a:endParaRPr lang="en-US" sz="2300" dirty="0"/>
          </a:p>
        </p:txBody>
      </p:sp>
      <p:sp>
        <p:nvSpPr>
          <p:cNvPr id="6" name="Text 2"/>
          <p:cNvSpPr/>
          <p:nvPr/>
        </p:nvSpPr>
        <p:spPr>
          <a:xfrm>
            <a:off x="6272570" y="4221480"/>
            <a:ext cx="2299216" cy="2875597"/>
          </a:xfrm>
          <a:prstGeom prst="rect">
            <a:avLst/>
          </a:prstGeom>
          <a:noFill/>
          <a:ln/>
        </p:spPr>
        <p:txBody>
          <a:bodyPr wrap="square" lIns="0" tIns="0" rIns="0" bIns="0" rtlCol="0" anchor="t"/>
          <a:lstStyle/>
          <a:p>
            <a:pPr algn="l" indent="0" marL="0">
              <a:lnSpc>
                <a:spcPts val="2800"/>
              </a:lnSpc>
              <a:buNone/>
            </a:pPr>
            <a:r>
              <a:rPr lang="en-US" sz="1750" spc="-35" kern="0" dirty="0">
                <a:solidFill>
                  <a:srgbClr val="272525"/>
                </a:solidFill>
                <a:latin typeface="Inter" pitchFamily="34" charset="0"/>
                <a:ea typeface="Inter" pitchFamily="34" charset="-122"/>
                <a:cs typeface="Inter" pitchFamily="34" charset="-120"/>
              </a:rPr>
              <a:t>Amazon recommends products based on your browsing and purchase history, showing items that complement your interests and previous buys.</a:t>
            </a:r>
            <a:endParaRPr lang="en-US" sz="1750" dirty="0"/>
          </a:p>
        </p:txBody>
      </p:sp>
      <p:pic>
        <p:nvPicPr>
          <p:cNvPr id="7" name="Image 2" descr="preencoded.png">    </p:cNvPr>
          <p:cNvPicPr>
            <a:picLocks noChangeAspect="1"/>
          </p:cNvPicPr>
          <p:nvPr/>
        </p:nvPicPr>
        <p:blipFill>
          <a:blip r:embed="rId3"/>
          <a:stretch>
            <a:fillRect/>
          </a:stretch>
        </p:blipFill>
        <p:spPr>
          <a:xfrm>
            <a:off x="8908733" y="2934414"/>
            <a:ext cx="561499" cy="561499"/>
          </a:xfrm>
          <a:prstGeom prst="rect">
            <a:avLst/>
          </a:prstGeom>
        </p:spPr>
      </p:pic>
      <p:sp>
        <p:nvSpPr>
          <p:cNvPr id="8" name="Text 3"/>
          <p:cNvSpPr/>
          <p:nvPr/>
        </p:nvSpPr>
        <p:spPr>
          <a:xfrm>
            <a:off x="8908733" y="3720465"/>
            <a:ext cx="2299216" cy="366236"/>
          </a:xfrm>
          <a:prstGeom prst="rect">
            <a:avLst/>
          </a:prstGeom>
          <a:noFill/>
          <a:ln/>
        </p:spPr>
        <p:txBody>
          <a:bodyPr wrap="none" lIns="0" tIns="0" rIns="0" bIns="0" rtlCol="0" anchor="t"/>
          <a:lstStyle/>
          <a:p>
            <a:pPr algn="l" indent="0" marL="0">
              <a:lnSpc>
                <a:spcPts val="2850"/>
              </a:lnSpc>
              <a:buNone/>
            </a:pPr>
            <a:r>
              <a:rPr lang="en-US" sz="2300" b="1" spc="-69" kern="0" dirty="0">
                <a:solidFill>
                  <a:srgbClr val="272525"/>
                </a:solidFill>
                <a:latin typeface="Inter Bold" pitchFamily="34" charset="0"/>
                <a:ea typeface="Inter Bold" pitchFamily="34" charset="-122"/>
                <a:cs typeface="Inter Bold" pitchFamily="34" charset="-120"/>
              </a:rPr>
              <a:t>Music Streaming</a:t>
            </a:r>
            <a:endParaRPr lang="en-US" sz="2300" dirty="0"/>
          </a:p>
        </p:txBody>
      </p:sp>
      <p:sp>
        <p:nvSpPr>
          <p:cNvPr id="9" name="Text 4"/>
          <p:cNvSpPr/>
          <p:nvPr/>
        </p:nvSpPr>
        <p:spPr>
          <a:xfrm>
            <a:off x="8908733" y="4221480"/>
            <a:ext cx="2299216" cy="2516148"/>
          </a:xfrm>
          <a:prstGeom prst="rect">
            <a:avLst/>
          </a:prstGeom>
          <a:noFill/>
          <a:ln/>
        </p:spPr>
        <p:txBody>
          <a:bodyPr wrap="square" lIns="0" tIns="0" rIns="0" bIns="0" rtlCol="0" anchor="t"/>
          <a:lstStyle/>
          <a:p>
            <a:pPr algn="l" indent="0" marL="0">
              <a:lnSpc>
                <a:spcPts val="2800"/>
              </a:lnSpc>
              <a:buNone/>
            </a:pPr>
            <a:r>
              <a:rPr lang="en-US" sz="1750" spc="-35" kern="0" dirty="0">
                <a:solidFill>
                  <a:srgbClr val="272525"/>
                </a:solidFill>
                <a:latin typeface="Inter" pitchFamily="34" charset="0"/>
                <a:ea typeface="Inter" pitchFamily="34" charset="-122"/>
                <a:cs typeface="Inter" pitchFamily="34" charset="-120"/>
              </a:rPr>
              <a:t>Spotify suggests songs and artists based on your listening patterns, creating personalized playlists that match your musical taste.</a:t>
            </a:r>
            <a:endParaRPr lang="en-US" sz="1750" dirty="0"/>
          </a:p>
        </p:txBody>
      </p:sp>
      <p:pic>
        <p:nvPicPr>
          <p:cNvPr id="10" name="Image 3" descr="preencoded.png">    </p:cNvPr>
          <p:cNvPicPr>
            <a:picLocks noChangeAspect="1"/>
          </p:cNvPicPr>
          <p:nvPr/>
        </p:nvPicPr>
        <p:blipFill>
          <a:blip r:embed="rId4"/>
          <a:stretch>
            <a:fillRect/>
          </a:stretch>
        </p:blipFill>
        <p:spPr>
          <a:xfrm>
            <a:off x="11544895" y="2934414"/>
            <a:ext cx="561499" cy="561499"/>
          </a:xfrm>
          <a:prstGeom prst="rect">
            <a:avLst/>
          </a:prstGeom>
        </p:spPr>
      </p:pic>
      <p:sp>
        <p:nvSpPr>
          <p:cNvPr id="11" name="Text 5"/>
          <p:cNvSpPr/>
          <p:nvPr/>
        </p:nvSpPr>
        <p:spPr>
          <a:xfrm>
            <a:off x="11544895" y="3720465"/>
            <a:ext cx="2299335" cy="366236"/>
          </a:xfrm>
          <a:prstGeom prst="rect">
            <a:avLst/>
          </a:prstGeom>
          <a:noFill/>
          <a:ln/>
        </p:spPr>
        <p:txBody>
          <a:bodyPr wrap="none" lIns="0" tIns="0" rIns="0" bIns="0" rtlCol="0" anchor="t"/>
          <a:lstStyle/>
          <a:p>
            <a:pPr algn="l" indent="0" marL="0">
              <a:lnSpc>
                <a:spcPts val="2850"/>
              </a:lnSpc>
              <a:buNone/>
            </a:pPr>
            <a:r>
              <a:rPr lang="en-US" sz="2300" b="1" spc="-69" kern="0" dirty="0">
                <a:solidFill>
                  <a:srgbClr val="272525"/>
                </a:solidFill>
                <a:latin typeface="Inter Bold" pitchFamily="34" charset="0"/>
                <a:ea typeface="Inter Bold" pitchFamily="34" charset="-122"/>
                <a:cs typeface="Inter Bold" pitchFamily="34" charset="-120"/>
              </a:rPr>
              <a:t>Video Streaming</a:t>
            </a:r>
            <a:endParaRPr lang="en-US" sz="2300" dirty="0"/>
          </a:p>
        </p:txBody>
      </p:sp>
      <p:sp>
        <p:nvSpPr>
          <p:cNvPr id="12" name="Text 6"/>
          <p:cNvSpPr/>
          <p:nvPr/>
        </p:nvSpPr>
        <p:spPr>
          <a:xfrm>
            <a:off x="11544895" y="4221480"/>
            <a:ext cx="2299335" cy="2516148"/>
          </a:xfrm>
          <a:prstGeom prst="rect">
            <a:avLst/>
          </a:prstGeom>
          <a:noFill/>
          <a:ln/>
        </p:spPr>
        <p:txBody>
          <a:bodyPr wrap="square" lIns="0" tIns="0" rIns="0" bIns="0" rtlCol="0" anchor="t"/>
          <a:lstStyle/>
          <a:p>
            <a:pPr algn="l" indent="0" marL="0">
              <a:lnSpc>
                <a:spcPts val="2800"/>
              </a:lnSpc>
              <a:buNone/>
            </a:pPr>
            <a:r>
              <a:rPr lang="en-US" sz="1750" spc="-35" kern="0" dirty="0">
                <a:solidFill>
                  <a:srgbClr val="272525"/>
                </a:solidFill>
                <a:latin typeface="Inter" pitchFamily="34" charset="0"/>
                <a:ea typeface="Inter" pitchFamily="34" charset="-122"/>
                <a:cs typeface="Inter" pitchFamily="34" charset="-120"/>
              </a:rPr>
              <a:t>Netflix recommends movies and TV series based on your watching history, helping you discover new content aligned with your preferences.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4266" y="804624"/>
            <a:ext cx="12252960" cy="739973"/>
          </a:xfrm>
          <a:prstGeom prst="rect">
            <a:avLst/>
          </a:prstGeom>
          <a:noFill/>
          <a:ln/>
        </p:spPr>
        <p:txBody>
          <a:bodyPr wrap="none" lIns="0" tIns="0" rIns="0" bIns="0" rtlCol="0" anchor="t"/>
          <a:lstStyle/>
          <a:p>
            <a:pPr algn="l" indent="0" marL="0">
              <a:lnSpc>
                <a:spcPts val="5800"/>
              </a:lnSpc>
              <a:buNone/>
            </a:pPr>
            <a:r>
              <a:rPr lang="en-US" sz="4650" b="1" spc="-140" kern="0" dirty="0">
                <a:solidFill>
                  <a:srgbClr val="000000"/>
                </a:solidFill>
                <a:latin typeface="Inter Bold" pitchFamily="34" charset="0"/>
                <a:ea typeface="Inter Bold" pitchFamily="34" charset="-122"/>
                <a:cs typeface="Inter Bold" pitchFamily="34" charset="-120"/>
              </a:rPr>
              <a:t>Three Main Recommendation Methodologies</a:t>
            </a:r>
            <a:endParaRPr lang="en-US" sz="4650" dirty="0"/>
          </a:p>
        </p:txBody>
      </p:sp>
      <p:pic>
        <p:nvPicPr>
          <p:cNvPr id="3" name="Image 0" descr="preencoded.png">    </p:cNvPr>
          <p:cNvPicPr>
            <a:picLocks noChangeAspect="1"/>
          </p:cNvPicPr>
          <p:nvPr/>
        </p:nvPicPr>
        <p:blipFill>
          <a:blip r:embed="rId1"/>
          <a:stretch>
            <a:fillRect/>
          </a:stretch>
        </p:blipFill>
        <p:spPr>
          <a:xfrm>
            <a:off x="2978706" y="1998464"/>
            <a:ext cx="2151817" cy="1322903"/>
          </a:xfrm>
          <a:prstGeom prst="rect">
            <a:avLst/>
          </a:prstGeom>
        </p:spPr>
      </p:pic>
      <p:pic>
        <p:nvPicPr>
          <p:cNvPr id="4" name="Image 1" descr="preencoded.png">    </p:cNvPr>
          <p:cNvPicPr>
            <a:picLocks noChangeAspect="1"/>
          </p:cNvPicPr>
          <p:nvPr/>
        </p:nvPicPr>
        <p:blipFill>
          <a:blip r:embed="rId2"/>
          <a:stretch>
            <a:fillRect/>
          </a:stretch>
        </p:blipFill>
        <p:spPr>
          <a:xfrm>
            <a:off x="3895011" y="2624733"/>
            <a:ext cx="319088" cy="398859"/>
          </a:xfrm>
          <a:prstGeom prst="rect">
            <a:avLst/>
          </a:prstGeom>
        </p:spPr>
      </p:pic>
      <p:sp>
        <p:nvSpPr>
          <p:cNvPr id="5" name="Text 1"/>
          <p:cNvSpPr/>
          <p:nvPr/>
        </p:nvSpPr>
        <p:spPr>
          <a:xfrm>
            <a:off x="5357455" y="2225397"/>
            <a:ext cx="2959894" cy="369927"/>
          </a:xfrm>
          <a:prstGeom prst="rect">
            <a:avLst/>
          </a:prstGeom>
          <a:noFill/>
          <a:ln/>
        </p:spPr>
        <p:txBody>
          <a:bodyPr wrap="none" lIns="0" tIns="0" rIns="0" bIns="0" rtlCol="0" anchor="t"/>
          <a:lstStyle/>
          <a:p>
            <a:pPr algn="l" indent="0" marL="0">
              <a:lnSpc>
                <a:spcPts val="2900"/>
              </a:lnSpc>
              <a:buNone/>
            </a:pPr>
            <a:r>
              <a:rPr lang="en-US" sz="2300" b="1" spc="-70" kern="0" dirty="0">
                <a:solidFill>
                  <a:srgbClr val="272525"/>
                </a:solidFill>
                <a:latin typeface="Inter Bold" pitchFamily="34" charset="0"/>
                <a:ea typeface="Inter Bold" pitchFamily="34" charset="-122"/>
                <a:cs typeface="Inter Bold" pitchFamily="34" charset="-120"/>
              </a:rPr>
              <a:t>Hybrid Systems</a:t>
            </a:r>
            <a:endParaRPr lang="en-US" sz="2300" dirty="0"/>
          </a:p>
        </p:txBody>
      </p:sp>
      <p:sp>
        <p:nvSpPr>
          <p:cNvPr id="6" name="Text 2"/>
          <p:cNvSpPr/>
          <p:nvPr/>
        </p:nvSpPr>
        <p:spPr>
          <a:xfrm>
            <a:off x="5357455" y="2731413"/>
            <a:ext cx="3266480" cy="363022"/>
          </a:xfrm>
          <a:prstGeom prst="rect">
            <a:avLst/>
          </a:prstGeom>
          <a:noFill/>
          <a:ln/>
        </p:spPr>
        <p:txBody>
          <a:bodyPr wrap="non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Combining multiple approaches</a:t>
            </a:r>
            <a:endParaRPr lang="en-US" sz="1750" dirty="0"/>
          </a:p>
        </p:txBody>
      </p:sp>
      <p:sp>
        <p:nvSpPr>
          <p:cNvPr id="7" name="Shape 3"/>
          <p:cNvSpPr/>
          <p:nvPr/>
        </p:nvSpPr>
        <p:spPr>
          <a:xfrm>
            <a:off x="5187196" y="3334464"/>
            <a:ext cx="8592264" cy="15240"/>
          </a:xfrm>
          <a:prstGeom prst="roundRect">
            <a:avLst>
              <a:gd name="adj" fmla="val 625410"/>
            </a:avLst>
          </a:prstGeom>
          <a:solidFill>
            <a:srgbClr val="C0C1D7"/>
          </a:solidFill>
          <a:ln/>
        </p:spPr>
      </p:sp>
      <p:pic>
        <p:nvPicPr>
          <p:cNvPr id="8" name="Image 2" descr="preencoded.png">    </p:cNvPr>
          <p:cNvPicPr>
            <a:picLocks noChangeAspect="1"/>
          </p:cNvPicPr>
          <p:nvPr/>
        </p:nvPicPr>
        <p:blipFill>
          <a:blip r:embed="rId3"/>
          <a:stretch>
            <a:fillRect/>
          </a:stretch>
        </p:blipFill>
        <p:spPr>
          <a:xfrm>
            <a:off x="1902738" y="3378041"/>
            <a:ext cx="4303752" cy="1322903"/>
          </a:xfrm>
          <a:prstGeom prst="rect">
            <a:avLst/>
          </a:prstGeom>
        </p:spPr>
      </p:pic>
      <p:pic>
        <p:nvPicPr>
          <p:cNvPr id="9" name="Image 3" descr="preencoded.png">    </p:cNvPr>
          <p:cNvPicPr>
            <a:picLocks noChangeAspect="1"/>
          </p:cNvPicPr>
          <p:nvPr/>
        </p:nvPicPr>
        <p:blipFill>
          <a:blip r:embed="rId4"/>
          <a:stretch>
            <a:fillRect/>
          </a:stretch>
        </p:blipFill>
        <p:spPr>
          <a:xfrm>
            <a:off x="3895011" y="3840004"/>
            <a:ext cx="319088" cy="398859"/>
          </a:xfrm>
          <a:prstGeom prst="rect">
            <a:avLst/>
          </a:prstGeom>
        </p:spPr>
      </p:pic>
      <p:sp>
        <p:nvSpPr>
          <p:cNvPr id="10" name="Text 4"/>
          <p:cNvSpPr/>
          <p:nvPr/>
        </p:nvSpPr>
        <p:spPr>
          <a:xfrm>
            <a:off x="6433423" y="3604974"/>
            <a:ext cx="3241000" cy="369927"/>
          </a:xfrm>
          <a:prstGeom prst="rect">
            <a:avLst/>
          </a:prstGeom>
          <a:noFill/>
          <a:ln/>
        </p:spPr>
        <p:txBody>
          <a:bodyPr wrap="none" lIns="0" tIns="0" rIns="0" bIns="0" rtlCol="0" anchor="t"/>
          <a:lstStyle/>
          <a:p>
            <a:pPr algn="l" indent="0" marL="0">
              <a:lnSpc>
                <a:spcPts val="2900"/>
              </a:lnSpc>
              <a:buNone/>
            </a:pPr>
            <a:r>
              <a:rPr lang="en-US" sz="2300" b="1" spc="-70" kern="0" dirty="0">
                <a:solidFill>
                  <a:srgbClr val="272525"/>
                </a:solidFill>
                <a:latin typeface="Inter Bold" pitchFamily="34" charset="0"/>
                <a:ea typeface="Inter Bold" pitchFamily="34" charset="-122"/>
                <a:cs typeface="Inter Bold" pitchFamily="34" charset="-120"/>
              </a:rPr>
              <a:t>Content-based Filtering</a:t>
            </a:r>
            <a:endParaRPr lang="en-US" sz="2300" dirty="0"/>
          </a:p>
        </p:txBody>
      </p:sp>
      <p:sp>
        <p:nvSpPr>
          <p:cNvPr id="11" name="Text 5"/>
          <p:cNvSpPr/>
          <p:nvPr/>
        </p:nvSpPr>
        <p:spPr>
          <a:xfrm>
            <a:off x="6433423" y="4110990"/>
            <a:ext cx="3241000" cy="363022"/>
          </a:xfrm>
          <a:prstGeom prst="rect">
            <a:avLst/>
          </a:prstGeom>
          <a:noFill/>
          <a:ln/>
        </p:spPr>
        <p:txBody>
          <a:bodyPr wrap="non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Based on item attributes</a:t>
            </a:r>
            <a:endParaRPr lang="en-US" sz="1750" dirty="0"/>
          </a:p>
        </p:txBody>
      </p:sp>
      <p:sp>
        <p:nvSpPr>
          <p:cNvPr id="12" name="Shape 6"/>
          <p:cNvSpPr/>
          <p:nvPr/>
        </p:nvSpPr>
        <p:spPr>
          <a:xfrm>
            <a:off x="6263164" y="4714042"/>
            <a:ext cx="7516297" cy="15240"/>
          </a:xfrm>
          <a:prstGeom prst="roundRect">
            <a:avLst>
              <a:gd name="adj" fmla="val 625410"/>
            </a:avLst>
          </a:prstGeom>
          <a:solidFill>
            <a:srgbClr val="C0C1D7"/>
          </a:solidFill>
          <a:ln/>
        </p:spPr>
      </p:sp>
      <p:pic>
        <p:nvPicPr>
          <p:cNvPr id="13" name="Image 4" descr="preencoded.png">    </p:cNvPr>
          <p:cNvPicPr>
            <a:picLocks noChangeAspect="1"/>
          </p:cNvPicPr>
          <p:nvPr/>
        </p:nvPicPr>
        <p:blipFill>
          <a:blip r:embed="rId5"/>
          <a:stretch>
            <a:fillRect/>
          </a:stretch>
        </p:blipFill>
        <p:spPr>
          <a:xfrm>
            <a:off x="826770" y="4757618"/>
            <a:ext cx="6455688" cy="1322903"/>
          </a:xfrm>
          <a:prstGeom prst="rect">
            <a:avLst/>
          </a:prstGeom>
        </p:spPr>
      </p:pic>
      <p:pic>
        <p:nvPicPr>
          <p:cNvPr id="14" name="Image 5" descr="preencoded.png">    </p:cNvPr>
          <p:cNvPicPr>
            <a:picLocks noChangeAspect="1"/>
          </p:cNvPicPr>
          <p:nvPr/>
        </p:nvPicPr>
        <p:blipFill>
          <a:blip r:embed="rId6"/>
          <a:stretch>
            <a:fillRect/>
          </a:stretch>
        </p:blipFill>
        <p:spPr>
          <a:xfrm>
            <a:off x="3895011" y="5219581"/>
            <a:ext cx="319088" cy="398859"/>
          </a:xfrm>
          <a:prstGeom prst="rect">
            <a:avLst/>
          </a:prstGeom>
        </p:spPr>
      </p:pic>
      <p:sp>
        <p:nvSpPr>
          <p:cNvPr id="15" name="Text 7"/>
          <p:cNvSpPr/>
          <p:nvPr/>
        </p:nvSpPr>
        <p:spPr>
          <a:xfrm>
            <a:off x="7509391" y="4984552"/>
            <a:ext cx="2984540" cy="369927"/>
          </a:xfrm>
          <a:prstGeom prst="rect">
            <a:avLst/>
          </a:prstGeom>
          <a:noFill/>
          <a:ln/>
        </p:spPr>
        <p:txBody>
          <a:bodyPr wrap="none" lIns="0" tIns="0" rIns="0" bIns="0" rtlCol="0" anchor="t"/>
          <a:lstStyle/>
          <a:p>
            <a:pPr algn="l" indent="0" marL="0">
              <a:lnSpc>
                <a:spcPts val="2900"/>
              </a:lnSpc>
              <a:buNone/>
            </a:pPr>
            <a:r>
              <a:rPr lang="en-US" sz="2300" b="1" spc="-70" kern="0" dirty="0">
                <a:solidFill>
                  <a:srgbClr val="272525"/>
                </a:solidFill>
                <a:latin typeface="Inter Bold" pitchFamily="34" charset="0"/>
                <a:ea typeface="Inter Bold" pitchFamily="34" charset="-122"/>
                <a:cs typeface="Inter Bold" pitchFamily="34" charset="-120"/>
              </a:rPr>
              <a:t>Collaborative Filtering</a:t>
            </a:r>
            <a:endParaRPr lang="en-US" sz="2300" dirty="0"/>
          </a:p>
        </p:txBody>
      </p:sp>
      <p:sp>
        <p:nvSpPr>
          <p:cNvPr id="16" name="Text 8"/>
          <p:cNvSpPr/>
          <p:nvPr/>
        </p:nvSpPr>
        <p:spPr>
          <a:xfrm>
            <a:off x="7509391" y="5490567"/>
            <a:ext cx="2984540" cy="363022"/>
          </a:xfrm>
          <a:prstGeom prst="rect">
            <a:avLst/>
          </a:prstGeom>
          <a:noFill/>
          <a:ln/>
        </p:spPr>
        <p:txBody>
          <a:bodyPr wrap="non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Based on user similarities</a:t>
            </a:r>
            <a:endParaRPr lang="en-US" sz="1750" dirty="0"/>
          </a:p>
        </p:txBody>
      </p:sp>
      <p:sp>
        <p:nvSpPr>
          <p:cNvPr id="17" name="Text 9"/>
          <p:cNvSpPr/>
          <p:nvPr/>
        </p:nvSpPr>
        <p:spPr>
          <a:xfrm>
            <a:off x="794266" y="6335792"/>
            <a:ext cx="13041868" cy="1089065"/>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Each methodology offers unique strengths in generating recommendations. Collaborative filtering leverages user behavior patterns, content-based filtering focuses on item characteristics, while hybrid systems combine these approaches to overcome individual limitations and provide more robust suggestions.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276707"/>
            <a:ext cx="9539883"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Collaborative Filtering Explained</a:t>
            </a:r>
            <a:endParaRPr lang="en-US" sz="5050" dirty="0"/>
          </a:p>
        </p:txBody>
      </p:sp>
      <p:sp>
        <p:nvSpPr>
          <p:cNvPr id="3" name="Text 1"/>
          <p:cNvSpPr/>
          <p:nvPr/>
        </p:nvSpPr>
        <p:spPr>
          <a:xfrm>
            <a:off x="864037" y="2698790"/>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000000"/>
                </a:solidFill>
                <a:latin typeface="Inter Bold" pitchFamily="34" charset="0"/>
                <a:ea typeface="Inter Bold" pitchFamily="34" charset="-122"/>
                <a:cs typeface="Inter Bold" pitchFamily="34" charset="-120"/>
              </a:rPr>
              <a:t>What It Is</a:t>
            </a:r>
            <a:endParaRPr lang="en-US" sz="2500" dirty="0"/>
          </a:p>
        </p:txBody>
      </p:sp>
      <p:sp>
        <p:nvSpPr>
          <p:cNvPr id="4" name="Text 2"/>
          <p:cNvSpPr/>
          <p:nvPr/>
        </p:nvSpPr>
        <p:spPr>
          <a:xfrm>
            <a:off x="864037" y="3348157"/>
            <a:ext cx="6150054"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Collaborative filtering predicts what users might like based on preferences of similar users. It operates on the principle that people who agreed in the past will likely agree in the future.</a:t>
            </a:r>
            <a:endParaRPr lang="en-US" sz="1900" dirty="0"/>
          </a:p>
        </p:txBody>
      </p:sp>
      <p:sp>
        <p:nvSpPr>
          <p:cNvPr id="5" name="Text 3"/>
          <p:cNvSpPr/>
          <p:nvPr/>
        </p:nvSpPr>
        <p:spPr>
          <a:xfrm>
            <a:off x="864037" y="5150525"/>
            <a:ext cx="6150054"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For example, if User A and User B both enjoy the same movies, User A might like other films that User B enjoys, even without analyzing the movie content itself.</a:t>
            </a:r>
            <a:endParaRPr lang="en-US" sz="1900" dirty="0"/>
          </a:p>
        </p:txBody>
      </p:sp>
      <p:sp>
        <p:nvSpPr>
          <p:cNvPr id="6" name="Text 4"/>
          <p:cNvSpPr/>
          <p:nvPr/>
        </p:nvSpPr>
        <p:spPr>
          <a:xfrm>
            <a:off x="7623929" y="2698790"/>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000000"/>
                </a:solidFill>
                <a:latin typeface="Inter Bold" pitchFamily="34" charset="0"/>
                <a:ea typeface="Inter Bold" pitchFamily="34" charset="-122"/>
                <a:cs typeface="Inter Bold" pitchFamily="34" charset="-120"/>
              </a:rPr>
              <a:t>How It Works</a:t>
            </a:r>
            <a:endParaRPr lang="en-US" sz="2500" dirty="0"/>
          </a:p>
        </p:txBody>
      </p:sp>
      <p:sp>
        <p:nvSpPr>
          <p:cNvPr id="7" name="Text 5"/>
          <p:cNvSpPr/>
          <p:nvPr/>
        </p:nvSpPr>
        <p:spPr>
          <a:xfrm>
            <a:off x="7623929" y="3348157"/>
            <a:ext cx="6150054"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The system analyzes user interactions and identifies similarities between individuals (user-based) or objects (item-based). It then uses these patterns to make predictions about what a user might enjoy next.</a:t>
            </a:r>
            <a:endParaRPr lang="en-US" sz="1900" dirty="0"/>
          </a:p>
        </p:txBody>
      </p:sp>
      <p:sp>
        <p:nvSpPr>
          <p:cNvPr id="8" name="Text 6"/>
          <p:cNvSpPr/>
          <p:nvPr/>
        </p:nvSpPr>
        <p:spPr>
          <a:xfrm>
            <a:off x="7623929" y="5150525"/>
            <a:ext cx="6150054"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This approach is particularly powerful because it can discover complex preference patterns that might not be obvious from item attributes alone.</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52091" y="602099"/>
            <a:ext cx="7612618" cy="1426845"/>
          </a:xfrm>
          <a:prstGeom prst="rect">
            <a:avLst/>
          </a:prstGeom>
          <a:noFill/>
          <a:ln/>
        </p:spPr>
        <p:txBody>
          <a:bodyPr wrap="square" lIns="0" tIns="0" rIns="0" bIns="0" rtlCol="0" anchor="t"/>
          <a:lstStyle/>
          <a:p>
            <a:pPr algn="l" indent="0" marL="0">
              <a:lnSpc>
                <a:spcPts val="5600"/>
              </a:lnSpc>
              <a:buNone/>
            </a:pPr>
            <a:r>
              <a:rPr lang="en-US" sz="4450" b="1" spc="-135" kern="0" dirty="0">
                <a:solidFill>
                  <a:srgbClr val="000000"/>
                </a:solidFill>
                <a:latin typeface="Inter Bold" pitchFamily="34" charset="0"/>
                <a:ea typeface="Inter Bold" pitchFamily="34" charset="-122"/>
                <a:cs typeface="Inter Bold" pitchFamily="34" charset="-120"/>
              </a:rPr>
              <a:t>User-based Collaborative Filtering</a:t>
            </a:r>
            <a:endParaRPr lang="en-US" sz="4450" dirty="0"/>
          </a:p>
        </p:txBody>
      </p:sp>
      <p:sp>
        <p:nvSpPr>
          <p:cNvPr id="4" name="Shape 1"/>
          <p:cNvSpPr/>
          <p:nvPr/>
        </p:nvSpPr>
        <p:spPr>
          <a:xfrm>
            <a:off x="6252091" y="2357080"/>
            <a:ext cx="164068" cy="1538049"/>
          </a:xfrm>
          <a:prstGeom prst="roundRect">
            <a:avLst>
              <a:gd name="adj" fmla="val 56011"/>
            </a:avLst>
          </a:prstGeom>
          <a:solidFill>
            <a:srgbClr val="DADBF1"/>
          </a:solidFill>
          <a:ln w="7620">
            <a:solidFill>
              <a:srgbClr val="C0C1D7"/>
            </a:solidFill>
            <a:prstDash val="solid"/>
          </a:ln>
        </p:spPr>
      </p:sp>
      <p:sp>
        <p:nvSpPr>
          <p:cNvPr id="5" name="Text 2"/>
          <p:cNvSpPr/>
          <p:nvPr/>
        </p:nvSpPr>
        <p:spPr>
          <a:xfrm>
            <a:off x="6744295" y="2357080"/>
            <a:ext cx="3164086" cy="356711"/>
          </a:xfrm>
          <a:prstGeom prst="rect">
            <a:avLst/>
          </a:prstGeom>
          <a:noFill/>
          <a:ln/>
        </p:spPr>
        <p:txBody>
          <a:bodyPr wrap="none" lIns="0" tIns="0" rIns="0" bIns="0" rtlCol="0" anchor="t"/>
          <a:lstStyle/>
          <a:p>
            <a:pPr algn="l" indent="0" marL="0">
              <a:lnSpc>
                <a:spcPts val="2800"/>
              </a:lnSpc>
              <a:buNone/>
            </a:pPr>
            <a:r>
              <a:rPr lang="en-US" sz="2200" b="1" spc="-67" kern="0" dirty="0">
                <a:solidFill>
                  <a:srgbClr val="272525"/>
                </a:solidFill>
                <a:latin typeface="Inter Bold" pitchFamily="34" charset="0"/>
                <a:ea typeface="Inter Bold" pitchFamily="34" charset="-122"/>
                <a:cs typeface="Inter Bold" pitchFamily="34" charset="-120"/>
              </a:rPr>
              <a:t>Finding User Similarities</a:t>
            </a:r>
            <a:endParaRPr lang="en-US" sz="2200" dirty="0"/>
          </a:p>
        </p:txBody>
      </p:sp>
      <p:sp>
        <p:nvSpPr>
          <p:cNvPr id="6" name="Text 3"/>
          <p:cNvSpPr/>
          <p:nvPr/>
        </p:nvSpPr>
        <p:spPr>
          <a:xfrm>
            <a:off x="6744295" y="2844998"/>
            <a:ext cx="7120414" cy="1050131"/>
          </a:xfrm>
          <a:prstGeom prst="rect">
            <a:avLst/>
          </a:prstGeom>
          <a:noFill/>
          <a:ln/>
        </p:spPr>
        <p:txBody>
          <a:bodyPr wrap="square" lIns="0" tIns="0" rIns="0" bIns="0" rtlCol="0" anchor="t"/>
          <a:lstStyle/>
          <a:p>
            <a:pPr algn="l" indent="0" marL="0">
              <a:lnSpc>
                <a:spcPts val="2750"/>
              </a:lnSpc>
              <a:buNone/>
            </a:pPr>
            <a:r>
              <a:rPr lang="en-US" sz="1700" spc="-34" kern="0" dirty="0">
                <a:solidFill>
                  <a:srgbClr val="272525"/>
                </a:solidFill>
                <a:latin typeface="Inter" pitchFamily="34" charset="0"/>
                <a:ea typeface="Inter" pitchFamily="34" charset="-122"/>
                <a:cs typeface="Inter" pitchFamily="34" charset="-120"/>
              </a:rPr>
              <a:t>The system identifies users with similar preferences to the target user by analyzing ratings given to common items. This creates a "neighborhood" of like-minded users.</a:t>
            </a:r>
            <a:endParaRPr lang="en-US" sz="1700" dirty="0"/>
          </a:p>
        </p:txBody>
      </p:sp>
      <p:sp>
        <p:nvSpPr>
          <p:cNvPr id="7" name="Shape 4"/>
          <p:cNvSpPr/>
          <p:nvPr/>
        </p:nvSpPr>
        <p:spPr>
          <a:xfrm>
            <a:off x="6580227" y="4113847"/>
            <a:ext cx="164068" cy="1538049"/>
          </a:xfrm>
          <a:prstGeom prst="roundRect">
            <a:avLst>
              <a:gd name="adj" fmla="val 56011"/>
            </a:avLst>
          </a:prstGeom>
          <a:solidFill>
            <a:srgbClr val="DADBF1"/>
          </a:solidFill>
          <a:ln w="7620">
            <a:solidFill>
              <a:srgbClr val="C0C1D7"/>
            </a:solidFill>
            <a:prstDash val="solid"/>
          </a:ln>
        </p:spPr>
      </p:sp>
      <p:sp>
        <p:nvSpPr>
          <p:cNvPr id="8" name="Text 5"/>
          <p:cNvSpPr/>
          <p:nvPr/>
        </p:nvSpPr>
        <p:spPr>
          <a:xfrm>
            <a:off x="7072432" y="4113847"/>
            <a:ext cx="3140035" cy="356711"/>
          </a:xfrm>
          <a:prstGeom prst="rect">
            <a:avLst/>
          </a:prstGeom>
          <a:noFill/>
          <a:ln/>
        </p:spPr>
        <p:txBody>
          <a:bodyPr wrap="none" lIns="0" tIns="0" rIns="0" bIns="0" rtlCol="0" anchor="t"/>
          <a:lstStyle/>
          <a:p>
            <a:pPr algn="l" indent="0" marL="0">
              <a:lnSpc>
                <a:spcPts val="2800"/>
              </a:lnSpc>
              <a:buNone/>
            </a:pPr>
            <a:r>
              <a:rPr lang="en-US" sz="2200" b="1" spc="-67" kern="0" dirty="0">
                <a:solidFill>
                  <a:srgbClr val="272525"/>
                </a:solidFill>
                <a:latin typeface="Inter Bold" pitchFamily="34" charset="0"/>
                <a:ea typeface="Inter Bold" pitchFamily="34" charset="-122"/>
                <a:cs typeface="Inter Bold" pitchFamily="34" charset="-120"/>
              </a:rPr>
              <a:t>Weighting Similar Users</a:t>
            </a:r>
            <a:endParaRPr lang="en-US" sz="2200" dirty="0"/>
          </a:p>
        </p:txBody>
      </p:sp>
      <p:sp>
        <p:nvSpPr>
          <p:cNvPr id="9" name="Text 6"/>
          <p:cNvSpPr/>
          <p:nvPr/>
        </p:nvSpPr>
        <p:spPr>
          <a:xfrm>
            <a:off x="7072432" y="4601766"/>
            <a:ext cx="6792278" cy="1050131"/>
          </a:xfrm>
          <a:prstGeom prst="rect">
            <a:avLst/>
          </a:prstGeom>
          <a:noFill/>
          <a:ln/>
        </p:spPr>
        <p:txBody>
          <a:bodyPr wrap="square" lIns="0" tIns="0" rIns="0" bIns="0" rtlCol="0" anchor="t"/>
          <a:lstStyle/>
          <a:p>
            <a:pPr algn="l" indent="0" marL="0">
              <a:lnSpc>
                <a:spcPts val="2750"/>
              </a:lnSpc>
              <a:buNone/>
            </a:pPr>
            <a:r>
              <a:rPr lang="en-US" sz="1700" spc="-34" kern="0" dirty="0">
                <a:solidFill>
                  <a:srgbClr val="272525"/>
                </a:solidFill>
                <a:latin typeface="Inter" pitchFamily="34" charset="0"/>
                <a:ea typeface="Inter" pitchFamily="34" charset="-122"/>
                <a:cs typeface="Inter" pitchFamily="34" charset="-120"/>
              </a:rPr>
              <a:t>Ratings from users who are more similar to the target user receive higher weight in the recommendation algorithm, ensuring more relevant suggestions.</a:t>
            </a:r>
            <a:endParaRPr lang="en-US" sz="1700" dirty="0"/>
          </a:p>
        </p:txBody>
      </p:sp>
      <p:sp>
        <p:nvSpPr>
          <p:cNvPr id="10" name="Shape 7"/>
          <p:cNvSpPr/>
          <p:nvPr/>
        </p:nvSpPr>
        <p:spPr>
          <a:xfrm>
            <a:off x="6908483" y="5870615"/>
            <a:ext cx="164068" cy="1538049"/>
          </a:xfrm>
          <a:prstGeom prst="roundRect">
            <a:avLst>
              <a:gd name="adj" fmla="val 56011"/>
            </a:avLst>
          </a:prstGeom>
          <a:solidFill>
            <a:srgbClr val="DADBF1"/>
          </a:solidFill>
          <a:ln w="7620">
            <a:solidFill>
              <a:srgbClr val="C0C1D7"/>
            </a:solidFill>
            <a:prstDash val="solid"/>
          </a:ln>
        </p:spPr>
      </p:sp>
      <p:sp>
        <p:nvSpPr>
          <p:cNvPr id="11" name="Text 8"/>
          <p:cNvSpPr/>
          <p:nvPr/>
        </p:nvSpPr>
        <p:spPr>
          <a:xfrm>
            <a:off x="7400687" y="5870615"/>
            <a:ext cx="3489960" cy="356711"/>
          </a:xfrm>
          <a:prstGeom prst="rect">
            <a:avLst/>
          </a:prstGeom>
          <a:noFill/>
          <a:ln/>
        </p:spPr>
        <p:txBody>
          <a:bodyPr wrap="none" lIns="0" tIns="0" rIns="0" bIns="0" rtlCol="0" anchor="t"/>
          <a:lstStyle/>
          <a:p>
            <a:pPr algn="l" indent="0" marL="0">
              <a:lnSpc>
                <a:spcPts val="2800"/>
              </a:lnSpc>
              <a:buNone/>
            </a:pPr>
            <a:r>
              <a:rPr lang="en-US" sz="2200" b="1" spc="-67" kern="0" dirty="0">
                <a:solidFill>
                  <a:srgbClr val="272525"/>
                </a:solidFill>
                <a:latin typeface="Inter Bold" pitchFamily="34" charset="0"/>
                <a:ea typeface="Inter Bold" pitchFamily="34" charset="-122"/>
                <a:cs typeface="Inter Bold" pitchFamily="34" charset="-120"/>
              </a:rPr>
              <a:t>Predicting Missing Ratings</a:t>
            </a:r>
            <a:endParaRPr lang="en-US" sz="2200" dirty="0"/>
          </a:p>
        </p:txBody>
      </p:sp>
      <p:sp>
        <p:nvSpPr>
          <p:cNvPr id="12" name="Text 9"/>
          <p:cNvSpPr/>
          <p:nvPr/>
        </p:nvSpPr>
        <p:spPr>
          <a:xfrm>
            <a:off x="7400687" y="6358533"/>
            <a:ext cx="6464022" cy="1050131"/>
          </a:xfrm>
          <a:prstGeom prst="rect">
            <a:avLst/>
          </a:prstGeom>
          <a:noFill/>
          <a:ln/>
        </p:spPr>
        <p:txBody>
          <a:bodyPr wrap="square" lIns="0" tIns="0" rIns="0" bIns="0" rtlCol="0" anchor="t"/>
          <a:lstStyle/>
          <a:p>
            <a:pPr algn="l" indent="0" marL="0">
              <a:lnSpc>
                <a:spcPts val="2750"/>
              </a:lnSpc>
              <a:buNone/>
            </a:pPr>
            <a:r>
              <a:rPr lang="en-US" sz="1700" spc="-34" kern="0" dirty="0">
                <a:solidFill>
                  <a:srgbClr val="272525"/>
                </a:solidFill>
                <a:latin typeface="Inter" pitchFamily="34" charset="0"/>
                <a:ea typeface="Inter" pitchFamily="34" charset="-122"/>
                <a:cs typeface="Inter" pitchFamily="34" charset="-120"/>
              </a:rPr>
              <a:t>Using weighted average methods, the system predicts how the target user would rate items they haven't yet encountered based on ratings from similar users.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75692" y="769144"/>
            <a:ext cx="9034224" cy="722709"/>
          </a:xfrm>
          <a:prstGeom prst="rect">
            <a:avLst/>
          </a:prstGeom>
          <a:noFill/>
          <a:ln/>
        </p:spPr>
        <p:txBody>
          <a:bodyPr wrap="none" lIns="0" tIns="0" rIns="0" bIns="0" rtlCol="0" anchor="t"/>
          <a:lstStyle/>
          <a:p>
            <a:pPr algn="l" indent="0" marL="0">
              <a:lnSpc>
                <a:spcPts val="5650"/>
              </a:lnSpc>
              <a:buNone/>
            </a:pPr>
            <a:r>
              <a:rPr lang="en-US" sz="4550" b="1" spc="-137" kern="0" dirty="0">
                <a:solidFill>
                  <a:srgbClr val="000000"/>
                </a:solidFill>
                <a:latin typeface="Inter Bold" pitchFamily="34" charset="0"/>
                <a:ea typeface="Inter Bold" pitchFamily="34" charset="-122"/>
                <a:cs typeface="Inter Bold" pitchFamily="34" charset="-120"/>
              </a:rPr>
              <a:t>Item-based Collaborative Filtering</a:t>
            </a:r>
            <a:endParaRPr lang="en-US" sz="4550" dirty="0"/>
          </a:p>
        </p:txBody>
      </p:sp>
      <p:pic>
        <p:nvPicPr>
          <p:cNvPr id="3" name="Image 0" descr="preencoded.png">    </p:cNvPr>
          <p:cNvPicPr>
            <a:picLocks noChangeAspect="1"/>
          </p:cNvPicPr>
          <p:nvPr/>
        </p:nvPicPr>
        <p:blipFill>
          <a:blip r:embed="rId1"/>
          <a:stretch>
            <a:fillRect/>
          </a:stretch>
        </p:blipFill>
        <p:spPr>
          <a:xfrm>
            <a:off x="775692" y="1824276"/>
            <a:ext cx="1108115" cy="1646753"/>
          </a:xfrm>
          <a:prstGeom prst="rect">
            <a:avLst/>
          </a:prstGeom>
        </p:spPr>
      </p:pic>
      <p:sp>
        <p:nvSpPr>
          <p:cNvPr id="4" name="Text 1"/>
          <p:cNvSpPr/>
          <p:nvPr/>
        </p:nvSpPr>
        <p:spPr>
          <a:xfrm>
            <a:off x="2216229" y="2045851"/>
            <a:ext cx="3214211" cy="361355"/>
          </a:xfrm>
          <a:prstGeom prst="rect">
            <a:avLst/>
          </a:prstGeom>
          <a:noFill/>
          <a:ln/>
        </p:spPr>
        <p:txBody>
          <a:bodyPr wrap="none" lIns="0" tIns="0" rIns="0" bIns="0" rtlCol="0" anchor="t"/>
          <a:lstStyle/>
          <a:p>
            <a:pPr algn="l" indent="0" marL="0">
              <a:lnSpc>
                <a:spcPts val="2800"/>
              </a:lnSpc>
              <a:buNone/>
            </a:pPr>
            <a:r>
              <a:rPr lang="en-US" sz="2250" b="1" spc="-68" kern="0" dirty="0">
                <a:solidFill>
                  <a:srgbClr val="272525"/>
                </a:solidFill>
                <a:latin typeface="Inter Bold" pitchFamily="34" charset="0"/>
                <a:ea typeface="Inter Bold" pitchFamily="34" charset="-122"/>
                <a:cs typeface="Inter Bold" pitchFamily="34" charset="-120"/>
              </a:rPr>
              <a:t>Calculate Item Similarity</a:t>
            </a:r>
            <a:endParaRPr lang="en-US" sz="2250" dirty="0"/>
          </a:p>
        </p:txBody>
      </p:sp>
      <p:sp>
        <p:nvSpPr>
          <p:cNvPr id="5" name="Text 2"/>
          <p:cNvSpPr/>
          <p:nvPr/>
        </p:nvSpPr>
        <p:spPr>
          <a:xfrm>
            <a:off x="2216229" y="2540079"/>
            <a:ext cx="11638478" cy="709374"/>
          </a:xfrm>
          <a:prstGeom prst="rect">
            <a:avLst/>
          </a:prstGeom>
          <a:noFill/>
          <a:ln/>
        </p:spPr>
        <p:txBody>
          <a:bodyPr wrap="squar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Determine how similar items are to each other using methods like cosine similarity, creating an item-to-item similarity matrix.</a:t>
            </a:r>
            <a:endParaRPr lang="en-US" sz="1700" dirty="0"/>
          </a:p>
        </p:txBody>
      </p:sp>
      <p:pic>
        <p:nvPicPr>
          <p:cNvPr id="6" name="Image 1" descr="preencoded.png">    </p:cNvPr>
          <p:cNvPicPr>
            <a:picLocks noChangeAspect="1"/>
          </p:cNvPicPr>
          <p:nvPr/>
        </p:nvPicPr>
        <p:blipFill>
          <a:blip r:embed="rId2"/>
          <a:stretch>
            <a:fillRect/>
          </a:stretch>
        </p:blipFill>
        <p:spPr>
          <a:xfrm>
            <a:off x="775692" y="3471029"/>
            <a:ext cx="1108115" cy="1329809"/>
          </a:xfrm>
          <a:prstGeom prst="rect">
            <a:avLst/>
          </a:prstGeom>
        </p:spPr>
      </p:pic>
      <p:sp>
        <p:nvSpPr>
          <p:cNvPr id="7" name="Text 3"/>
          <p:cNvSpPr/>
          <p:nvPr/>
        </p:nvSpPr>
        <p:spPr>
          <a:xfrm>
            <a:off x="2216229" y="3692604"/>
            <a:ext cx="2890957" cy="361355"/>
          </a:xfrm>
          <a:prstGeom prst="rect">
            <a:avLst/>
          </a:prstGeom>
          <a:noFill/>
          <a:ln/>
        </p:spPr>
        <p:txBody>
          <a:bodyPr wrap="none" lIns="0" tIns="0" rIns="0" bIns="0" rtlCol="0" anchor="t"/>
          <a:lstStyle/>
          <a:p>
            <a:pPr algn="l" indent="0" marL="0">
              <a:lnSpc>
                <a:spcPts val="2800"/>
              </a:lnSpc>
              <a:buNone/>
            </a:pPr>
            <a:r>
              <a:rPr lang="en-US" sz="2250" b="1" spc="-68" kern="0" dirty="0">
                <a:solidFill>
                  <a:srgbClr val="272525"/>
                </a:solidFill>
                <a:latin typeface="Inter Bold" pitchFamily="34" charset="0"/>
                <a:ea typeface="Inter Bold" pitchFamily="34" charset="-122"/>
                <a:cs typeface="Inter Bold" pitchFamily="34" charset="-120"/>
              </a:rPr>
              <a:t>Analyze User History</a:t>
            </a:r>
            <a:endParaRPr lang="en-US" sz="2250" dirty="0"/>
          </a:p>
        </p:txBody>
      </p:sp>
      <p:sp>
        <p:nvSpPr>
          <p:cNvPr id="8" name="Text 4"/>
          <p:cNvSpPr/>
          <p:nvPr/>
        </p:nvSpPr>
        <p:spPr>
          <a:xfrm>
            <a:off x="2216229" y="4186833"/>
            <a:ext cx="11638478" cy="354687"/>
          </a:xfrm>
          <a:prstGeom prst="rect">
            <a:avLst/>
          </a:prstGeom>
          <a:noFill/>
          <a:ln/>
        </p:spPr>
        <p:txBody>
          <a:bodyPr wrap="non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Examine items the user has previously rated or interacted with to establish their preference patterns.</a:t>
            </a:r>
            <a:endParaRPr lang="en-US" sz="1700" dirty="0"/>
          </a:p>
        </p:txBody>
      </p:sp>
      <p:pic>
        <p:nvPicPr>
          <p:cNvPr id="9" name="Image 2" descr="preencoded.png">    </p:cNvPr>
          <p:cNvPicPr>
            <a:picLocks noChangeAspect="1"/>
          </p:cNvPicPr>
          <p:nvPr/>
        </p:nvPicPr>
        <p:blipFill>
          <a:blip r:embed="rId3"/>
          <a:stretch>
            <a:fillRect/>
          </a:stretch>
        </p:blipFill>
        <p:spPr>
          <a:xfrm>
            <a:off x="775692" y="4800838"/>
            <a:ext cx="1108115" cy="1329809"/>
          </a:xfrm>
          <a:prstGeom prst="rect">
            <a:avLst/>
          </a:prstGeom>
        </p:spPr>
      </p:pic>
      <p:sp>
        <p:nvSpPr>
          <p:cNvPr id="10" name="Text 5"/>
          <p:cNvSpPr/>
          <p:nvPr/>
        </p:nvSpPr>
        <p:spPr>
          <a:xfrm>
            <a:off x="2216229" y="5022413"/>
            <a:ext cx="2890957" cy="361355"/>
          </a:xfrm>
          <a:prstGeom prst="rect">
            <a:avLst/>
          </a:prstGeom>
          <a:noFill/>
          <a:ln/>
        </p:spPr>
        <p:txBody>
          <a:bodyPr wrap="none" lIns="0" tIns="0" rIns="0" bIns="0" rtlCol="0" anchor="t"/>
          <a:lstStyle/>
          <a:p>
            <a:pPr algn="l" indent="0" marL="0">
              <a:lnSpc>
                <a:spcPts val="2800"/>
              </a:lnSpc>
              <a:buNone/>
            </a:pPr>
            <a:r>
              <a:rPr lang="en-US" sz="2250" b="1" spc="-68" kern="0" dirty="0">
                <a:solidFill>
                  <a:srgbClr val="272525"/>
                </a:solidFill>
                <a:latin typeface="Inter Bold" pitchFamily="34" charset="0"/>
                <a:ea typeface="Inter Bold" pitchFamily="34" charset="-122"/>
                <a:cs typeface="Inter Bold" pitchFamily="34" charset="-120"/>
              </a:rPr>
              <a:t>Compute Predictions</a:t>
            </a:r>
            <a:endParaRPr lang="en-US" sz="2250" dirty="0"/>
          </a:p>
        </p:txBody>
      </p:sp>
      <p:sp>
        <p:nvSpPr>
          <p:cNvPr id="11" name="Text 6"/>
          <p:cNvSpPr/>
          <p:nvPr/>
        </p:nvSpPr>
        <p:spPr>
          <a:xfrm>
            <a:off x="2216229" y="5516642"/>
            <a:ext cx="11638478" cy="354687"/>
          </a:xfrm>
          <a:prstGeom prst="rect">
            <a:avLst/>
          </a:prstGeom>
          <a:noFill/>
          <a:ln/>
        </p:spPr>
        <p:txBody>
          <a:bodyPr wrap="non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Generate ratings for new items using a weighted sum of the user's ratings for similar items they've already rated.</a:t>
            </a:r>
            <a:endParaRPr lang="en-US" sz="1700" dirty="0"/>
          </a:p>
        </p:txBody>
      </p:sp>
      <p:pic>
        <p:nvPicPr>
          <p:cNvPr id="12" name="Image 3" descr="preencoded.png">    </p:cNvPr>
          <p:cNvPicPr>
            <a:picLocks noChangeAspect="1"/>
          </p:cNvPicPr>
          <p:nvPr/>
        </p:nvPicPr>
        <p:blipFill>
          <a:blip r:embed="rId4"/>
          <a:stretch>
            <a:fillRect/>
          </a:stretch>
        </p:blipFill>
        <p:spPr>
          <a:xfrm>
            <a:off x="775692" y="6130647"/>
            <a:ext cx="1108115" cy="1329809"/>
          </a:xfrm>
          <a:prstGeom prst="rect">
            <a:avLst/>
          </a:prstGeom>
        </p:spPr>
      </p:pic>
      <p:sp>
        <p:nvSpPr>
          <p:cNvPr id="13" name="Text 7"/>
          <p:cNvSpPr/>
          <p:nvPr/>
        </p:nvSpPr>
        <p:spPr>
          <a:xfrm>
            <a:off x="2216229" y="6352223"/>
            <a:ext cx="3464004" cy="361355"/>
          </a:xfrm>
          <a:prstGeom prst="rect">
            <a:avLst/>
          </a:prstGeom>
          <a:noFill/>
          <a:ln/>
        </p:spPr>
        <p:txBody>
          <a:bodyPr wrap="none" lIns="0" tIns="0" rIns="0" bIns="0" rtlCol="0" anchor="t"/>
          <a:lstStyle/>
          <a:p>
            <a:pPr algn="l" indent="0" marL="0">
              <a:lnSpc>
                <a:spcPts val="2800"/>
              </a:lnSpc>
              <a:buNone/>
            </a:pPr>
            <a:r>
              <a:rPr lang="en-US" sz="2250" b="1" spc="-68" kern="0" dirty="0">
                <a:solidFill>
                  <a:srgbClr val="272525"/>
                </a:solidFill>
                <a:latin typeface="Inter Bold" pitchFamily="34" charset="0"/>
                <a:ea typeface="Inter Bold" pitchFamily="34" charset="-122"/>
                <a:cs typeface="Inter Bold" pitchFamily="34" charset="-120"/>
              </a:rPr>
              <a:t>Recommend Similar Items</a:t>
            </a:r>
            <a:endParaRPr lang="en-US" sz="2250" dirty="0"/>
          </a:p>
        </p:txBody>
      </p:sp>
      <p:sp>
        <p:nvSpPr>
          <p:cNvPr id="14" name="Text 8"/>
          <p:cNvSpPr/>
          <p:nvPr/>
        </p:nvSpPr>
        <p:spPr>
          <a:xfrm>
            <a:off x="2216229" y="6846451"/>
            <a:ext cx="11638478" cy="354687"/>
          </a:xfrm>
          <a:prstGeom prst="rect">
            <a:avLst/>
          </a:prstGeom>
          <a:noFill/>
          <a:ln/>
        </p:spPr>
        <p:txBody>
          <a:bodyPr wrap="non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Present the user with items most similar to those they've positively rated in the past.</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1730335"/>
            <a:ext cx="7054572"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Content-based Filtering</a:t>
            </a:r>
            <a:endParaRPr lang="en-US" sz="5050" dirty="0"/>
          </a:p>
        </p:txBody>
      </p:sp>
      <p:sp>
        <p:nvSpPr>
          <p:cNvPr id="3" name="Shape 1"/>
          <p:cNvSpPr/>
          <p:nvPr/>
        </p:nvSpPr>
        <p:spPr>
          <a:xfrm>
            <a:off x="864037" y="3183255"/>
            <a:ext cx="555427" cy="555427"/>
          </a:xfrm>
          <a:prstGeom prst="roundRect">
            <a:avLst>
              <a:gd name="adj" fmla="val 18669"/>
            </a:avLst>
          </a:prstGeom>
          <a:solidFill>
            <a:srgbClr val="DADBF1"/>
          </a:solidFill>
          <a:ln w="15240">
            <a:solidFill>
              <a:srgbClr val="C0C1D7"/>
            </a:solidFill>
            <a:prstDash val="solid"/>
          </a:ln>
        </p:spPr>
      </p:sp>
      <p:pic>
        <p:nvPicPr>
          <p:cNvPr id="4" name="Image 0" descr="preencoded.png">    </p:cNvPr>
          <p:cNvPicPr>
            <a:picLocks noChangeAspect="1"/>
          </p:cNvPicPr>
          <p:nvPr/>
        </p:nvPicPr>
        <p:blipFill>
          <a:blip r:embed="rId1"/>
          <a:stretch>
            <a:fillRect/>
          </a:stretch>
        </p:blipFill>
        <p:spPr>
          <a:xfrm>
            <a:off x="948511" y="3219390"/>
            <a:ext cx="386358" cy="483037"/>
          </a:xfrm>
          <a:prstGeom prst="rect">
            <a:avLst/>
          </a:prstGeom>
        </p:spPr>
      </p:pic>
      <p:sp>
        <p:nvSpPr>
          <p:cNvPr id="5" name="Text 2"/>
          <p:cNvSpPr/>
          <p:nvPr/>
        </p:nvSpPr>
        <p:spPr>
          <a:xfrm>
            <a:off x="1666280" y="3183255"/>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Item Attributes Focus</a:t>
            </a:r>
            <a:endParaRPr lang="en-US" sz="2500" dirty="0"/>
          </a:p>
        </p:txBody>
      </p:sp>
      <p:sp>
        <p:nvSpPr>
          <p:cNvPr id="6" name="Text 3"/>
          <p:cNvSpPr/>
          <p:nvPr/>
        </p:nvSpPr>
        <p:spPr>
          <a:xfrm>
            <a:off x="1666280" y="3733919"/>
            <a:ext cx="3333988" cy="2765346"/>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Content-based filtering recommends items similar to those a user has previously liked, based on the inherent characteristics of the items themselves rather than user behavior.</a:t>
            </a:r>
            <a:endParaRPr lang="en-US" sz="1900" dirty="0"/>
          </a:p>
        </p:txBody>
      </p:sp>
      <p:sp>
        <p:nvSpPr>
          <p:cNvPr id="7" name="Shape 4"/>
          <p:cNvSpPr/>
          <p:nvPr/>
        </p:nvSpPr>
        <p:spPr>
          <a:xfrm>
            <a:off x="5247084" y="3183255"/>
            <a:ext cx="555427" cy="555427"/>
          </a:xfrm>
          <a:prstGeom prst="roundRect">
            <a:avLst>
              <a:gd name="adj" fmla="val 18669"/>
            </a:avLst>
          </a:prstGeom>
          <a:solidFill>
            <a:srgbClr val="DADBF1"/>
          </a:solidFill>
          <a:ln w="15240">
            <a:solidFill>
              <a:srgbClr val="C0C1D7"/>
            </a:solidFill>
            <a:prstDash val="solid"/>
          </a:ln>
        </p:spPr>
      </p:sp>
      <p:pic>
        <p:nvPicPr>
          <p:cNvPr id="8" name="Image 1" descr="preencoded.png">    </p:cNvPr>
          <p:cNvPicPr>
            <a:picLocks noChangeAspect="1"/>
          </p:cNvPicPr>
          <p:nvPr/>
        </p:nvPicPr>
        <p:blipFill>
          <a:blip r:embed="rId2"/>
          <a:stretch>
            <a:fillRect/>
          </a:stretch>
        </p:blipFill>
        <p:spPr>
          <a:xfrm>
            <a:off x="5331559" y="3219390"/>
            <a:ext cx="386358" cy="483037"/>
          </a:xfrm>
          <a:prstGeom prst="rect">
            <a:avLst/>
          </a:prstGeom>
        </p:spPr>
      </p:pic>
      <p:sp>
        <p:nvSpPr>
          <p:cNvPr id="9" name="Text 5"/>
          <p:cNvSpPr/>
          <p:nvPr/>
        </p:nvSpPr>
        <p:spPr>
          <a:xfrm>
            <a:off x="6049328" y="3183255"/>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User Profile Creation</a:t>
            </a:r>
            <a:endParaRPr lang="en-US" sz="2500" dirty="0"/>
          </a:p>
        </p:txBody>
      </p:sp>
      <p:sp>
        <p:nvSpPr>
          <p:cNvPr id="10" name="Text 6"/>
          <p:cNvSpPr/>
          <p:nvPr/>
        </p:nvSpPr>
        <p:spPr>
          <a:xfrm>
            <a:off x="6049328" y="3733919"/>
            <a:ext cx="3333988" cy="2370296"/>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The system builds a profile of user preferences based on the attributes of items they've interacted with, creating a feature-based representation of their tastes.</a:t>
            </a:r>
            <a:endParaRPr lang="en-US" sz="1900" dirty="0"/>
          </a:p>
        </p:txBody>
      </p:sp>
      <p:sp>
        <p:nvSpPr>
          <p:cNvPr id="11" name="Shape 7"/>
          <p:cNvSpPr/>
          <p:nvPr/>
        </p:nvSpPr>
        <p:spPr>
          <a:xfrm>
            <a:off x="9630132" y="3183255"/>
            <a:ext cx="555427" cy="555427"/>
          </a:xfrm>
          <a:prstGeom prst="roundRect">
            <a:avLst>
              <a:gd name="adj" fmla="val 18669"/>
            </a:avLst>
          </a:prstGeom>
          <a:solidFill>
            <a:srgbClr val="DADBF1"/>
          </a:solidFill>
          <a:ln w="15240">
            <a:solidFill>
              <a:srgbClr val="C0C1D7"/>
            </a:solidFill>
            <a:prstDash val="solid"/>
          </a:ln>
        </p:spPr>
      </p:sp>
      <p:pic>
        <p:nvPicPr>
          <p:cNvPr id="12" name="Image 2" descr="preencoded.png">    </p:cNvPr>
          <p:cNvPicPr>
            <a:picLocks noChangeAspect="1"/>
          </p:cNvPicPr>
          <p:nvPr/>
        </p:nvPicPr>
        <p:blipFill>
          <a:blip r:embed="rId3"/>
          <a:stretch>
            <a:fillRect/>
          </a:stretch>
        </p:blipFill>
        <p:spPr>
          <a:xfrm>
            <a:off x="9714607" y="3219390"/>
            <a:ext cx="386358" cy="483037"/>
          </a:xfrm>
          <a:prstGeom prst="rect">
            <a:avLst/>
          </a:prstGeom>
        </p:spPr>
      </p:pic>
      <p:sp>
        <p:nvSpPr>
          <p:cNvPr id="13" name="Text 8"/>
          <p:cNvSpPr/>
          <p:nvPr/>
        </p:nvSpPr>
        <p:spPr>
          <a:xfrm>
            <a:off x="10432375" y="3183255"/>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Feature Matching</a:t>
            </a:r>
            <a:endParaRPr lang="en-US" sz="2500" dirty="0"/>
          </a:p>
        </p:txBody>
      </p:sp>
      <p:sp>
        <p:nvSpPr>
          <p:cNvPr id="14" name="Text 9"/>
          <p:cNvSpPr/>
          <p:nvPr/>
        </p:nvSpPr>
        <p:spPr>
          <a:xfrm>
            <a:off x="10432375" y="3733919"/>
            <a:ext cx="3333988" cy="2370296"/>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New items are recommended by matching their attributes to the user's preference profile, using techniques like vector space models and classification algorithms.</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1276707"/>
            <a:ext cx="12066389"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Content-based Implementation Methods</a:t>
            </a:r>
            <a:endParaRPr lang="en-US" sz="5050" dirty="0"/>
          </a:p>
        </p:txBody>
      </p:sp>
      <p:sp>
        <p:nvSpPr>
          <p:cNvPr id="3" name="Text 1"/>
          <p:cNvSpPr/>
          <p:nvPr/>
        </p:nvSpPr>
        <p:spPr>
          <a:xfrm>
            <a:off x="864037" y="2698790"/>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000000"/>
                </a:solidFill>
                <a:latin typeface="Inter Bold" pitchFamily="34" charset="0"/>
                <a:ea typeface="Inter Bold" pitchFamily="34" charset="-122"/>
                <a:cs typeface="Inter Bold" pitchFamily="34" charset="-120"/>
              </a:rPr>
              <a:t>Vector Space Method</a:t>
            </a:r>
            <a:endParaRPr lang="en-US" sz="2500" dirty="0"/>
          </a:p>
        </p:txBody>
      </p:sp>
      <p:sp>
        <p:nvSpPr>
          <p:cNvPr id="4" name="Text 2"/>
          <p:cNvSpPr/>
          <p:nvPr/>
        </p:nvSpPr>
        <p:spPr>
          <a:xfrm>
            <a:off x="864037" y="3348157"/>
            <a:ext cx="6150054" cy="1975247"/>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Items and users are represented as vectors in a multi-dimensional feature space. The similarity between a user and an item is calculated using statistical metrics like dot product, which reflects how many features they share.</a:t>
            </a:r>
            <a:endParaRPr lang="en-US" sz="1900" dirty="0"/>
          </a:p>
        </p:txBody>
      </p:sp>
      <p:sp>
        <p:nvSpPr>
          <p:cNvPr id="5" name="Text 3"/>
          <p:cNvSpPr/>
          <p:nvPr/>
        </p:nvSpPr>
        <p:spPr>
          <a:xfrm>
            <a:off x="864037" y="5545574"/>
            <a:ext cx="6150054"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 high dot product suggests more common features, resulting in a higher similarity score and stronger recommendation.</a:t>
            </a:r>
            <a:endParaRPr lang="en-US" sz="1900" dirty="0"/>
          </a:p>
        </p:txBody>
      </p:sp>
      <p:sp>
        <p:nvSpPr>
          <p:cNvPr id="6" name="Text 4"/>
          <p:cNvSpPr/>
          <p:nvPr/>
        </p:nvSpPr>
        <p:spPr>
          <a:xfrm>
            <a:off x="7623929" y="2698790"/>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000000"/>
                </a:solidFill>
                <a:latin typeface="Inter Bold" pitchFamily="34" charset="0"/>
                <a:ea typeface="Inter Bold" pitchFamily="34" charset="-122"/>
                <a:cs typeface="Inter Bold" pitchFamily="34" charset="-120"/>
              </a:rPr>
              <a:t>Classification Models</a:t>
            </a:r>
            <a:endParaRPr lang="en-US" sz="2500" dirty="0"/>
          </a:p>
        </p:txBody>
      </p:sp>
      <p:sp>
        <p:nvSpPr>
          <p:cNvPr id="7" name="Text 5"/>
          <p:cNvSpPr/>
          <p:nvPr/>
        </p:nvSpPr>
        <p:spPr>
          <a:xfrm>
            <a:off x="7623929" y="3348157"/>
            <a:ext cx="6150054"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Machine learning algorithms like decision trees analyze item features to classify them according to user preferences. These models learn to predict whether a user will like an item based on its attributes.</a:t>
            </a:r>
            <a:endParaRPr lang="en-US" sz="1900" dirty="0"/>
          </a:p>
        </p:txBody>
      </p:sp>
      <p:sp>
        <p:nvSpPr>
          <p:cNvPr id="8" name="Text 6"/>
          <p:cNvSpPr/>
          <p:nvPr/>
        </p:nvSpPr>
        <p:spPr>
          <a:xfrm>
            <a:off x="7623929" y="5150525"/>
            <a:ext cx="6150054"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This approach is particularly effective for capturing complex relationships between item features and user preferences.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2025-04-28T02:14:57Z</dcterms:created>
  <dcterms:modified xsi:type="dcterms:W3CDTF">2025-04-28T02:14:57Z</dcterms:modified>
</cp:coreProperties>
</file>