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slideLayout" Target="../slideLayouts/slideLayout11.xml"/><Relationship Id="rId6"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4.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image" Target="../media/image-14-6.png"/><Relationship Id="rId7" Type="http://schemas.openxmlformats.org/officeDocument/2006/relationships/slideLayout" Target="../slideLayouts/slideLayout15.xml"/><Relationship Id="rId8"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8.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9.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image" Target="../media/image-20-6.png"/><Relationship Id="rId7" Type="http://schemas.openxmlformats.org/officeDocument/2006/relationships/image" Target="../media/image-20-7.png"/><Relationship Id="rId8" Type="http://schemas.openxmlformats.org/officeDocument/2006/relationships/image" Target="../media/image-20-8.png"/><Relationship Id="rId9" Type="http://schemas.openxmlformats.org/officeDocument/2006/relationships/image" Target="../media/image-20-9.png"/><Relationship Id="rId10" Type="http://schemas.openxmlformats.org/officeDocument/2006/relationships/image" Target="../media/image-20-10.png"/><Relationship Id="rId11" Type="http://schemas.openxmlformats.org/officeDocument/2006/relationships/slideLayout" Target="../slideLayouts/slideLayout21.xml"/><Relationship Id="rId1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slideLayout" Target="../slideLayouts/slideLayout8.xml"/><Relationship Id="rId1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0.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4037" y="1661874"/>
            <a:ext cx="12902327" cy="1609963"/>
          </a:xfrm>
          <a:prstGeom prst="rect">
            <a:avLst/>
          </a:prstGeom>
          <a:noFill/>
          <a:ln/>
        </p:spPr>
        <p:txBody>
          <a:bodyPr wrap="squar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Introduction to Natural Language Processing (NLP)</a:t>
            </a:r>
            <a:endParaRPr lang="en-US" sz="5050" dirty="0"/>
          </a:p>
        </p:txBody>
      </p:sp>
      <p:sp>
        <p:nvSpPr>
          <p:cNvPr id="3" name="Text 1"/>
          <p:cNvSpPr/>
          <p:nvPr/>
        </p:nvSpPr>
        <p:spPr>
          <a:xfrm>
            <a:off x="864037" y="3642122"/>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Natural Language Processing (NLP) is a field of Artificial Intelligence that teaches computers to understand, read, write, and speak human languages like English, Urdu, or Chinese.</a:t>
            </a:r>
            <a:endParaRPr lang="en-US" sz="1900" dirty="0"/>
          </a:p>
        </p:txBody>
      </p:sp>
      <p:sp>
        <p:nvSpPr>
          <p:cNvPr id="4" name="Text 2"/>
          <p:cNvSpPr/>
          <p:nvPr/>
        </p:nvSpPr>
        <p:spPr>
          <a:xfrm>
            <a:off x="864037" y="4709874"/>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our daily lives, we interact with NLP through various applications such as ChatGPT, Google Translate, voice assistants like Siri or Alexa that understand our commands, and even Gmail's spam detection system.</a:t>
            </a:r>
            <a:endParaRPr lang="en-US" sz="1900" dirty="0"/>
          </a:p>
        </p:txBody>
      </p:sp>
      <p:sp>
        <p:nvSpPr>
          <p:cNvPr id="5" name="Text 3"/>
          <p:cNvSpPr/>
          <p:nvPr/>
        </p:nvSpPr>
        <p:spPr>
          <a:xfrm>
            <a:off x="864037" y="5777627"/>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This presentation will explore the fundamentals of NLP, its components, applications, and the techniques used to process and understand human language.</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64037" y="793909"/>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Text Normalization</a:t>
            </a:r>
            <a:endParaRPr lang="en-US" sz="5050" dirty="0"/>
          </a:p>
        </p:txBody>
      </p:sp>
      <p:pic>
        <p:nvPicPr>
          <p:cNvPr id="3" name="Image 0" descr="preencoded.png">    </p:cNvPr>
          <p:cNvPicPr>
            <a:picLocks noChangeAspect="1"/>
          </p:cNvPicPr>
          <p:nvPr/>
        </p:nvPicPr>
        <p:blipFill>
          <a:blip r:embed="rId1"/>
          <a:stretch>
            <a:fillRect/>
          </a:stretch>
        </p:blipFill>
        <p:spPr>
          <a:xfrm>
            <a:off x="864037" y="2012275"/>
            <a:ext cx="617220" cy="617220"/>
          </a:xfrm>
          <a:prstGeom prst="rect">
            <a:avLst/>
          </a:prstGeom>
        </p:spPr>
      </p:pic>
      <p:sp>
        <p:nvSpPr>
          <p:cNvPr id="4" name="Text 1"/>
          <p:cNvSpPr/>
          <p:nvPr/>
        </p:nvSpPr>
        <p:spPr>
          <a:xfrm>
            <a:off x="1728073" y="1969175"/>
            <a:ext cx="2083832"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Lowercase Conversion</a:t>
            </a:r>
            <a:endParaRPr lang="en-US" sz="2500" dirty="0"/>
          </a:p>
        </p:txBody>
      </p:sp>
      <p:sp>
        <p:nvSpPr>
          <p:cNvPr id="5" name="Text 2"/>
          <p:cNvSpPr/>
          <p:nvPr/>
        </p:nvSpPr>
        <p:spPr>
          <a:xfrm>
            <a:off x="1728073" y="2922389"/>
            <a:ext cx="2083832"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Convert all text to lowercase to ensure consistency (e.g., "Hello" → "hello")</a:t>
            </a:r>
            <a:endParaRPr lang="en-US" sz="1900" dirty="0"/>
          </a:p>
        </p:txBody>
      </p:sp>
      <p:pic>
        <p:nvPicPr>
          <p:cNvPr id="6" name="Image 1" descr="preencoded.png">    </p:cNvPr>
          <p:cNvPicPr>
            <a:picLocks noChangeAspect="1"/>
          </p:cNvPicPr>
          <p:nvPr/>
        </p:nvPicPr>
        <p:blipFill>
          <a:blip r:embed="rId2"/>
          <a:stretch>
            <a:fillRect/>
          </a:stretch>
        </p:blipFill>
        <p:spPr>
          <a:xfrm>
            <a:off x="4182189" y="2012275"/>
            <a:ext cx="617220" cy="617220"/>
          </a:xfrm>
          <a:prstGeom prst="rect">
            <a:avLst/>
          </a:prstGeom>
        </p:spPr>
      </p:pic>
      <p:sp>
        <p:nvSpPr>
          <p:cNvPr id="7" name="Text 3"/>
          <p:cNvSpPr/>
          <p:nvPr/>
        </p:nvSpPr>
        <p:spPr>
          <a:xfrm>
            <a:off x="5046226" y="1969175"/>
            <a:ext cx="2083832"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Whitespace Removal</a:t>
            </a:r>
            <a:endParaRPr lang="en-US" sz="2500" dirty="0"/>
          </a:p>
        </p:txBody>
      </p:sp>
      <p:sp>
        <p:nvSpPr>
          <p:cNvPr id="8" name="Text 4"/>
          <p:cNvSpPr/>
          <p:nvPr/>
        </p:nvSpPr>
        <p:spPr>
          <a:xfrm>
            <a:off x="5046226" y="2922389"/>
            <a:ext cx="2083832"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Remove extra spaces, tabs, and newlines to standardize spacing</a:t>
            </a:r>
            <a:endParaRPr lang="en-US" sz="1900" dirty="0"/>
          </a:p>
        </p:txBody>
      </p:sp>
      <p:pic>
        <p:nvPicPr>
          <p:cNvPr id="9" name="Image 2" descr="preencoded.png">    </p:cNvPr>
          <p:cNvPicPr>
            <a:picLocks noChangeAspect="1"/>
          </p:cNvPicPr>
          <p:nvPr/>
        </p:nvPicPr>
        <p:blipFill>
          <a:blip r:embed="rId3"/>
          <a:stretch>
            <a:fillRect/>
          </a:stretch>
        </p:blipFill>
        <p:spPr>
          <a:xfrm>
            <a:off x="7500342" y="2012275"/>
            <a:ext cx="617220" cy="617220"/>
          </a:xfrm>
          <a:prstGeom prst="rect">
            <a:avLst/>
          </a:prstGeom>
        </p:spPr>
      </p:pic>
      <p:sp>
        <p:nvSpPr>
          <p:cNvPr id="10" name="Text 5"/>
          <p:cNvSpPr/>
          <p:nvPr/>
        </p:nvSpPr>
        <p:spPr>
          <a:xfrm>
            <a:off x="8364379" y="1969175"/>
            <a:ext cx="2083832"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Spelling Correction</a:t>
            </a:r>
            <a:endParaRPr lang="en-US" sz="2500" dirty="0"/>
          </a:p>
        </p:txBody>
      </p:sp>
      <p:sp>
        <p:nvSpPr>
          <p:cNvPr id="11" name="Text 6"/>
          <p:cNvSpPr/>
          <p:nvPr/>
        </p:nvSpPr>
        <p:spPr>
          <a:xfrm>
            <a:off x="8364379" y="2922389"/>
            <a:ext cx="2083832"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Fix common misspellings to improve text quality</a:t>
            </a:r>
            <a:endParaRPr lang="en-US" sz="1900" dirty="0"/>
          </a:p>
        </p:txBody>
      </p:sp>
      <p:pic>
        <p:nvPicPr>
          <p:cNvPr id="12" name="Image 3" descr="preencoded.png">    </p:cNvPr>
          <p:cNvPicPr>
            <a:picLocks noChangeAspect="1"/>
          </p:cNvPicPr>
          <p:nvPr/>
        </p:nvPicPr>
        <p:blipFill>
          <a:blip r:embed="rId4"/>
          <a:stretch>
            <a:fillRect/>
          </a:stretch>
        </p:blipFill>
        <p:spPr>
          <a:xfrm>
            <a:off x="10818495" y="2012275"/>
            <a:ext cx="617220" cy="617220"/>
          </a:xfrm>
          <a:prstGeom prst="rect">
            <a:avLst/>
          </a:prstGeom>
        </p:spPr>
      </p:pic>
      <p:sp>
        <p:nvSpPr>
          <p:cNvPr id="13" name="Text 7"/>
          <p:cNvSpPr/>
          <p:nvPr/>
        </p:nvSpPr>
        <p:spPr>
          <a:xfrm>
            <a:off x="11682532" y="1969175"/>
            <a:ext cx="2083832" cy="120765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Format Standardization</a:t>
            </a:r>
            <a:endParaRPr lang="en-US" sz="2500" dirty="0"/>
          </a:p>
        </p:txBody>
      </p:sp>
      <p:sp>
        <p:nvSpPr>
          <p:cNvPr id="14" name="Text 8"/>
          <p:cNvSpPr/>
          <p:nvPr/>
        </p:nvSpPr>
        <p:spPr>
          <a:xfrm>
            <a:off x="11682532" y="3324939"/>
            <a:ext cx="2083832"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Standardize formats for dates, numbers, and other structured data</a:t>
            </a:r>
            <a:endParaRPr lang="en-US" sz="1900" dirty="0"/>
          </a:p>
        </p:txBody>
      </p:sp>
      <p:sp>
        <p:nvSpPr>
          <p:cNvPr id="15" name="Text 9"/>
          <p:cNvSpPr/>
          <p:nvPr/>
        </p:nvSpPr>
        <p:spPr>
          <a:xfrm>
            <a:off x="864037" y="5577840"/>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Text normalization is the process of converting text to a standard form to ensure consistency. This is crucial for effective text analysis as it reduces variations that don't add meaning.</a:t>
            </a:r>
            <a:endParaRPr lang="en-US" sz="1900" dirty="0"/>
          </a:p>
        </p:txBody>
      </p:sp>
      <p:sp>
        <p:nvSpPr>
          <p:cNvPr id="16" name="Text 10"/>
          <p:cNvSpPr/>
          <p:nvPr/>
        </p:nvSpPr>
        <p:spPr>
          <a:xfrm>
            <a:off x="864037" y="6645592"/>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 simple example in Python: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text = "HELLO World!!"</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normalized to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text.lower().strip()</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would produce 'hello world!!'</a:t>
            </a:r>
            <a:endParaRPr lang="en-US"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64037" y="678894"/>
            <a:ext cx="11339393"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Regular Expressions for String Parsing</a:t>
            </a:r>
            <a:endParaRPr lang="en-US" sz="5050" dirty="0"/>
          </a:p>
        </p:txBody>
      </p:sp>
      <p:sp>
        <p:nvSpPr>
          <p:cNvPr id="3" name="Shape 1"/>
          <p:cNvSpPr/>
          <p:nvPr/>
        </p:nvSpPr>
        <p:spPr>
          <a:xfrm>
            <a:off x="864037" y="1854160"/>
            <a:ext cx="12902327" cy="3563064"/>
          </a:xfrm>
          <a:prstGeom prst="roundRect">
            <a:avLst>
              <a:gd name="adj" fmla="val 2910"/>
            </a:avLst>
          </a:prstGeom>
          <a:noFill/>
          <a:ln w="15240">
            <a:solidFill>
              <a:srgbClr val="000000">
                <a:alpha val="8000"/>
              </a:srgbClr>
            </a:solidFill>
            <a:prstDash val="solid"/>
          </a:ln>
        </p:spPr>
      </p:sp>
      <p:sp>
        <p:nvSpPr>
          <p:cNvPr id="4" name="Shape 2"/>
          <p:cNvSpPr/>
          <p:nvPr/>
        </p:nvSpPr>
        <p:spPr>
          <a:xfrm>
            <a:off x="879277" y="1869400"/>
            <a:ext cx="12870537" cy="706517"/>
          </a:xfrm>
          <a:prstGeom prst="rect">
            <a:avLst/>
          </a:prstGeom>
          <a:solidFill>
            <a:srgbClr val="FFFFFF">
              <a:alpha val="4000"/>
            </a:srgbClr>
          </a:solidFill>
          <a:ln/>
        </p:spPr>
      </p:sp>
      <p:sp>
        <p:nvSpPr>
          <p:cNvPr id="5" name="Text 3"/>
          <p:cNvSpPr/>
          <p:nvPr/>
        </p:nvSpPr>
        <p:spPr>
          <a:xfrm>
            <a:off x="1127522" y="2025134"/>
            <a:ext cx="3792260" cy="395049"/>
          </a:xfrm>
          <a:prstGeom prst="rect">
            <a:avLst/>
          </a:prstGeom>
          <a:noFill/>
          <a:ln/>
        </p:spPr>
        <p:txBody>
          <a:bodyPr wrap="none" lIns="0" tIns="0" rIns="0" bIns="0" rtlCol="0" anchor="t"/>
          <a:lstStyle/>
          <a:p>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Pattern</a:t>
            </a:r>
            <a:endParaRPr lang="en-US" sz="1900" dirty="0"/>
          </a:p>
        </p:txBody>
      </p:sp>
      <p:sp>
        <p:nvSpPr>
          <p:cNvPr id="6" name="Text 4"/>
          <p:cNvSpPr/>
          <p:nvPr/>
        </p:nvSpPr>
        <p:spPr>
          <a:xfrm>
            <a:off x="5421035" y="2025134"/>
            <a:ext cx="3788450" cy="395049"/>
          </a:xfrm>
          <a:prstGeom prst="rect">
            <a:avLst/>
          </a:prstGeom>
          <a:noFill/>
          <a:ln/>
        </p:spPr>
        <p:txBody>
          <a:bodyPr wrap="none" lIns="0" tIns="0" rIns="0" bIns="0" rtlCol="0" anchor="t"/>
          <a:lstStyle/>
          <a:p>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Description</a:t>
            </a:r>
            <a:endParaRPr lang="en-US" sz="1900" dirty="0"/>
          </a:p>
        </p:txBody>
      </p:sp>
      <p:sp>
        <p:nvSpPr>
          <p:cNvPr id="7" name="Text 5"/>
          <p:cNvSpPr/>
          <p:nvPr/>
        </p:nvSpPr>
        <p:spPr>
          <a:xfrm>
            <a:off x="9710738" y="2025134"/>
            <a:ext cx="3792260" cy="395049"/>
          </a:xfrm>
          <a:prstGeom prst="rect">
            <a:avLst/>
          </a:prstGeom>
          <a:noFill/>
          <a:ln/>
        </p:spPr>
        <p:txBody>
          <a:bodyPr wrap="none" lIns="0" tIns="0" rIns="0" bIns="0" rtlCol="0" anchor="t"/>
          <a:lstStyle/>
          <a:p>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Example</a:t>
            </a:r>
            <a:endParaRPr lang="en-US" sz="1900" dirty="0"/>
          </a:p>
        </p:txBody>
      </p:sp>
      <p:sp>
        <p:nvSpPr>
          <p:cNvPr id="8" name="Shape 6"/>
          <p:cNvSpPr/>
          <p:nvPr/>
        </p:nvSpPr>
        <p:spPr>
          <a:xfrm>
            <a:off x="879277" y="2575917"/>
            <a:ext cx="12870537" cy="706517"/>
          </a:xfrm>
          <a:prstGeom prst="rect">
            <a:avLst/>
          </a:prstGeom>
          <a:solidFill>
            <a:srgbClr val="000000">
              <a:alpha val="4000"/>
            </a:srgbClr>
          </a:solidFill>
          <a:ln/>
        </p:spPr>
      </p:sp>
      <p:sp>
        <p:nvSpPr>
          <p:cNvPr id="9" name="Text 7"/>
          <p:cNvSpPr/>
          <p:nvPr/>
        </p:nvSpPr>
        <p:spPr>
          <a:xfrm>
            <a:off x="1127522" y="2731651"/>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\d+</a:t>
            </a:r>
            <a:endParaRPr lang="en-US" sz="1900" dirty="0"/>
          </a:p>
        </p:txBody>
      </p:sp>
      <p:sp>
        <p:nvSpPr>
          <p:cNvPr id="10" name="Text 8"/>
          <p:cNvSpPr/>
          <p:nvPr/>
        </p:nvSpPr>
        <p:spPr>
          <a:xfrm>
            <a:off x="5421035" y="2731651"/>
            <a:ext cx="378845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One or more digits</a:t>
            </a:r>
            <a:endParaRPr lang="en-US" sz="1900" dirty="0"/>
          </a:p>
        </p:txBody>
      </p:sp>
      <p:sp>
        <p:nvSpPr>
          <p:cNvPr id="11" name="Text 9"/>
          <p:cNvSpPr/>
          <p:nvPr/>
        </p:nvSpPr>
        <p:spPr>
          <a:xfrm>
            <a:off x="9710738" y="2731651"/>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Matches "123" in "abc123"</a:t>
            </a:r>
            <a:endParaRPr lang="en-US" sz="1900" dirty="0"/>
          </a:p>
        </p:txBody>
      </p:sp>
      <p:sp>
        <p:nvSpPr>
          <p:cNvPr id="12" name="Shape 10"/>
          <p:cNvSpPr/>
          <p:nvPr/>
        </p:nvSpPr>
        <p:spPr>
          <a:xfrm>
            <a:off x="879277" y="3282434"/>
            <a:ext cx="12870537" cy="706517"/>
          </a:xfrm>
          <a:prstGeom prst="rect">
            <a:avLst/>
          </a:prstGeom>
          <a:solidFill>
            <a:srgbClr val="FFFFFF">
              <a:alpha val="4000"/>
            </a:srgbClr>
          </a:solidFill>
          <a:ln/>
        </p:spPr>
      </p:sp>
      <p:sp>
        <p:nvSpPr>
          <p:cNvPr id="13" name="Text 11"/>
          <p:cNvSpPr/>
          <p:nvPr/>
        </p:nvSpPr>
        <p:spPr>
          <a:xfrm>
            <a:off x="1127522" y="3438168"/>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[A-Za-z]+</a:t>
            </a:r>
            <a:endParaRPr lang="en-US" sz="1900" dirty="0"/>
          </a:p>
        </p:txBody>
      </p:sp>
      <p:sp>
        <p:nvSpPr>
          <p:cNvPr id="14" name="Text 12"/>
          <p:cNvSpPr/>
          <p:nvPr/>
        </p:nvSpPr>
        <p:spPr>
          <a:xfrm>
            <a:off x="5421035" y="3438168"/>
            <a:ext cx="378845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One or more letters</a:t>
            </a:r>
            <a:endParaRPr lang="en-US" sz="1900" dirty="0"/>
          </a:p>
        </p:txBody>
      </p:sp>
      <p:sp>
        <p:nvSpPr>
          <p:cNvPr id="15" name="Text 13"/>
          <p:cNvSpPr/>
          <p:nvPr/>
        </p:nvSpPr>
        <p:spPr>
          <a:xfrm>
            <a:off x="9710738" y="3438168"/>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Matches "Hello" in "Hello123"</a:t>
            </a:r>
            <a:endParaRPr lang="en-US" sz="1900" dirty="0"/>
          </a:p>
        </p:txBody>
      </p:sp>
      <p:sp>
        <p:nvSpPr>
          <p:cNvPr id="16" name="Shape 14"/>
          <p:cNvSpPr/>
          <p:nvPr/>
        </p:nvSpPr>
        <p:spPr>
          <a:xfrm>
            <a:off x="879277" y="3988951"/>
            <a:ext cx="12870537" cy="706517"/>
          </a:xfrm>
          <a:prstGeom prst="rect">
            <a:avLst/>
          </a:prstGeom>
          <a:solidFill>
            <a:srgbClr val="000000">
              <a:alpha val="4000"/>
            </a:srgbClr>
          </a:solidFill>
          <a:ln/>
        </p:spPr>
      </p:sp>
      <p:sp>
        <p:nvSpPr>
          <p:cNvPr id="17" name="Text 15"/>
          <p:cNvSpPr/>
          <p:nvPr/>
        </p:nvSpPr>
        <p:spPr>
          <a:xfrm>
            <a:off x="1127522" y="4144685"/>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a:t>
            </a:r>
            <a:endParaRPr lang="en-US" sz="1900" dirty="0"/>
          </a:p>
        </p:txBody>
      </p:sp>
      <p:sp>
        <p:nvSpPr>
          <p:cNvPr id="18" name="Text 16"/>
          <p:cNvSpPr/>
          <p:nvPr/>
        </p:nvSpPr>
        <p:spPr>
          <a:xfrm>
            <a:off x="5421035" y="4144685"/>
            <a:ext cx="378845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Word characters</a:t>
            </a:r>
            <a:endParaRPr lang="en-US" sz="1900" dirty="0"/>
          </a:p>
        </p:txBody>
      </p:sp>
      <p:sp>
        <p:nvSpPr>
          <p:cNvPr id="19" name="Text 17"/>
          <p:cNvSpPr/>
          <p:nvPr/>
        </p:nvSpPr>
        <p:spPr>
          <a:xfrm>
            <a:off x="9710738" y="4144685"/>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Matches "Test_123" in "Test_123!"</a:t>
            </a:r>
            <a:endParaRPr lang="en-US" sz="1900" dirty="0"/>
          </a:p>
        </p:txBody>
      </p:sp>
      <p:sp>
        <p:nvSpPr>
          <p:cNvPr id="20" name="Shape 18"/>
          <p:cNvSpPr/>
          <p:nvPr/>
        </p:nvSpPr>
        <p:spPr>
          <a:xfrm>
            <a:off x="879277" y="4695468"/>
            <a:ext cx="12870537" cy="706517"/>
          </a:xfrm>
          <a:prstGeom prst="rect">
            <a:avLst/>
          </a:prstGeom>
          <a:solidFill>
            <a:srgbClr val="FFFFFF">
              <a:alpha val="4000"/>
            </a:srgbClr>
          </a:solidFill>
          <a:ln/>
        </p:spPr>
      </p:sp>
      <p:sp>
        <p:nvSpPr>
          <p:cNvPr id="21" name="Text 19"/>
          <p:cNvSpPr/>
          <p:nvPr/>
        </p:nvSpPr>
        <p:spPr>
          <a:xfrm>
            <a:off x="1127522" y="4851202"/>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\s+</a:t>
            </a:r>
            <a:endParaRPr lang="en-US" sz="1900" dirty="0"/>
          </a:p>
        </p:txBody>
      </p:sp>
      <p:sp>
        <p:nvSpPr>
          <p:cNvPr id="22" name="Text 20"/>
          <p:cNvSpPr/>
          <p:nvPr/>
        </p:nvSpPr>
        <p:spPr>
          <a:xfrm>
            <a:off x="5421035" y="4851202"/>
            <a:ext cx="378845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Whitespace</a:t>
            </a:r>
            <a:endParaRPr lang="en-US" sz="1900" dirty="0"/>
          </a:p>
        </p:txBody>
      </p:sp>
      <p:sp>
        <p:nvSpPr>
          <p:cNvPr id="23" name="Text 21"/>
          <p:cNvSpPr/>
          <p:nvPr/>
        </p:nvSpPr>
        <p:spPr>
          <a:xfrm>
            <a:off x="9710738" y="4851202"/>
            <a:ext cx="379226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Matches spaces between words</a:t>
            </a:r>
            <a:endParaRPr lang="en-US" sz="1900" dirty="0"/>
          </a:p>
        </p:txBody>
      </p:sp>
      <p:sp>
        <p:nvSpPr>
          <p:cNvPr id="24" name="Text 22"/>
          <p:cNvSpPr/>
          <p:nvPr/>
        </p:nvSpPr>
        <p:spPr>
          <a:xfrm>
            <a:off x="864037" y="5694878"/>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Regular expressions (regex) are special sequences of characters that define search patterns in text. They're powerful tools for finding, extracting, or replacing specific patterns within strings.</a:t>
            </a:r>
            <a:endParaRPr lang="en-US" sz="1900" dirty="0"/>
          </a:p>
        </p:txBody>
      </p:sp>
      <p:sp>
        <p:nvSpPr>
          <p:cNvPr id="25" name="Text 23"/>
          <p:cNvSpPr/>
          <p:nvPr/>
        </p:nvSpPr>
        <p:spPr>
          <a:xfrm>
            <a:off x="864037" y="6762631"/>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Python, the re module provides regex functionality: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import re</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followed by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re.findall(r'\d+', "My phone number is 12345")</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would return ['12345'], extracting the numeric sequence.</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64037" y="2002631"/>
            <a:ext cx="11324630"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POS Tagging (Part of Speech Tagging)</a:t>
            </a:r>
            <a:endParaRPr lang="en-US" sz="5050" dirty="0"/>
          </a:p>
        </p:txBody>
      </p:sp>
      <p:sp>
        <p:nvSpPr>
          <p:cNvPr id="3" name="Text 1"/>
          <p:cNvSpPr/>
          <p:nvPr/>
        </p:nvSpPr>
        <p:spPr>
          <a:xfrm>
            <a:off x="864037" y="3301365"/>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Part of Speech (POS) tagging is the process of labeling each word in a text with its grammatical role: noun, verb, adjective, adverb, etc. This helps computers understand the structure and meaning of sentences.</a:t>
            </a:r>
            <a:endParaRPr lang="en-US" sz="1900" dirty="0"/>
          </a:p>
        </p:txBody>
      </p:sp>
      <p:sp>
        <p:nvSpPr>
          <p:cNvPr id="4" name="Text 2"/>
          <p:cNvSpPr/>
          <p:nvPr/>
        </p:nvSpPr>
        <p:spPr>
          <a:xfrm>
            <a:off x="864037" y="4369118"/>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NLTK, POS tagging is done with: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nltk.pos_tag(word_tokenize("The dog runs fast"))</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which returns [('The', 'DT'), ('dog', 'NN'), ('runs', 'VBZ'), ('fast', 'RB')], where DT is determiner, NN is noun, VBZ is verb, and RB is adverb.</a:t>
            </a:r>
            <a:endParaRPr lang="en-US" sz="1900" dirty="0"/>
          </a:p>
        </p:txBody>
      </p:sp>
      <p:sp>
        <p:nvSpPr>
          <p:cNvPr id="5" name="Text 3"/>
          <p:cNvSpPr/>
          <p:nvPr/>
        </p:nvSpPr>
        <p:spPr>
          <a:xfrm>
            <a:off x="864037" y="5436870"/>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POS tagging is essential for many advanced NLP tasks like parsing, information extraction, and machine translation.</a:t>
            </a:r>
            <a:endParaRPr lang="en-US"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34020" y="664488"/>
            <a:ext cx="10257234" cy="683776"/>
          </a:xfrm>
          <a:prstGeom prst="rect">
            <a:avLst/>
          </a:prstGeom>
          <a:noFill/>
          <a:ln/>
        </p:spPr>
        <p:txBody>
          <a:bodyPr wrap="none" lIns="0" tIns="0" rIns="0" bIns="0" rtlCol="0" anchor="t"/>
          <a:lstStyle/>
          <a:p>
            <a:pPr algn="l" indent="0" marL="0">
              <a:lnSpc>
                <a:spcPts val="5350"/>
              </a:lnSpc>
              <a:buNone/>
            </a:pPr>
            <a:r>
              <a:rPr lang="en-US" sz="4300" b="1" spc="-129" kern="0" dirty="0">
                <a:solidFill>
                  <a:srgbClr val="000000"/>
                </a:solidFill>
                <a:latin typeface="Inter Bold" pitchFamily="34" charset="0"/>
                <a:ea typeface="Inter Bold" pitchFamily="34" charset="-122"/>
                <a:cs typeface="Inter Bold" pitchFamily="34" charset="-120"/>
              </a:rPr>
              <a:t>NER Tagging (Named Entity Recognition)</a:t>
            </a:r>
            <a:endParaRPr lang="en-US" sz="4300" dirty="0"/>
          </a:p>
        </p:txBody>
      </p:sp>
      <p:pic>
        <p:nvPicPr>
          <p:cNvPr id="3" name="Image 0" descr="preencoded.png">    </p:cNvPr>
          <p:cNvPicPr>
            <a:picLocks noChangeAspect="1"/>
          </p:cNvPicPr>
          <p:nvPr/>
        </p:nvPicPr>
        <p:blipFill>
          <a:blip r:embed="rId1"/>
          <a:stretch>
            <a:fillRect/>
          </a:stretch>
        </p:blipFill>
        <p:spPr>
          <a:xfrm>
            <a:off x="734020" y="1767721"/>
            <a:ext cx="4177665" cy="2581989"/>
          </a:xfrm>
          <a:prstGeom prst="rect">
            <a:avLst/>
          </a:prstGeom>
        </p:spPr>
      </p:pic>
      <p:sp>
        <p:nvSpPr>
          <p:cNvPr id="4" name="Text 1"/>
          <p:cNvSpPr/>
          <p:nvPr/>
        </p:nvSpPr>
        <p:spPr>
          <a:xfrm>
            <a:off x="734020" y="4611767"/>
            <a:ext cx="2735580" cy="341948"/>
          </a:xfrm>
          <a:prstGeom prst="rect">
            <a:avLst/>
          </a:prstGeom>
          <a:noFill/>
          <a:ln/>
        </p:spPr>
        <p:txBody>
          <a:bodyPr wrap="none" lIns="0" tIns="0" rIns="0" bIns="0" rtlCol="0" anchor="t"/>
          <a:lstStyle/>
          <a:p>
            <a:pPr algn="l" indent="0" marL="0">
              <a:lnSpc>
                <a:spcPts val="2650"/>
              </a:lnSpc>
              <a:buNone/>
            </a:pPr>
            <a:r>
              <a:rPr lang="en-US" sz="2150" b="1" spc="-65" kern="0" dirty="0">
                <a:solidFill>
                  <a:srgbClr val="272525"/>
                </a:solidFill>
                <a:latin typeface="Inter Bold" pitchFamily="34" charset="0"/>
                <a:ea typeface="Inter Bold" pitchFamily="34" charset="-122"/>
                <a:cs typeface="Inter Bold" pitchFamily="34" charset="-120"/>
              </a:rPr>
              <a:t>Person Entities</a:t>
            </a:r>
            <a:endParaRPr lang="en-US" sz="2150" dirty="0"/>
          </a:p>
        </p:txBody>
      </p:sp>
      <p:sp>
        <p:nvSpPr>
          <p:cNvPr id="5" name="Text 2"/>
          <p:cNvSpPr/>
          <p:nvPr/>
        </p:nvSpPr>
        <p:spPr>
          <a:xfrm>
            <a:off x="734020" y="5079444"/>
            <a:ext cx="4177665" cy="671274"/>
          </a:xfrm>
          <a:prstGeom prst="rect">
            <a:avLst/>
          </a:prstGeom>
          <a:noFill/>
          <a:ln/>
        </p:spPr>
        <p:txBody>
          <a:bodyPr wrap="square" lIns="0" tIns="0" rIns="0" bIns="0" rtlCol="0" anchor="t"/>
          <a:lstStyle/>
          <a:p>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Names of individuals (e.g., "Barack Obama", "Marie Curie")</a:t>
            </a:r>
            <a:endParaRPr lang="en-US" sz="1650" dirty="0"/>
          </a:p>
        </p:txBody>
      </p:sp>
      <p:pic>
        <p:nvPicPr>
          <p:cNvPr id="6" name="Image 1" descr="preencoded.png">    </p:cNvPr>
          <p:cNvPicPr>
            <a:picLocks noChangeAspect="1"/>
          </p:cNvPicPr>
          <p:nvPr/>
        </p:nvPicPr>
        <p:blipFill>
          <a:blip r:embed="rId2"/>
          <a:stretch>
            <a:fillRect/>
          </a:stretch>
        </p:blipFill>
        <p:spPr>
          <a:xfrm>
            <a:off x="5226248" y="1767721"/>
            <a:ext cx="4177784" cy="2581989"/>
          </a:xfrm>
          <a:prstGeom prst="rect">
            <a:avLst/>
          </a:prstGeom>
        </p:spPr>
      </p:pic>
      <p:sp>
        <p:nvSpPr>
          <p:cNvPr id="7" name="Text 3"/>
          <p:cNvSpPr/>
          <p:nvPr/>
        </p:nvSpPr>
        <p:spPr>
          <a:xfrm>
            <a:off x="5226248" y="4611767"/>
            <a:ext cx="2735580" cy="341948"/>
          </a:xfrm>
          <a:prstGeom prst="rect">
            <a:avLst/>
          </a:prstGeom>
          <a:noFill/>
          <a:ln/>
        </p:spPr>
        <p:txBody>
          <a:bodyPr wrap="none" lIns="0" tIns="0" rIns="0" bIns="0" rtlCol="0" anchor="t"/>
          <a:lstStyle/>
          <a:p>
            <a:pPr algn="l" indent="0" marL="0">
              <a:lnSpc>
                <a:spcPts val="2650"/>
              </a:lnSpc>
              <a:buNone/>
            </a:pPr>
            <a:r>
              <a:rPr lang="en-US" sz="2150" b="1" spc="-65" kern="0" dirty="0">
                <a:solidFill>
                  <a:srgbClr val="272525"/>
                </a:solidFill>
                <a:latin typeface="Inter Bold" pitchFamily="34" charset="0"/>
                <a:ea typeface="Inter Bold" pitchFamily="34" charset="-122"/>
                <a:cs typeface="Inter Bold" pitchFamily="34" charset="-120"/>
              </a:rPr>
              <a:t>Location Entities</a:t>
            </a:r>
            <a:endParaRPr lang="en-US" sz="2150" dirty="0"/>
          </a:p>
        </p:txBody>
      </p:sp>
      <p:sp>
        <p:nvSpPr>
          <p:cNvPr id="8" name="Text 4"/>
          <p:cNvSpPr/>
          <p:nvPr/>
        </p:nvSpPr>
        <p:spPr>
          <a:xfrm>
            <a:off x="5226248" y="5079444"/>
            <a:ext cx="4177784" cy="671274"/>
          </a:xfrm>
          <a:prstGeom prst="rect">
            <a:avLst/>
          </a:prstGeom>
          <a:noFill/>
          <a:ln/>
        </p:spPr>
        <p:txBody>
          <a:bodyPr wrap="square" lIns="0" tIns="0" rIns="0" bIns="0" rtlCol="0" anchor="t"/>
          <a:lstStyle/>
          <a:p>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Names of places (e.g., "Hawaii", "Paris", "Mount Everest")</a:t>
            </a:r>
            <a:endParaRPr lang="en-US" sz="1650" dirty="0"/>
          </a:p>
        </p:txBody>
      </p:sp>
      <p:pic>
        <p:nvPicPr>
          <p:cNvPr id="9" name="Image 2" descr="preencoded.png">    </p:cNvPr>
          <p:cNvPicPr>
            <a:picLocks noChangeAspect="1"/>
          </p:cNvPicPr>
          <p:nvPr/>
        </p:nvPicPr>
        <p:blipFill>
          <a:blip r:embed="rId3"/>
          <a:stretch>
            <a:fillRect/>
          </a:stretch>
        </p:blipFill>
        <p:spPr>
          <a:xfrm>
            <a:off x="9718596" y="1767721"/>
            <a:ext cx="4177665" cy="2581989"/>
          </a:xfrm>
          <a:prstGeom prst="rect">
            <a:avLst/>
          </a:prstGeom>
        </p:spPr>
      </p:pic>
      <p:sp>
        <p:nvSpPr>
          <p:cNvPr id="10" name="Text 5"/>
          <p:cNvSpPr/>
          <p:nvPr/>
        </p:nvSpPr>
        <p:spPr>
          <a:xfrm>
            <a:off x="9718596" y="4611767"/>
            <a:ext cx="2735580" cy="341948"/>
          </a:xfrm>
          <a:prstGeom prst="rect">
            <a:avLst/>
          </a:prstGeom>
          <a:noFill/>
          <a:ln/>
        </p:spPr>
        <p:txBody>
          <a:bodyPr wrap="none" lIns="0" tIns="0" rIns="0" bIns="0" rtlCol="0" anchor="t"/>
          <a:lstStyle/>
          <a:p>
            <a:pPr algn="l" indent="0" marL="0">
              <a:lnSpc>
                <a:spcPts val="2650"/>
              </a:lnSpc>
              <a:buNone/>
            </a:pPr>
            <a:r>
              <a:rPr lang="en-US" sz="2150" b="1" spc="-65" kern="0" dirty="0">
                <a:solidFill>
                  <a:srgbClr val="272525"/>
                </a:solidFill>
                <a:latin typeface="Inter Bold" pitchFamily="34" charset="0"/>
                <a:ea typeface="Inter Bold" pitchFamily="34" charset="-122"/>
                <a:cs typeface="Inter Bold" pitchFamily="34" charset="-120"/>
              </a:rPr>
              <a:t>Organization Entities</a:t>
            </a:r>
            <a:endParaRPr lang="en-US" sz="2150" dirty="0"/>
          </a:p>
        </p:txBody>
      </p:sp>
      <p:sp>
        <p:nvSpPr>
          <p:cNvPr id="11" name="Text 6"/>
          <p:cNvSpPr/>
          <p:nvPr/>
        </p:nvSpPr>
        <p:spPr>
          <a:xfrm>
            <a:off x="9718596" y="5079444"/>
            <a:ext cx="4177665" cy="671274"/>
          </a:xfrm>
          <a:prstGeom prst="rect">
            <a:avLst/>
          </a:prstGeom>
          <a:noFill/>
          <a:ln/>
        </p:spPr>
        <p:txBody>
          <a:bodyPr wrap="square" lIns="0" tIns="0" rIns="0" bIns="0" rtlCol="0" anchor="t"/>
          <a:lstStyle/>
          <a:p>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Names of companies, agencies, institutions (e.g., "Google", "United Nations")</a:t>
            </a:r>
            <a:endParaRPr lang="en-US" sz="1650" dirty="0"/>
          </a:p>
        </p:txBody>
      </p:sp>
      <p:sp>
        <p:nvSpPr>
          <p:cNvPr id="12" name="Text 7"/>
          <p:cNvSpPr/>
          <p:nvPr/>
        </p:nvSpPr>
        <p:spPr>
          <a:xfrm>
            <a:off x="734020" y="5986582"/>
            <a:ext cx="13162359" cy="671274"/>
          </a:xfrm>
          <a:prstGeom prst="rect">
            <a:avLst/>
          </a:prstGeom>
          <a:noFill/>
          <a:ln/>
        </p:spPr>
        <p:txBody>
          <a:bodyPr wrap="square" lIns="0" tIns="0" rIns="0" bIns="0" rtlCol="0" anchor="t"/>
          <a:lstStyle/>
          <a:p>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Named Entity Recognition (NER) identifies and classifies named entities in text into predefined categories such as people, organizations, locations, dates, and more. This helps extract structured information from unstructured text.</a:t>
            </a:r>
            <a:endParaRPr lang="en-US" sz="1650" dirty="0"/>
          </a:p>
        </p:txBody>
      </p:sp>
      <p:sp>
        <p:nvSpPr>
          <p:cNvPr id="13" name="Text 8"/>
          <p:cNvSpPr/>
          <p:nvPr/>
        </p:nvSpPr>
        <p:spPr>
          <a:xfrm>
            <a:off x="734020" y="6893719"/>
            <a:ext cx="13162359" cy="671274"/>
          </a:xfrm>
          <a:prstGeom prst="rect">
            <a:avLst/>
          </a:prstGeom>
          <a:noFill/>
          <a:ln/>
        </p:spPr>
        <p:txBody>
          <a:bodyPr wrap="square" lIns="0" tIns="0" rIns="0" bIns="0" rtlCol="0" anchor="t"/>
          <a:lstStyle/>
          <a:p>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In SpaCy, NER is performed with: </a:t>
            </a:r>
            <a:pPr algn="l" indent="0" marL="0">
              <a:lnSpc>
                <a:spcPts val="2600"/>
              </a:lnSpc>
              <a:buNone/>
            </a:pPr>
            <a:r>
              <a:rPr lang="en-US" sz="1650" b="1" spc="-33" kern="0" dirty="0">
                <a:solidFill>
                  <a:srgbClr val="272525"/>
                </a:solidFill>
                <a:latin typeface="Inter" pitchFamily="34" charset="0"/>
                <a:ea typeface="Inter" pitchFamily="34" charset="-122"/>
                <a:cs typeface="Inter" pitchFamily="34" charset="-120"/>
              </a:rPr>
              <a:t>import spacy</a:t>
            </a:r>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 </a:t>
            </a:r>
            <a:pPr algn="l" indent="0" marL="0">
              <a:lnSpc>
                <a:spcPts val="2600"/>
              </a:lnSpc>
              <a:buNone/>
            </a:pPr>
            <a:r>
              <a:rPr lang="en-US" sz="1650" b="1" spc="-33" kern="0" dirty="0">
                <a:solidFill>
                  <a:srgbClr val="272525"/>
                </a:solidFill>
                <a:latin typeface="Inter" pitchFamily="34" charset="0"/>
                <a:ea typeface="Inter" pitchFamily="34" charset="-122"/>
                <a:cs typeface="Inter" pitchFamily="34" charset="-120"/>
              </a:rPr>
              <a:t>nlp = spacy.load("en_core_web_sm")</a:t>
            </a:r>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 </a:t>
            </a:r>
            <a:pPr algn="l" indent="0" marL="0">
              <a:lnSpc>
                <a:spcPts val="2600"/>
              </a:lnSpc>
              <a:buNone/>
            </a:pPr>
            <a:r>
              <a:rPr lang="en-US" sz="1650" b="1" spc="-33" kern="0" dirty="0">
                <a:solidFill>
                  <a:srgbClr val="272525"/>
                </a:solidFill>
                <a:latin typeface="Inter" pitchFamily="34" charset="0"/>
                <a:ea typeface="Inter" pitchFamily="34" charset="-122"/>
                <a:cs typeface="Inter" pitchFamily="34" charset="-120"/>
              </a:rPr>
              <a:t>doc = nlp("Barack Obama was born in Hawaii.")</a:t>
            </a:r>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 then </a:t>
            </a:r>
            <a:pPr algn="l" indent="0" marL="0">
              <a:lnSpc>
                <a:spcPts val="2600"/>
              </a:lnSpc>
              <a:buNone/>
            </a:pPr>
            <a:r>
              <a:rPr lang="en-US" sz="1650" b="1" spc="-33" kern="0" dirty="0">
                <a:solidFill>
                  <a:srgbClr val="272525"/>
                </a:solidFill>
                <a:latin typeface="Inter" pitchFamily="34" charset="0"/>
                <a:ea typeface="Inter" pitchFamily="34" charset="-122"/>
                <a:cs typeface="Inter" pitchFamily="34" charset="-120"/>
              </a:rPr>
              <a:t>[(ent.text, ent.label_) for ent in doc.ents]</a:t>
            </a:r>
            <a:pPr algn="l" indent="0" marL="0">
              <a:lnSpc>
                <a:spcPts val="2600"/>
              </a:lnSpc>
              <a:buNone/>
            </a:pPr>
            <a:r>
              <a:rPr lang="en-US" sz="1650" spc="-33" kern="0" dirty="0">
                <a:solidFill>
                  <a:srgbClr val="272525"/>
                </a:solidFill>
                <a:latin typeface="Inter" pitchFamily="34" charset="0"/>
                <a:ea typeface="Inter" pitchFamily="34" charset="-122"/>
                <a:cs typeface="Inter" pitchFamily="34" charset="-120"/>
              </a:rPr>
              <a:t> would identify "Barack Obama" as a person and "Hawaii" as a location.</a:t>
            </a:r>
            <a:endParaRPr lang="en-US" sz="1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698063" y="549950"/>
            <a:ext cx="5592604" cy="650319"/>
          </a:xfrm>
          <a:prstGeom prst="rect">
            <a:avLst/>
          </a:prstGeom>
          <a:noFill/>
          <a:ln/>
        </p:spPr>
        <p:txBody>
          <a:bodyPr wrap="none" lIns="0" tIns="0" rIns="0" bIns="0" rtlCol="0" anchor="t"/>
          <a:lstStyle/>
          <a:p>
            <a:pPr algn="l" indent="0" marL="0">
              <a:lnSpc>
                <a:spcPts val="5100"/>
              </a:lnSpc>
              <a:buNone/>
            </a:pPr>
            <a:r>
              <a:rPr lang="en-US" sz="4050" b="1" spc="-123" kern="0" dirty="0">
                <a:solidFill>
                  <a:srgbClr val="000000"/>
                </a:solidFill>
                <a:latin typeface="Inter Bold" pitchFamily="34" charset="0"/>
                <a:ea typeface="Inter Bold" pitchFamily="34" charset="-122"/>
                <a:cs typeface="Inter Bold" pitchFamily="34" charset="-120"/>
              </a:rPr>
              <a:t>Chunking and Chinking</a:t>
            </a:r>
            <a:endParaRPr lang="en-US" sz="4050" dirty="0"/>
          </a:p>
        </p:txBody>
      </p:sp>
      <p:pic>
        <p:nvPicPr>
          <p:cNvPr id="3" name="Image 0" descr="preencoded.png">    </p:cNvPr>
          <p:cNvPicPr>
            <a:picLocks noChangeAspect="1"/>
          </p:cNvPicPr>
          <p:nvPr/>
        </p:nvPicPr>
        <p:blipFill>
          <a:blip r:embed="rId1"/>
          <a:stretch>
            <a:fillRect/>
          </a:stretch>
        </p:blipFill>
        <p:spPr>
          <a:xfrm>
            <a:off x="2914769" y="1599128"/>
            <a:ext cx="2183606" cy="1162764"/>
          </a:xfrm>
          <a:prstGeom prst="rect">
            <a:avLst/>
          </a:prstGeom>
        </p:spPr>
      </p:pic>
      <p:pic>
        <p:nvPicPr>
          <p:cNvPr id="4" name="Image 1" descr="preencoded.png">    </p:cNvPr>
          <p:cNvPicPr>
            <a:picLocks noChangeAspect="1"/>
          </p:cNvPicPr>
          <p:nvPr/>
        </p:nvPicPr>
        <p:blipFill>
          <a:blip r:embed="rId2"/>
          <a:stretch>
            <a:fillRect/>
          </a:stretch>
        </p:blipFill>
        <p:spPr>
          <a:xfrm>
            <a:off x="3866317" y="2149673"/>
            <a:ext cx="280392" cy="350520"/>
          </a:xfrm>
          <a:prstGeom prst="rect">
            <a:avLst/>
          </a:prstGeom>
        </p:spPr>
      </p:pic>
      <p:sp>
        <p:nvSpPr>
          <p:cNvPr id="5" name="Text 1"/>
          <p:cNvSpPr/>
          <p:nvPr/>
        </p:nvSpPr>
        <p:spPr>
          <a:xfrm>
            <a:off x="5297805" y="1798558"/>
            <a:ext cx="2601754" cy="325160"/>
          </a:xfrm>
          <a:prstGeom prst="rect">
            <a:avLst/>
          </a:prstGeom>
          <a:noFill/>
          <a:ln/>
        </p:spPr>
        <p:txBody>
          <a:bodyPr wrap="none" lIns="0" tIns="0" rIns="0" bIns="0" rtlCol="0" anchor="t"/>
          <a:lstStyle/>
          <a:p>
            <a:pPr algn="l" indent="0" marL="0">
              <a:lnSpc>
                <a:spcPts val="2550"/>
              </a:lnSpc>
              <a:buNone/>
            </a:pPr>
            <a:r>
              <a:rPr lang="en-US" sz="2000" b="1" spc="-61" kern="0" dirty="0">
                <a:solidFill>
                  <a:srgbClr val="272525"/>
                </a:solidFill>
                <a:latin typeface="Inter Bold" pitchFamily="34" charset="0"/>
                <a:ea typeface="Inter Bold" pitchFamily="34" charset="-122"/>
                <a:cs typeface="Inter Bold" pitchFamily="34" charset="-120"/>
              </a:rPr>
              <a:t>Full Text</a:t>
            </a:r>
            <a:endParaRPr lang="en-US" sz="2000" dirty="0"/>
          </a:p>
        </p:txBody>
      </p:sp>
      <p:sp>
        <p:nvSpPr>
          <p:cNvPr id="6" name="Text 2"/>
          <p:cNvSpPr/>
          <p:nvPr/>
        </p:nvSpPr>
        <p:spPr>
          <a:xfrm>
            <a:off x="5297805" y="2243376"/>
            <a:ext cx="2966204" cy="319088"/>
          </a:xfrm>
          <a:prstGeom prst="rect">
            <a:avLst/>
          </a:prstGeom>
          <a:noFill/>
          <a:ln/>
        </p:spPr>
        <p:txBody>
          <a:bodyPr wrap="non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Complete sentence or document</a:t>
            </a:r>
            <a:endParaRPr lang="en-US" sz="1550" dirty="0"/>
          </a:p>
        </p:txBody>
      </p:sp>
      <p:sp>
        <p:nvSpPr>
          <p:cNvPr id="7" name="Shape 3"/>
          <p:cNvSpPr/>
          <p:nvPr/>
        </p:nvSpPr>
        <p:spPr>
          <a:xfrm>
            <a:off x="5148143" y="2777252"/>
            <a:ext cx="8734425" cy="11430"/>
          </a:xfrm>
          <a:prstGeom prst="roundRect">
            <a:avLst>
              <a:gd name="adj" fmla="val 732953"/>
            </a:avLst>
          </a:prstGeom>
          <a:solidFill>
            <a:srgbClr val="C0C1D7"/>
          </a:solidFill>
          <a:ln/>
        </p:spPr>
      </p:sp>
      <p:pic>
        <p:nvPicPr>
          <p:cNvPr id="8" name="Image 2" descr="preencoded.png">    </p:cNvPr>
          <p:cNvPicPr>
            <a:picLocks noChangeAspect="1"/>
          </p:cNvPicPr>
          <p:nvPr/>
        </p:nvPicPr>
        <p:blipFill>
          <a:blip r:embed="rId3"/>
          <a:stretch>
            <a:fillRect/>
          </a:stretch>
        </p:blipFill>
        <p:spPr>
          <a:xfrm>
            <a:off x="1822966" y="2811661"/>
            <a:ext cx="4367213" cy="1162764"/>
          </a:xfrm>
          <a:prstGeom prst="rect">
            <a:avLst/>
          </a:prstGeom>
        </p:spPr>
      </p:pic>
      <p:pic>
        <p:nvPicPr>
          <p:cNvPr id="9" name="Image 3" descr="preencoded.png">    </p:cNvPr>
          <p:cNvPicPr>
            <a:picLocks noChangeAspect="1"/>
          </p:cNvPicPr>
          <p:nvPr/>
        </p:nvPicPr>
        <p:blipFill>
          <a:blip r:embed="rId4"/>
          <a:stretch>
            <a:fillRect/>
          </a:stretch>
        </p:blipFill>
        <p:spPr>
          <a:xfrm>
            <a:off x="3866317" y="3217783"/>
            <a:ext cx="280392" cy="350520"/>
          </a:xfrm>
          <a:prstGeom prst="rect">
            <a:avLst/>
          </a:prstGeom>
        </p:spPr>
      </p:pic>
      <p:sp>
        <p:nvSpPr>
          <p:cNvPr id="10" name="Text 4"/>
          <p:cNvSpPr/>
          <p:nvPr/>
        </p:nvSpPr>
        <p:spPr>
          <a:xfrm>
            <a:off x="6389608" y="3011091"/>
            <a:ext cx="2211705" cy="325160"/>
          </a:xfrm>
          <a:prstGeom prst="rect">
            <a:avLst/>
          </a:prstGeom>
          <a:noFill/>
          <a:ln/>
        </p:spPr>
        <p:txBody>
          <a:bodyPr wrap="none" lIns="0" tIns="0" rIns="0" bIns="0" rtlCol="0" anchor="t"/>
          <a:lstStyle/>
          <a:p>
            <a:pPr algn="l" indent="0" marL="0">
              <a:lnSpc>
                <a:spcPts val="2550"/>
              </a:lnSpc>
              <a:buNone/>
            </a:pPr>
            <a:r>
              <a:rPr lang="en-US" sz="2000" b="1" spc="-61" kern="0" dirty="0">
                <a:solidFill>
                  <a:srgbClr val="272525"/>
                </a:solidFill>
                <a:latin typeface="Inter Bold" pitchFamily="34" charset="0"/>
                <a:ea typeface="Inter Bold" pitchFamily="34" charset="-122"/>
                <a:cs typeface="Inter Bold" pitchFamily="34" charset="-120"/>
              </a:rPr>
              <a:t>Chunks</a:t>
            </a:r>
            <a:endParaRPr lang="en-US" sz="2000" dirty="0"/>
          </a:p>
        </p:txBody>
      </p:sp>
      <p:sp>
        <p:nvSpPr>
          <p:cNvPr id="11" name="Text 5"/>
          <p:cNvSpPr/>
          <p:nvPr/>
        </p:nvSpPr>
        <p:spPr>
          <a:xfrm>
            <a:off x="6389608" y="3455908"/>
            <a:ext cx="2211705" cy="319088"/>
          </a:xfrm>
          <a:prstGeom prst="rect">
            <a:avLst/>
          </a:prstGeom>
          <a:noFill/>
          <a:ln/>
        </p:spPr>
        <p:txBody>
          <a:bodyPr wrap="non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Meaningful word groups</a:t>
            </a:r>
            <a:endParaRPr lang="en-US" sz="1550" dirty="0"/>
          </a:p>
        </p:txBody>
      </p:sp>
      <p:sp>
        <p:nvSpPr>
          <p:cNvPr id="12" name="Shape 6"/>
          <p:cNvSpPr/>
          <p:nvPr/>
        </p:nvSpPr>
        <p:spPr>
          <a:xfrm>
            <a:off x="6239947" y="3989784"/>
            <a:ext cx="7642622" cy="11430"/>
          </a:xfrm>
          <a:prstGeom prst="roundRect">
            <a:avLst>
              <a:gd name="adj" fmla="val 732953"/>
            </a:avLst>
          </a:prstGeom>
          <a:solidFill>
            <a:srgbClr val="C0C1D7"/>
          </a:solidFill>
          <a:ln/>
        </p:spPr>
      </p:sp>
      <p:pic>
        <p:nvPicPr>
          <p:cNvPr id="13" name="Image 4" descr="preencoded.png">    </p:cNvPr>
          <p:cNvPicPr>
            <a:picLocks noChangeAspect="1"/>
          </p:cNvPicPr>
          <p:nvPr/>
        </p:nvPicPr>
        <p:blipFill>
          <a:blip r:embed="rId5"/>
          <a:stretch>
            <a:fillRect/>
          </a:stretch>
        </p:blipFill>
        <p:spPr>
          <a:xfrm>
            <a:off x="731044" y="4024193"/>
            <a:ext cx="6550938" cy="1162764"/>
          </a:xfrm>
          <a:prstGeom prst="rect">
            <a:avLst/>
          </a:prstGeom>
        </p:spPr>
      </p:pic>
      <p:pic>
        <p:nvPicPr>
          <p:cNvPr id="14" name="Image 5" descr="preencoded.png">    </p:cNvPr>
          <p:cNvPicPr>
            <a:picLocks noChangeAspect="1"/>
          </p:cNvPicPr>
          <p:nvPr/>
        </p:nvPicPr>
        <p:blipFill>
          <a:blip r:embed="rId6"/>
          <a:stretch>
            <a:fillRect/>
          </a:stretch>
        </p:blipFill>
        <p:spPr>
          <a:xfrm>
            <a:off x="3866198" y="4430316"/>
            <a:ext cx="280392" cy="350520"/>
          </a:xfrm>
          <a:prstGeom prst="rect">
            <a:avLst/>
          </a:prstGeom>
        </p:spPr>
      </p:pic>
      <p:sp>
        <p:nvSpPr>
          <p:cNvPr id="15" name="Text 7"/>
          <p:cNvSpPr/>
          <p:nvPr/>
        </p:nvSpPr>
        <p:spPr>
          <a:xfrm>
            <a:off x="7481411" y="4223623"/>
            <a:ext cx="2064187" cy="325160"/>
          </a:xfrm>
          <a:prstGeom prst="rect">
            <a:avLst/>
          </a:prstGeom>
          <a:noFill/>
          <a:ln/>
        </p:spPr>
        <p:txBody>
          <a:bodyPr wrap="none" lIns="0" tIns="0" rIns="0" bIns="0" rtlCol="0" anchor="t"/>
          <a:lstStyle/>
          <a:p>
            <a:pPr algn="l" indent="0" marL="0">
              <a:lnSpc>
                <a:spcPts val="2550"/>
              </a:lnSpc>
              <a:buNone/>
            </a:pPr>
            <a:r>
              <a:rPr lang="en-US" sz="2000" b="1" spc="-61" kern="0" dirty="0">
                <a:solidFill>
                  <a:srgbClr val="272525"/>
                </a:solidFill>
                <a:latin typeface="Inter Bold" pitchFamily="34" charset="0"/>
                <a:ea typeface="Inter Bold" pitchFamily="34" charset="-122"/>
                <a:cs typeface="Inter Bold" pitchFamily="34" charset="-120"/>
              </a:rPr>
              <a:t>Phrases</a:t>
            </a:r>
            <a:endParaRPr lang="en-US" sz="2000" dirty="0"/>
          </a:p>
        </p:txBody>
      </p:sp>
      <p:sp>
        <p:nvSpPr>
          <p:cNvPr id="16" name="Text 8"/>
          <p:cNvSpPr/>
          <p:nvPr/>
        </p:nvSpPr>
        <p:spPr>
          <a:xfrm>
            <a:off x="7481411" y="4668441"/>
            <a:ext cx="2064187" cy="319088"/>
          </a:xfrm>
          <a:prstGeom prst="rect">
            <a:avLst/>
          </a:prstGeom>
          <a:noFill/>
          <a:ln/>
        </p:spPr>
        <p:txBody>
          <a:bodyPr wrap="non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Specific linguistic units</a:t>
            </a:r>
            <a:endParaRPr lang="en-US" sz="1550" dirty="0"/>
          </a:p>
        </p:txBody>
      </p:sp>
      <p:sp>
        <p:nvSpPr>
          <p:cNvPr id="17" name="Text 9"/>
          <p:cNvSpPr/>
          <p:nvPr/>
        </p:nvSpPr>
        <p:spPr>
          <a:xfrm>
            <a:off x="698063" y="5411272"/>
            <a:ext cx="13234273" cy="638175"/>
          </a:xfrm>
          <a:prstGeom prst="rect">
            <a:avLst/>
          </a:prstGeom>
          <a:noFill/>
          <a:ln/>
        </p:spPr>
        <p:txBody>
          <a:bodyPr wrap="squar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Chunking is the process of grouping words into meaningful phrases or "chunks" based on their part of speech tags. For example, identifying noun phrases like "the red car" or verb phrases like "is running quickly".</a:t>
            </a:r>
            <a:endParaRPr lang="en-US" sz="1550" dirty="0"/>
          </a:p>
        </p:txBody>
      </p:sp>
      <p:sp>
        <p:nvSpPr>
          <p:cNvPr id="18" name="Text 10"/>
          <p:cNvSpPr/>
          <p:nvPr/>
        </p:nvSpPr>
        <p:spPr>
          <a:xfrm>
            <a:off x="698063" y="6273760"/>
            <a:ext cx="13234273" cy="319088"/>
          </a:xfrm>
          <a:prstGeom prst="rect">
            <a:avLst/>
          </a:prstGeom>
          <a:noFill/>
          <a:ln/>
        </p:spPr>
        <p:txBody>
          <a:bodyPr wrap="non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Chinking is the complementary process of removing certain words from chunks, allowing for more precise phrase extraction.</a:t>
            </a:r>
            <a:endParaRPr lang="en-US" sz="1550" dirty="0"/>
          </a:p>
        </p:txBody>
      </p:sp>
      <p:sp>
        <p:nvSpPr>
          <p:cNvPr id="19" name="Text 11"/>
          <p:cNvSpPr/>
          <p:nvPr/>
        </p:nvSpPr>
        <p:spPr>
          <a:xfrm>
            <a:off x="698063" y="6817162"/>
            <a:ext cx="13234273" cy="319088"/>
          </a:xfrm>
          <a:prstGeom prst="rect">
            <a:avLst/>
          </a:prstGeom>
          <a:noFill/>
          <a:ln/>
        </p:spPr>
        <p:txBody>
          <a:bodyPr wrap="none" lIns="0" tIns="0" rIns="0" bIns="0" rtlCol="0" anchor="t"/>
          <a:lstStyle/>
          <a:p>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In NLTK, chunking is defined using grammar patterns like </a:t>
            </a:r>
            <a:pPr algn="l" indent="0" marL="0">
              <a:lnSpc>
                <a:spcPts val="2500"/>
              </a:lnSpc>
              <a:buNone/>
            </a:pPr>
            <a:r>
              <a:rPr lang="en-US" sz="1550" b="1" spc="-31" kern="0" dirty="0">
                <a:solidFill>
                  <a:srgbClr val="272525"/>
                </a:solidFill>
                <a:latin typeface="Inter" pitchFamily="34" charset="0"/>
                <a:ea typeface="Inter" pitchFamily="34" charset="-122"/>
                <a:cs typeface="Inter" pitchFamily="34" charset="-120"/>
              </a:rPr>
              <a:t>grammar = "NP: {</a:t>
            </a:r>
            <a:endParaRPr lang="en-US" sz="1550" dirty="0"/>
          </a:p>
        </p:txBody>
      </p:sp>
      <p:sp>
        <p:nvSpPr>
          <p:cNvPr id="20" name="Text 12"/>
          <p:cNvSpPr/>
          <p:nvPr/>
        </p:nvSpPr>
        <p:spPr>
          <a:xfrm>
            <a:off x="698063" y="7360563"/>
            <a:ext cx="13234273" cy="319088"/>
          </a:xfrm>
          <a:prstGeom prst="rect">
            <a:avLst/>
          </a:prstGeom>
          <a:noFill/>
          <a:ln/>
        </p:spPr>
        <p:txBody>
          <a:bodyPr wrap="none" lIns="0" tIns="0" rIns="0" bIns="0" rtlCol="0" anchor="t"/>
          <a:lstStyle/>
          <a:p>
            <a:pPr algn="l" indent="0" marL="0">
              <a:lnSpc>
                <a:spcPts val="2500"/>
              </a:lnSpc>
              <a:buNone/>
            </a:pPr>
            <a:r>
              <a:rPr lang="en-US" sz="1550" b="1" spc="-31" kern="0" dirty="0">
                <a:solidFill>
                  <a:srgbClr val="272525"/>
                </a:solidFill>
                <a:latin typeface="Inter" pitchFamily="34" charset="0"/>
                <a:ea typeface="Inter" pitchFamily="34" charset="-122"/>
                <a:cs typeface="Inter" pitchFamily="34" charset="-120"/>
              </a:rPr>
              <a:t>?*}"</a:t>
            </a:r>
            <a:pPr algn="l" indent="0" marL="0">
              <a:lnSpc>
                <a:spcPts val="2500"/>
              </a:lnSpc>
              <a:buNone/>
            </a:pPr>
            <a:r>
              <a:rPr lang="en-US" sz="1550" spc="-31" kern="0" dirty="0">
                <a:solidFill>
                  <a:srgbClr val="272525"/>
                </a:solidFill>
                <a:latin typeface="Inter" pitchFamily="34" charset="0"/>
                <a:ea typeface="Inter" pitchFamily="34" charset="-122"/>
                <a:cs typeface="Inter" pitchFamily="34" charset="-120"/>
              </a:rPr>
              <a:t> which identifies noun phrases consisting of an optional determiner, zero or more adjectives, and a noun.</a:t>
            </a:r>
            <a:endParaRPr lang="en-US" sz="15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864037" y="829389"/>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Lemmatization</a:t>
            </a:r>
            <a:endParaRPr lang="en-US" sz="5050" dirty="0"/>
          </a:p>
        </p:txBody>
      </p:sp>
      <p:sp>
        <p:nvSpPr>
          <p:cNvPr id="3" name="Text 1"/>
          <p:cNvSpPr/>
          <p:nvPr/>
        </p:nvSpPr>
        <p:spPr>
          <a:xfrm>
            <a:off x="864037" y="2128004"/>
            <a:ext cx="4053840"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1</a:t>
            </a:r>
            <a:endParaRPr lang="en-US" sz="6400" dirty="0"/>
          </a:p>
        </p:txBody>
      </p:sp>
      <p:sp>
        <p:nvSpPr>
          <p:cNvPr id="4" name="Text 2"/>
          <p:cNvSpPr/>
          <p:nvPr/>
        </p:nvSpPr>
        <p:spPr>
          <a:xfrm>
            <a:off x="1280874" y="3251121"/>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Input Word</a:t>
            </a:r>
            <a:endParaRPr lang="en-US" sz="2500" dirty="0"/>
          </a:p>
        </p:txBody>
      </p:sp>
      <p:sp>
        <p:nvSpPr>
          <p:cNvPr id="5" name="Text 3"/>
          <p:cNvSpPr/>
          <p:nvPr/>
        </p:nvSpPr>
        <p:spPr>
          <a:xfrm>
            <a:off x="864037" y="3801785"/>
            <a:ext cx="4053840" cy="395049"/>
          </a:xfrm>
          <a:prstGeom prst="rect">
            <a:avLst/>
          </a:prstGeom>
          <a:noFill/>
          <a:ln/>
        </p:spPr>
        <p:txBody>
          <a:bodyPr wrap="non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"running" (verb form)</a:t>
            </a:r>
            <a:endParaRPr lang="en-US" sz="1900" dirty="0"/>
          </a:p>
        </p:txBody>
      </p:sp>
      <p:sp>
        <p:nvSpPr>
          <p:cNvPr id="6" name="Text 4"/>
          <p:cNvSpPr/>
          <p:nvPr/>
        </p:nvSpPr>
        <p:spPr>
          <a:xfrm>
            <a:off x="5288161" y="2128004"/>
            <a:ext cx="4053959"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2</a:t>
            </a:r>
            <a:endParaRPr lang="en-US" sz="6400" dirty="0"/>
          </a:p>
        </p:txBody>
      </p:sp>
      <p:sp>
        <p:nvSpPr>
          <p:cNvPr id="7" name="Text 5"/>
          <p:cNvSpPr/>
          <p:nvPr/>
        </p:nvSpPr>
        <p:spPr>
          <a:xfrm>
            <a:off x="5704999" y="3251121"/>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Process</a:t>
            </a:r>
            <a:endParaRPr lang="en-US" sz="2500" dirty="0"/>
          </a:p>
        </p:txBody>
      </p:sp>
      <p:sp>
        <p:nvSpPr>
          <p:cNvPr id="8" name="Text 6"/>
          <p:cNvSpPr/>
          <p:nvPr/>
        </p:nvSpPr>
        <p:spPr>
          <a:xfrm>
            <a:off x="5288161" y="3801785"/>
            <a:ext cx="4053959" cy="395049"/>
          </a:xfrm>
          <a:prstGeom prst="rect">
            <a:avLst/>
          </a:prstGeom>
          <a:noFill/>
          <a:ln/>
        </p:spPr>
        <p:txBody>
          <a:bodyPr wrap="non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Apply linguistic rules</a:t>
            </a:r>
            <a:endParaRPr lang="en-US" sz="1900" dirty="0"/>
          </a:p>
        </p:txBody>
      </p:sp>
      <p:sp>
        <p:nvSpPr>
          <p:cNvPr id="9" name="Text 7"/>
          <p:cNvSpPr/>
          <p:nvPr/>
        </p:nvSpPr>
        <p:spPr>
          <a:xfrm>
            <a:off x="9712404" y="2128004"/>
            <a:ext cx="4053840" cy="814626"/>
          </a:xfrm>
          <a:prstGeom prst="rect">
            <a:avLst/>
          </a:prstGeom>
          <a:noFill/>
          <a:ln/>
        </p:spPr>
        <p:txBody>
          <a:bodyPr wrap="none" lIns="0" tIns="0" rIns="0" bIns="0" rtlCol="0" anchor="t"/>
          <a:lstStyle/>
          <a:p>
            <a:pPr algn="ctr" indent="0" marL="0">
              <a:lnSpc>
                <a:spcPts val="6400"/>
              </a:lnSpc>
              <a:buNone/>
            </a:pPr>
            <a:r>
              <a:rPr lang="en-US" sz="6400" b="1" spc="-192" kern="0" dirty="0">
                <a:solidFill>
                  <a:srgbClr val="272525"/>
                </a:solidFill>
                <a:latin typeface="Inter Bold" pitchFamily="34" charset="0"/>
                <a:ea typeface="Inter Bold" pitchFamily="34" charset="-122"/>
                <a:cs typeface="Inter Bold" pitchFamily="34" charset="-120"/>
              </a:rPr>
              <a:t>3</a:t>
            </a:r>
            <a:endParaRPr lang="en-US" sz="6400" dirty="0"/>
          </a:p>
        </p:txBody>
      </p:sp>
      <p:sp>
        <p:nvSpPr>
          <p:cNvPr id="10" name="Text 8"/>
          <p:cNvSpPr/>
          <p:nvPr/>
        </p:nvSpPr>
        <p:spPr>
          <a:xfrm>
            <a:off x="10129242" y="3251121"/>
            <a:ext cx="3220164" cy="402550"/>
          </a:xfrm>
          <a:prstGeom prst="rect">
            <a:avLst/>
          </a:prstGeom>
          <a:noFill/>
          <a:ln/>
        </p:spPr>
        <p:txBody>
          <a:bodyPr wrap="none" lIns="0" tIns="0" rIns="0" bIns="0" rtlCol="0" anchor="t"/>
          <a:lstStyle/>
          <a:p>
            <a:pPr algn="ctr"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Output</a:t>
            </a:r>
            <a:endParaRPr lang="en-US" sz="2500" dirty="0"/>
          </a:p>
        </p:txBody>
      </p:sp>
      <p:sp>
        <p:nvSpPr>
          <p:cNvPr id="11" name="Text 9"/>
          <p:cNvSpPr/>
          <p:nvPr/>
        </p:nvSpPr>
        <p:spPr>
          <a:xfrm>
            <a:off x="9712404" y="3801785"/>
            <a:ext cx="4053840" cy="395049"/>
          </a:xfrm>
          <a:prstGeom prst="rect">
            <a:avLst/>
          </a:prstGeom>
          <a:noFill/>
          <a:ln/>
        </p:spPr>
        <p:txBody>
          <a:bodyPr wrap="none" lIns="0" tIns="0" rIns="0" bIns="0" rtlCol="0" anchor="t"/>
          <a:lstStyle/>
          <a:p>
            <a:pPr algn="ctr"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"run" (dictionary form)</a:t>
            </a:r>
            <a:endParaRPr lang="en-US" sz="1900" dirty="0"/>
          </a:p>
        </p:txBody>
      </p:sp>
      <p:sp>
        <p:nvSpPr>
          <p:cNvPr id="12" name="Text 10"/>
          <p:cNvSpPr/>
          <p:nvPr/>
        </p:nvSpPr>
        <p:spPr>
          <a:xfrm>
            <a:off x="864037" y="4474488"/>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Lemmatization is similar to stemming but produces real dictionary words (lemmas) by considering the word's part of speech and applying linguistic knowledge. While stemming might reduce "better" to "bett", lemmatization would correctly produce "good".</a:t>
            </a:r>
            <a:endParaRPr lang="en-US" sz="1900" dirty="0"/>
          </a:p>
        </p:txBody>
      </p:sp>
      <p:sp>
        <p:nvSpPr>
          <p:cNvPr id="13" name="Text 11"/>
          <p:cNvSpPr/>
          <p:nvPr/>
        </p:nvSpPr>
        <p:spPr>
          <a:xfrm>
            <a:off x="864037" y="5937290"/>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NLTK, lemmatization is performed with WordNet Lemmatizer: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from nltk.stem import WordNetLemmatizer</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lemmatizer = WordNetLemmatizer()</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then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lemmatizer.lemmatize("running", pos="v")</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would return "run".</a:t>
            </a:r>
            <a:endParaRPr lang="en-US" sz="1900" dirty="0"/>
          </a:p>
        </p:txBody>
      </p:sp>
      <p:sp>
        <p:nvSpPr>
          <p:cNvPr id="14" name="Text 12"/>
          <p:cNvSpPr/>
          <p:nvPr/>
        </p:nvSpPr>
        <p:spPr>
          <a:xfrm>
            <a:off x="864037" y="7005042"/>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The pos parameter is important as it specifies the part of speech, allowing for more accurate lemmatization.</a:t>
            </a:r>
            <a:endParaRPr lang="en-US" sz="1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864037" y="860108"/>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WordNet</a:t>
            </a:r>
            <a:endParaRPr lang="en-US" sz="5050" dirty="0"/>
          </a:p>
        </p:txBody>
      </p:sp>
      <p:sp>
        <p:nvSpPr>
          <p:cNvPr id="3" name="Shape 1"/>
          <p:cNvSpPr/>
          <p:nvPr/>
        </p:nvSpPr>
        <p:spPr>
          <a:xfrm>
            <a:off x="864037" y="2313027"/>
            <a:ext cx="555427" cy="555427"/>
          </a:xfrm>
          <a:prstGeom prst="roundRect">
            <a:avLst>
              <a:gd name="adj" fmla="val 18669"/>
            </a:avLst>
          </a:prstGeom>
          <a:solidFill>
            <a:srgbClr val="DADBF1"/>
          </a:solidFill>
          <a:ln w="15240">
            <a:solidFill>
              <a:srgbClr val="C0C1D7"/>
            </a:solidFill>
            <a:prstDash val="solid"/>
          </a:ln>
        </p:spPr>
      </p:sp>
      <p:sp>
        <p:nvSpPr>
          <p:cNvPr id="4" name="Text 2"/>
          <p:cNvSpPr/>
          <p:nvPr/>
        </p:nvSpPr>
        <p:spPr>
          <a:xfrm>
            <a:off x="1666280" y="2313027"/>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Lexical Database</a:t>
            </a:r>
            <a:endParaRPr lang="en-US" sz="2500" dirty="0"/>
          </a:p>
        </p:txBody>
      </p:sp>
      <p:sp>
        <p:nvSpPr>
          <p:cNvPr id="5" name="Text 3"/>
          <p:cNvSpPr/>
          <p:nvPr/>
        </p:nvSpPr>
        <p:spPr>
          <a:xfrm>
            <a:off x="1666280" y="2863691"/>
            <a:ext cx="3333988"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 comprehensive dictionary containing words, their meanings, and relationships between words.</a:t>
            </a:r>
            <a:endParaRPr lang="en-US" sz="1900" dirty="0"/>
          </a:p>
        </p:txBody>
      </p:sp>
      <p:sp>
        <p:nvSpPr>
          <p:cNvPr id="6" name="Shape 4"/>
          <p:cNvSpPr/>
          <p:nvPr/>
        </p:nvSpPr>
        <p:spPr>
          <a:xfrm>
            <a:off x="5247084" y="2313027"/>
            <a:ext cx="555427" cy="555427"/>
          </a:xfrm>
          <a:prstGeom prst="roundRect">
            <a:avLst>
              <a:gd name="adj" fmla="val 18669"/>
            </a:avLst>
          </a:prstGeom>
          <a:solidFill>
            <a:srgbClr val="DADBF1"/>
          </a:solidFill>
          <a:ln w="15240">
            <a:solidFill>
              <a:srgbClr val="C0C1D7"/>
            </a:solidFill>
            <a:prstDash val="solid"/>
          </a:ln>
        </p:spPr>
      </p:sp>
      <p:pic>
        <p:nvPicPr>
          <p:cNvPr id="7" name="Image 0" descr="preencoded.png">    </p:cNvPr>
          <p:cNvPicPr>
            <a:picLocks noChangeAspect="1"/>
          </p:cNvPicPr>
          <p:nvPr/>
        </p:nvPicPr>
        <p:blipFill>
          <a:blip r:embed="rId1"/>
          <a:stretch>
            <a:fillRect/>
          </a:stretch>
        </p:blipFill>
        <p:spPr>
          <a:xfrm>
            <a:off x="5331559" y="2349163"/>
            <a:ext cx="386358" cy="483037"/>
          </a:xfrm>
          <a:prstGeom prst="rect">
            <a:avLst/>
          </a:prstGeom>
        </p:spPr>
      </p:pic>
      <p:sp>
        <p:nvSpPr>
          <p:cNvPr id="8" name="Text 5"/>
          <p:cNvSpPr/>
          <p:nvPr/>
        </p:nvSpPr>
        <p:spPr>
          <a:xfrm>
            <a:off x="6049328" y="2313027"/>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Synsets</a:t>
            </a:r>
            <a:endParaRPr lang="en-US" sz="2500" dirty="0"/>
          </a:p>
        </p:txBody>
      </p:sp>
      <p:sp>
        <p:nvSpPr>
          <p:cNvPr id="9" name="Text 6"/>
          <p:cNvSpPr/>
          <p:nvPr/>
        </p:nvSpPr>
        <p:spPr>
          <a:xfrm>
            <a:off x="6049328" y="2863691"/>
            <a:ext cx="3333988"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Groups of synonymous words that express the same concept, helping identify related terms.</a:t>
            </a:r>
            <a:endParaRPr lang="en-US" sz="1900" dirty="0"/>
          </a:p>
        </p:txBody>
      </p:sp>
      <p:sp>
        <p:nvSpPr>
          <p:cNvPr id="10" name="Shape 7"/>
          <p:cNvSpPr/>
          <p:nvPr/>
        </p:nvSpPr>
        <p:spPr>
          <a:xfrm>
            <a:off x="9630132" y="2313027"/>
            <a:ext cx="555427" cy="555427"/>
          </a:xfrm>
          <a:prstGeom prst="roundRect">
            <a:avLst>
              <a:gd name="adj" fmla="val 18669"/>
            </a:avLst>
          </a:prstGeom>
          <a:solidFill>
            <a:srgbClr val="DADBF1"/>
          </a:solidFill>
          <a:ln w="15240">
            <a:solidFill>
              <a:srgbClr val="C0C1D7"/>
            </a:solidFill>
            <a:prstDash val="solid"/>
          </a:ln>
        </p:spPr>
      </p:sp>
      <p:pic>
        <p:nvPicPr>
          <p:cNvPr id="11" name="Image 1" descr="preencoded.png">    </p:cNvPr>
          <p:cNvPicPr>
            <a:picLocks noChangeAspect="1"/>
          </p:cNvPicPr>
          <p:nvPr/>
        </p:nvPicPr>
        <p:blipFill>
          <a:blip r:embed="rId2"/>
          <a:stretch>
            <a:fillRect/>
          </a:stretch>
        </p:blipFill>
        <p:spPr>
          <a:xfrm>
            <a:off x="9714607" y="2349163"/>
            <a:ext cx="386358" cy="483037"/>
          </a:xfrm>
          <a:prstGeom prst="rect">
            <a:avLst/>
          </a:prstGeom>
        </p:spPr>
      </p:pic>
      <p:sp>
        <p:nvSpPr>
          <p:cNvPr id="12" name="Text 8"/>
          <p:cNvSpPr/>
          <p:nvPr/>
        </p:nvSpPr>
        <p:spPr>
          <a:xfrm>
            <a:off x="10432375" y="2313027"/>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Semantic Relations</a:t>
            </a:r>
            <a:endParaRPr lang="en-US" sz="2500" dirty="0"/>
          </a:p>
        </p:txBody>
      </p:sp>
      <p:sp>
        <p:nvSpPr>
          <p:cNvPr id="13" name="Text 9"/>
          <p:cNvSpPr/>
          <p:nvPr/>
        </p:nvSpPr>
        <p:spPr>
          <a:xfrm>
            <a:off x="10432375" y="2863691"/>
            <a:ext cx="3333988" cy="1975247"/>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Connections between words including hypernyms (is-a), hyponyms (types), meronyms (part-of), and antonyms.</a:t>
            </a:r>
            <a:endParaRPr lang="en-US" sz="1900" dirty="0"/>
          </a:p>
        </p:txBody>
      </p:sp>
      <p:sp>
        <p:nvSpPr>
          <p:cNvPr id="14" name="Text 10"/>
          <p:cNvSpPr/>
          <p:nvPr/>
        </p:nvSpPr>
        <p:spPr>
          <a:xfrm>
            <a:off x="864037" y="5116592"/>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WordNet is a lexical database for English that groups words into sets of synonyms (synsets), provides short definitions, and records various semantic relations between these synonym sets. It's like a dictionary and thesaurus combined, designed specifically for natural language processing.</a:t>
            </a:r>
            <a:endParaRPr lang="en-US" sz="1900" dirty="0"/>
          </a:p>
        </p:txBody>
      </p:sp>
      <p:sp>
        <p:nvSpPr>
          <p:cNvPr id="15" name="Text 11"/>
          <p:cNvSpPr/>
          <p:nvPr/>
        </p:nvSpPr>
        <p:spPr>
          <a:xfrm>
            <a:off x="864037" y="6579394"/>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NLTK, WordNet is accessed with: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from nltk.corpus import wordnet</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then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wordnet.synsets("happy")</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returns all synsets containing the word "happy".</a:t>
            </a:r>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6843" y="358973"/>
            <a:ext cx="5025509" cy="425768"/>
          </a:xfrm>
          <a:prstGeom prst="rect">
            <a:avLst/>
          </a:prstGeom>
          <a:noFill/>
          <a:ln/>
        </p:spPr>
        <p:txBody>
          <a:bodyPr wrap="none" lIns="0" tIns="0" rIns="0" bIns="0" rtlCol="0" anchor="t"/>
          <a:lstStyle/>
          <a:p>
            <a:pPr algn="l" indent="0" marL="0">
              <a:lnSpc>
                <a:spcPts val="3350"/>
              </a:lnSpc>
              <a:buNone/>
            </a:pPr>
            <a:r>
              <a:rPr lang="en-US" sz="2650" b="1" spc="-80" kern="0" dirty="0">
                <a:solidFill>
                  <a:srgbClr val="000000"/>
                </a:solidFill>
                <a:latin typeface="Inter Bold" pitchFamily="34" charset="0"/>
                <a:ea typeface="Inter Bold" pitchFamily="34" charset="-122"/>
                <a:cs typeface="Inter Bold" pitchFamily="34" charset="-120"/>
              </a:rPr>
              <a:t>Words as Features (BoW Model)</a:t>
            </a:r>
            <a:endParaRPr lang="en-US" sz="2650" dirty="0"/>
          </a:p>
        </p:txBody>
      </p:sp>
      <p:pic>
        <p:nvPicPr>
          <p:cNvPr id="3" name="Image 0" descr="preencoded.png">    </p:cNvPr>
          <p:cNvPicPr>
            <a:picLocks noChangeAspect="1"/>
          </p:cNvPicPr>
          <p:nvPr/>
        </p:nvPicPr>
        <p:blipFill>
          <a:blip r:embed="rId1"/>
          <a:stretch>
            <a:fillRect/>
          </a:stretch>
        </p:blipFill>
        <p:spPr>
          <a:xfrm>
            <a:off x="456843" y="1045845"/>
            <a:ext cx="13716714" cy="7681317"/>
          </a:xfrm>
          <a:prstGeom prst="rect">
            <a:avLst/>
          </a:prstGeom>
        </p:spPr>
      </p:pic>
      <p:sp>
        <p:nvSpPr>
          <p:cNvPr id="4" name="Text 1"/>
          <p:cNvSpPr/>
          <p:nvPr/>
        </p:nvSpPr>
        <p:spPr>
          <a:xfrm>
            <a:off x="456843" y="8873966"/>
            <a:ext cx="13716714" cy="417909"/>
          </a:xfrm>
          <a:prstGeom prst="rect">
            <a:avLst/>
          </a:prstGeom>
          <a:noFill/>
          <a:ln/>
        </p:spPr>
        <p:txBody>
          <a:bodyPr wrap="square" lIns="0" tIns="0" rIns="0" bIns="0" rtlCol="0" anchor="t"/>
          <a:lstStyle/>
          <a:p>
            <a:pPr algn="l" indent="0" marL="0">
              <a:lnSpc>
                <a:spcPts val="1600"/>
              </a:lnSpc>
              <a:buNone/>
            </a:pPr>
            <a:r>
              <a:rPr lang="en-US" sz="1000" spc="-21" kern="0" dirty="0">
                <a:solidFill>
                  <a:srgbClr val="272525"/>
                </a:solidFill>
                <a:latin typeface="Inter" pitchFamily="34" charset="0"/>
                <a:ea typeface="Inter" pitchFamily="34" charset="-122"/>
                <a:cs typeface="Inter" pitchFamily="34" charset="-120"/>
              </a:rPr>
              <a:t>The Bag of Words (BoW) model is a simple yet effective way to represent text as numerical features. It counts how many times each word appears in a document, creating a word frequency vector that machine learning algorithms can process.</a:t>
            </a:r>
            <a:endParaRPr lang="en-US" sz="1000" dirty="0"/>
          </a:p>
        </p:txBody>
      </p:sp>
      <p:sp>
        <p:nvSpPr>
          <p:cNvPr id="5" name="Text 2"/>
          <p:cNvSpPr/>
          <p:nvPr/>
        </p:nvSpPr>
        <p:spPr>
          <a:xfrm>
            <a:off x="456843" y="9438680"/>
            <a:ext cx="13716714" cy="208955"/>
          </a:xfrm>
          <a:prstGeom prst="rect">
            <a:avLst/>
          </a:prstGeom>
          <a:noFill/>
          <a:ln/>
        </p:spPr>
        <p:txBody>
          <a:bodyPr wrap="none" lIns="0" tIns="0" rIns="0" bIns="0" rtlCol="0" anchor="t"/>
          <a:lstStyle/>
          <a:p>
            <a:pPr algn="l" indent="0" marL="0">
              <a:lnSpc>
                <a:spcPts val="1600"/>
              </a:lnSpc>
              <a:buNone/>
            </a:pPr>
            <a:r>
              <a:rPr lang="en-US" sz="1000" spc="-21" kern="0" dirty="0">
                <a:solidFill>
                  <a:srgbClr val="272525"/>
                </a:solidFill>
                <a:latin typeface="Inter" pitchFamily="34" charset="0"/>
                <a:ea typeface="Inter" pitchFamily="34" charset="-122"/>
                <a:cs typeface="Inter" pitchFamily="34" charset="-120"/>
              </a:rPr>
              <a:t>In scikit-learn, BoW is implemented with CountVectorizer: </a:t>
            </a:r>
            <a:pPr algn="l" indent="0" marL="0">
              <a:lnSpc>
                <a:spcPts val="1600"/>
              </a:lnSpc>
              <a:buNone/>
            </a:pPr>
            <a:r>
              <a:rPr lang="en-US" sz="1000" b="1" spc="-21" kern="0" dirty="0">
                <a:solidFill>
                  <a:srgbClr val="272525"/>
                </a:solidFill>
                <a:latin typeface="Inter" pitchFamily="34" charset="0"/>
                <a:ea typeface="Inter" pitchFamily="34" charset="-122"/>
                <a:cs typeface="Inter" pitchFamily="34" charset="-120"/>
              </a:rPr>
              <a:t>from sklearn.feature_extraction.text import CountVectorizer</a:t>
            </a:r>
            <a:pPr algn="l" indent="0" marL="0">
              <a:lnSpc>
                <a:spcPts val="1600"/>
              </a:lnSpc>
              <a:buNone/>
            </a:pPr>
            <a:r>
              <a:rPr lang="en-US" sz="1000" spc="-21" kern="0" dirty="0">
                <a:solidFill>
                  <a:srgbClr val="272525"/>
                </a:solidFill>
                <a:latin typeface="Inter" pitchFamily="34" charset="0"/>
                <a:ea typeface="Inter" pitchFamily="34" charset="-122"/>
                <a:cs typeface="Inter" pitchFamily="34" charset="-120"/>
              </a:rPr>
              <a:t>, </a:t>
            </a:r>
            <a:pPr algn="l" indent="0" marL="0">
              <a:lnSpc>
                <a:spcPts val="1600"/>
              </a:lnSpc>
              <a:buNone/>
            </a:pPr>
            <a:r>
              <a:rPr lang="en-US" sz="1000" b="1" spc="-21" kern="0" dirty="0">
                <a:solidFill>
                  <a:srgbClr val="272525"/>
                </a:solidFill>
                <a:latin typeface="Inter" pitchFamily="34" charset="0"/>
                <a:ea typeface="Inter" pitchFamily="34" charset="-122"/>
                <a:cs typeface="Inter" pitchFamily="34" charset="-120"/>
              </a:rPr>
              <a:t>vectorizer = CountVectorizer()</a:t>
            </a:r>
            <a:pPr algn="l" indent="0" marL="0">
              <a:lnSpc>
                <a:spcPts val="1600"/>
              </a:lnSpc>
              <a:buNone/>
            </a:pPr>
            <a:r>
              <a:rPr lang="en-US" sz="1000" spc="-21" kern="0" dirty="0">
                <a:solidFill>
                  <a:srgbClr val="272525"/>
                </a:solidFill>
                <a:latin typeface="Inter" pitchFamily="34" charset="0"/>
                <a:ea typeface="Inter" pitchFamily="34" charset="-122"/>
                <a:cs typeface="Inter" pitchFamily="34" charset="-120"/>
              </a:rPr>
              <a:t>, </a:t>
            </a:r>
            <a:pPr algn="l" indent="0" marL="0">
              <a:lnSpc>
                <a:spcPts val="1600"/>
              </a:lnSpc>
              <a:buNone/>
            </a:pPr>
            <a:r>
              <a:rPr lang="en-US" sz="1000" b="1" spc="-21" kern="0" dirty="0">
                <a:solidFill>
                  <a:srgbClr val="272525"/>
                </a:solidFill>
                <a:latin typeface="Inter" pitchFamily="34" charset="0"/>
                <a:ea typeface="Inter" pitchFamily="34" charset="-122"/>
                <a:cs typeface="Inter" pitchFamily="34" charset="-120"/>
              </a:rPr>
              <a:t>X = vectorizer.fit_transform(["I love NLP", "NLP is fun"])</a:t>
            </a:r>
            <a:endParaRPr lang="en-US" sz="1000" dirty="0"/>
          </a:p>
        </p:txBody>
      </p:sp>
      <p:sp>
        <p:nvSpPr>
          <p:cNvPr id="6" name="Text 3"/>
          <p:cNvSpPr/>
          <p:nvPr/>
        </p:nvSpPr>
        <p:spPr>
          <a:xfrm>
            <a:off x="456843" y="9794438"/>
            <a:ext cx="13716714" cy="208955"/>
          </a:xfrm>
          <a:prstGeom prst="rect">
            <a:avLst/>
          </a:prstGeom>
          <a:noFill/>
          <a:ln/>
        </p:spPr>
        <p:txBody>
          <a:bodyPr wrap="none" lIns="0" tIns="0" rIns="0" bIns="0" rtlCol="0" anchor="t"/>
          <a:lstStyle/>
          <a:p>
            <a:pPr algn="l" indent="0" marL="0">
              <a:lnSpc>
                <a:spcPts val="1600"/>
              </a:lnSpc>
              <a:buNone/>
            </a:pPr>
            <a:r>
              <a:rPr lang="en-US" sz="1000" spc="-21" kern="0" dirty="0">
                <a:solidFill>
                  <a:srgbClr val="272525"/>
                </a:solidFill>
                <a:latin typeface="Inter" pitchFamily="34" charset="0"/>
                <a:ea typeface="Inter" pitchFamily="34" charset="-122"/>
                <a:cs typeface="Inter" pitchFamily="34" charset="-120"/>
              </a:rPr>
              <a:t>This approach ignores word order but captures the essential content of documents, making it useful for text classification and document similarity tasks.</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631031" y="496967"/>
            <a:ext cx="6996827" cy="587812"/>
          </a:xfrm>
          <a:prstGeom prst="rect">
            <a:avLst/>
          </a:prstGeom>
          <a:noFill/>
          <a:ln/>
        </p:spPr>
        <p:txBody>
          <a:bodyPr wrap="none" lIns="0" tIns="0" rIns="0" bIns="0" rtlCol="0" anchor="t"/>
          <a:lstStyle/>
          <a:p>
            <a:pPr algn="l" indent="0" marL="0">
              <a:lnSpc>
                <a:spcPts val="4600"/>
              </a:lnSpc>
              <a:buNone/>
            </a:pPr>
            <a:r>
              <a:rPr lang="en-US" sz="3700" b="1" spc="-111" kern="0" dirty="0">
                <a:solidFill>
                  <a:srgbClr val="000000"/>
                </a:solidFill>
                <a:latin typeface="Inter Bold" pitchFamily="34" charset="0"/>
                <a:ea typeface="Inter Bold" pitchFamily="34" charset="-122"/>
                <a:cs typeface="Inter Bold" pitchFamily="34" charset="-120"/>
              </a:rPr>
              <a:t>Feature Selection and Extraction</a:t>
            </a:r>
            <a:endParaRPr lang="en-US" sz="3700" dirty="0"/>
          </a:p>
        </p:txBody>
      </p:sp>
      <p:pic>
        <p:nvPicPr>
          <p:cNvPr id="3" name="Image 0" descr="preencoded.png">    </p:cNvPr>
          <p:cNvPicPr>
            <a:picLocks noChangeAspect="1"/>
          </p:cNvPicPr>
          <p:nvPr/>
        </p:nvPicPr>
        <p:blipFill>
          <a:blip r:embed="rId1"/>
          <a:stretch>
            <a:fillRect/>
          </a:stretch>
        </p:blipFill>
        <p:spPr>
          <a:xfrm>
            <a:off x="631031" y="1355169"/>
            <a:ext cx="901422" cy="1081802"/>
          </a:xfrm>
          <a:prstGeom prst="rect">
            <a:avLst/>
          </a:prstGeom>
        </p:spPr>
      </p:pic>
      <p:sp>
        <p:nvSpPr>
          <p:cNvPr id="4" name="Text 1"/>
          <p:cNvSpPr/>
          <p:nvPr/>
        </p:nvSpPr>
        <p:spPr>
          <a:xfrm>
            <a:off x="1802844" y="1535430"/>
            <a:ext cx="2351723" cy="293846"/>
          </a:xfrm>
          <a:prstGeom prst="rect">
            <a:avLst/>
          </a:prstGeom>
          <a:noFill/>
          <a:ln/>
        </p:spPr>
        <p:txBody>
          <a:bodyPr wrap="none" lIns="0" tIns="0" rIns="0" bIns="0" rtlCol="0" anchor="t"/>
          <a:lstStyle/>
          <a:p>
            <a:pPr algn="l" indent="0" marL="0">
              <a:lnSpc>
                <a:spcPts val="2300"/>
              </a:lnSpc>
              <a:buNone/>
            </a:pPr>
            <a:r>
              <a:rPr lang="en-US" sz="1850" b="1" spc="-56" kern="0" dirty="0">
                <a:solidFill>
                  <a:srgbClr val="272525"/>
                </a:solidFill>
                <a:latin typeface="Inter Bold" pitchFamily="34" charset="0"/>
                <a:ea typeface="Inter Bold" pitchFamily="34" charset="-122"/>
                <a:cs typeface="Inter Bold" pitchFamily="34" charset="-120"/>
              </a:rPr>
              <a:t>Raw Text Features</a:t>
            </a:r>
            <a:endParaRPr lang="en-US" sz="1850" dirty="0"/>
          </a:p>
        </p:txBody>
      </p:sp>
      <p:sp>
        <p:nvSpPr>
          <p:cNvPr id="5" name="Text 2"/>
          <p:cNvSpPr/>
          <p:nvPr/>
        </p:nvSpPr>
        <p:spPr>
          <a:xfrm>
            <a:off x="1802844" y="1937385"/>
            <a:ext cx="12196524" cy="288369"/>
          </a:xfrm>
          <a:prstGeom prst="rect">
            <a:avLst/>
          </a:prstGeom>
          <a:noFill/>
          <a:ln/>
        </p:spPr>
        <p:txBody>
          <a:bodyPr wrap="non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All words from the corpus</a:t>
            </a:r>
            <a:endParaRPr lang="en-US" sz="1400" dirty="0"/>
          </a:p>
        </p:txBody>
      </p:sp>
      <p:pic>
        <p:nvPicPr>
          <p:cNvPr id="6" name="Image 1" descr="preencoded.png">    </p:cNvPr>
          <p:cNvPicPr>
            <a:picLocks noChangeAspect="1"/>
          </p:cNvPicPr>
          <p:nvPr/>
        </p:nvPicPr>
        <p:blipFill>
          <a:blip r:embed="rId2"/>
          <a:stretch>
            <a:fillRect/>
          </a:stretch>
        </p:blipFill>
        <p:spPr>
          <a:xfrm>
            <a:off x="631031" y="2436971"/>
            <a:ext cx="901422" cy="1081802"/>
          </a:xfrm>
          <a:prstGeom prst="rect">
            <a:avLst/>
          </a:prstGeom>
        </p:spPr>
      </p:pic>
      <p:sp>
        <p:nvSpPr>
          <p:cNvPr id="7" name="Text 3"/>
          <p:cNvSpPr/>
          <p:nvPr/>
        </p:nvSpPr>
        <p:spPr>
          <a:xfrm>
            <a:off x="1802844" y="2617232"/>
            <a:ext cx="2351723" cy="293846"/>
          </a:xfrm>
          <a:prstGeom prst="rect">
            <a:avLst/>
          </a:prstGeom>
          <a:noFill/>
          <a:ln/>
        </p:spPr>
        <p:txBody>
          <a:bodyPr wrap="none" lIns="0" tIns="0" rIns="0" bIns="0" rtlCol="0" anchor="t"/>
          <a:lstStyle/>
          <a:p>
            <a:pPr algn="l" indent="0" marL="0">
              <a:lnSpc>
                <a:spcPts val="2300"/>
              </a:lnSpc>
              <a:buNone/>
            </a:pPr>
            <a:r>
              <a:rPr lang="en-US" sz="1850" b="1" spc="-56" kern="0" dirty="0">
                <a:solidFill>
                  <a:srgbClr val="272525"/>
                </a:solidFill>
                <a:latin typeface="Inter Bold" pitchFamily="34" charset="0"/>
                <a:ea typeface="Inter Bold" pitchFamily="34" charset="-122"/>
                <a:cs typeface="Inter Bold" pitchFamily="34" charset="-120"/>
              </a:rPr>
              <a:t>Feature Selection</a:t>
            </a:r>
            <a:endParaRPr lang="en-US" sz="1850" dirty="0"/>
          </a:p>
        </p:txBody>
      </p:sp>
      <p:sp>
        <p:nvSpPr>
          <p:cNvPr id="8" name="Text 4"/>
          <p:cNvSpPr/>
          <p:nvPr/>
        </p:nvSpPr>
        <p:spPr>
          <a:xfrm>
            <a:off x="1802844" y="3019187"/>
            <a:ext cx="12196524" cy="288369"/>
          </a:xfrm>
          <a:prstGeom prst="rect">
            <a:avLst/>
          </a:prstGeom>
          <a:noFill/>
          <a:ln/>
        </p:spPr>
        <p:txBody>
          <a:bodyPr wrap="non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Choose important words based on statistics</a:t>
            </a:r>
            <a:endParaRPr lang="en-US" sz="1400" dirty="0"/>
          </a:p>
        </p:txBody>
      </p:sp>
      <p:pic>
        <p:nvPicPr>
          <p:cNvPr id="9" name="Image 2" descr="preencoded.png">    </p:cNvPr>
          <p:cNvPicPr>
            <a:picLocks noChangeAspect="1"/>
          </p:cNvPicPr>
          <p:nvPr/>
        </p:nvPicPr>
        <p:blipFill>
          <a:blip r:embed="rId3"/>
          <a:stretch>
            <a:fillRect/>
          </a:stretch>
        </p:blipFill>
        <p:spPr>
          <a:xfrm>
            <a:off x="631031" y="3518773"/>
            <a:ext cx="901422" cy="1081802"/>
          </a:xfrm>
          <a:prstGeom prst="rect">
            <a:avLst/>
          </a:prstGeom>
        </p:spPr>
      </p:pic>
      <p:sp>
        <p:nvSpPr>
          <p:cNvPr id="10" name="Text 5"/>
          <p:cNvSpPr/>
          <p:nvPr/>
        </p:nvSpPr>
        <p:spPr>
          <a:xfrm>
            <a:off x="1802844" y="3699034"/>
            <a:ext cx="2351723" cy="293846"/>
          </a:xfrm>
          <a:prstGeom prst="rect">
            <a:avLst/>
          </a:prstGeom>
          <a:noFill/>
          <a:ln/>
        </p:spPr>
        <p:txBody>
          <a:bodyPr wrap="none" lIns="0" tIns="0" rIns="0" bIns="0" rtlCol="0" anchor="t"/>
          <a:lstStyle/>
          <a:p>
            <a:pPr algn="l" indent="0" marL="0">
              <a:lnSpc>
                <a:spcPts val="2300"/>
              </a:lnSpc>
              <a:buNone/>
            </a:pPr>
            <a:r>
              <a:rPr lang="en-US" sz="1850" b="1" spc="-56" kern="0" dirty="0">
                <a:solidFill>
                  <a:srgbClr val="272525"/>
                </a:solidFill>
                <a:latin typeface="Inter Bold" pitchFamily="34" charset="0"/>
                <a:ea typeface="Inter Bold" pitchFamily="34" charset="-122"/>
                <a:cs typeface="Inter Bold" pitchFamily="34" charset="-120"/>
              </a:rPr>
              <a:t>Feature Extraction</a:t>
            </a:r>
            <a:endParaRPr lang="en-US" sz="1850" dirty="0"/>
          </a:p>
        </p:txBody>
      </p:sp>
      <p:sp>
        <p:nvSpPr>
          <p:cNvPr id="11" name="Text 6"/>
          <p:cNvSpPr/>
          <p:nvPr/>
        </p:nvSpPr>
        <p:spPr>
          <a:xfrm>
            <a:off x="1802844" y="4100989"/>
            <a:ext cx="12196524" cy="288369"/>
          </a:xfrm>
          <a:prstGeom prst="rect">
            <a:avLst/>
          </a:prstGeom>
          <a:noFill/>
          <a:ln/>
        </p:spPr>
        <p:txBody>
          <a:bodyPr wrap="non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Create new features from existing ones</a:t>
            </a:r>
            <a:endParaRPr lang="en-US" sz="1400" dirty="0"/>
          </a:p>
        </p:txBody>
      </p:sp>
      <p:pic>
        <p:nvPicPr>
          <p:cNvPr id="12" name="Image 3" descr="preencoded.png">    </p:cNvPr>
          <p:cNvPicPr>
            <a:picLocks noChangeAspect="1"/>
          </p:cNvPicPr>
          <p:nvPr/>
        </p:nvPicPr>
        <p:blipFill>
          <a:blip r:embed="rId4"/>
          <a:stretch>
            <a:fillRect/>
          </a:stretch>
        </p:blipFill>
        <p:spPr>
          <a:xfrm>
            <a:off x="631031" y="4600575"/>
            <a:ext cx="901422" cy="1081802"/>
          </a:xfrm>
          <a:prstGeom prst="rect">
            <a:avLst/>
          </a:prstGeom>
        </p:spPr>
      </p:pic>
      <p:sp>
        <p:nvSpPr>
          <p:cNvPr id="13" name="Text 7"/>
          <p:cNvSpPr/>
          <p:nvPr/>
        </p:nvSpPr>
        <p:spPr>
          <a:xfrm>
            <a:off x="1802844" y="4780836"/>
            <a:ext cx="2392085" cy="293846"/>
          </a:xfrm>
          <a:prstGeom prst="rect">
            <a:avLst/>
          </a:prstGeom>
          <a:noFill/>
          <a:ln/>
        </p:spPr>
        <p:txBody>
          <a:bodyPr wrap="none" lIns="0" tIns="0" rIns="0" bIns="0" rtlCol="0" anchor="t"/>
          <a:lstStyle/>
          <a:p>
            <a:pPr algn="l" indent="0" marL="0">
              <a:lnSpc>
                <a:spcPts val="2300"/>
              </a:lnSpc>
              <a:buNone/>
            </a:pPr>
            <a:r>
              <a:rPr lang="en-US" sz="1850" b="1" spc="-56" kern="0" dirty="0">
                <a:solidFill>
                  <a:srgbClr val="272525"/>
                </a:solidFill>
                <a:latin typeface="Inter Bold" pitchFamily="34" charset="0"/>
                <a:ea typeface="Inter Bold" pitchFamily="34" charset="-122"/>
                <a:cs typeface="Inter Bold" pitchFamily="34" charset="-120"/>
              </a:rPr>
              <a:t>Optimized Feature Set</a:t>
            </a:r>
            <a:endParaRPr lang="en-US" sz="1850" dirty="0"/>
          </a:p>
        </p:txBody>
      </p:sp>
      <p:sp>
        <p:nvSpPr>
          <p:cNvPr id="14" name="Text 8"/>
          <p:cNvSpPr/>
          <p:nvPr/>
        </p:nvSpPr>
        <p:spPr>
          <a:xfrm>
            <a:off x="1802844" y="5182791"/>
            <a:ext cx="12196524" cy="288369"/>
          </a:xfrm>
          <a:prstGeom prst="rect">
            <a:avLst/>
          </a:prstGeom>
          <a:noFill/>
          <a:ln/>
        </p:spPr>
        <p:txBody>
          <a:bodyPr wrap="non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Reduced dimensionality, improved performance</a:t>
            </a:r>
            <a:endParaRPr lang="en-US" sz="1400" dirty="0"/>
          </a:p>
        </p:txBody>
      </p:sp>
      <p:sp>
        <p:nvSpPr>
          <p:cNvPr id="15" name="Text 9"/>
          <p:cNvSpPr/>
          <p:nvPr/>
        </p:nvSpPr>
        <p:spPr>
          <a:xfrm>
            <a:off x="631031" y="5885140"/>
            <a:ext cx="13368338" cy="576739"/>
          </a:xfrm>
          <a:prstGeom prst="rect">
            <a:avLst/>
          </a:prstGeom>
          <a:noFill/>
          <a:ln/>
        </p:spPr>
        <p:txBody>
          <a:bodyPr wrap="squar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Feature selection involves choosing the most important words or phrases from text, removing useless or rare words that add noise rather than signal. This helps models learn better and faster by focusing on meaningful features.</a:t>
            </a:r>
            <a:endParaRPr lang="en-US" sz="1400" dirty="0"/>
          </a:p>
        </p:txBody>
      </p:sp>
      <p:sp>
        <p:nvSpPr>
          <p:cNvPr id="16" name="Text 10"/>
          <p:cNvSpPr/>
          <p:nvPr/>
        </p:nvSpPr>
        <p:spPr>
          <a:xfrm>
            <a:off x="631031" y="6664643"/>
            <a:ext cx="13368338" cy="576739"/>
          </a:xfrm>
          <a:prstGeom prst="rect">
            <a:avLst/>
          </a:prstGeom>
          <a:noFill/>
          <a:ln/>
        </p:spPr>
        <p:txBody>
          <a:bodyPr wrap="squar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Common techniques include removing low-frequency terms, using statistical measures like chi-squared or information gain to identify discriminative features, and applying domain knowledge to select relevant terms.</a:t>
            </a:r>
            <a:endParaRPr lang="en-US" sz="1400" dirty="0"/>
          </a:p>
        </p:txBody>
      </p:sp>
      <p:sp>
        <p:nvSpPr>
          <p:cNvPr id="17" name="Text 11"/>
          <p:cNvSpPr/>
          <p:nvPr/>
        </p:nvSpPr>
        <p:spPr>
          <a:xfrm>
            <a:off x="631031" y="7444145"/>
            <a:ext cx="13368338" cy="288369"/>
          </a:xfrm>
          <a:prstGeom prst="rect">
            <a:avLst/>
          </a:prstGeom>
          <a:noFill/>
          <a:ln/>
        </p:spPr>
        <p:txBody>
          <a:bodyPr wrap="none" lIns="0" tIns="0" rIns="0" bIns="0" rtlCol="0" anchor="t"/>
          <a:lstStyle/>
          <a:p>
            <a:pPr algn="l" indent="0" marL="0">
              <a:lnSpc>
                <a:spcPts val="2250"/>
              </a:lnSpc>
              <a:buNone/>
            </a:pPr>
            <a:r>
              <a:rPr lang="en-US" sz="1400" spc="-28" kern="0" dirty="0">
                <a:solidFill>
                  <a:srgbClr val="272525"/>
                </a:solidFill>
                <a:latin typeface="Inter" pitchFamily="34" charset="0"/>
                <a:ea typeface="Inter" pitchFamily="34" charset="-122"/>
                <a:cs typeface="Inter" pitchFamily="34" charset="-120"/>
              </a:rPr>
              <a:t>Feature extraction creates new features from existing ones, often reducing dimensionality while preserving important information.</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864037" y="2338983"/>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Document Similarity</a:t>
            </a:r>
            <a:endParaRPr lang="en-US" sz="5050" dirty="0"/>
          </a:p>
        </p:txBody>
      </p:sp>
      <p:sp>
        <p:nvSpPr>
          <p:cNvPr id="3" name="Text 1"/>
          <p:cNvSpPr/>
          <p:nvPr/>
        </p:nvSpPr>
        <p:spPr>
          <a:xfrm>
            <a:off x="864037" y="3637717"/>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Document similarity measures how alike two texts are, which is fundamental for many NLP applications. After converting documents to numerical vectors using techniques like BoW or TF-IDF, similarity can be calculated using various metrics.</a:t>
            </a:r>
            <a:endParaRPr lang="en-US" sz="1900" dirty="0"/>
          </a:p>
        </p:txBody>
      </p:sp>
      <p:sp>
        <p:nvSpPr>
          <p:cNvPr id="4" name="Text 2"/>
          <p:cNvSpPr/>
          <p:nvPr/>
        </p:nvSpPr>
        <p:spPr>
          <a:xfrm>
            <a:off x="864037" y="5100518"/>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scikit-learn, cosine similarity is commonly used: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from sklearn.metrics.pairwise import cosine_similarity</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to compare document vectors and determine their similarity.</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9624" y="1012984"/>
            <a:ext cx="12758976" cy="744974"/>
          </a:xfrm>
          <a:prstGeom prst="rect">
            <a:avLst/>
          </a:prstGeom>
          <a:noFill/>
          <a:ln/>
        </p:spPr>
        <p:txBody>
          <a:bodyPr wrap="none" lIns="0" tIns="0" rIns="0" bIns="0" rtlCol="0" anchor="t"/>
          <a:lstStyle/>
          <a:p>
            <a:pPr algn="l" indent="0" marL="0">
              <a:lnSpc>
                <a:spcPts val="5850"/>
              </a:lnSpc>
              <a:buNone/>
            </a:pPr>
            <a:r>
              <a:rPr lang="en-US" sz="4650" b="1" spc="-141" kern="0" dirty="0">
                <a:solidFill>
                  <a:srgbClr val="000000"/>
                </a:solidFill>
                <a:latin typeface="Inter Bold" pitchFamily="34" charset="0"/>
                <a:ea typeface="Inter Bold" pitchFamily="34" charset="-122"/>
                <a:cs typeface="Inter Bold" pitchFamily="34" charset="-120"/>
              </a:rPr>
              <a:t>Syntax, Semantics, Pragmatics, and Discourse</a:t>
            </a:r>
            <a:endParaRPr lang="en-US" sz="4650" dirty="0"/>
          </a:p>
        </p:txBody>
      </p:sp>
      <p:sp>
        <p:nvSpPr>
          <p:cNvPr id="3" name="Shape 1"/>
          <p:cNvSpPr/>
          <p:nvPr/>
        </p:nvSpPr>
        <p:spPr>
          <a:xfrm>
            <a:off x="799624" y="2100620"/>
            <a:ext cx="6401395" cy="2443758"/>
          </a:xfrm>
          <a:prstGeom prst="roundRect">
            <a:avLst>
              <a:gd name="adj" fmla="val 3927"/>
            </a:avLst>
          </a:prstGeom>
          <a:solidFill>
            <a:srgbClr val="DADBF1"/>
          </a:solidFill>
          <a:ln w="7620">
            <a:solidFill>
              <a:srgbClr val="C0C1D7"/>
            </a:solidFill>
            <a:prstDash val="solid"/>
          </a:ln>
        </p:spPr>
      </p:sp>
      <p:sp>
        <p:nvSpPr>
          <p:cNvPr id="4" name="Text 2"/>
          <p:cNvSpPr/>
          <p:nvPr/>
        </p:nvSpPr>
        <p:spPr>
          <a:xfrm>
            <a:off x="1035725" y="2336721"/>
            <a:ext cx="2980134" cy="372428"/>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Syntax</a:t>
            </a:r>
            <a:endParaRPr lang="en-US" sz="2300" dirty="0"/>
          </a:p>
        </p:txBody>
      </p:sp>
      <p:sp>
        <p:nvSpPr>
          <p:cNvPr id="5" name="Text 3"/>
          <p:cNvSpPr/>
          <p:nvPr/>
        </p:nvSpPr>
        <p:spPr>
          <a:xfrm>
            <a:off x="1035725" y="2846189"/>
            <a:ext cx="5929193" cy="146208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Rules of grammar that tell how words are arranged to form correct sentences. For example, "She eat apple" is incorrect, while "She eats an apple" follows proper syntactic rules.</a:t>
            </a:r>
            <a:endParaRPr lang="en-US" sz="1750" dirty="0"/>
          </a:p>
        </p:txBody>
      </p:sp>
      <p:sp>
        <p:nvSpPr>
          <p:cNvPr id="6" name="Shape 4"/>
          <p:cNvSpPr/>
          <p:nvPr/>
        </p:nvSpPr>
        <p:spPr>
          <a:xfrm>
            <a:off x="7429500" y="2100620"/>
            <a:ext cx="6401395" cy="2443758"/>
          </a:xfrm>
          <a:prstGeom prst="roundRect">
            <a:avLst>
              <a:gd name="adj" fmla="val 3927"/>
            </a:avLst>
          </a:prstGeom>
          <a:solidFill>
            <a:srgbClr val="DADBF1"/>
          </a:solidFill>
          <a:ln w="7620">
            <a:solidFill>
              <a:srgbClr val="C0C1D7"/>
            </a:solidFill>
            <a:prstDash val="solid"/>
          </a:ln>
        </p:spPr>
      </p:sp>
      <p:sp>
        <p:nvSpPr>
          <p:cNvPr id="7" name="Text 5"/>
          <p:cNvSpPr/>
          <p:nvPr/>
        </p:nvSpPr>
        <p:spPr>
          <a:xfrm>
            <a:off x="7665601" y="2336721"/>
            <a:ext cx="2980134" cy="372428"/>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Semantics</a:t>
            </a:r>
            <a:endParaRPr lang="en-US" sz="2300" dirty="0"/>
          </a:p>
        </p:txBody>
      </p:sp>
      <p:sp>
        <p:nvSpPr>
          <p:cNvPr id="8" name="Text 6"/>
          <p:cNvSpPr/>
          <p:nvPr/>
        </p:nvSpPr>
        <p:spPr>
          <a:xfrm>
            <a:off x="7665601" y="2846189"/>
            <a:ext cx="5929193" cy="1096566"/>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meaning of words and sentences. For instance, the phrase "He kicked the bucket" semantically means "he died" rather than literally kicking a physical bucket.</a:t>
            </a:r>
            <a:endParaRPr lang="en-US" sz="1750" dirty="0"/>
          </a:p>
        </p:txBody>
      </p:sp>
      <p:sp>
        <p:nvSpPr>
          <p:cNvPr id="9" name="Shape 7"/>
          <p:cNvSpPr/>
          <p:nvPr/>
        </p:nvSpPr>
        <p:spPr>
          <a:xfrm>
            <a:off x="799624" y="4772858"/>
            <a:ext cx="6401395" cy="2443758"/>
          </a:xfrm>
          <a:prstGeom prst="roundRect">
            <a:avLst>
              <a:gd name="adj" fmla="val 3927"/>
            </a:avLst>
          </a:prstGeom>
          <a:solidFill>
            <a:srgbClr val="DADBF1"/>
          </a:solidFill>
          <a:ln w="7620">
            <a:solidFill>
              <a:srgbClr val="C0C1D7"/>
            </a:solidFill>
            <a:prstDash val="solid"/>
          </a:ln>
        </p:spPr>
      </p:sp>
      <p:sp>
        <p:nvSpPr>
          <p:cNvPr id="10" name="Text 8"/>
          <p:cNvSpPr/>
          <p:nvPr/>
        </p:nvSpPr>
        <p:spPr>
          <a:xfrm>
            <a:off x="1035725" y="5008959"/>
            <a:ext cx="2980134" cy="372428"/>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Pragmatics</a:t>
            </a:r>
            <a:endParaRPr lang="en-US" sz="2300" dirty="0"/>
          </a:p>
        </p:txBody>
      </p:sp>
      <p:sp>
        <p:nvSpPr>
          <p:cNvPr id="11" name="Text 9"/>
          <p:cNvSpPr/>
          <p:nvPr/>
        </p:nvSpPr>
        <p:spPr>
          <a:xfrm>
            <a:off x="1035725" y="5518428"/>
            <a:ext cx="5929193" cy="1462088"/>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The meaning based on context or situation. When someone asks "Can you open the window?", pragmatically it's a request to open the window, not a question about your ability.</a:t>
            </a:r>
            <a:endParaRPr lang="en-US" sz="1750" dirty="0"/>
          </a:p>
        </p:txBody>
      </p:sp>
      <p:sp>
        <p:nvSpPr>
          <p:cNvPr id="12" name="Shape 10"/>
          <p:cNvSpPr/>
          <p:nvPr/>
        </p:nvSpPr>
        <p:spPr>
          <a:xfrm>
            <a:off x="7429500" y="4772858"/>
            <a:ext cx="6401395" cy="2443758"/>
          </a:xfrm>
          <a:prstGeom prst="roundRect">
            <a:avLst>
              <a:gd name="adj" fmla="val 3927"/>
            </a:avLst>
          </a:prstGeom>
          <a:solidFill>
            <a:srgbClr val="DADBF1"/>
          </a:solidFill>
          <a:ln w="7620">
            <a:solidFill>
              <a:srgbClr val="C0C1D7"/>
            </a:solidFill>
            <a:prstDash val="solid"/>
          </a:ln>
        </p:spPr>
      </p:sp>
      <p:sp>
        <p:nvSpPr>
          <p:cNvPr id="13" name="Text 11"/>
          <p:cNvSpPr/>
          <p:nvPr/>
        </p:nvSpPr>
        <p:spPr>
          <a:xfrm>
            <a:off x="7665601" y="5008959"/>
            <a:ext cx="2980134" cy="372428"/>
          </a:xfrm>
          <a:prstGeom prst="rect">
            <a:avLst/>
          </a:prstGeom>
          <a:noFill/>
          <a:ln/>
        </p:spPr>
        <p:txBody>
          <a:bodyPr wrap="none" lIns="0" tIns="0" rIns="0" bIns="0" rtlCol="0" anchor="t"/>
          <a:lstStyle/>
          <a:p>
            <a:pPr algn="l" indent="0" marL="0">
              <a:lnSpc>
                <a:spcPts val="2900"/>
              </a:lnSpc>
              <a:buNone/>
            </a:pPr>
            <a:r>
              <a:rPr lang="en-US" sz="2300" b="1" spc="-70" kern="0" dirty="0">
                <a:solidFill>
                  <a:srgbClr val="272525"/>
                </a:solidFill>
                <a:latin typeface="Inter Bold" pitchFamily="34" charset="0"/>
                <a:ea typeface="Inter Bold" pitchFamily="34" charset="-122"/>
                <a:cs typeface="Inter Bold" pitchFamily="34" charset="-120"/>
              </a:rPr>
              <a:t>Discourse</a:t>
            </a:r>
            <a:endParaRPr lang="en-US" sz="2300" dirty="0"/>
          </a:p>
        </p:txBody>
      </p:sp>
      <p:sp>
        <p:nvSpPr>
          <p:cNvPr id="14" name="Text 12"/>
          <p:cNvSpPr/>
          <p:nvPr/>
        </p:nvSpPr>
        <p:spPr>
          <a:xfrm>
            <a:off x="7665601" y="5518428"/>
            <a:ext cx="5929193" cy="1096566"/>
          </a:xfrm>
          <a:prstGeom prst="rect">
            <a:avLst/>
          </a:prstGeom>
          <a:noFill/>
          <a:ln/>
        </p:spPr>
        <p:txBody>
          <a:bodyPr wrap="square" lIns="0" tIns="0" rIns="0" bIns="0" rtlCol="0" anchor="t"/>
          <a:lstStyle/>
          <a:p>
            <a:pPr algn="l" indent="0" marL="0">
              <a:lnSpc>
                <a:spcPts val="2850"/>
              </a:lnSpc>
              <a:buNone/>
            </a:pPr>
            <a:r>
              <a:rPr lang="en-US" sz="1750" spc="-36" kern="0" dirty="0">
                <a:solidFill>
                  <a:srgbClr val="272525"/>
                </a:solidFill>
                <a:latin typeface="Inter" pitchFamily="34" charset="0"/>
                <a:ea typeface="Inter" pitchFamily="34" charset="-122"/>
                <a:cs typeface="Inter" pitchFamily="34" charset="-120"/>
              </a:rPr>
              <a:t>How sentences connect in longer texts or conversations, such as storytelling or maintaining a conversation flow between speakers.</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44022" y="585668"/>
            <a:ext cx="5546169" cy="693182"/>
          </a:xfrm>
          <a:prstGeom prst="rect">
            <a:avLst/>
          </a:prstGeom>
          <a:noFill/>
          <a:ln/>
        </p:spPr>
        <p:txBody>
          <a:bodyPr wrap="none" lIns="0" tIns="0" rIns="0" bIns="0" rtlCol="0" anchor="t"/>
          <a:lstStyle/>
          <a:p>
            <a:pPr algn="l" indent="0" marL="0">
              <a:lnSpc>
                <a:spcPts val="5450"/>
              </a:lnSpc>
              <a:buNone/>
            </a:pPr>
            <a:r>
              <a:rPr lang="en-US" sz="4350" b="1" spc="-131" kern="0" dirty="0">
                <a:solidFill>
                  <a:srgbClr val="000000"/>
                </a:solidFill>
                <a:latin typeface="Inter Bold" pitchFamily="34" charset="0"/>
                <a:ea typeface="Inter Bold" pitchFamily="34" charset="-122"/>
                <a:cs typeface="Inter Bold" pitchFamily="34" charset="-120"/>
              </a:rPr>
              <a:t>Testing in NLP</a:t>
            </a:r>
            <a:endParaRPr lang="en-US" sz="4350" dirty="0"/>
          </a:p>
        </p:txBody>
      </p:sp>
      <p:sp>
        <p:nvSpPr>
          <p:cNvPr id="3" name="Text 1"/>
          <p:cNvSpPr/>
          <p:nvPr/>
        </p:nvSpPr>
        <p:spPr>
          <a:xfrm>
            <a:off x="2383393" y="1902262"/>
            <a:ext cx="2773085" cy="346591"/>
          </a:xfrm>
          <a:prstGeom prst="rect">
            <a:avLst/>
          </a:prstGeom>
          <a:noFill/>
          <a:ln/>
        </p:spPr>
        <p:txBody>
          <a:bodyPr wrap="none" lIns="0" tIns="0" rIns="0" bIns="0" rtlCol="0" anchor="t"/>
          <a:lstStyle/>
          <a:p>
            <a:pPr algn="r"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Data Splitting</a:t>
            </a:r>
            <a:endParaRPr lang="en-US" sz="2150" dirty="0"/>
          </a:p>
        </p:txBody>
      </p:sp>
      <p:sp>
        <p:nvSpPr>
          <p:cNvPr id="4" name="Text 2"/>
          <p:cNvSpPr/>
          <p:nvPr/>
        </p:nvSpPr>
        <p:spPr>
          <a:xfrm>
            <a:off x="744022" y="2376368"/>
            <a:ext cx="4412456" cy="1020485"/>
          </a:xfrm>
          <a:prstGeom prst="rect">
            <a:avLst/>
          </a:prstGeom>
          <a:noFill/>
          <a:ln/>
        </p:spPr>
        <p:txBody>
          <a:bodyPr wrap="square" lIns="0" tIns="0" rIns="0" bIns="0" rtlCol="0" anchor="t"/>
          <a:lstStyle/>
          <a:p>
            <a:pPr algn="r" indent="0" marL="0">
              <a:lnSpc>
                <a:spcPts val="2650"/>
              </a:lnSpc>
              <a:buNone/>
            </a:pPr>
            <a:r>
              <a:rPr lang="en-US" sz="1650" spc="-33" kern="0" dirty="0">
                <a:solidFill>
                  <a:srgbClr val="272525"/>
                </a:solidFill>
                <a:latin typeface="Inter" pitchFamily="34" charset="0"/>
                <a:ea typeface="Inter" pitchFamily="34" charset="-122"/>
                <a:cs typeface="Inter" pitchFamily="34" charset="-120"/>
              </a:rPr>
              <a:t>Divide dataset into training (80%) and testing (20%) sets to evaluate model performance on unseen data.</a:t>
            </a:r>
            <a:endParaRPr lang="en-US" sz="1650" dirty="0"/>
          </a:p>
        </p:txBody>
      </p:sp>
      <p:pic>
        <p:nvPicPr>
          <p:cNvPr id="5" name="Image 0" descr="preencoded.png">    </p:cNvPr>
          <p:cNvPicPr>
            <a:picLocks noChangeAspect="1"/>
          </p:cNvPicPr>
          <p:nvPr/>
        </p:nvPicPr>
        <p:blipFill>
          <a:blip r:embed="rId1"/>
          <a:stretch>
            <a:fillRect/>
          </a:stretch>
        </p:blipFill>
        <p:spPr>
          <a:xfrm>
            <a:off x="5475327" y="1914644"/>
            <a:ext cx="3679746" cy="3679746"/>
          </a:xfrm>
          <a:prstGeom prst="rect">
            <a:avLst/>
          </a:prstGeom>
        </p:spPr>
      </p:pic>
      <p:sp>
        <p:nvSpPr>
          <p:cNvPr id="6" name="Shape 3"/>
          <p:cNvSpPr/>
          <p:nvPr/>
        </p:nvSpPr>
        <p:spPr>
          <a:xfrm>
            <a:off x="5616773" y="2447806"/>
            <a:ext cx="531495" cy="531495"/>
          </a:xfrm>
          <a:prstGeom prst="roundRect">
            <a:avLst>
              <a:gd name="adj" fmla="val 1718710"/>
            </a:avLst>
          </a:prstGeom>
          <a:solidFill>
            <a:srgbClr val="DADBF1"/>
          </a:solidFill>
          <a:ln w="7620">
            <a:solidFill>
              <a:srgbClr val="C0C1D7"/>
            </a:solidFill>
            <a:prstDash val="solid"/>
          </a:ln>
        </p:spPr>
      </p:sp>
      <p:pic>
        <p:nvPicPr>
          <p:cNvPr id="7" name="Image 1" descr="preencoded.png">    </p:cNvPr>
          <p:cNvPicPr>
            <a:picLocks noChangeAspect="1"/>
          </p:cNvPicPr>
          <p:nvPr/>
        </p:nvPicPr>
        <p:blipFill>
          <a:blip r:embed="rId2"/>
          <a:stretch>
            <a:fillRect/>
          </a:stretch>
        </p:blipFill>
        <p:spPr>
          <a:xfrm>
            <a:off x="5762982" y="2564011"/>
            <a:ext cx="239078" cy="298966"/>
          </a:xfrm>
          <a:prstGeom prst="rect">
            <a:avLst/>
          </a:prstGeom>
        </p:spPr>
      </p:pic>
      <p:sp>
        <p:nvSpPr>
          <p:cNvPr id="8" name="Text 4"/>
          <p:cNvSpPr/>
          <p:nvPr/>
        </p:nvSpPr>
        <p:spPr>
          <a:xfrm>
            <a:off x="9473922" y="1704023"/>
            <a:ext cx="2773085" cy="346591"/>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Accuracy</a:t>
            </a:r>
            <a:endParaRPr lang="en-US" sz="2150" dirty="0"/>
          </a:p>
        </p:txBody>
      </p:sp>
      <p:sp>
        <p:nvSpPr>
          <p:cNvPr id="9" name="Text 5"/>
          <p:cNvSpPr/>
          <p:nvPr/>
        </p:nvSpPr>
        <p:spPr>
          <a:xfrm>
            <a:off x="9473922" y="2178129"/>
            <a:ext cx="4412456" cy="680323"/>
          </a:xfrm>
          <a:prstGeom prst="rect">
            <a:avLst/>
          </a:prstGeom>
          <a:noFill/>
          <a:ln/>
        </p:spPr>
        <p:txBody>
          <a:bodyPr wrap="square" lIns="0" tIns="0" rIns="0" bIns="0" rtlCol="0" anchor="t"/>
          <a:lstStyle/>
          <a:p>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Percentage of correctly classified instances out of all instances.</a:t>
            </a:r>
            <a:endParaRPr lang="en-US" sz="1650" dirty="0"/>
          </a:p>
        </p:txBody>
      </p:sp>
      <p:pic>
        <p:nvPicPr>
          <p:cNvPr id="10" name="Image 2" descr="preencoded.png">    </p:cNvPr>
          <p:cNvPicPr>
            <a:picLocks noChangeAspect="1"/>
          </p:cNvPicPr>
          <p:nvPr/>
        </p:nvPicPr>
        <p:blipFill>
          <a:blip r:embed="rId3"/>
          <a:stretch>
            <a:fillRect/>
          </a:stretch>
        </p:blipFill>
        <p:spPr>
          <a:xfrm>
            <a:off x="5475327" y="1914644"/>
            <a:ext cx="3679746" cy="3679746"/>
          </a:xfrm>
          <a:prstGeom prst="rect">
            <a:avLst/>
          </a:prstGeom>
        </p:spPr>
      </p:pic>
      <p:sp>
        <p:nvSpPr>
          <p:cNvPr id="11" name="Shape 6"/>
          <p:cNvSpPr/>
          <p:nvPr/>
        </p:nvSpPr>
        <p:spPr>
          <a:xfrm>
            <a:off x="7596664" y="1804511"/>
            <a:ext cx="531495" cy="531495"/>
          </a:xfrm>
          <a:prstGeom prst="roundRect">
            <a:avLst>
              <a:gd name="adj" fmla="val 1718710"/>
            </a:avLst>
          </a:prstGeom>
          <a:solidFill>
            <a:srgbClr val="DADBF1"/>
          </a:solidFill>
          <a:ln w="7620">
            <a:solidFill>
              <a:srgbClr val="C0C1D7"/>
            </a:solidFill>
            <a:prstDash val="solid"/>
          </a:ln>
        </p:spPr>
      </p:sp>
      <p:pic>
        <p:nvPicPr>
          <p:cNvPr id="12" name="Image 3" descr="preencoded.png">    </p:cNvPr>
          <p:cNvPicPr>
            <a:picLocks noChangeAspect="1"/>
          </p:cNvPicPr>
          <p:nvPr/>
        </p:nvPicPr>
        <p:blipFill>
          <a:blip r:embed="rId4"/>
          <a:stretch>
            <a:fillRect/>
          </a:stretch>
        </p:blipFill>
        <p:spPr>
          <a:xfrm>
            <a:off x="7742873" y="1920716"/>
            <a:ext cx="239078" cy="298966"/>
          </a:xfrm>
          <a:prstGeom prst="rect">
            <a:avLst/>
          </a:prstGeom>
        </p:spPr>
      </p:pic>
      <p:sp>
        <p:nvSpPr>
          <p:cNvPr id="13" name="Text 7"/>
          <p:cNvSpPr/>
          <p:nvPr/>
        </p:nvSpPr>
        <p:spPr>
          <a:xfrm>
            <a:off x="9580245" y="3177302"/>
            <a:ext cx="2773085" cy="346591"/>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Precision</a:t>
            </a:r>
            <a:endParaRPr lang="en-US" sz="2150" dirty="0"/>
          </a:p>
        </p:txBody>
      </p:sp>
      <p:sp>
        <p:nvSpPr>
          <p:cNvPr id="14" name="Text 8"/>
          <p:cNvSpPr/>
          <p:nvPr/>
        </p:nvSpPr>
        <p:spPr>
          <a:xfrm>
            <a:off x="9580245" y="3651409"/>
            <a:ext cx="4306133" cy="680323"/>
          </a:xfrm>
          <a:prstGeom prst="rect">
            <a:avLst/>
          </a:prstGeom>
          <a:noFill/>
          <a:ln/>
        </p:spPr>
        <p:txBody>
          <a:bodyPr wrap="square" lIns="0" tIns="0" rIns="0" bIns="0" rtlCol="0" anchor="t"/>
          <a:lstStyle/>
          <a:p>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Proportion of true positives among all positive predictions, measuring exactness.</a:t>
            </a:r>
            <a:endParaRPr lang="en-US" sz="1650" dirty="0"/>
          </a:p>
        </p:txBody>
      </p:sp>
      <p:pic>
        <p:nvPicPr>
          <p:cNvPr id="15" name="Image 4" descr="preencoded.png">    </p:cNvPr>
          <p:cNvPicPr>
            <a:picLocks noChangeAspect="1"/>
          </p:cNvPicPr>
          <p:nvPr/>
        </p:nvPicPr>
        <p:blipFill>
          <a:blip r:embed="rId5"/>
          <a:stretch>
            <a:fillRect/>
          </a:stretch>
        </p:blipFill>
        <p:spPr>
          <a:xfrm>
            <a:off x="5475327" y="1914644"/>
            <a:ext cx="3679746" cy="3679746"/>
          </a:xfrm>
          <a:prstGeom prst="rect">
            <a:avLst/>
          </a:prstGeom>
        </p:spPr>
      </p:pic>
      <p:sp>
        <p:nvSpPr>
          <p:cNvPr id="16" name="Shape 9"/>
          <p:cNvSpPr/>
          <p:nvPr/>
        </p:nvSpPr>
        <p:spPr>
          <a:xfrm>
            <a:off x="8820269" y="3488769"/>
            <a:ext cx="531495" cy="531495"/>
          </a:xfrm>
          <a:prstGeom prst="roundRect">
            <a:avLst>
              <a:gd name="adj" fmla="val 1718710"/>
            </a:avLst>
          </a:prstGeom>
          <a:solidFill>
            <a:srgbClr val="DADBF1"/>
          </a:solidFill>
          <a:ln w="7620">
            <a:solidFill>
              <a:srgbClr val="C0C1D7"/>
            </a:solidFill>
            <a:prstDash val="solid"/>
          </a:ln>
        </p:spPr>
      </p:sp>
      <p:pic>
        <p:nvPicPr>
          <p:cNvPr id="17" name="Image 5" descr="preencoded.png">    </p:cNvPr>
          <p:cNvPicPr>
            <a:picLocks noChangeAspect="1"/>
          </p:cNvPicPr>
          <p:nvPr/>
        </p:nvPicPr>
        <p:blipFill>
          <a:blip r:embed="rId6"/>
          <a:stretch>
            <a:fillRect/>
          </a:stretch>
        </p:blipFill>
        <p:spPr>
          <a:xfrm>
            <a:off x="8966478" y="3604974"/>
            <a:ext cx="239078" cy="298966"/>
          </a:xfrm>
          <a:prstGeom prst="rect">
            <a:avLst/>
          </a:prstGeom>
        </p:spPr>
      </p:pic>
      <p:sp>
        <p:nvSpPr>
          <p:cNvPr id="18" name="Text 10"/>
          <p:cNvSpPr/>
          <p:nvPr/>
        </p:nvSpPr>
        <p:spPr>
          <a:xfrm>
            <a:off x="9473922" y="4650581"/>
            <a:ext cx="2773085" cy="346591"/>
          </a:xfrm>
          <a:prstGeom prst="rect">
            <a:avLst/>
          </a:prstGeom>
          <a:noFill/>
          <a:ln/>
        </p:spPr>
        <p:txBody>
          <a:bodyPr wrap="none" lIns="0" tIns="0" rIns="0" bIns="0" rtlCol="0" anchor="t"/>
          <a:lstStyle/>
          <a:p>
            <a:pPr algn="l"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Recall</a:t>
            </a:r>
            <a:endParaRPr lang="en-US" sz="2150" dirty="0"/>
          </a:p>
        </p:txBody>
      </p:sp>
      <p:sp>
        <p:nvSpPr>
          <p:cNvPr id="19" name="Text 11"/>
          <p:cNvSpPr/>
          <p:nvPr/>
        </p:nvSpPr>
        <p:spPr>
          <a:xfrm>
            <a:off x="9473922" y="5124688"/>
            <a:ext cx="4412456" cy="680323"/>
          </a:xfrm>
          <a:prstGeom prst="rect">
            <a:avLst/>
          </a:prstGeom>
          <a:noFill/>
          <a:ln/>
        </p:spPr>
        <p:txBody>
          <a:bodyPr wrap="square" lIns="0" tIns="0" rIns="0" bIns="0" rtlCol="0" anchor="t"/>
          <a:lstStyle/>
          <a:p>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Proportion of true positives identified among all actual positives, measuring completeness.</a:t>
            </a:r>
            <a:endParaRPr lang="en-US" sz="1650" dirty="0"/>
          </a:p>
        </p:txBody>
      </p:sp>
      <p:pic>
        <p:nvPicPr>
          <p:cNvPr id="20" name="Image 6" descr="preencoded.png">    </p:cNvPr>
          <p:cNvPicPr>
            <a:picLocks noChangeAspect="1"/>
          </p:cNvPicPr>
          <p:nvPr/>
        </p:nvPicPr>
        <p:blipFill>
          <a:blip r:embed="rId7"/>
          <a:stretch>
            <a:fillRect/>
          </a:stretch>
        </p:blipFill>
        <p:spPr>
          <a:xfrm>
            <a:off x="5475327" y="1914644"/>
            <a:ext cx="3679746" cy="3679746"/>
          </a:xfrm>
          <a:prstGeom prst="rect">
            <a:avLst/>
          </a:prstGeom>
        </p:spPr>
      </p:pic>
      <p:sp>
        <p:nvSpPr>
          <p:cNvPr id="21" name="Shape 12"/>
          <p:cNvSpPr/>
          <p:nvPr/>
        </p:nvSpPr>
        <p:spPr>
          <a:xfrm>
            <a:off x="7596664" y="5172908"/>
            <a:ext cx="531495" cy="531495"/>
          </a:xfrm>
          <a:prstGeom prst="roundRect">
            <a:avLst>
              <a:gd name="adj" fmla="val 1718710"/>
            </a:avLst>
          </a:prstGeom>
          <a:solidFill>
            <a:srgbClr val="DADBF1"/>
          </a:solidFill>
          <a:ln w="7620">
            <a:solidFill>
              <a:srgbClr val="C0C1D7"/>
            </a:solidFill>
            <a:prstDash val="solid"/>
          </a:ln>
        </p:spPr>
      </p:sp>
      <p:pic>
        <p:nvPicPr>
          <p:cNvPr id="22" name="Image 7" descr="preencoded.png">    </p:cNvPr>
          <p:cNvPicPr>
            <a:picLocks noChangeAspect="1"/>
          </p:cNvPicPr>
          <p:nvPr/>
        </p:nvPicPr>
        <p:blipFill>
          <a:blip r:embed="rId8"/>
          <a:stretch>
            <a:fillRect/>
          </a:stretch>
        </p:blipFill>
        <p:spPr>
          <a:xfrm>
            <a:off x="7742873" y="5289113"/>
            <a:ext cx="239078" cy="298966"/>
          </a:xfrm>
          <a:prstGeom prst="rect">
            <a:avLst/>
          </a:prstGeom>
        </p:spPr>
      </p:pic>
      <p:sp>
        <p:nvSpPr>
          <p:cNvPr id="23" name="Text 13"/>
          <p:cNvSpPr/>
          <p:nvPr/>
        </p:nvSpPr>
        <p:spPr>
          <a:xfrm>
            <a:off x="2383393" y="4282202"/>
            <a:ext cx="2773085" cy="346591"/>
          </a:xfrm>
          <a:prstGeom prst="rect">
            <a:avLst/>
          </a:prstGeom>
          <a:noFill/>
          <a:ln/>
        </p:spPr>
        <p:txBody>
          <a:bodyPr wrap="none" lIns="0" tIns="0" rIns="0" bIns="0" rtlCol="0" anchor="t"/>
          <a:lstStyle/>
          <a:p>
            <a:pPr algn="r" indent="0" marL="0">
              <a:lnSpc>
                <a:spcPts val="2700"/>
              </a:lnSpc>
              <a:buNone/>
            </a:pPr>
            <a:r>
              <a:rPr lang="en-US" sz="2150" b="1" spc="-66" kern="0" dirty="0">
                <a:solidFill>
                  <a:srgbClr val="272525"/>
                </a:solidFill>
                <a:latin typeface="Inter Bold" pitchFamily="34" charset="0"/>
                <a:ea typeface="Inter Bold" pitchFamily="34" charset="-122"/>
                <a:cs typeface="Inter Bold" pitchFamily="34" charset="-120"/>
              </a:rPr>
              <a:t>F1-Score</a:t>
            </a:r>
            <a:endParaRPr lang="en-US" sz="2150" dirty="0"/>
          </a:p>
        </p:txBody>
      </p:sp>
      <p:sp>
        <p:nvSpPr>
          <p:cNvPr id="24" name="Text 14"/>
          <p:cNvSpPr/>
          <p:nvPr/>
        </p:nvSpPr>
        <p:spPr>
          <a:xfrm>
            <a:off x="744022" y="4756309"/>
            <a:ext cx="4412456" cy="680323"/>
          </a:xfrm>
          <a:prstGeom prst="rect">
            <a:avLst/>
          </a:prstGeom>
          <a:noFill/>
          <a:ln/>
        </p:spPr>
        <p:txBody>
          <a:bodyPr wrap="square" lIns="0" tIns="0" rIns="0" bIns="0" rtlCol="0" anchor="t"/>
          <a:lstStyle/>
          <a:p>
            <a:pPr algn="r" indent="0" marL="0">
              <a:lnSpc>
                <a:spcPts val="2650"/>
              </a:lnSpc>
              <a:buNone/>
            </a:pPr>
            <a:r>
              <a:rPr lang="en-US" sz="1650" spc="-33" kern="0" dirty="0">
                <a:solidFill>
                  <a:srgbClr val="272525"/>
                </a:solidFill>
                <a:latin typeface="Inter" pitchFamily="34" charset="0"/>
                <a:ea typeface="Inter" pitchFamily="34" charset="-122"/>
                <a:cs typeface="Inter" pitchFamily="34" charset="-120"/>
              </a:rPr>
              <a:t>Harmonic mean of precision and recall, providing a balanced measure.</a:t>
            </a:r>
            <a:endParaRPr lang="en-US" sz="1650" dirty="0"/>
          </a:p>
        </p:txBody>
      </p:sp>
      <p:pic>
        <p:nvPicPr>
          <p:cNvPr id="25" name="Image 8" descr="preencoded.png">    </p:cNvPr>
          <p:cNvPicPr>
            <a:picLocks noChangeAspect="1"/>
          </p:cNvPicPr>
          <p:nvPr/>
        </p:nvPicPr>
        <p:blipFill>
          <a:blip r:embed="rId9"/>
          <a:stretch>
            <a:fillRect/>
          </a:stretch>
        </p:blipFill>
        <p:spPr>
          <a:xfrm>
            <a:off x="5475327" y="1914644"/>
            <a:ext cx="3679746" cy="3679746"/>
          </a:xfrm>
          <a:prstGeom prst="rect">
            <a:avLst/>
          </a:prstGeom>
        </p:spPr>
      </p:pic>
      <p:sp>
        <p:nvSpPr>
          <p:cNvPr id="26" name="Shape 15"/>
          <p:cNvSpPr/>
          <p:nvPr/>
        </p:nvSpPr>
        <p:spPr>
          <a:xfrm>
            <a:off x="5616773" y="4529614"/>
            <a:ext cx="531495" cy="531495"/>
          </a:xfrm>
          <a:prstGeom prst="roundRect">
            <a:avLst>
              <a:gd name="adj" fmla="val 1718710"/>
            </a:avLst>
          </a:prstGeom>
          <a:solidFill>
            <a:srgbClr val="DADBF1"/>
          </a:solidFill>
          <a:ln w="7620">
            <a:solidFill>
              <a:srgbClr val="C0C1D7"/>
            </a:solidFill>
            <a:prstDash val="solid"/>
          </a:ln>
        </p:spPr>
      </p:sp>
      <p:pic>
        <p:nvPicPr>
          <p:cNvPr id="27" name="Image 9" descr="preencoded.png">    </p:cNvPr>
          <p:cNvPicPr>
            <a:picLocks noChangeAspect="1"/>
          </p:cNvPicPr>
          <p:nvPr/>
        </p:nvPicPr>
        <p:blipFill>
          <a:blip r:embed="rId10"/>
          <a:stretch>
            <a:fillRect/>
          </a:stretch>
        </p:blipFill>
        <p:spPr>
          <a:xfrm>
            <a:off x="5762982" y="4645819"/>
            <a:ext cx="239078" cy="298966"/>
          </a:xfrm>
          <a:prstGeom prst="rect">
            <a:avLst/>
          </a:prstGeom>
        </p:spPr>
      </p:pic>
      <p:sp>
        <p:nvSpPr>
          <p:cNvPr id="28" name="Text 16"/>
          <p:cNvSpPr/>
          <p:nvPr/>
        </p:nvSpPr>
        <p:spPr>
          <a:xfrm>
            <a:off x="744022" y="6044089"/>
            <a:ext cx="13142357" cy="680323"/>
          </a:xfrm>
          <a:prstGeom prst="rect">
            <a:avLst/>
          </a:prstGeom>
          <a:noFill/>
          <a:ln/>
        </p:spPr>
        <p:txBody>
          <a:bodyPr wrap="square" lIns="0" tIns="0" rIns="0" bIns="0" rtlCol="0" anchor="t"/>
          <a:lstStyle/>
          <a:p>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After training an NLP model, thorough testing is essential to evaluate its performance. The standard approach is to split data into training (80%) and testing (20%) sets using </a:t>
            </a:r>
            <a:pPr algn="l" indent="0" marL="0">
              <a:lnSpc>
                <a:spcPts val="2650"/>
              </a:lnSpc>
              <a:buNone/>
            </a:pPr>
            <a:r>
              <a:rPr lang="en-US" sz="1650" b="1" spc="-33" kern="0" dirty="0">
                <a:solidFill>
                  <a:srgbClr val="272525"/>
                </a:solidFill>
                <a:latin typeface="Inter" pitchFamily="34" charset="0"/>
                <a:ea typeface="Inter" pitchFamily="34" charset="-122"/>
                <a:cs typeface="Inter" pitchFamily="34" charset="-120"/>
              </a:rPr>
              <a:t>from sklearn.model_selection import train_test_split</a:t>
            </a:r>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a:t>
            </a:r>
            <a:endParaRPr lang="en-US" sz="1650" dirty="0"/>
          </a:p>
        </p:txBody>
      </p:sp>
      <p:sp>
        <p:nvSpPr>
          <p:cNvPr id="29" name="Text 17"/>
          <p:cNvSpPr/>
          <p:nvPr/>
        </p:nvSpPr>
        <p:spPr>
          <a:xfrm>
            <a:off x="744022" y="6963489"/>
            <a:ext cx="13142357" cy="680323"/>
          </a:xfrm>
          <a:prstGeom prst="rect">
            <a:avLst/>
          </a:prstGeom>
          <a:noFill/>
          <a:ln/>
        </p:spPr>
        <p:txBody>
          <a:bodyPr wrap="square" lIns="0" tIns="0" rIns="0" bIns="0" rtlCol="0" anchor="t"/>
          <a:lstStyle/>
          <a:p>
            <a:pPr algn="l" indent="0" marL="0">
              <a:lnSpc>
                <a:spcPts val="2650"/>
              </a:lnSpc>
              <a:buNone/>
            </a:pPr>
            <a:r>
              <a:rPr lang="en-US" sz="1650" spc="-33" kern="0" dirty="0">
                <a:solidFill>
                  <a:srgbClr val="272525"/>
                </a:solidFill>
                <a:latin typeface="Inter" pitchFamily="34" charset="0"/>
                <a:ea typeface="Inter" pitchFamily="34" charset="-122"/>
                <a:cs typeface="Inter" pitchFamily="34" charset="-120"/>
              </a:rPr>
              <a:t>Multiple metrics provide a comprehensive view of model performance, as different applications may prioritize precision (minimizing false positives) or recall (minimizing false negatives) depending on their requirements.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3898" y="554474"/>
            <a:ext cx="8109466" cy="655796"/>
          </a:xfrm>
          <a:prstGeom prst="rect">
            <a:avLst/>
          </a:prstGeom>
          <a:noFill/>
          <a:ln/>
        </p:spPr>
        <p:txBody>
          <a:bodyPr wrap="none" lIns="0" tIns="0" rIns="0" bIns="0" rtlCol="0" anchor="t"/>
          <a:lstStyle/>
          <a:p>
            <a:pPr algn="l" indent="0" marL="0">
              <a:lnSpc>
                <a:spcPts val="5150"/>
              </a:lnSpc>
              <a:buNone/>
            </a:pPr>
            <a:r>
              <a:rPr lang="en-US" sz="4100" b="1" spc="-124" kern="0" dirty="0">
                <a:solidFill>
                  <a:srgbClr val="000000"/>
                </a:solidFill>
                <a:latin typeface="Inter Bold" pitchFamily="34" charset="0"/>
                <a:ea typeface="Inter Bold" pitchFamily="34" charset="-122"/>
                <a:cs typeface="Inter Bold" pitchFamily="34" charset="-120"/>
              </a:rPr>
              <a:t>NLP Curves and Future Directions</a:t>
            </a:r>
            <a:endParaRPr lang="en-US" sz="4100" dirty="0"/>
          </a:p>
        </p:txBody>
      </p:sp>
      <p:sp>
        <p:nvSpPr>
          <p:cNvPr id="3" name="Shape 1"/>
          <p:cNvSpPr/>
          <p:nvPr/>
        </p:nvSpPr>
        <p:spPr>
          <a:xfrm>
            <a:off x="930116" y="1511975"/>
            <a:ext cx="22860" cy="5293400"/>
          </a:xfrm>
          <a:prstGeom prst="roundRect">
            <a:avLst>
              <a:gd name="adj" fmla="val 369556"/>
            </a:avLst>
          </a:prstGeom>
          <a:solidFill>
            <a:srgbClr val="C0C1D7"/>
          </a:solidFill>
          <a:ln/>
        </p:spPr>
      </p:sp>
      <p:sp>
        <p:nvSpPr>
          <p:cNvPr id="4" name="Shape 2"/>
          <p:cNvSpPr/>
          <p:nvPr/>
        </p:nvSpPr>
        <p:spPr>
          <a:xfrm>
            <a:off x="1133535" y="1952982"/>
            <a:ext cx="603409" cy="22860"/>
          </a:xfrm>
          <a:prstGeom prst="roundRect">
            <a:avLst>
              <a:gd name="adj" fmla="val 369556"/>
            </a:avLst>
          </a:prstGeom>
          <a:solidFill>
            <a:srgbClr val="C0C1D7"/>
          </a:solidFill>
          <a:ln/>
        </p:spPr>
      </p:sp>
      <p:sp>
        <p:nvSpPr>
          <p:cNvPr id="5" name="Shape 3"/>
          <p:cNvSpPr/>
          <p:nvPr/>
        </p:nvSpPr>
        <p:spPr>
          <a:xfrm>
            <a:off x="703838" y="1738193"/>
            <a:ext cx="452557" cy="452557"/>
          </a:xfrm>
          <a:prstGeom prst="roundRect">
            <a:avLst>
              <a:gd name="adj" fmla="val 18667"/>
            </a:avLst>
          </a:prstGeom>
          <a:solidFill>
            <a:srgbClr val="DADBF1"/>
          </a:solidFill>
          <a:ln w="7620">
            <a:solidFill>
              <a:srgbClr val="C0C1D7"/>
            </a:solidFill>
            <a:prstDash val="solid"/>
          </a:ln>
        </p:spPr>
      </p:sp>
      <p:pic>
        <p:nvPicPr>
          <p:cNvPr id="6" name="Image 0" descr="preencoded.png">    </p:cNvPr>
          <p:cNvPicPr>
            <a:picLocks noChangeAspect="1"/>
          </p:cNvPicPr>
          <p:nvPr/>
        </p:nvPicPr>
        <p:blipFill>
          <a:blip r:embed="rId1"/>
          <a:stretch>
            <a:fillRect/>
          </a:stretch>
        </p:blipFill>
        <p:spPr>
          <a:xfrm>
            <a:off x="772656" y="1767661"/>
            <a:ext cx="314801" cy="393502"/>
          </a:xfrm>
          <a:prstGeom prst="rect">
            <a:avLst/>
          </a:prstGeom>
        </p:spPr>
      </p:pic>
      <p:sp>
        <p:nvSpPr>
          <p:cNvPr id="7" name="Text 4"/>
          <p:cNvSpPr/>
          <p:nvPr/>
        </p:nvSpPr>
        <p:spPr>
          <a:xfrm>
            <a:off x="1935837" y="1713071"/>
            <a:ext cx="3372326" cy="328017"/>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1950s: Rule-based Systems</a:t>
            </a:r>
            <a:endParaRPr lang="en-US" sz="2050" dirty="0"/>
          </a:p>
        </p:txBody>
      </p:sp>
      <p:sp>
        <p:nvSpPr>
          <p:cNvPr id="8" name="Text 5"/>
          <p:cNvSpPr/>
          <p:nvPr/>
        </p:nvSpPr>
        <p:spPr>
          <a:xfrm>
            <a:off x="1935837" y="2161699"/>
            <a:ext cx="11990665" cy="32170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Early NLP relied on handcrafted rules and dictionaries.</a:t>
            </a:r>
            <a:endParaRPr lang="en-US" sz="1550" dirty="0"/>
          </a:p>
        </p:txBody>
      </p:sp>
      <p:sp>
        <p:nvSpPr>
          <p:cNvPr id="9" name="Shape 6"/>
          <p:cNvSpPr/>
          <p:nvPr/>
        </p:nvSpPr>
        <p:spPr>
          <a:xfrm>
            <a:off x="1133535" y="3326606"/>
            <a:ext cx="603409" cy="22860"/>
          </a:xfrm>
          <a:prstGeom prst="roundRect">
            <a:avLst>
              <a:gd name="adj" fmla="val 369556"/>
            </a:avLst>
          </a:prstGeom>
          <a:solidFill>
            <a:srgbClr val="C0C1D7"/>
          </a:solidFill>
          <a:ln/>
        </p:spPr>
      </p:sp>
      <p:sp>
        <p:nvSpPr>
          <p:cNvPr id="10" name="Shape 7"/>
          <p:cNvSpPr/>
          <p:nvPr/>
        </p:nvSpPr>
        <p:spPr>
          <a:xfrm>
            <a:off x="703838" y="3111818"/>
            <a:ext cx="452557" cy="452557"/>
          </a:xfrm>
          <a:prstGeom prst="roundRect">
            <a:avLst>
              <a:gd name="adj" fmla="val 18667"/>
            </a:avLst>
          </a:prstGeom>
          <a:solidFill>
            <a:srgbClr val="DADBF1"/>
          </a:solidFill>
          <a:ln w="7620">
            <a:solidFill>
              <a:srgbClr val="C0C1D7"/>
            </a:solidFill>
            <a:prstDash val="solid"/>
          </a:ln>
        </p:spPr>
      </p:sp>
      <p:pic>
        <p:nvPicPr>
          <p:cNvPr id="11" name="Image 1" descr="preencoded.png">    </p:cNvPr>
          <p:cNvPicPr>
            <a:picLocks noChangeAspect="1"/>
          </p:cNvPicPr>
          <p:nvPr/>
        </p:nvPicPr>
        <p:blipFill>
          <a:blip r:embed="rId2"/>
          <a:stretch>
            <a:fillRect/>
          </a:stretch>
        </p:blipFill>
        <p:spPr>
          <a:xfrm>
            <a:off x="772656" y="3141285"/>
            <a:ext cx="314801" cy="393502"/>
          </a:xfrm>
          <a:prstGeom prst="rect">
            <a:avLst/>
          </a:prstGeom>
        </p:spPr>
      </p:pic>
      <p:sp>
        <p:nvSpPr>
          <p:cNvPr id="12" name="Text 8"/>
          <p:cNvSpPr/>
          <p:nvPr/>
        </p:nvSpPr>
        <p:spPr>
          <a:xfrm>
            <a:off x="1935837" y="3086695"/>
            <a:ext cx="3201233" cy="328017"/>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1990s: Statistical Methods</a:t>
            </a:r>
            <a:endParaRPr lang="en-US" sz="2050" dirty="0"/>
          </a:p>
        </p:txBody>
      </p:sp>
      <p:sp>
        <p:nvSpPr>
          <p:cNvPr id="13" name="Text 9"/>
          <p:cNvSpPr/>
          <p:nvPr/>
        </p:nvSpPr>
        <p:spPr>
          <a:xfrm>
            <a:off x="1935837" y="3535323"/>
            <a:ext cx="11990665" cy="32170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Shift to probability and corpus-based approaches.</a:t>
            </a:r>
            <a:endParaRPr lang="en-US" sz="1550" dirty="0"/>
          </a:p>
        </p:txBody>
      </p:sp>
      <p:sp>
        <p:nvSpPr>
          <p:cNvPr id="14" name="Shape 10"/>
          <p:cNvSpPr/>
          <p:nvPr/>
        </p:nvSpPr>
        <p:spPr>
          <a:xfrm>
            <a:off x="1133535" y="4700230"/>
            <a:ext cx="603409" cy="22860"/>
          </a:xfrm>
          <a:prstGeom prst="roundRect">
            <a:avLst>
              <a:gd name="adj" fmla="val 369556"/>
            </a:avLst>
          </a:prstGeom>
          <a:solidFill>
            <a:srgbClr val="C0C1D7"/>
          </a:solidFill>
          <a:ln/>
        </p:spPr>
      </p:sp>
      <p:sp>
        <p:nvSpPr>
          <p:cNvPr id="15" name="Shape 11"/>
          <p:cNvSpPr/>
          <p:nvPr/>
        </p:nvSpPr>
        <p:spPr>
          <a:xfrm>
            <a:off x="703838" y="4485442"/>
            <a:ext cx="452557" cy="452557"/>
          </a:xfrm>
          <a:prstGeom prst="roundRect">
            <a:avLst>
              <a:gd name="adj" fmla="val 18667"/>
            </a:avLst>
          </a:prstGeom>
          <a:solidFill>
            <a:srgbClr val="DADBF1"/>
          </a:solidFill>
          <a:ln w="7620">
            <a:solidFill>
              <a:srgbClr val="C0C1D7"/>
            </a:solidFill>
            <a:prstDash val="solid"/>
          </a:ln>
        </p:spPr>
      </p:sp>
      <p:pic>
        <p:nvPicPr>
          <p:cNvPr id="16" name="Image 2" descr="preencoded.png">    </p:cNvPr>
          <p:cNvPicPr>
            <a:picLocks noChangeAspect="1"/>
          </p:cNvPicPr>
          <p:nvPr/>
        </p:nvPicPr>
        <p:blipFill>
          <a:blip r:embed="rId3"/>
          <a:stretch>
            <a:fillRect/>
          </a:stretch>
        </p:blipFill>
        <p:spPr>
          <a:xfrm>
            <a:off x="772656" y="4514910"/>
            <a:ext cx="314801" cy="393502"/>
          </a:xfrm>
          <a:prstGeom prst="rect">
            <a:avLst/>
          </a:prstGeom>
        </p:spPr>
      </p:pic>
      <p:sp>
        <p:nvSpPr>
          <p:cNvPr id="17" name="Text 12"/>
          <p:cNvSpPr/>
          <p:nvPr/>
        </p:nvSpPr>
        <p:spPr>
          <a:xfrm>
            <a:off x="1935837" y="4460319"/>
            <a:ext cx="2911316" cy="328017"/>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2010s: Neural Networks</a:t>
            </a:r>
            <a:endParaRPr lang="en-US" sz="2050" dirty="0"/>
          </a:p>
        </p:txBody>
      </p:sp>
      <p:sp>
        <p:nvSpPr>
          <p:cNvPr id="18" name="Text 13"/>
          <p:cNvSpPr/>
          <p:nvPr/>
        </p:nvSpPr>
        <p:spPr>
          <a:xfrm>
            <a:off x="1935837" y="4908947"/>
            <a:ext cx="11990665" cy="32170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Deep learning revolutionized NLP performance.</a:t>
            </a:r>
            <a:endParaRPr lang="en-US" sz="1550" dirty="0"/>
          </a:p>
        </p:txBody>
      </p:sp>
      <p:sp>
        <p:nvSpPr>
          <p:cNvPr id="19" name="Shape 14"/>
          <p:cNvSpPr/>
          <p:nvPr/>
        </p:nvSpPr>
        <p:spPr>
          <a:xfrm>
            <a:off x="1133535" y="6073854"/>
            <a:ext cx="603409" cy="22860"/>
          </a:xfrm>
          <a:prstGeom prst="roundRect">
            <a:avLst>
              <a:gd name="adj" fmla="val 369556"/>
            </a:avLst>
          </a:prstGeom>
          <a:solidFill>
            <a:srgbClr val="C0C1D7"/>
          </a:solidFill>
          <a:ln/>
        </p:spPr>
      </p:sp>
      <p:sp>
        <p:nvSpPr>
          <p:cNvPr id="20" name="Shape 15"/>
          <p:cNvSpPr/>
          <p:nvPr/>
        </p:nvSpPr>
        <p:spPr>
          <a:xfrm>
            <a:off x="703838" y="5859066"/>
            <a:ext cx="452557" cy="452557"/>
          </a:xfrm>
          <a:prstGeom prst="roundRect">
            <a:avLst>
              <a:gd name="adj" fmla="val 18667"/>
            </a:avLst>
          </a:prstGeom>
          <a:solidFill>
            <a:srgbClr val="DADBF1"/>
          </a:solidFill>
          <a:ln w="7620">
            <a:solidFill>
              <a:srgbClr val="C0C1D7"/>
            </a:solidFill>
            <a:prstDash val="solid"/>
          </a:ln>
        </p:spPr>
      </p:sp>
      <p:pic>
        <p:nvPicPr>
          <p:cNvPr id="21" name="Image 3" descr="preencoded.png">    </p:cNvPr>
          <p:cNvPicPr>
            <a:picLocks noChangeAspect="1"/>
          </p:cNvPicPr>
          <p:nvPr/>
        </p:nvPicPr>
        <p:blipFill>
          <a:blip r:embed="rId4"/>
          <a:stretch>
            <a:fillRect/>
          </a:stretch>
        </p:blipFill>
        <p:spPr>
          <a:xfrm>
            <a:off x="772656" y="5888534"/>
            <a:ext cx="314801" cy="393502"/>
          </a:xfrm>
          <a:prstGeom prst="rect">
            <a:avLst/>
          </a:prstGeom>
        </p:spPr>
      </p:pic>
      <p:sp>
        <p:nvSpPr>
          <p:cNvPr id="22" name="Text 16"/>
          <p:cNvSpPr/>
          <p:nvPr/>
        </p:nvSpPr>
        <p:spPr>
          <a:xfrm>
            <a:off x="1935837" y="5833943"/>
            <a:ext cx="3635931" cy="328017"/>
          </a:xfrm>
          <a:prstGeom prst="rect">
            <a:avLst/>
          </a:prstGeom>
          <a:noFill/>
          <a:ln/>
        </p:spPr>
        <p:txBody>
          <a:bodyPr wrap="none" lIns="0" tIns="0" rIns="0" bIns="0" rtlCol="0" anchor="t"/>
          <a:lstStyle/>
          <a:p>
            <a:pPr algn="l" indent="0" marL="0">
              <a:lnSpc>
                <a:spcPts val="2550"/>
              </a:lnSpc>
              <a:buNone/>
            </a:pPr>
            <a:r>
              <a:rPr lang="en-US" sz="2050" b="1" spc="-62" kern="0" dirty="0">
                <a:solidFill>
                  <a:srgbClr val="272525"/>
                </a:solidFill>
                <a:latin typeface="Inter Bold" pitchFamily="34" charset="0"/>
                <a:ea typeface="Inter Bold" pitchFamily="34" charset="-122"/>
                <a:cs typeface="Inter Bold" pitchFamily="34" charset="-120"/>
              </a:rPr>
              <a:t>2020s: Deep Learning Models</a:t>
            </a:r>
            <a:endParaRPr lang="en-US" sz="2050" dirty="0"/>
          </a:p>
        </p:txBody>
      </p:sp>
      <p:sp>
        <p:nvSpPr>
          <p:cNvPr id="23" name="Text 17"/>
          <p:cNvSpPr/>
          <p:nvPr/>
        </p:nvSpPr>
        <p:spPr>
          <a:xfrm>
            <a:off x="1935837" y="6282571"/>
            <a:ext cx="11990665" cy="321707"/>
          </a:xfrm>
          <a:prstGeom prst="rect">
            <a:avLst/>
          </a:prstGeom>
          <a:noFill/>
          <a:ln/>
        </p:spPr>
        <p:txBody>
          <a:bodyPr wrap="non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Transformer architectures like GPT and BERT dominate.</a:t>
            </a:r>
            <a:endParaRPr lang="en-US" sz="1550" dirty="0"/>
          </a:p>
        </p:txBody>
      </p:sp>
      <p:sp>
        <p:nvSpPr>
          <p:cNvPr id="24" name="Text 18"/>
          <p:cNvSpPr/>
          <p:nvPr/>
        </p:nvSpPr>
        <p:spPr>
          <a:xfrm>
            <a:off x="703898" y="7031593"/>
            <a:ext cx="13222605" cy="643414"/>
          </a:xfrm>
          <a:prstGeom prst="rect">
            <a:avLst/>
          </a:prstGeom>
          <a:noFill/>
          <a:ln/>
        </p:spPr>
        <p:txBody>
          <a:bodyPr wrap="square" lIns="0" tIns="0" rIns="0" bIns="0" rtlCol="0" anchor="t"/>
          <a:lstStyle/>
          <a:p>
            <a:pPr algn="l" indent="0" marL="0">
              <a:lnSpc>
                <a:spcPts val="2500"/>
              </a:lnSpc>
              <a:buNone/>
            </a:pPr>
            <a:r>
              <a:rPr lang="en-US" sz="1550" spc="-32" kern="0" dirty="0">
                <a:solidFill>
                  <a:srgbClr val="272525"/>
                </a:solidFill>
                <a:latin typeface="Inter" pitchFamily="34" charset="0"/>
                <a:ea typeface="Inter" pitchFamily="34" charset="-122"/>
                <a:cs typeface="Inter" pitchFamily="34" charset="-120"/>
              </a:rPr>
              <a:t>Future directions in NLP include better understanding of emotions and cultural contexts, improved support for low-resource languages (regional dialects), and development of safer and fairer AI language models that reduce bias and harmful outputs.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006912"/>
            <a:ext cx="8140303"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Data Preprocessing for NLP</a:t>
            </a:r>
            <a:endParaRPr lang="en-US" sz="5050" dirty="0"/>
          </a:p>
        </p:txBody>
      </p:sp>
      <p:sp>
        <p:nvSpPr>
          <p:cNvPr id="3" name="Shape 1"/>
          <p:cNvSpPr/>
          <p:nvPr/>
        </p:nvSpPr>
        <p:spPr>
          <a:xfrm>
            <a:off x="864037" y="2182177"/>
            <a:ext cx="185142" cy="945713"/>
          </a:xfrm>
          <a:prstGeom prst="roundRect">
            <a:avLst>
              <a:gd name="adj" fmla="val 56007"/>
            </a:avLst>
          </a:prstGeom>
          <a:solidFill>
            <a:srgbClr val="DADBF1"/>
          </a:solidFill>
          <a:ln w="15240">
            <a:solidFill>
              <a:srgbClr val="C0C1D7"/>
            </a:solidFill>
            <a:prstDash val="solid"/>
          </a:ln>
        </p:spPr>
      </p:sp>
      <p:sp>
        <p:nvSpPr>
          <p:cNvPr id="4" name="Text 2"/>
          <p:cNvSpPr/>
          <p:nvPr/>
        </p:nvSpPr>
        <p:spPr>
          <a:xfrm>
            <a:off x="1419463" y="2182177"/>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Raw Text Collection</a:t>
            </a:r>
            <a:endParaRPr lang="en-US" sz="2500" dirty="0"/>
          </a:p>
        </p:txBody>
      </p:sp>
      <p:sp>
        <p:nvSpPr>
          <p:cNvPr id="5" name="Text 3"/>
          <p:cNvSpPr/>
          <p:nvPr/>
        </p:nvSpPr>
        <p:spPr>
          <a:xfrm>
            <a:off x="1419463" y="2732842"/>
            <a:ext cx="12346900"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Gather unstructured text data from various sources like websites, documents, or social media.</a:t>
            </a:r>
            <a:endParaRPr lang="en-US" sz="1900" dirty="0"/>
          </a:p>
        </p:txBody>
      </p:sp>
      <p:sp>
        <p:nvSpPr>
          <p:cNvPr id="6" name="Shape 4"/>
          <p:cNvSpPr/>
          <p:nvPr/>
        </p:nvSpPr>
        <p:spPr>
          <a:xfrm>
            <a:off x="1234321" y="3374708"/>
            <a:ext cx="185142" cy="945713"/>
          </a:xfrm>
          <a:prstGeom prst="roundRect">
            <a:avLst>
              <a:gd name="adj" fmla="val 56007"/>
            </a:avLst>
          </a:prstGeom>
          <a:solidFill>
            <a:srgbClr val="DADBF1"/>
          </a:solidFill>
          <a:ln w="15240">
            <a:solidFill>
              <a:srgbClr val="C0C1D7"/>
            </a:solidFill>
            <a:prstDash val="solid"/>
          </a:ln>
        </p:spPr>
      </p:sp>
      <p:sp>
        <p:nvSpPr>
          <p:cNvPr id="7" name="Text 5"/>
          <p:cNvSpPr/>
          <p:nvPr/>
        </p:nvSpPr>
        <p:spPr>
          <a:xfrm>
            <a:off x="1789748" y="337470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Text Cleaning</a:t>
            </a:r>
            <a:endParaRPr lang="en-US" sz="2500" dirty="0"/>
          </a:p>
        </p:txBody>
      </p:sp>
      <p:sp>
        <p:nvSpPr>
          <p:cNvPr id="8" name="Text 6"/>
          <p:cNvSpPr/>
          <p:nvPr/>
        </p:nvSpPr>
        <p:spPr>
          <a:xfrm>
            <a:off x="1789748" y="3925372"/>
            <a:ext cx="11976616"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Remove irrelevant information, fix formatting issues, and standardize text structure.</a:t>
            </a:r>
            <a:endParaRPr lang="en-US" sz="1900" dirty="0"/>
          </a:p>
        </p:txBody>
      </p:sp>
      <p:sp>
        <p:nvSpPr>
          <p:cNvPr id="9" name="Shape 7"/>
          <p:cNvSpPr/>
          <p:nvPr/>
        </p:nvSpPr>
        <p:spPr>
          <a:xfrm>
            <a:off x="1604605" y="4567238"/>
            <a:ext cx="185142" cy="945713"/>
          </a:xfrm>
          <a:prstGeom prst="roundRect">
            <a:avLst>
              <a:gd name="adj" fmla="val 56007"/>
            </a:avLst>
          </a:prstGeom>
          <a:solidFill>
            <a:srgbClr val="DADBF1"/>
          </a:solidFill>
          <a:ln w="15240">
            <a:solidFill>
              <a:srgbClr val="C0C1D7"/>
            </a:solidFill>
            <a:prstDash val="solid"/>
          </a:ln>
        </p:spPr>
      </p:sp>
      <p:sp>
        <p:nvSpPr>
          <p:cNvPr id="10" name="Text 8"/>
          <p:cNvSpPr/>
          <p:nvPr/>
        </p:nvSpPr>
        <p:spPr>
          <a:xfrm>
            <a:off x="2160032" y="456723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Text Transformation</a:t>
            </a:r>
            <a:endParaRPr lang="en-US" sz="2500" dirty="0"/>
          </a:p>
        </p:txBody>
      </p:sp>
      <p:sp>
        <p:nvSpPr>
          <p:cNvPr id="11" name="Text 9"/>
          <p:cNvSpPr/>
          <p:nvPr/>
        </p:nvSpPr>
        <p:spPr>
          <a:xfrm>
            <a:off x="2160032" y="5117902"/>
            <a:ext cx="11606332"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Convert cleaned text into a format suitable for machine learning algorithms.</a:t>
            </a:r>
            <a:endParaRPr lang="en-US" sz="1900" dirty="0"/>
          </a:p>
        </p:txBody>
      </p:sp>
      <p:sp>
        <p:nvSpPr>
          <p:cNvPr id="12" name="Text 10"/>
          <p:cNvSpPr/>
          <p:nvPr/>
        </p:nvSpPr>
        <p:spPr>
          <a:xfrm>
            <a:off x="864037" y="6037421"/>
            <a:ext cx="12902327"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Before using text for AI, it must be cleaned and prepared. Raw text is like a messy room — we need to tidy it up first! This preprocessing stage is crucial as the quality of your NLP model depends heavily on how well the input data is prepared.</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940356"/>
            <a:ext cx="9452253"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Introduction to NLTK and SpaCy</a:t>
            </a:r>
            <a:endParaRPr lang="en-US" sz="5050" dirty="0"/>
          </a:p>
        </p:txBody>
      </p:sp>
      <p:sp>
        <p:nvSpPr>
          <p:cNvPr id="3" name="Text 1"/>
          <p:cNvSpPr/>
          <p:nvPr/>
        </p:nvSpPr>
        <p:spPr>
          <a:xfrm>
            <a:off x="864037" y="2362438"/>
            <a:ext cx="4793099"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NLTK (Natural Language Toolkit)</a:t>
            </a:r>
            <a:endParaRPr lang="en-US" sz="2500" dirty="0"/>
          </a:p>
        </p:txBody>
      </p:sp>
      <p:sp>
        <p:nvSpPr>
          <p:cNvPr id="4" name="Text 2"/>
          <p:cNvSpPr/>
          <p:nvPr/>
        </p:nvSpPr>
        <p:spPr>
          <a:xfrm>
            <a:off x="864037" y="3011805"/>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 comprehensive Python library designed for processing text and language analysis. It's particularly well-suited for learning and research purposes, offering a wide range of tools and resources.</a:t>
            </a:r>
            <a:endParaRPr lang="en-US" sz="1900" dirty="0"/>
          </a:p>
        </p:txBody>
      </p:sp>
      <p:sp>
        <p:nvSpPr>
          <p:cNvPr id="5" name="Text 3"/>
          <p:cNvSpPr/>
          <p:nvPr/>
        </p:nvSpPr>
        <p:spPr>
          <a:xfrm>
            <a:off x="864037" y="4814173"/>
            <a:ext cx="6150054" cy="118514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NLTK includes corpora, lexical resources like WordNet, and text processing libraries for classification, tokenization, stemming, tagging, and parsing.</a:t>
            </a:r>
            <a:endParaRPr lang="en-US" sz="1900" dirty="0"/>
          </a:p>
        </p:txBody>
      </p:sp>
      <p:sp>
        <p:nvSpPr>
          <p:cNvPr id="6" name="Text 4"/>
          <p:cNvSpPr/>
          <p:nvPr/>
        </p:nvSpPr>
        <p:spPr>
          <a:xfrm>
            <a:off x="7623929" y="2362438"/>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000000"/>
                </a:solidFill>
                <a:latin typeface="Inter Bold" pitchFamily="34" charset="0"/>
                <a:ea typeface="Inter Bold" pitchFamily="34" charset="-122"/>
                <a:cs typeface="Inter Bold" pitchFamily="34" charset="-120"/>
              </a:rPr>
              <a:t>SpaCy</a:t>
            </a:r>
            <a:endParaRPr lang="en-US" sz="2500" dirty="0"/>
          </a:p>
        </p:txBody>
      </p:sp>
      <p:sp>
        <p:nvSpPr>
          <p:cNvPr id="7" name="Text 5"/>
          <p:cNvSpPr/>
          <p:nvPr/>
        </p:nvSpPr>
        <p:spPr>
          <a:xfrm>
            <a:off x="7623929" y="3011805"/>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 more modern, faster, and more powerful NLP library optimized for production use. It's designed to be used in real-world applications and companies where performance matters.</a:t>
            </a:r>
            <a:endParaRPr lang="en-US" sz="1900" dirty="0"/>
          </a:p>
        </p:txBody>
      </p:sp>
      <p:sp>
        <p:nvSpPr>
          <p:cNvPr id="8" name="Text 6"/>
          <p:cNvSpPr/>
          <p:nvPr/>
        </p:nvSpPr>
        <p:spPr>
          <a:xfrm>
            <a:off x="7623929" y="4814173"/>
            <a:ext cx="6150054"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SpaCy offers pre-trained models, efficient tokenization, part-of-speech tagging, named entity recognition, and dependency parsing with a focus on speed and practical applications.</a:t>
            </a:r>
            <a:endParaRPr lang="en-US" sz="1900" dirty="0"/>
          </a:p>
        </p:txBody>
      </p:sp>
      <p:sp>
        <p:nvSpPr>
          <p:cNvPr id="9" name="Text 7"/>
          <p:cNvSpPr/>
          <p:nvPr/>
        </p:nvSpPr>
        <p:spPr>
          <a:xfrm>
            <a:off x="864037" y="6894195"/>
            <a:ext cx="12902327"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Both libraries are imported in Python with simple commands: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import nltk</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for NLTK and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import spacy</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for SpaCy.</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790218"/>
            <a:ext cx="12902327" cy="1609963"/>
          </a:xfrm>
          <a:prstGeom prst="rect">
            <a:avLst/>
          </a:prstGeom>
          <a:noFill/>
          <a:ln/>
        </p:spPr>
        <p:txBody>
          <a:bodyPr wrap="squar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Noise Removal (Stopwords, Punctuation, etc.)</a:t>
            </a:r>
            <a:endParaRPr lang="en-US" sz="5050" dirty="0"/>
          </a:p>
        </p:txBody>
      </p:sp>
      <p:sp>
        <p:nvSpPr>
          <p:cNvPr id="3" name="Shape 1"/>
          <p:cNvSpPr/>
          <p:nvPr/>
        </p:nvSpPr>
        <p:spPr>
          <a:xfrm>
            <a:off x="864037" y="3048119"/>
            <a:ext cx="555427" cy="555427"/>
          </a:xfrm>
          <a:prstGeom prst="roundRect">
            <a:avLst>
              <a:gd name="adj" fmla="val 18669"/>
            </a:avLst>
          </a:prstGeom>
          <a:solidFill>
            <a:srgbClr val="DADBF1"/>
          </a:solidFill>
          <a:ln w="1524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948511" y="3084255"/>
            <a:ext cx="386358" cy="483037"/>
          </a:xfrm>
          <a:prstGeom prst="rect">
            <a:avLst/>
          </a:prstGeom>
        </p:spPr>
      </p:pic>
      <p:sp>
        <p:nvSpPr>
          <p:cNvPr id="5" name="Text 2"/>
          <p:cNvSpPr/>
          <p:nvPr/>
        </p:nvSpPr>
        <p:spPr>
          <a:xfrm>
            <a:off x="1666280" y="3048119"/>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Stopwords Removal</a:t>
            </a:r>
            <a:endParaRPr lang="en-US" sz="2500" dirty="0"/>
          </a:p>
        </p:txBody>
      </p:sp>
      <p:sp>
        <p:nvSpPr>
          <p:cNvPr id="6" name="Text 3"/>
          <p:cNvSpPr/>
          <p:nvPr/>
        </p:nvSpPr>
        <p:spPr>
          <a:xfrm>
            <a:off x="1666280" y="3598783"/>
            <a:ext cx="3333988" cy="276534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Common words like "the", "is", "a", etc. that appear frequently but add little meaning to the analysis. These are typically filtered out to reduce noise and focus on meaningful content.</a:t>
            </a:r>
            <a:endParaRPr lang="en-US" sz="1900" dirty="0"/>
          </a:p>
        </p:txBody>
      </p:sp>
      <p:sp>
        <p:nvSpPr>
          <p:cNvPr id="7" name="Shape 4"/>
          <p:cNvSpPr/>
          <p:nvPr/>
        </p:nvSpPr>
        <p:spPr>
          <a:xfrm>
            <a:off x="5247084" y="3048119"/>
            <a:ext cx="555427" cy="555427"/>
          </a:xfrm>
          <a:prstGeom prst="roundRect">
            <a:avLst>
              <a:gd name="adj" fmla="val 18669"/>
            </a:avLst>
          </a:prstGeom>
          <a:solidFill>
            <a:srgbClr val="DADBF1"/>
          </a:solidFill>
          <a:ln w="15240">
            <a:solidFill>
              <a:srgbClr val="C0C1D7"/>
            </a:solidFill>
            <a:prstDash val="solid"/>
          </a:ln>
        </p:spPr>
      </p:sp>
      <p:pic>
        <p:nvPicPr>
          <p:cNvPr id="8" name="Image 1" descr="preencoded.png">    </p:cNvPr>
          <p:cNvPicPr>
            <a:picLocks noChangeAspect="1"/>
          </p:cNvPicPr>
          <p:nvPr/>
        </p:nvPicPr>
        <p:blipFill>
          <a:blip r:embed="rId2"/>
          <a:stretch>
            <a:fillRect/>
          </a:stretch>
        </p:blipFill>
        <p:spPr>
          <a:xfrm>
            <a:off x="5331559" y="3084255"/>
            <a:ext cx="386358" cy="483037"/>
          </a:xfrm>
          <a:prstGeom prst="rect">
            <a:avLst/>
          </a:prstGeom>
        </p:spPr>
      </p:pic>
      <p:sp>
        <p:nvSpPr>
          <p:cNvPr id="9" name="Text 5"/>
          <p:cNvSpPr/>
          <p:nvPr/>
        </p:nvSpPr>
        <p:spPr>
          <a:xfrm>
            <a:off x="6049328" y="3048119"/>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Punctuation Removal</a:t>
            </a:r>
            <a:endParaRPr lang="en-US" sz="2500" dirty="0"/>
          </a:p>
        </p:txBody>
      </p:sp>
      <p:sp>
        <p:nvSpPr>
          <p:cNvPr id="10" name="Text 6"/>
          <p:cNvSpPr/>
          <p:nvPr/>
        </p:nvSpPr>
        <p:spPr>
          <a:xfrm>
            <a:off x="6049328" y="3598783"/>
            <a:ext cx="333398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Removing punctuation marks like periods, commas, and exclamation points that may interfere with text analysis unless specifically needed for sentiment analysis.</a:t>
            </a:r>
            <a:endParaRPr lang="en-US" sz="1900" dirty="0"/>
          </a:p>
        </p:txBody>
      </p:sp>
      <p:sp>
        <p:nvSpPr>
          <p:cNvPr id="11" name="Shape 7"/>
          <p:cNvSpPr/>
          <p:nvPr/>
        </p:nvSpPr>
        <p:spPr>
          <a:xfrm>
            <a:off x="9630132" y="3048119"/>
            <a:ext cx="555427" cy="555427"/>
          </a:xfrm>
          <a:prstGeom prst="roundRect">
            <a:avLst>
              <a:gd name="adj" fmla="val 18669"/>
            </a:avLst>
          </a:prstGeom>
          <a:solidFill>
            <a:srgbClr val="DADBF1"/>
          </a:solidFill>
          <a:ln w="15240">
            <a:solidFill>
              <a:srgbClr val="C0C1D7"/>
            </a:solidFill>
            <a:prstDash val="solid"/>
          </a:ln>
        </p:spPr>
      </p:sp>
      <p:pic>
        <p:nvPicPr>
          <p:cNvPr id="12" name="Image 2" descr="preencoded.png">    </p:cNvPr>
          <p:cNvPicPr>
            <a:picLocks noChangeAspect="1"/>
          </p:cNvPicPr>
          <p:nvPr/>
        </p:nvPicPr>
        <p:blipFill>
          <a:blip r:embed="rId3"/>
          <a:stretch>
            <a:fillRect/>
          </a:stretch>
        </p:blipFill>
        <p:spPr>
          <a:xfrm>
            <a:off x="9714607" y="3084255"/>
            <a:ext cx="386358" cy="483037"/>
          </a:xfrm>
          <a:prstGeom prst="rect">
            <a:avLst/>
          </a:prstGeom>
        </p:spPr>
      </p:pic>
      <p:sp>
        <p:nvSpPr>
          <p:cNvPr id="13" name="Text 8"/>
          <p:cNvSpPr/>
          <p:nvPr/>
        </p:nvSpPr>
        <p:spPr>
          <a:xfrm>
            <a:off x="10432375" y="3048119"/>
            <a:ext cx="3333988" cy="805101"/>
          </a:xfrm>
          <a:prstGeom prst="rect">
            <a:avLst/>
          </a:prstGeom>
          <a:noFill/>
          <a:ln/>
        </p:spPr>
        <p:txBody>
          <a:bodyPr wrap="squar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Numbers and Special Characters</a:t>
            </a:r>
            <a:endParaRPr lang="en-US" sz="2500" dirty="0"/>
          </a:p>
        </p:txBody>
      </p:sp>
      <p:sp>
        <p:nvSpPr>
          <p:cNvPr id="14" name="Text 9"/>
          <p:cNvSpPr/>
          <p:nvPr/>
        </p:nvSpPr>
        <p:spPr>
          <a:xfrm>
            <a:off x="10432375" y="4001333"/>
            <a:ext cx="3333988" cy="2370296"/>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Depending on the application, numbers and special characters might be considered noise and removed to simplify text processing.</a:t>
            </a:r>
            <a:endParaRPr lang="en-US" sz="1900" dirty="0"/>
          </a:p>
        </p:txBody>
      </p:sp>
      <p:sp>
        <p:nvSpPr>
          <p:cNvPr id="15" name="Text 10"/>
          <p:cNvSpPr/>
          <p:nvPr/>
        </p:nvSpPr>
        <p:spPr>
          <a:xfrm>
            <a:off x="864037" y="6649283"/>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 NLTK, stopwords can be accessed using: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from nltk.corpus import stopwords</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followed by </a:t>
            </a:r>
            <a:pPr algn="l" indent="0" marL="0">
              <a:lnSpc>
                <a:spcPts val="3100"/>
              </a:lnSpc>
              <a:buNone/>
            </a:pPr>
            <a:r>
              <a:rPr lang="en-US" sz="1900" b="1" spc="-39" kern="0" dirty="0">
                <a:solidFill>
                  <a:srgbClr val="272525"/>
                </a:solidFill>
                <a:latin typeface="Inter" pitchFamily="34" charset="0"/>
                <a:ea typeface="Inter" pitchFamily="34" charset="-122"/>
                <a:cs typeface="Inter" pitchFamily="34" charset="-120"/>
              </a:rPr>
              <a:t>stopwords.words('english')</a:t>
            </a:r>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 to get a list of English stopwords.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0210" y="573643"/>
            <a:ext cx="8251865" cy="680204"/>
          </a:xfrm>
          <a:prstGeom prst="rect">
            <a:avLst/>
          </a:prstGeom>
          <a:noFill/>
          <a:ln/>
        </p:spPr>
        <p:txBody>
          <a:bodyPr wrap="none" lIns="0" tIns="0" rIns="0" bIns="0" rtlCol="0" anchor="t"/>
          <a:lstStyle/>
          <a:p>
            <a:pPr algn="l" indent="0" marL="0">
              <a:lnSpc>
                <a:spcPts val="5350"/>
              </a:lnSpc>
              <a:buNone/>
            </a:pPr>
            <a:r>
              <a:rPr lang="en-US" sz="4250" b="1" spc="-129" kern="0" dirty="0">
                <a:solidFill>
                  <a:srgbClr val="000000"/>
                </a:solidFill>
                <a:latin typeface="Inter Bold" pitchFamily="34" charset="0"/>
                <a:ea typeface="Inter Bold" pitchFamily="34" charset="-122"/>
                <a:cs typeface="Inter Bold" pitchFamily="34" charset="-120"/>
              </a:rPr>
              <a:t>Word and Sentence Tokenization</a:t>
            </a:r>
            <a:endParaRPr lang="en-US" sz="4250" dirty="0"/>
          </a:p>
        </p:txBody>
      </p:sp>
      <p:sp>
        <p:nvSpPr>
          <p:cNvPr id="3" name="Text 1"/>
          <p:cNvSpPr/>
          <p:nvPr/>
        </p:nvSpPr>
        <p:spPr>
          <a:xfrm>
            <a:off x="1976318" y="2345650"/>
            <a:ext cx="2721293" cy="340162"/>
          </a:xfrm>
          <a:prstGeom prst="rect">
            <a:avLst/>
          </a:prstGeom>
          <a:noFill/>
          <a:ln/>
        </p:spPr>
        <p:txBody>
          <a:bodyPr wrap="none" lIns="0" tIns="0" rIns="0" bIns="0" rtlCol="0" anchor="t"/>
          <a:lstStyle/>
          <a:p>
            <a:pPr algn="r"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Raw Text</a:t>
            </a:r>
            <a:endParaRPr lang="en-US" sz="2100" dirty="0"/>
          </a:p>
        </p:txBody>
      </p:sp>
      <p:sp>
        <p:nvSpPr>
          <p:cNvPr id="4" name="Text 2"/>
          <p:cNvSpPr/>
          <p:nvPr/>
        </p:nvSpPr>
        <p:spPr>
          <a:xfrm>
            <a:off x="730210" y="2810947"/>
            <a:ext cx="3967401" cy="333732"/>
          </a:xfrm>
          <a:prstGeom prst="rect">
            <a:avLst/>
          </a:prstGeom>
          <a:noFill/>
          <a:ln/>
        </p:spPr>
        <p:txBody>
          <a:bodyPr wrap="none" lIns="0" tIns="0" rIns="0" bIns="0" rtlCol="0" anchor="t"/>
          <a:lstStyle/>
          <a:p>
            <a:pPr algn="r" indent="0" marL="0">
              <a:lnSpc>
                <a:spcPts val="2600"/>
              </a:lnSpc>
              <a:buNone/>
            </a:pPr>
            <a:r>
              <a:rPr lang="en-US" sz="1600" spc="-33" kern="0" dirty="0">
                <a:solidFill>
                  <a:srgbClr val="272525"/>
                </a:solidFill>
                <a:latin typeface="Inter" pitchFamily="34" charset="0"/>
                <a:ea typeface="Inter" pitchFamily="34" charset="-122"/>
                <a:cs typeface="Inter" pitchFamily="34" charset="-120"/>
              </a:rPr>
              <a:t>Unprocessed text document or string</a:t>
            </a:r>
            <a:endParaRPr lang="en-US" sz="1600" dirty="0"/>
          </a:p>
        </p:txBody>
      </p:sp>
      <p:pic>
        <p:nvPicPr>
          <p:cNvPr id="5" name="Image 0" descr="preencoded.png">    </p:cNvPr>
          <p:cNvPicPr>
            <a:picLocks noChangeAspect="1"/>
          </p:cNvPicPr>
          <p:nvPr/>
        </p:nvPicPr>
        <p:blipFill>
          <a:blip r:embed="rId1"/>
          <a:stretch>
            <a:fillRect/>
          </a:stretch>
        </p:blipFill>
        <p:spPr>
          <a:xfrm>
            <a:off x="5010507" y="1671042"/>
            <a:ext cx="4609386" cy="4609386"/>
          </a:xfrm>
          <a:prstGeom prst="rect">
            <a:avLst/>
          </a:prstGeom>
        </p:spPr>
      </p:pic>
      <p:pic>
        <p:nvPicPr>
          <p:cNvPr id="6" name="Image 1" descr="preencoded.png">    </p:cNvPr>
          <p:cNvPicPr>
            <a:picLocks noChangeAspect="1"/>
          </p:cNvPicPr>
          <p:nvPr/>
        </p:nvPicPr>
        <p:blipFill>
          <a:blip r:embed="rId2"/>
          <a:stretch>
            <a:fillRect/>
          </a:stretch>
        </p:blipFill>
        <p:spPr>
          <a:xfrm>
            <a:off x="6231374" y="2460665"/>
            <a:ext cx="312063" cy="390168"/>
          </a:xfrm>
          <a:prstGeom prst="rect">
            <a:avLst/>
          </a:prstGeom>
        </p:spPr>
      </p:pic>
      <p:sp>
        <p:nvSpPr>
          <p:cNvPr id="7" name="Text 3"/>
          <p:cNvSpPr/>
          <p:nvPr/>
        </p:nvSpPr>
        <p:spPr>
          <a:xfrm>
            <a:off x="9932789" y="2345650"/>
            <a:ext cx="2860596" cy="340162"/>
          </a:xfrm>
          <a:prstGeom prst="rect">
            <a:avLst/>
          </a:prstGeom>
          <a:noFill/>
          <a:ln/>
        </p:spPr>
        <p:txBody>
          <a:bodyPr wrap="none" lIns="0" tIns="0" rIns="0" bIns="0" rtlCol="0" anchor="t"/>
          <a:lstStyle/>
          <a:p>
            <a:pPr algn="l"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Sentence Tokenization</a:t>
            </a:r>
            <a:endParaRPr lang="en-US" sz="2100" dirty="0"/>
          </a:p>
        </p:txBody>
      </p:sp>
      <p:sp>
        <p:nvSpPr>
          <p:cNvPr id="8" name="Text 4"/>
          <p:cNvSpPr/>
          <p:nvPr/>
        </p:nvSpPr>
        <p:spPr>
          <a:xfrm>
            <a:off x="9932789" y="2810947"/>
            <a:ext cx="3967401" cy="333732"/>
          </a:xfrm>
          <a:prstGeom prst="rect">
            <a:avLst/>
          </a:prstGeom>
          <a:noFill/>
          <a:ln/>
        </p:spPr>
        <p:txBody>
          <a:bodyPr wrap="non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Split text into individual sentences</a:t>
            </a:r>
            <a:endParaRPr lang="en-US" sz="1600" dirty="0"/>
          </a:p>
        </p:txBody>
      </p:sp>
      <p:pic>
        <p:nvPicPr>
          <p:cNvPr id="9" name="Image 2" descr="preencoded.png">    </p:cNvPr>
          <p:cNvPicPr>
            <a:picLocks noChangeAspect="1"/>
          </p:cNvPicPr>
          <p:nvPr/>
        </p:nvPicPr>
        <p:blipFill>
          <a:blip r:embed="rId3"/>
          <a:stretch>
            <a:fillRect/>
          </a:stretch>
        </p:blipFill>
        <p:spPr>
          <a:xfrm>
            <a:off x="5010507" y="1671042"/>
            <a:ext cx="4609386" cy="4609386"/>
          </a:xfrm>
          <a:prstGeom prst="rect">
            <a:avLst/>
          </a:prstGeom>
        </p:spPr>
      </p:pic>
      <p:pic>
        <p:nvPicPr>
          <p:cNvPr id="10" name="Image 3" descr="preencoded.png">    </p:cNvPr>
          <p:cNvPicPr>
            <a:picLocks noChangeAspect="1"/>
          </p:cNvPicPr>
          <p:nvPr/>
        </p:nvPicPr>
        <p:blipFill>
          <a:blip r:embed="rId4"/>
          <a:stretch>
            <a:fillRect/>
          </a:stretch>
        </p:blipFill>
        <p:spPr>
          <a:xfrm>
            <a:off x="8478917" y="2852857"/>
            <a:ext cx="312063" cy="390168"/>
          </a:xfrm>
          <a:prstGeom prst="rect">
            <a:avLst/>
          </a:prstGeom>
        </p:spPr>
      </p:pic>
      <p:sp>
        <p:nvSpPr>
          <p:cNvPr id="11" name="Text 5"/>
          <p:cNvSpPr/>
          <p:nvPr/>
        </p:nvSpPr>
        <p:spPr>
          <a:xfrm>
            <a:off x="9932789" y="4806791"/>
            <a:ext cx="2721293" cy="340162"/>
          </a:xfrm>
          <a:prstGeom prst="rect">
            <a:avLst/>
          </a:prstGeom>
          <a:noFill/>
          <a:ln/>
        </p:spPr>
        <p:txBody>
          <a:bodyPr wrap="none" lIns="0" tIns="0" rIns="0" bIns="0" rtlCol="0" anchor="t"/>
          <a:lstStyle/>
          <a:p>
            <a:pPr algn="l"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Word Tokenization</a:t>
            </a:r>
            <a:endParaRPr lang="en-US" sz="2100" dirty="0"/>
          </a:p>
        </p:txBody>
      </p:sp>
      <p:sp>
        <p:nvSpPr>
          <p:cNvPr id="12" name="Text 6"/>
          <p:cNvSpPr/>
          <p:nvPr/>
        </p:nvSpPr>
        <p:spPr>
          <a:xfrm>
            <a:off x="9932789" y="5272088"/>
            <a:ext cx="3967401" cy="333732"/>
          </a:xfrm>
          <a:prstGeom prst="rect">
            <a:avLst/>
          </a:prstGeom>
          <a:noFill/>
          <a:ln/>
        </p:spPr>
        <p:txBody>
          <a:bodyPr wrap="non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Split sentences into individual words</a:t>
            </a:r>
            <a:endParaRPr lang="en-US" sz="1600" dirty="0"/>
          </a:p>
        </p:txBody>
      </p:sp>
      <p:pic>
        <p:nvPicPr>
          <p:cNvPr id="13" name="Image 4" descr="preencoded.png">    </p:cNvPr>
          <p:cNvPicPr>
            <a:picLocks noChangeAspect="1"/>
          </p:cNvPicPr>
          <p:nvPr/>
        </p:nvPicPr>
        <p:blipFill>
          <a:blip r:embed="rId5"/>
          <a:stretch>
            <a:fillRect/>
          </a:stretch>
        </p:blipFill>
        <p:spPr>
          <a:xfrm>
            <a:off x="5010507" y="1671042"/>
            <a:ext cx="4609386" cy="4609386"/>
          </a:xfrm>
          <a:prstGeom prst="rect">
            <a:avLst/>
          </a:prstGeom>
        </p:spPr>
      </p:pic>
      <p:pic>
        <p:nvPicPr>
          <p:cNvPr id="14" name="Image 5" descr="preencoded.png">    </p:cNvPr>
          <p:cNvPicPr>
            <a:picLocks noChangeAspect="1"/>
          </p:cNvPicPr>
          <p:nvPr/>
        </p:nvPicPr>
        <p:blipFill>
          <a:blip r:embed="rId6"/>
          <a:stretch>
            <a:fillRect/>
          </a:stretch>
        </p:blipFill>
        <p:spPr>
          <a:xfrm>
            <a:off x="8086725" y="5100399"/>
            <a:ext cx="312063" cy="390168"/>
          </a:xfrm>
          <a:prstGeom prst="rect">
            <a:avLst/>
          </a:prstGeom>
        </p:spPr>
      </p:pic>
      <p:sp>
        <p:nvSpPr>
          <p:cNvPr id="15" name="Text 7"/>
          <p:cNvSpPr/>
          <p:nvPr/>
        </p:nvSpPr>
        <p:spPr>
          <a:xfrm>
            <a:off x="1976318" y="4806791"/>
            <a:ext cx="2721293" cy="340162"/>
          </a:xfrm>
          <a:prstGeom prst="rect">
            <a:avLst/>
          </a:prstGeom>
          <a:noFill/>
          <a:ln/>
        </p:spPr>
        <p:txBody>
          <a:bodyPr wrap="none" lIns="0" tIns="0" rIns="0" bIns="0" rtlCol="0" anchor="t"/>
          <a:lstStyle/>
          <a:p>
            <a:pPr algn="r" indent="0" marL="0">
              <a:lnSpc>
                <a:spcPts val="2650"/>
              </a:lnSpc>
              <a:buNone/>
            </a:pPr>
            <a:r>
              <a:rPr lang="en-US" sz="2100" b="1" spc="-64" kern="0" dirty="0">
                <a:solidFill>
                  <a:srgbClr val="272525"/>
                </a:solidFill>
                <a:latin typeface="Inter Bold" pitchFamily="34" charset="0"/>
                <a:ea typeface="Inter Bold" pitchFamily="34" charset="-122"/>
                <a:cs typeface="Inter Bold" pitchFamily="34" charset="-120"/>
              </a:rPr>
              <a:t>Further Processing</a:t>
            </a:r>
            <a:endParaRPr lang="en-US" sz="2100" dirty="0"/>
          </a:p>
        </p:txBody>
      </p:sp>
      <p:sp>
        <p:nvSpPr>
          <p:cNvPr id="16" name="Text 8"/>
          <p:cNvSpPr/>
          <p:nvPr/>
        </p:nvSpPr>
        <p:spPr>
          <a:xfrm>
            <a:off x="730210" y="5272088"/>
            <a:ext cx="3967401" cy="333732"/>
          </a:xfrm>
          <a:prstGeom prst="rect">
            <a:avLst/>
          </a:prstGeom>
          <a:noFill/>
          <a:ln/>
        </p:spPr>
        <p:txBody>
          <a:bodyPr wrap="none" lIns="0" tIns="0" rIns="0" bIns="0" rtlCol="0" anchor="t"/>
          <a:lstStyle/>
          <a:p>
            <a:pPr algn="r" indent="0" marL="0">
              <a:lnSpc>
                <a:spcPts val="2600"/>
              </a:lnSpc>
              <a:buNone/>
            </a:pPr>
            <a:r>
              <a:rPr lang="en-US" sz="1600" spc="-33" kern="0" dirty="0">
                <a:solidFill>
                  <a:srgbClr val="272525"/>
                </a:solidFill>
                <a:latin typeface="Inter" pitchFamily="34" charset="0"/>
                <a:ea typeface="Inter" pitchFamily="34" charset="-122"/>
                <a:cs typeface="Inter" pitchFamily="34" charset="-120"/>
              </a:rPr>
              <a:t>Analyze tokens for NLP tasks</a:t>
            </a:r>
            <a:endParaRPr lang="en-US" sz="1600" dirty="0"/>
          </a:p>
        </p:txBody>
      </p:sp>
      <p:pic>
        <p:nvPicPr>
          <p:cNvPr id="17" name="Image 6" descr="preencoded.png">    </p:cNvPr>
          <p:cNvPicPr>
            <a:picLocks noChangeAspect="1"/>
          </p:cNvPicPr>
          <p:nvPr/>
        </p:nvPicPr>
        <p:blipFill>
          <a:blip r:embed="rId7"/>
          <a:stretch>
            <a:fillRect/>
          </a:stretch>
        </p:blipFill>
        <p:spPr>
          <a:xfrm>
            <a:off x="5010507" y="1671042"/>
            <a:ext cx="4609386" cy="4609386"/>
          </a:xfrm>
          <a:prstGeom prst="rect">
            <a:avLst/>
          </a:prstGeom>
        </p:spPr>
      </p:pic>
      <p:pic>
        <p:nvPicPr>
          <p:cNvPr id="18" name="Image 7" descr="preencoded.png">    </p:cNvPr>
          <p:cNvPicPr>
            <a:picLocks noChangeAspect="1"/>
          </p:cNvPicPr>
          <p:nvPr/>
        </p:nvPicPr>
        <p:blipFill>
          <a:blip r:embed="rId8"/>
          <a:stretch>
            <a:fillRect/>
          </a:stretch>
        </p:blipFill>
        <p:spPr>
          <a:xfrm>
            <a:off x="5839182" y="4708208"/>
            <a:ext cx="312063" cy="390168"/>
          </a:xfrm>
          <a:prstGeom prst="rect">
            <a:avLst/>
          </a:prstGeom>
        </p:spPr>
      </p:pic>
      <p:sp>
        <p:nvSpPr>
          <p:cNvPr id="19" name="Text 9"/>
          <p:cNvSpPr/>
          <p:nvPr/>
        </p:nvSpPr>
        <p:spPr>
          <a:xfrm>
            <a:off x="730210" y="6515100"/>
            <a:ext cx="13169979" cy="667464"/>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Tokenization is the process of splitting text into smaller pieces (tokens) such as words or sentences. This is a fundamental step in NLP that prepares text for further analysis.</a:t>
            </a:r>
            <a:endParaRPr lang="en-US" sz="1600" dirty="0"/>
          </a:p>
        </p:txBody>
      </p:sp>
      <p:sp>
        <p:nvSpPr>
          <p:cNvPr id="20" name="Text 10"/>
          <p:cNvSpPr/>
          <p:nvPr/>
        </p:nvSpPr>
        <p:spPr>
          <a:xfrm>
            <a:off x="730210" y="7417237"/>
            <a:ext cx="13169979" cy="667464"/>
          </a:xfrm>
          <a:prstGeom prst="rect">
            <a:avLst/>
          </a:prstGeom>
          <a:noFill/>
          <a:ln/>
        </p:spPr>
        <p:txBody>
          <a:bodyPr wrap="square" lIns="0" tIns="0" rIns="0" bIns="0" rtlCol="0" anchor="t"/>
          <a:lstStyle/>
          <a:p>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In NLTK, you can tokenize text using: </a:t>
            </a:r>
            <a:pPr algn="l" indent="0" marL="0">
              <a:lnSpc>
                <a:spcPts val="2600"/>
              </a:lnSpc>
              <a:buNone/>
            </a:pPr>
            <a:r>
              <a:rPr lang="en-US" sz="1600" b="1" spc="-33" kern="0" dirty="0">
                <a:solidFill>
                  <a:srgbClr val="272525"/>
                </a:solidFill>
                <a:latin typeface="Inter" pitchFamily="34" charset="0"/>
                <a:ea typeface="Inter" pitchFamily="34" charset="-122"/>
                <a:cs typeface="Inter" pitchFamily="34" charset="-120"/>
              </a:rPr>
              <a:t>from nltk.tokenize import word_tokenize, sent_tokenize</a:t>
            </a:r>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 For example, </a:t>
            </a:r>
            <a:pPr algn="l" indent="0" marL="0">
              <a:lnSpc>
                <a:spcPts val="2600"/>
              </a:lnSpc>
              <a:buNone/>
            </a:pPr>
            <a:r>
              <a:rPr lang="en-US" sz="1600" b="1" spc="-33" kern="0" dirty="0">
                <a:solidFill>
                  <a:srgbClr val="272525"/>
                </a:solidFill>
                <a:latin typeface="Inter" pitchFamily="34" charset="0"/>
                <a:ea typeface="Inter" pitchFamily="34" charset="-122"/>
                <a:cs typeface="Inter" pitchFamily="34" charset="-120"/>
              </a:rPr>
              <a:t>word_tokenize("AI is amazing!")</a:t>
            </a:r>
            <a:pPr algn="l" indent="0" marL="0">
              <a:lnSpc>
                <a:spcPts val="2600"/>
              </a:lnSpc>
              <a:buNone/>
            </a:pPr>
            <a:r>
              <a:rPr lang="en-US" sz="1600" spc="-33" kern="0" dirty="0">
                <a:solidFill>
                  <a:srgbClr val="272525"/>
                </a:solidFill>
                <a:latin typeface="Inter" pitchFamily="34" charset="0"/>
                <a:ea typeface="Inter" pitchFamily="34" charset="-122"/>
                <a:cs typeface="Inter" pitchFamily="34" charset="-120"/>
              </a:rPr>
              <a:t> produces ['AI', 'is', 'amazing', '!'].</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986671"/>
            <a:ext cx="6440448" cy="804982"/>
          </a:xfrm>
          <a:prstGeom prst="rect">
            <a:avLst/>
          </a:prstGeom>
          <a:noFill/>
          <a:ln/>
        </p:spPr>
        <p:txBody>
          <a:bodyPr wrap="none" lIns="0" tIns="0" rIns="0" bIns="0" rtlCol="0" anchor="t"/>
          <a:lstStyle/>
          <a:p>
            <a:pPr algn="l" indent="0" marL="0">
              <a:lnSpc>
                <a:spcPts val="6300"/>
              </a:lnSpc>
              <a:buNone/>
            </a:pPr>
            <a:r>
              <a:rPr lang="en-US" sz="5050" b="1" spc="-152" kern="0" dirty="0">
                <a:solidFill>
                  <a:srgbClr val="000000"/>
                </a:solidFill>
                <a:latin typeface="Inter Bold" pitchFamily="34" charset="0"/>
                <a:ea typeface="Inter Bold" pitchFamily="34" charset="-122"/>
                <a:cs typeface="Inter Bold" pitchFamily="34" charset="-120"/>
              </a:rPr>
              <a:t>Word Segmentation</a:t>
            </a:r>
            <a:endParaRPr lang="en-US" sz="5050" dirty="0"/>
          </a:p>
        </p:txBody>
      </p:sp>
      <p:pic>
        <p:nvPicPr>
          <p:cNvPr id="3" name="Image 0" descr="preencoded.png">    </p:cNvPr>
          <p:cNvPicPr>
            <a:picLocks noChangeAspect="1"/>
          </p:cNvPicPr>
          <p:nvPr/>
        </p:nvPicPr>
        <p:blipFill>
          <a:blip r:embed="rId1"/>
          <a:stretch>
            <a:fillRect/>
          </a:stretch>
        </p:blipFill>
        <p:spPr>
          <a:xfrm>
            <a:off x="864037" y="2161937"/>
            <a:ext cx="4300776" cy="987504"/>
          </a:xfrm>
          <a:prstGeom prst="rect">
            <a:avLst/>
          </a:prstGeom>
        </p:spPr>
      </p:pic>
      <p:sp>
        <p:nvSpPr>
          <p:cNvPr id="4" name="Text 1"/>
          <p:cNvSpPr/>
          <p:nvPr/>
        </p:nvSpPr>
        <p:spPr>
          <a:xfrm>
            <a:off x="1110853" y="3519726"/>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Unsegmented Text</a:t>
            </a:r>
            <a:endParaRPr lang="en-US" sz="2500" dirty="0"/>
          </a:p>
        </p:txBody>
      </p:sp>
      <p:sp>
        <p:nvSpPr>
          <p:cNvPr id="5" name="Text 2"/>
          <p:cNvSpPr/>
          <p:nvPr/>
        </p:nvSpPr>
        <p:spPr>
          <a:xfrm>
            <a:off x="1110853" y="4070390"/>
            <a:ext cx="3807143"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Raw string without word boundaries</a:t>
            </a:r>
            <a:endParaRPr lang="en-US" sz="1900" dirty="0"/>
          </a:p>
        </p:txBody>
      </p:sp>
      <p:pic>
        <p:nvPicPr>
          <p:cNvPr id="6" name="Image 1" descr="preencoded.png">    </p:cNvPr>
          <p:cNvPicPr>
            <a:picLocks noChangeAspect="1"/>
          </p:cNvPicPr>
          <p:nvPr/>
        </p:nvPicPr>
        <p:blipFill>
          <a:blip r:embed="rId2"/>
          <a:stretch>
            <a:fillRect/>
          </a:stretch>
        </p:blipFill>
        <p:spPr>
          <a:xfrm>
            <a:off x="5164812" y="2161937"/>
            <a:ext cx="4300776" cy="987504"/>
          </a:xfrm>
          <a:prstGeom prst="rect">
            <a:avLst/>
          </a:prstGeom>
        </p:spPr>
      </p:pic>
      <p:sp>
        <p:nvSpPr>
          <p:cNvPr id="7" name="Text 3"/>
          <p:cNvSpPr/>
          <p:nvPr/>
        </p:nvSpPr>
        <p:spPr>
          <a:xfrm>
            <a:off x="5411629" y="3519726"/>
            <a:ext cx="3626287"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Segmentation Algorithm</a:t>
            </a:r>
            <a:endParaRPr lang="en-US" sz="2500" dirty="0"/>
          </a:p>
        </p:txBody>
      </p:sp>
      <p:sp>
        <p:nvSpPr>
          <p:cNvPr id="8" name="Text 4"/>
          <p:cNvSpPr/>
          <p:nvPr/>
        </p:nvSpPr>
        <p:spPr>
          <a:xfrm>
            <a:off x="5411629" y="4070390"/>
            <a:ext cx="3807143"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Apply language-specific rules</a:t>
            </a:r>
            <a:endParaRPr lang="en-US" sz="1900" dirty="0"/>
          </a:p>
        </p:txBody>
      </p:sp>
      <p:pic>
        <p:nvPicPr>
          <p:cNvPr id="9" name="Image 2" descr="preencoded.png">    </p:cNvPr>
          <p:cNvPicPr>
            <a:picLocks noChangeAspect="1"/>
          </p:cNvPicPr>
          <p:nvPr/>
        </p:nvPicPr>
        <p:blipFill>
          <a:blip r:embed="rId3"/>
          <a:stretch>
            <a:fillRect/>
          </a:stretch>
        </p:blipFill>
        <p:spPr>
          <a:xfrm>
            <a:off x="9465588" y="2161937"/>
            <a:ext cx="4300776" cy="987504"/>
          </a:xfrm>
          <a:prstGeom prst="rect">
            <a:avLst/>
          </a:prstGeom>
        </p:spPr>
      </p:pic>
      <p:sp>
        <p:nvSpPr>
          <p:cNvPr id="10" name="Text 5"/>
          <p:cNvSpPr/>
          <p:nvPr/>
        </p:nvSpPr>
        <p:spPr>
          <a:xfrm>
            <a:off x="9712404" y="3519726"/>
            <a:ext cx="3220164" cy="402550"/>
          </a:xfrm>
          <a:prstGeom prst="rect">
            <a:avLst/>
          </a:prstGeom>
          <a:noFill/>
          <a:ln/>
        </p:spPr>
        <p:txBody>
          <a:bodyPr wrap="none" lIns="0" tIns="0" rIns="0" bIns="0" rtlCol="0" anchor="t"/>
          <a:lstStyle/>
          <a:p>
            <a:pPr algn="l" indent="0" marL="0">
              <a:lnSpc>
                <a:spcPts val="3150"/>
              </a:lnSpc>
              <a:buNone/>
            </a:pPr>
            <a:r>
              <a:rPr lang="en-US" sz="2500" b="1" spc="-76" kern="0" dirty="0">
                <a:solidFill>
                  <a:srgbClr val="272525"/>
                </a:solidFill>
                <a:latin typeface="Inter Bold" pitchFamily="34" charset="0"/>
                <a:ea typeface="Inter Bold" pitchFamily="34" charset="-122"/>
                <a:cs typeface="Inter Bold" pitchFamily="34" charset="-120"/>
              </a:rPr>
              <a:t>Segmented Words</a:t>
            </a:r>
            <a:endParaRPr lang="en-US" sz="2500" dirty="0"/>
          </a:p>
        </p:txBody>
      </p:sp>
      <p:sp>
        <p:nvSpPr>
          <p:cNvPr id="11" name="Text 6"/>
          <p:cNvSpPr/>
          <p:nvPr/>
        </p:nvSpPr>
        <p:spPr>
          <a:xfrm>
            <a:off x="9712404" y="4070390"/>
            <a:ext cx="3807143" cy="395049"/>
          </a:xfrm>
          <a:prstGeom prst="rect">
            <a:avLst/>
          </a:prstGeom>
          <a:noFill/>
          <a:ln/>
        </p:spPr>
        <p:txBody>
          <a:bodyPr wrap="non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Individual words identified</a:t>
            </a:r>
            <a:endParaRPr lang="en-US" sz="1900" dirty="0"/>
          </a:p>
        </p:txBody>
      </p:sp>
      <p:sp>
        <p:nvSpPr>
          <p:cNvPr id="12" name="Text 7"/>
          <p:cNvSpPr/>
          <p:nvPr/>
        </p:nvSpPr>
        <p:spPr>
          <a:xfrm>
            <a:off x="864037" y="5384959"/>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Word segmentation is the process of splitting a string of characters into individual words. This is particularly important for languages like Chinese, Japanese, or Thai that don't use spaces between words.</a:t>
            </a:r>
            <a:endParaRPr lang="en-US" sz="1900" dirty="0"/>
          </a:p>
        </p:txBody>
      </p:sp>
      <p:sp>
        <p:nvSpPr>
          <p:cNvPr id="13" name="Text 8"/>
          <p:cNvSpPr/>
          <p:nvPr/>
        </p:nvSpPr>
        <p:spPr>
          <a:xfrm>
            <a:off x="864037" y="6452711"/>
            <a:ext cx="12902327" cy="790099"/>
          </a:xfrm>
          <a:prstGeom prst="rect">
            <a:avLst/>
          </a:prstGeom>
          <a:noFill/>
          <a:ln/>
        </p:spPr>
        <p:txBody>
          <a:bodyPr wrap="square" lIns="0" tIns="0" rIns="0" bIns="0" rtlCol="0" anchor="t"/>
          <a:lstStyle/>
          <a:p>
            <a:pPr algn="l" indent="0" marL="0">
              <a:lnSpc>
                <a:spcPts val="3100"/>
              </a:lnSpc>
              <a:buNone/>
            </a:pPr>
            <a:r>
              <a:rPr lang="en-US" sz="1900" spc="-39" kern="0" dirty="0">
                <a:solidFill>
                  <a:srgbClr val="272525"/>
                </a:solidFill>
                <a:latin typeface="Inter" pitchFamily="34" charset="0"/>
                <a:ea typeface="Inter" pitchFamily="34" charset="-122"/>
                <a:cs typeface="Inter" pitchFamily="34" charset="-120"/>
              </a:rPr>
              <a:t>For example, the Chinese text "我喜欢你" (I like you) needs to be segmented into the individual words "我" (I), "喜欢" (like), and "你" (you) for proper processing and understanding.</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09255" y="557332"/>
            <a:ext cx="5286851" cy="660797"/>
          </a:xfrm>
          <a:prstGeom prst="rect">
            <a:avLst/>
          </a:prstGeom>
          <a:noFill/>
          <a:ln/>
        </p:spPr>
        <p:txBody>
          <a:bodyPr wrap="none" lIns="0" tIns="0" rIns="0" bIns="0" rtlCol="0" anchor="t"/>
          <a:lstStyle/>
          <a:p>
            <a:pPr algn="l" indent="0" marL="0">
              <a:lnSpc>
                <a:spcPts val="5200"/>
              </a:lnSpc>
              <a:buNone/>
            </a:pPr>
            <a:r>
              <a:rPr lang="en-US" sz="4150" b="1" spc="-125" kern="0" dirty="0">
                <a:solidFill>
                  <a:srgbClr val="000000"/>
                </a:solidFill>
                <a:latin typeface="Inter Bold" pitchFamily="34" charset="0"/>
                <a:ea typeface="Inter Bold" pitchFamily="34" charset="-122"/>
                <a:cs typeface="Inter Bold" pitchFamily="34" charset="-120"/>
              </a:rPr>
              <a:t>Stemming</a:t>
            </a:r>
            <a:endParaRPr lang="en-US" sz="4150" dirty="0"/>
          </a:p>
        </p:txBody>
      </p:sp>
      <p:sp>
        <p:nvSpPr>
          <p:cNvPr id="3" name="Shape 1"/>
          <p:cNvSpPr/>
          <p:nvPr/>
        </p:nvSpPr>
        <p:spPr>
          <a:xfrm>
            <a:off x="709255" y="1623417"/>
            <a:ext cx="2201942" cy="1181457"/>
          </a:xfrm>
          <a:prstGeom prst="roundRect">
            <a:avLst>
              <a:gd name="adj" fmla="val 7205"/>
            </a:avLst>
          </a:prstGeom>
          <a:solidFill>
            <a:srgbClr val="DADBF1"/>
          </a:solidFill>
          <a:ln w="762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1667708" y="2035969"/>
            <a:ext cx="284917" cy="356235"/>
          </a:xfrm>
          <a:prstGeom prst="rect">
            <a:avLst/>
          </a:prstGeom>
        </p:spPr>
      </p:pic>
      <p:sp>
        <p:nvSpPr>
          <p:cNvPr id="5" name="Text 2"/>
          <p:cNvSpPr/>
          <p:nvPr/>
        </p:nvSpPr>
        <p:spPr>
          <a:xfrm>
            <a:off x="3113842" y="1826062"/>
            <a:ext cx="1925955" cy="330398"/>
          </a:xfrm>
          <a:prstGeom prst="rect">
            <a:avLst/>
          </a:prstGeom>
          <a:noFill/>
          <a:ln/>
        </p:spPr>
        <p:txBody>
          <a:bodyPr wrap="none" lIns="0" tIns="0" rIns="0" bIns="0" rtlCol="0" anchor="t"/>
          <a:lstStyle/>
          <a:p>
            <a:pPr algn="l" indent="0" marL="0">
              <a:lnSpc>
                <a:spcPts val="2600"/>
              </a:lnSpc>
              <a:buNone/>
            </a:pPr>
            <a:r>
              <a:rPr lang="en-US" sz="2050" b="1" spc="-62" kern="0" dirty="0">
                <a:solidFill>
                  <a:srgbClr val="272525"/>
                </a:solidFill>
                <a:latin typeface="Inter Bold" pitchFamily="34" charset="0"/>
                <a:ea typeface="Inter Bold" pitchFamily="34" charset="-122"/>
                <a:cs typeface="Inter Bold" pitchFamily="34" charset="-120"/>
              </a:rPr>
              <a:t>Word Variants</a:t>
            </a:r>
            <a:endParaRPr lang="en-US" sz="2050" dirty="0"/>
          </a:p>
        </p:txBody>
      </p:sp>
      <p:sp>
        <p:nvSpPr>
          <p:cNvPr id="6" name="Text 3"/>
          <p:cNvSpPr/>
          <p:nvPr/>
        </p:nvSpPr>
        <p:spPr>
          <a:xfrm>
            <a:off x="3113842" y="2278023"/>
            <a:ext cx="1925955" cy="324207"/>
          </a:xfrm>
          <a:prstGeom prst="rect">
            <a:avLst/>
          </a:prstGeom>
          <a:noFill/>
          <a:ln/>
        </p:spPr>
        <p:txBody>
          <a:bodyPr wrap="non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running, runs, runner</a:t>
            </a:r>
            <a:endParaRPr lang="en-US" sz="1550" dirty="0"/>
          </a:p>
        </p:txBody>
      </p:sp>
      <p:sp>
        <p:nvSpPr>
          <p:cNvPr id="7" name="Shape 4"/>
          <p:cNvSpPr/>
          <p:nvPr/>
        </p:nvSpPr>
        <p:spPr>
          <a:xfrm>
            <a:off x="3012519" y="2795349"/>
            <a:ext cx="10807303" cy="11430"/>
          </a:xfrm>
          <a:prstGeom prst="roundRect">
            <a:avLst>
              <a:gd name="adj" fmla="val 744707"/>
            </a:avLst>
          </a:prstGeom>
          <a:solidFill>
            <a:srgbClr val="C0C1D7"/>
          </a:solidFill>
          <a:ln/>
        </p:spPr>
      </p:sp>
      <p:sp>
        <p:nvSpPr>
          <p:cNvPr id="8" name="Shape 5"/>
          <p:cNvSpPr/>
          <p:nvPr/>
        </p:nvSpPr>
        <p:spPr>
          <a:xfrm>
            <a:off x="709255" y="2906197"/>
            <a:ext cx="4403884" cy="1181457"/>
          </a:xfrm>
          <a:prstGeom prst="roundRect">
            <a:avLst>
              <a:gd name="adj" fmla="val 7205"/>
            </a:avLst>
          </a:prstGeom>
          <a:solidFill>
            <a:srgbClr val="DADBF1"/>
          </a:solidFill>
          <a:ln w="7620">
            <a:solidFill>
              <a:srgbClr val="C0C1D7"/>
            </a:solidFill>
            <a:prstDash val="solid"/>
          </a:ln>
        </p:spPr>
      </p:sp>
      <p:pic>
        <p:nvPicPr>
          <p:cNvPr id="9" name="Image 1" descr="preencoded.png">    </p:cNvPr>
          <p:cNvPicPr>
            <a:picLocks noChangeAspect="1"/>
          </p:cNvPicPr>
          <p:nvPr/>
        </p:nvPicPr>
        <p:blipFill>
          <a:blip r:embed="rId2"/>
          <a:stretch>
            <a:fillRect/>
          </a:stretch>
        </p:blipFill>
        <p:spPr>
          <a:xfrm>
            <a:off x="2768679" y="3318748"/>
            <a:ext cx="284917" cy="356235"/>
          </a:xfrm>
          <a:prstGeom prst="rect">
            <a:avLst/>
          </a:prstGeom>
        </p:spPr>
      </p:pic>
      <p:sp>
        <p:nvSpPr>
          <p:cNvPr id="10" name="Text 6"/>
          <p:cNvSpPr/>
          <p:nvPr/>
        </p:nvSpPr>
        <p:spPr>
          <a:xfrm>
            <a:off x="5315783" y="3108841"/>
            <a:ext cx="2289691" cy="330398"/>
          </a:xfrm>
          <a:prstGeom prst="rect">
            <a:avLst/>
          </a:prstGeom>
          <a:noFill/>
          <a:ln/>
        </p:spPr>
        <p:txBody>
          <a:bodyPr wrap="none" lIns="0" tIns="0" rIns="0" bIns="0" rtlCol="0" anchor="t"/>
          <a:lstStyle/>
          <a:p>
            <a:pPr algn="l" indent="0" marL="0">
              <a:lnSpc>
                <a:spcPts val="2600"/>
              </a:lnSpc>
              <a:buNone/>
            </a:pPr>
            <a:r>
              <a:rPr lang="en-US" sz="2050" b="1" spc="-62" kern="0" dirty="0">
                <a:solidFill>
                  <a:srgbClr val="272525"/>
                </a:solidFill>
                <a:latin typeface="Inter Bold" pitchFamily="34" charset="0"/>
                <a:ea typeface="Inter Bold" pitchFamily="34" charset="-122"/>
                <a:cs typeface="Inter Bold" pitchFamily="34" charset="-120"/>
              </a:rPr>
              <a:t>Stemming Process</a:t>
            </a:r>
            <a:endParaRPr lang="en-US" sz="2050" dirty="0"/>
          </a:p>
        </p:txBody>
      </p:sp>
      <p:sp>
        <p:nvSpPr>
          <p:cNvPr id="11" name="Text 7"/>
          <p:cNvSpPr/>
          <p:nvPr/>
        </p:nvSpPr>
        <p:spPr>
          <a:xfrm>
            <a:off x="5315783" y="3560802"/>
            <a:ext cx="2289691" cy="324207"/>
          </a:xfrm>
          <a:prstGeom prst="rect">
            <a:avLst/>
          </a:prstGeom>
          <a:noFill/>
          <a:ln/>
        </p:spPr>
        <p:txBody>
          <a:bodyPr wrap="non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Remove suffixes</a:t>
            </a:r>
            <a:endParaRPr lang="en-US" sz="1550" dirty="0"/>
          </a:p>
        </p:txBody>
      </p:sp>
      <p:sp>
        <p:nvSpPr>
          <p:cNvPr id="12" name="Shape 8"/>
          <p:cNvSpPr/>
          <p:nvPr/>
        </p:nvSpPr>
        <p:spPr>
          <a:xfrm>
            <a:off x="5214461" y="4078129"/>
            <a:ext cx="8605361" cy="11430"/>
          </a:xfrm>
          <a:prstGeom prst="roundRect">
            <a:avLst>
              <a:gd name="adj" fmla="val 744707"/>
            </a:avLst>
          </a:prstGeom>
          <a:solidFill>
            <a:srgbClr val="C0C1D7"/>
          </a:solidFill>
          <a:ln/>
        </p:spPr>
      </p:sp>
      <p:sp>
        <p:nvSpPr>
          <p:cNvPr id="13" name="Shape 9"/>
          <p:cNvSpPr/>
          <p:nvPr/>
        </p:nvSpPr>
        <p:spPr>
          <a:xfrm>
            <a:off x="709255" y="4188976"/>
            <a:ext cx="6605945" cy="1181457"/>
          </a:xfrm>
          <a:prstGeom prst="roundRect">
            <a:avLst>
              <a:gd name="adj" fmla="val 7205"/>
            </a:avLst>
          </a:prstGeom>
          <a:solidFill>
            <a:srgbClr val="DADBF1"/>
          </a:solidFill>
          <a:ln w="7620">
            <a:solidFill>
              <a:srgbClr val="C0C1D7"/>
            </a:solidFill>
            <a:prstDash val="solid"/>
          </a:ln>
        </p:spPr>
      </p:sp>
      <p:pic>
        <p:nvPicPr>
          <p:cNvPr id="14" name="Image 2" descr="preencoded.png">    </p:cNvPr>
          <p:cNvPicPr>
            <a:picLocks noChangeAspect="1"/>
          </p:cNvPicPr>
          <p:nvPr/>
        </p:nvPicPr>
        <p:blipFill>
          <a:blip r:embed="rId3"/>
          <a:stretch>
            <a:fillRect/>
          </a:stretch>
        </p:blipFill>
        <p:spPr>
          <a:xfrm>
            <a:off x="3869769" y="4601528"/>
            <a:ext cx="284917" cy="356235"/>
          </a:xfrm>
          <a:prstGeom prst="rect">
            <a:avLst/>
          </a:prstGeom>
        </p:spPr>
      </p:pic>
      <p:sp>
        <p:nvSpPr>
          <p:cNvPr id="15" name="Text 10"/>
          <p:cNvSpPr/>
          <p:nvPr/>
        </p:nvSpPr>
        <p:spPr>
          <a:xfrm>
            <a:off x="7517844" y="4391620"/>
            <a:ext cx="1243013" cy="330398"/>
          </a:xfrm>
          <a:prstGeom prst="rect">
            <a:avLst/>
          </a:prstGeom>
          <a:noFill/>
          <a:ln/>
        </p:spPr>
        <p:txBody>
          <a:bodyPr wrap="none" lIns="0" tIns="0" rIns="0" bIns="0" rtlCol="0" anchor="t"/>
          <a:lstStyle/>
          <a:p>
            <a:pPr algn="l" indent="0" marL="0">
              <a:lnSpc>
                <a:spcPts val="2600"/>
              </a:lnSpc>
              <a:buNone/>
            </a:pPr>
            <a:r>
              <a:rPr lang="en-US" sz="2050" b="1" spc="-62" kern="0" dirty="0">
                <a:solidFill>
                  <a:srgbClr val="272525"/>
                </a:solidFill>
                <a:latin typeface="Inter Bold" pitchFamily="34" charset="0"/>
                <a:ea typeface="Inter Bold" pitchFamily="34" charset="-122"/>
                <a:cs typeface="Inter Bold" pitchFamily="34" charset="-120"/>
              </a:rPr>
              <a:t>Root Form</a:t>
            </a:r>
            <a:endParaRPr lang="en-US" sz="2050" dirty="0"/>
          </a:p>
        </p:txBody>
      </p:sp>
      <p:sp>
        <p:nvSpPr>
          <p:cNvPr id="16" name="Text 11"/>
          <p:cNvSpPr/>
          <p:nvPr/>
        </p:nvSpPr>
        <p:spPr>
          <a:xfrm>
            <a:off x="7517844" y="4843582"/>
            <a:ext cx="1243013" cy="324207"/>
          </a:xfrm>
          <a:prstGeom prst="rect">
            <a:avLst/>
          </a:prstGeom>
          <a:noFill/>
          <a:ln/>
        </p:spPr>
        <p:txBody>
          <a:bodyPr wrap="non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run</a:t>
            </a:r>
            <a:endParaRPr lang="en-US" sz="1550" dirty="0"/>
          </a:p>
        </p:txBody>
      </p:sp>
      <p:sp>
        <p:nvSpPr>
          <p:cNvPr id="17" name="Text 12"/>
          <p:cNvSpPr/>
          <p:nvPr/>
        </p:nvSpPr>
        <p:spPr>
          <a:xfrm>
            <a:off x="709255" y="5598319"/>
            <a:ext cx="13211889" cy="648414"/>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Stemming is the process of cutting words down to their root form by removing suffixes. This helps in treating different forms of the same word as a single item, reducing the vocabulary size and simplifying text analysis.</a:t>
            </a:r>
            <a:endParaRPr lang="en-US" sz="1550" dirty="0"/>
          </a:p>
        </p:txBody>
      </p:sp>
      <p:sp>
        <p:nvSpPr>
          <p:cNvPr id="18" name="Text 13"/>
          <p:cNvSpPr/>
          <p:nvPr/>
        </p:nvSpPr>
        <p:spPr>
          <a:xfrm>
            <a:off x="709255" y="6474619"/>
            <a:ext cx="13211889" cy="648414"/>
          </a:xfrm>
          <a:prstGeom prst="rect">
            <a:avLst/>
          </a:prstGeom>
          <a:noFill/>
          <a:ln/>
        </p:spPr>
        <p:txBody>
          <a:bodyPr wrap="squar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In NLTK, the Porter Stemmer is commonly used: </a:t>
            </a:r>
            <a:pPr algn="l" indent="0" marL="0">
              <a:lnSpc>
                <a:spcPts val="2550"/>
              </a:lnSpc>
              <a:buNone/>
            </a:pPr>
            <a:r>
              <a:rPr lang="en-US" sz="1550" b="1" spc="-32" kern="0" dirty="0">
                <a:solidFill>
                  <a:srgbClr val="272525"/>
                </a:solidFill>
                <a:latin typeface="Inter" pitchFamily="34" charset="0"/>
                <a:ea typeface="Inter" pitchFamily="34" charset="-122"/>
                <a:cs typeface="Inter" pitchFamily="34" charset="-120"/>
              </a:rPr>
              <a:t>from nltk.stem import PorterStemmer</a:t>
            </a:r>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 followed by </a:t>
            </a:r>
            <a:pPr algn="l" indent="0" marL="0">
              <a:lnSpc>
                <a:spcPts val="2550"/>
              </a:lnSpc>
              <a:buNone/>
            </a:pPr>
            <a:r>
              <a:rPr lang="en-US" sz="1550" b="1" spc="-32" kern="0" dirty="0">
                <a:solidFill>
                  <a:srgbClr val="272525"/>
                </a:solidFill>
                <a:latin typeface="Inter" pitchFamily="34" charset="0"/>
                <a:ea typeface="Inter" pitchFamily="34" charset="-122"/>
                <a:cs typeface="Inter" pitchFamily="34" charset="-120"/>
              </a:rPr>
              <a:t>ps = PorterStemmer()</a:t>
            </a:r>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 Then </a:t>
            </a:r>
            <a:pPr algn="l" indent="0" marL="0">
              <a:lnSpc>
                <a:spcPts val="2550"/>
              </a:lnSpc>
              <a:buNone/>
            </a:pPr>
            <a:r>
              <a:rPr lang="en-US" sz="1550" b="1" spc="-32" kern="0" dirty="0">
                <a:solidFill>
                  <a:srgbClr val="272525"/>
                </a:solidFill>
                <a:latin typeface="Inter" pitchFamily="34" charset="0"/>
                <a:ea typeface="Inter" pitchFamily="34" charset="-122"/>
                <a:cs typeface="Inter" pitchFamily="34" charset="-120"/>
              </a:rPr>
              <a:t>ps.stem("running")</a:t>
            </a:r>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 would return "run".</a:t>
            </a:r>
            <a:endParaRPr lang="en-US" sz="1550" dirty="0"/>
          </a:p>
        </p:txBody>
      </p:sp>
      <p:sp>
        <p:nvSpPr>
          <p:cNvPr id="19" name="Text 14"/>
          <p:cNvSpPr/>
          <p:nvPr/>
        </p:nvSpPr>
        <p:spPr>
          <a:xfrm>
            <a:off x="709255" y="7350919"/>
            <a:ext cx="13211889" cy="324207"/>
          </a:xfrm>
          <a:prstGeom prst="rect">
            <a:avLst/>
          </a:prstGeom>
          <a:noFill/>
          <a:ln/>
        </p:spPr>
        <p:txBody>
          <a:bodyPr wrap="none" lIns="0" tIns="0" rIns="0" bIns="0" rtlCol="0" anchor="t"/>
          <a:lstStyle/>
          <a:p>
            <a:pPr algn="l" indent="0" marL="0">
              <a:lnSpc>
                <a:spcPts val="2550"/>
              </a:lnSpc>
              <a:buNone/>
            </a:pPr>
            <a:r>
              <a:rPr lang="en-US" sz="1550" spc="-32" kern="0" dirty="0">
                <a:solidFill>
                  <a:srgbClr val="272525"/>
                </a:solidFill>
                <a:latin typeface="Inter" pitchFamily="34" charset="0"/>
                <a:ea typeface="Inter" pitchFamily="34" charset="-122"/>
                <a:cs typeface="Inter" pitchFamily="34" charset="-120"/>
              </a:rPr>
              <a:t>Note that stemming can sometimes produce non-dictionary words, as it follows algorithmic rules rather than linguistic ones.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2025-04-25T13:33:39Z</dcterms:created>
  <dcterms:modified xsi:type="dcterms:W3CDTF">2025-04-25T13:33:39Z</dcterms:modified>
</cp:coreProperties>
</file>