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notesMasterIdLst>
    <p:notesMasterId r:id="rId42"/>
  </p:notesMasterIdLst>
  <p:sldSz cx="14630400" cy="8229600"/>
  <p:notesSz cx="8229600" cy="14630400"/>
  <p:embeddedFontLst>
    <p:embeddedFont>
      <p:font typeface="Inter"/>
      <p:regular r:id="rId47"/>
    </p:embeddedFont>
    <p:embeddedFont>
      <p:font typeface="Inter"/>
      <p:regular r:id="rId48"/>
    </p:embeddedFont>
    <p:embeddedFont>
      <p:font typeface="Inter"/>
      <p:regular r:id="rId49"/>
    </p:embeddedFont>
    <p:embeddedFont>
      <p:font typeface="Inter"/>
      <p:regular r:id="rId50"/>
    </p:embeddedFont>
    <p:embeddedFont>
      <p:font typeface="Inter"/>
      <p:regular r:id="rId51"/>
    </p:embeddedFont>
    <p:embeddedFont>
      <p:font typeface="Inter"/>
      <p:regular r:id="rId52"/>
    </p:embeddedFont>
    <p:embeddedFont>
      <p:font typeface="Inter"/>
      <p:regular r:id="rId53"/>
    </p:embeddedFont>
    <p:embeddedFont>
      <p:font typeface="Inter"/>
      <p:regular r:id="rId5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notesMaster" Target="notesMasters/notesMaster1.xml"/><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 Id="rId46" Type="http://schemas.openxmlformats.org/officeDocument/2006/relationships/tableStyles" Target="tableStyles.xml"/><Relationship Id="rId47" Type="http://schemas.openxmlformats.org/officeDocument/2006/relationships/font" Target="fonts/font1.fntdata"/><Relationship Id="rId48" Type="http://schemas.openxmlformats.org/officeDocument/2006/relationships/font" Target="fonts/font2.fntdata"/><Relationship Id="rId49" Type="http://schemas.openxmlformats.org/officeDocument/2006/relationships/font" Target="fonts/font3.fntdata"/><Relationship Id="rId50" Type="http://schemas.openxmlformats.org/officeDocument/2006/relationships/font" Target="fonts/font4.fntdata"/><Relationship Id="rId51" Type="http://schemas.openxmlformats.org/officeDocument/2006/relationships/font" Target="fonts/font5.fntdata"/><Relationship Id="rId52" Type="http://schemas.openxmlformats.org/officeDocument/2006/relationships/font" Target="fonts/font6.fntdata"/><Relationship Id="rId53" Type="http://schemas.openxmlformats.org/officeDocument/2006/relationships/font" Target="fonts/font7.fntdata"/><Relationship Id="rId54"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1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lide 2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lide 2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2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lide 2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lide 2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lide 2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lide 2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lide 2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lide 2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lide 2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lide 3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lide 3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lide 3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lide 3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lide 3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lide 3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lide 3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lide 3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lide 3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lide 3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lide 4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6E6"/>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slideLayout" Target="../slideLayouts/slideLayout11.xml"/><Relationship Id="rId7"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2.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slideLayout" Target="../slideLayouts/slideLayout14.xml"/><Relationship Id="rId7"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slideLayout" Target="../slideLayouts/slideLayout15.xml"/><Relationship Id="rId7"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image" Target="../media/image-15-5.png"/><Relationship Id="rId6" Type="http://schemas.openxmlformats.org/officeDocument/2006/relationships/image" Target="../media/image-15-6.png"/><Relationship Id="rId7" Type="http://schemas.openxmlformats.org/officeDocument/2006/relationships/image" Target="../media/image-15-7.png"/><Relationship Id="rId8" Type="http://schemas.openxmlformats.org/officeDocument/2006/relationships/image" Target="../media/image-15-8.png"/><Relationship Id="rId9" Type="http://schemas.openxmlformats.org/officeDocument/2006/relationships/image" Target="../media/image-15-9.png"/><Relationship Id="rId10" Type="http://schemas.openxmlformats.org/officeDocument/2006/relationships/slideLayout" Target="../slideLayouts/slideLayout16.xml"/><Relationship Id="rId11"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slideLayout" Target="../slideLayouts/slideLayout17.xml"/><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8.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9.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image" Target="../media/image-19-4.png"/><Relationship Id="rId5" Type="http://schemas.openxmlformats.org/officeDocument/2006/relationships/slideLayout" Target="../slideLayouts/slideLayout20.xml"/><Relationship Id="rId6"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2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image" Target="../media/image-21-3.png"/><Relationship Id="rId4" Type="http://schemas.openxmlformats.org/officeDocument/2006/relationships/image" Target="../media/image-21-4.png"/><Relationship Id="rId5" Type="http://schemas.openxmlformats.org/officeDocument/2006/relationships/slideLayout" Target="../slideLayouts/slideLayout22.xml"/><Relationship Id="rId6"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slideLayout" Target="../slideLayouts/slideLayout23.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slideLayout" Target="../slideLayouts/slideLayout24.xml"/><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image" Target="../media/image-24-2.png"/><Relationship Id="rId3" Type="http://schemas.openxmlformats.org/officeDocument/2006/relationships/image" Target="../media/image-24-3.png"/><Relationship Id="rId4" Type="http://schemas.openxmlformats.org/officeDocument/2006/relationships/image" Target="../media/image-24-4.png"/><Relationship Id="rId5" Type="http://schemas.openxmlformats.org/officeDocument/2006/relationships/image" Target="../media/image-24-5.png"/><Relationship Id="rId6" Type="http://schemas.openxmlformats.org/officeDocument/2006/relationships/slideLayout" Target="../slideLayouts/slideLayout25.xml"/><Relationship Id="rId7"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image" Target="../media/image-25-2.png"/><Relationship Id="rId3" Type="http://schemas.openxmlformats.org/officeDocument/2006/relationships/image" Target="../media/image-25-3.png"/><Relationship Id="rId4" Type="http://schemas.openxmlformats.org/officeDocument/2006/relationships/image" Target="../media/image-25-4.png"/><Relationship Id="rId5" Type="http://schemas.openxmlformats.org/officeDocument/2006/relationships/image" Target="../media/image-25-5.png"/><Relationship Id="rId6" Type="http://schemas.openxmlformats.org/officeDocument/2006/relationships/slideLayout" Target="../slideLayouts/slideLayout26.xml"/><Relationship Id="rId7"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slideLayout" Target="../slideLayouts/slideLayout27.xml"/><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slideLayout" Target="../slideLayouts/slideLayout28.xml"/><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image" Target="../media/image-28-2.png"/><Relationship Id="rId3" Type="http://schemas.openxmlformats.org/officeDocument/2006/relationships/image" Target="../media/image-28-3.png"/><Relationship Id="rId4" Type="http://schemas.openxmlformats.org/officeDocument/2006/relationships/image" Target="../media/image-28-4.png"/><Relationship Id="rId5" Type="http://schemas.openxmlformats.org/officeDocument/2006/relationships/image" Target="../media/image-28-5.png"/><Relationship Id="rId6" Type="http://schemas.openxmlformats.org/officeDocument/2006/relationships/image" Target="../media/image-28-6.png"/><Relationship Id="rId7" Type="http://schemas.openxmlformats.org/officeDocument/2006/relationships/image" Target="../media/image-28-7.png"/><Relationship Id="rId8" Type="http://schemas.openxmlformats.org/officeDocument/2006/relationships/image" Target="../media/image-28-8.png"/><Relationship Id="rId9" Type="http://schemas.openxmlformats.org/officeDocument/2006/relationships/slideLayout" Target="../slideLayouts/slideLayout29.xml"/><Relationship Id="rId10"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9-1.png"/><Relationship Id="rId2" Type="http://schemas.openxmlformats.org/officeDocument/2006/relationships/slideLayout" Target="../slideLayouts/slideLayout30.xml"/><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30-1.png"/><Relationship Id="rId2" Type="http://schemas.openxmlformats.org/officeDocument/2006/relationships/image" Target="../media/image-30-2.png"/><Relationship Id="rId3" Type="http://schemas.openxmlformats.org/officeDocument/2006/relationships/image" Target="../media/image-30-3.png"/><Relationship Id="rId4" Type="http://schemas.openxmlformats.org/officeDocument/2006/relationships/slideLayout" Target="../slideLayouts/slideLayout31.xml"/><Relationship Id="rId5"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31-1.png"/><Relationship Id="rId2" Type="http://schemas.openxmlformats.org/officeDocument/2006/relationships/slideLayout" Target="../slideLayouts/slideLayout32.xml"/><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32-1.png"/><Relationship Id="rId2" Type="http://schemas.openxmlformats.org/officeDocument/2006/relationships/slideLayout" Target="../slideLayouts/slideLayout33.xml"/><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33-1.png"/><Relationship Id="rId2" Type="http://schemas.openxmlformats.org/officeDocument/2006/relationships/slideLayout" Target="../slideLayouts/slideLayout34.xml"/><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34-1.png"/><Relationship Id="rId2" Type="http://schemas.openxmlformats.org/officeDocument/2006/relationships/image" Target="../media/image-34-2.png"/><Relationship Id="rId3" Type="http://schemas.openxmlformats.org/officeDocument/2006/relationships/image" Target="../media/image-34-3.png"/><Relationship Id="rId4" Type="http://schemas.openxmlformats.org/officeDocument/2006/relationships/slideLayout" Target="../slideLayouts/slideLayout35.xml"/><Relationship Id="rId5"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35-1.png"/><Relationship Id="rId2" Type="http://schemas.openxmlformats.org/officeDocument/2006/relationships/image" Target="../media/image-35-2.png"/><Relationship Id="rId3" Type="http://schemas.openxmlformats.org/officeDocument/2006/relationships/image" Target="../media/image-35-3.png"/><Relationship Id="rId4" Type="http://schemas.openxmlformats.org/officeDocument/2006/relationships/image" Target="../media/image-35-4.png"/><Relationship Id="rId5" Type="http://schemas.openxmlformats.org/officeDocument/2006/relationships/image" Target="../media/image-35-5.png"/><Relationship Id="rId6" Type="http://schemas.openxmlformats.org/officeDocument/2006/relationships/image" Target="../media/image-35-6.png"/><Relationship Id="rId7" Type="http://schemas.openxmlformats.org/officeDocument/2006/relationships/image" Target="../media/image-35-7.png"/><Relationship Id="rId8" Type="http://schemas.openxmlformats.org/officeDocument/2006/relationships/image" Target="../media/image-35-8.png"/><Relationship Id="rId9" Type="http://schemas.openxmlformats.org/officeDocument/2006/relationships/slideLayout" Target="../slideLayouts/slideLayout36.xml"/><Relationship Id="rId10"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36-1.png"/><Relationship Id="rId2" Type="http://schemas.openxmlformats.org/officeDocument/2006/relationships/slideLayout" Target="../slideLayouts/slideLayout37.xml"/><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37-1.png"/><Relationship Id="rId2" Type="http://schemas.openxmlformats.org/officeDocument/2006/relationships/image" Target="../media/image-37-2.png"/><Relationship Id="rId3" Type="http://schemas.openxmlformats.org/officeDocument/2006/relationships/image" Target="../media/image-37-3.png"/><Relationship Id="rId4" Type="http://schemas.openxmlformats.org/officeDocument/2006/relationships/image" Target="../media/image-37-4.png"/><Relationship Id="rId5" Type="http://schemas.openxmlformats.org/officeDocument/2006/relationships/image" Target="../media/image-37-5.png"/><Relationship Id="rId6" Type="http://schemas.openxmlformats.org/officeDocument/2006/relationships/image" Target="../media/image-37-6.png"/><Relationship Id="rId7" Type="http://schemas.openxmlformats.org/officeDocument/2006/relationships/image" Target="../media/image-37-7.png"/><Relationship Id="rId8" Type="http://schemas.openxmlformats.org/officeDocument/2006/relationships/image" Target="../media/image-37-8.png"/><Relationship Id="rId9" Type="http://schemas.openxmlformats.org/officeDocument/2006/relationships/image" Target="../media/image-37-9.png"/><Relationship Id="rId10" Type="http://schemas.openxmlformats.org/officeDocument/2006/relationships/slideLayout" Target="../slideLayouts/slideLayout38.xml"/><Relationship Id="rId11"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38-1.png"/><Relationship Id="rId2" Type="http://schemas.openxmlformats.org/officeDocument/2006/relationships/image" Target="../media/image-38-2.png"/><Relationship Id="rId3" Type="http://schemas.openxmlformats.org/officeDocument/2006/relationships/image" Target="../media/image-38-3.png"/><Relationship Id="rId4" Type="http://schemas.openxmlformats.org/officeDocument/2006/relationships/image" Target="../media/image-38-4.png"/><Relationship Id="rId5" Type="http://schemas.openxmlformats.org/officeDocument/2006/relationships/slideLayout" Target="../slideLayouts/slideLayout39.xml"/><Relationship Id="rId6"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image" Target="../media/image-39-1.png"/><Relationship Id="rId2" Type="http://schemas.openxmlformats.org/officeDocument/2006/relationships/image" Target="../media/image-39-2.png"/><Relationship Id="rId3" Type="http://schemas.openxmlformats.org/officeDocument/2006/relationships/image" Target="../media/image-39-3.png"/><Relationship Id="rId4" Type="http://schemas.openxmlformats.org/officeDocument/2006/relationships/image" Target="../media/image-39-4.png"/><Relationship Id="rId5" Type="http://schemas.openxmlformats.org/officeDocument/2006/relationships/image" Target="../media/image-39-5.png"/><Relationship Id="rId6" Type="http://schemas.openxmlformats.org/officeDocument/2006/relationships/slideLayout" Target="../slideLayouts/slideLayout40.xml"/><Relationship Id="rId7"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slideLayout" Target="../slideLayouts/slideLayout5.xml"/><Relationship Id="rId7"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40-1.png"/><Relationship Id="rId2" Type="http://schemas.openxmlformats.org/officeDocument/2006/relationships/slideLayout" Target="../slideLayouts/slideLayout41.xml"/><Relationship Id="rId3"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8.png"/><Relationship Id="rId9" Type="http://schemas.openxmlformats.org/officeDocument/2006/relationships/image" Target="../media/image-5-9.png"/><Relationship Id="rId10" Type="http://schemas.openxmlformats.org/officeDocument/2006/relationships/slideLayout" Target="../slideLayouts/slideLayout6.xml"/><Relationship Id="rId11"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8" Type="http://schemas.openxmlformats.org/officeDocument/2006/relationships/image" Target="../media/image-8-8.png"/><Relationship Id="rId9" Type="http://schemas.openxmlformats.org/officeDocument/2006/relationships/image" Target="../media/image-8-9.png"/><Relationship Id="rId10" Type="http://schemas.openxmlformats.org/officeDocument/2006/relationships/slideLayout" Target="../slideLayouts/slideLayout9.xml"/><Relationship Id="rId11"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883569"/>
            <a:ext cx="12347853"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Introduction to Natural Language Processing</a:t>
            </a:r>
            <a:endParaRPr lang="en-US" sz="4450" dirty="0"/>
          </a:p>
        </p:txBody>
      </p:sp>
      <p:sp>
        <p:nvSpPr>
          <p:cNvPr id="3" name="Text 1"/>
          <p:cNvSpPr/>
          <p:nvPr/>
        </p:nvSpPr>
        <p:spPr>
          <a:xfrm>
            <a:off x="793790" y="2932509"/>
            <a:ext cx="12678489" cy="1088708"/>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Natural Language Processing (NLP) stands at the fascinating intersection of artificial intelligence, linguistics, and computer science. This multidisciplinary field focuses on enabling machines to process, understand, and generate human language in ways that are both meaningful and useful.</a:t>
            </a:r>
            <a:endParaRPr lang="en-US" sz="1750" dirty="0"/>
          </a:p>
        </p:txBody>
      </p:sp>
      <p:sp>
        <p:nvSpPr>
          <p:cNvPr id="4" name="Text 2"/>
          <p:cNvSpPr/>
          <p:nvPr/>
        </p:nvSpPr>
        <p:spPr>
          <a:xfrm>
            <a:off x="793790" y="4276368"/>
            <a:ext cx="12678489" cy="1451610"/>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Through NLP technologies, computers can now interpret text, recognize speech, translate languages, summarize documents, and even engage in conversation with humans. As we progress through this presentation, we'll explore the fundamental concepts, challenges, and applications that make NLP one of the most exciting areas in modern computing.</a:t>
            </a:r>
            <a:endParaRPr lang="en-US" sz="1750" dirty="0"/>
          </a:p>
        </p:txBody>
      </p:sp>
      <p:sp>
        <p:nvSpPr>
          <p:cNvPr id="5" name="Text 3"/>
          <p:cNvSpPr/>
          <p:nvPr/>
        </p:nvSpPr>
        <p:spPr>
          <a:xfrm>
            <a:off x="793790" y="5983129"/>
            <a:ext cx="12678489" cy="362903"/>
          </a:xfrm>
          <a:prstGeom prst="rect">
            <a:avLst/>
          </a:prstGeom>
          <a:noFill/>
          <a:ln/>
        </p:spPr>
        <p:txBody>
          <a:bodyPr wrap="non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Muhammad Saeed</a:t>
            </a:r>
            <a:endParaRPr lang="en-US" sz="1750" dirty="0"/>
          </a:p>
        </p:txBody>
      </p:sp>
      <p:pic>
        <p:nvPicPr>
          <p:cNvPr id="6"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634365" y="498396"/>
            <a:ext cx="4731068" cy="566380"/>
          </a:xfrm>
          <a:prstGeom prst="rect">
            <a:avLst/>
          </a:prstGeom>
          <a:noFill/>
          <a:ln/>
        </p:spPr>
        <p:txBody>
          <a:bodyPr wrap="none" lIns="0" tIns="0" rIns="0" bIns="0" rtlCol="0" anchor="t"/>
          <a:lstStyle/>
          <a:p>
            <a:pPr algn="l" indent="0" marL="0">
              <a:lnSpc>
                <a:spcPts val="4450"/>
              </a:lnSpc>
              <a:buNone/>
            </a:pPr>
            <a:r>
              <a:rPr lang="en-US" sz="3550" b="1" dirty="0">
                <a:solidFill>
                  <a:srgbClr val="000000"/>
                </a:solidFill>
                <a:latin typeface="Inter Bold" pitchFamily="34" charset="0"/>
                <a:ea typeface="Inter Bold" pitchFamily="34" charset="-122"/>
                <a:cs typeface="Inter Bold" pitchFamily="34" charset="-120"/>
              </a:rPr>
              <a:t>Pragmatics Overview</a:t>
            </a:r>
            <a:endParaRPr lang="en-US" sz="3550" dirty="0"/>
          </a:p>
        </p:txBody>
      </p:sp>
      <p:sp>
        <p:nvSpPr>
          <p:cNvPr id="3" name="Shape 1"/>
          <p:cNvSpPr/>
          <p:nvPr/>
        </p:nvSpPr>
        <p:spPr>
          <a:xfrm>
            <a:off x="634365" y="1427202"/>
            <a:ext cx="1604724" cy="1044178"/>
          </a:xfrm>
          <a:prstGeom prst="roundRect">
            <a:avLst>
              <a:gd name="adj" fmla="val 7291"/>
            </a:avLst>
          </a:prstGeom>
          <a:solidFill>
            <a:srgbClr val="D2EDF9"/>
          </a:solidFill>
          <a:ln w="7620">
            <a:solidFill>
              <a:srgbClr val="B8D3DF"/>
            </a:solidFill>
            <a:prstDash val="solid"/>
          </a:ln>
        </p:spPr>
      </p:sp>
      <p:pic>
        <p:nvPicPr>
          <p:cNvPr id="4" name="Image 0" descr="preencoded.png">    </p:cNvPr>
          <p:cNvPicPr>
            <a:picLocks noChangeAspect="1"/>
          </p:cNvPicPr>
          <p:nvPr/>
        </p:nvPicPr>
        <p:blipFill>
          <a:blip r:embed="rId1"/>
          <a:stretch>
            <a:fillRect/>
          </a:stretch>
        </p:blipFill>
        <p:spPr>
          <a:xfrm>
            <a:off x="1309330" y="1789986"/>
            <a:ext cx="254794" cy="318611"/>
          </a:xfrm>
          <a:prstGeom prst="rect">
            <a:avLst/>
          </a:prstGeom>
        </p:spPr>
      </p:pic>
      <p:sp>
        <p:nvSpPr>
          <p:cNvPr id="5" name="Text 2"/>
          <p:cNvSpPr/>
          <p:nvPr/>
        </p:nvSpPr>
        <p:spPr>
          <a:xfrm>
            <a:off x="2420303" y="1608415"/>
            <a:ext cx="2265640" cy="283131"/>
          </a:xfrm>
          <a:prstGeom prst="rect">
            <a:avLst/>
          </a:prstGeom>
          <a:noFill/>
          <a:ln/>
        </p:spPr>
        <p:txBody>
          <a:bodyPr wrap="none" lIns="0" tIns="0" rIns="0" bIns="0" rtlCol="0" anchor="t"/>
          <a:lstStyle/>
          <a:p>
            <a:pPr algn="l" indent="0" marL="0">
              <a:lnSpc>
                <a:spcPts val="2200"/>
              </a:lnSpc>
              <a:buNone/>
            </a:pPr>
            <a:r>
              <a:rPr lang="en-US" sz="1750" b="1" dirty="0">
                <a:solidFill>
                  <a:srgbClr val="000000"/>
                </a:solidFill>
                <a:latin typeface="Inter Bold" pitchFamily="34" charset="0"/>
                <a:ea typeface="Inter Bold" pitchFamily="34" charset="-122"/>
                <a:cs typeface="Inter Bold" pitchFamily="34" charset="-120"/>
              </a:rPr>
              <a:t>Literal Meaning</a:t>
            </a:r>
            <a:endParaRPr lang="en-US" sz="1750" dirty="0"/>
          </a:p>
        </p:txBody>
      </p:sp>
      <p:sp>
        <p:nvSpPr>
          <p:cNvPr id="6" name="Text 3"/>
          <p:cNvSpPr/>
          <p:nvPr/>
        </p:nvSpPr>
        <p:spPr>
          <a:xfrm>
            <a:off x="2420303" y="2000250"/>
            <a:ext cx="3473648" cy="289917"/>
          </a:xfrm>
          <a:prstGeom prst="rect">
            <a:avLst/>
          </a:prstGeom>
          <a:noFill/>
          <a:ln/>
        </p:spPr>
        <p:txBody>
          <a:bodyPr wrap="none" lIns="0" tIns="0" rIns="0" bIns="0" rtlCol="0" anchor="t"/>
          <a:lstStyle/>
          <a:p>
            <a:pPr algn="l" indent="0" marL="0">
              <a:lnSpc>
                <a:spcPts val="2250"/>
              </a:lnSpc>
              <a:buNone/>
            </a:pPr>
            <a:r>
              <a:rPr lang="en-US" sz="1400" dirty="0">
                <a:solidFill>
                  <a:srgbClr val="000000"/>
                </a:solidFill>
                <a:latin typeface="Inter" pitchFamily="34" charset="0"/>
                <a:ea typeface="Inter" pitchFamily="34" charset="-122"/>
                <a:cs typeface="Inter" pitchFamily="34" charset="-120"/>
              </a:rPr>
              <a:t>The direct, dictionary definition of words</a:t>
            </a:r>
            <a:endParaRPr lang="en-US" sz="1400" dirty="0"/>
          </a:p>
        </p:txBody>
      </p:sp>
      <p:sp>
        <p:nvSpPr>
          <p:cNvPr id="7" name="Shape 4"/>
          <p:cNvSpPr/>
          <p:nvPr/>
        </p:nvSpPr>
        <p:spPr>
          <a:xfrm>
            <a:off x="2329696" y="2461855"/>
            <a:ext cx="11051977" cy="11430"/>
          </a:xfrm>
          <a:prstGeom prst="roundRect">
            <a:avLst>
              <a:gd name="adj" fmla="val 666039"/>
            </a:avLst>
          </a:prstGeom>
          <a:solidFill>
            <a:srgbClr val="B8D3DF"/>
          </a:solidFill>
          <a:ln/>
        </p:spPr>
      </p:sp>
      <p:sp>
        <p:nvSpPr>
          <p:cNvPr id="8" name="Shape 5"/>
          <p:cNvSpPr/>
          <p:nvPr/>
        </p:nvSpPr>
        <p:spPr>
          <a:xfrm>
            <a:off x="634365" y="2561987"/>
            <a:ext cx="3209449" cy="1044178"/>
          </a:xfrm>
          <a:prstGeom prst="roundRect">
            <a:avLst>
              <a:gd name="adj" fmla="val 7291"/>
            </a:avLst>
          </a:prstGeom>
          <a:solidFill>
            <a:srgbClr val="D2EDF9"/>
          </a:solidFill>
          <a:ln w="7620">
            <a:solidFill>
              <a:srgbClr val="B8D3DF"/>
            </a:solidFill>
            <a:prstDash val="solid"/>
          </a:ln>
        </p:spPr>
      </p:sp>
      <p:pic>
        <p:nvPicPr>
          <p:cNvPr id="9" name="Image 1" descr="preencoded.png">    </p:cNvPr>
          <p:cNvPicPr>
            <a:picLocks noChangeAspect="1"/>
          </p:cNvPicPr>
          <p:nvPr/>
        </p:nvPicPr>
        <p:blipFill>
          <a:blip r:embed="rId2"/>
          <a:stretch>
            <a:fillRect/>
          </a:stretch>
        </p:blipFill>
        <p:spPr>
          <a:xfrm>
            <a:off x="2111693" y="2924770"/>
            <a:ext cx="254794" cy="318611"/>
          </a:xfrm>
          <a:prstGeom prst="rect">
            <a:avLst/>
          </a:prstGeom>
        </p:spPr>
      </p:pic>
      <p:sp>
        <p:nvSpPr>
          <p:cNvPr id="10" name="Text 6"/>
          <p:cNvSpPr/>
          <p:nvPr/>
        </p:nvSpPr>
        <p:spPr>
          <a:xfrm>
            <a:off x="4025027" y="2743200"/>
            <a:ext cx="2265640" cy="283131"/>
          </a:xfrm>
          <a:prstGeom prst="rect">
            <a:avLst/>
          </a:prstGeom>
          <a:noFill/>
          <a:ln/>
        </p:spPr>
        <p:txBody>
          <a:bodyPr wrap="none" lIns="0" tIns="0" rIns="0" bIns="0" rtlCol="0" anchor="t"/>
          <a:lstStyle/>
          <a:p>
            <a:pPr algn="l" indent="0" marL="0">
              <a:lnSpc>
                <a:spcPts val="2200"/>
              </a:lnSpc>
              <a:buNone/>
            </a:pPr>
            <a:r>
              <a:rPr lang="en-US" sz="1750" b="1" dirty="0">
                <a:solidFill>
                  <a:srgbClr val="000000"/>
                </a:solidFill>
                <a:latin typeface="Inter Bold" pitchFamily="34" charset="0"/>
                <a:ea typeface="Inter Bold" pitchFamily="34" charset="-122"/>
                <a:cs typeface="Inter Bold" pitchFamily="34" charset="-120"/>
              </a:rPr>
              <a:t>Speaker Meaning</a:t>
            </a:r>
            <a:endParaRPr lang="en-US" sz="1750" dirty="0"/>
          </a:p>
        </p:txBody>
      </p:sp>
      <p:sp>
        <p:nvSpPr>
          <p:cNvPr id="11" name="Text 7"/>
          <p:cNvSpPr/>
          <p:nvPr/>
        </p:nvSpPr>
        <p:spPr>
          <a:xfrm>
            <a:off x="4025027" y="3135035"/>
            <a:ext cx="3513296" cy="289917"/>
          </a:xfrm>
          <a:prstGeom prst="rect">
            <a:avLst/>
          </a:prstGeom>
          <a:noFill/>
          <a:ln/>
        </p:spPr>
        <p:txBody>
          <a:bodyPr wrap="none" lIns="0" tIns="0" rIns="0" bIns="0" rtlCol="0" anchor="t"/>
          <a:lstStyle/>
          <a:p>
            <a:pPr algn="l" indent="0" marL="0">
              <a:lnSpc>
                <a:spcPts val="2250"/>
              </a:lnSpc>
              <a:buNone/>
            </a:pPr>
            <a:r>
              <a:rPr lang="en-US" sz="1400" dirty="0">
                <a:solidFill>
                  <a:srgbClr val="000000"/>
                </a:solidFill>
                <a:latin typeface="Inter" pitchFamily="34" charset="0"/>
                <a:ea typeface="Inter" pitchFamily="34" charset="-122"/>
                <a:cs typeface="Inter" pitchFamily="34" charset="-120"/>
              </a:rPr>
              <a:t>The actual intention behind the utterance</a:t>
            </a:r>
            <a:endParaRPr lang="en-US" sz="1400" dirty="0"/>
          </a:p>
        </p:txBody>
      </p:sp>
      <p:sp>
        <p:nvSpPr>
          <p:cNvPr id="12" name="Shape 8"/>
          <p:cNvSpPr/>
          <p:nvPr/>
        </p:nvSpPr>
        <p:spPr>
          <a:xfrm>
            <a:off x="3934420" y="3596640"/>
            <a:ext cx="9447252" cy="11430"/>
          </a:xfrm>
          <a:prstGeom prst="roundRect">
            <a:avLst>
              <a:gd name="adj" fmla="val 666039"/>
            </a:avLst>
          </a:prstGeom>
          <a:solidFill>
            <a:srgbClr val="B8D3DF"/>
          </a:solidFill>
          <a:ln/>
        </p:spPr>
      </p:sp>
      <p:sp>
        <p:nvSpPr>
          <p:cNvPr id="13" name="Shape 9"/>
          <p:cNvSpPr/>
          <p:nvPr/>
        </p:nvSpPr>
        <p:spPr>
          <a:xfrm>
            <a:off x="634365" y="3696772"/>
            <a:ext cx="4814173" cy="1044178"/>
          </a:xfrm>
          <a:prstGeom prst="roundRect">
            <a:avLst>
              <a:gd name="adj" fmla="val 7291"/>
            </a:avLst>
          </a:prstGeom>
          <a:solidFill>
            <a:srgbClr val="D2EDF9"/>
          </a:solidFill>
          <a:ln w="7620">
            <a:solidFill>
              <a:srgbClr val="B8D3DF"/>
            </a:solidFill>
            <a:prstDash val="solid"/>
          </a:ln>
        </p:spPr>
      </p:sp>
      <p:pic>
        <p:nvPicPr>
          <p:cNvPr id="14" name="Image 2" descr="preencoded.png">    </p:cNvPr>
          <p:cNvPicPr>
            <a:picLocks noChangeAspect="1"/>
          </p:cNvPicPr>
          <p:nvPr/>
        </p:nvPicPr>
        <p:blipFill>
          <a:blip r:embed="rId3"/>
          <a:stretch>
            <a:fillRect/>
          </a:stretch>
        </p:blipFill>
        <p:spPr>
          <a:xfrm>
            <a:off x="2914055" y="4059555"/>
            <a:ext cx="254794" cy="318611"/>
          </a:xfrm>
          <a:prstGeom prst="rect">
            <a:avLst/>
          </a:prstGeom>
        </p:spPr>
      </p:pic>
      <p:sp>
        <p:nvSpPr>
          <p:cNvPr id="15" name="Text 10"/>
          <p:cNvSpPr/>
          <p:nvPr/>
        </p:nvSpPr>
        <p:spPr>
          <a:xfrm>
            <a:off x="5629751" y="3877985"/>
            <a:ext cx="2781538" cy="283131"/>
          </a:xfrm>
          <a:prstGeom prst="rect">
            <a:avLst/>
          </a:prstGeom>
          <a:noFill/>
          <a:ln/>
        </p:spPr>
        <p:txBody>
          <a:bodyPr wrap="none" lIns="0" tIns="0" rIns="0" bIns="0" rtlCol="0" anchor="t"/>
          <a:lstStyle/>
          <a:p>
            <a:pPr algn="l" indent="0" marL="0">
              <a:lnSpc>
                <a:spcPts val="2200"/>
              </a:lnSpc>
              <a:buNone/>
            </a:pPr>
            <a:r>
              <a:rPr lang="en-US" sz="1750" b="1" dirty="0">
                <a:solidFill>
                  <a:srgbClr val="000000"/>
                </a:solidFill>
                <a:latin typeface="Inter Bold" pitchFamily="34" charset="0"/>
                <a:ea typeface="Inter Bold" pitchFamily="34" charset="-122"/>
                <a:cs typeface="Inter Bold" pitchFamily="34" charset="-120"/>
              </a:rPr>
              <a:t>Contextual Interpretation</a:t>
            </a:r>
            <a:endParaRPr lang="en-US" sz="1750" dirty="0"/>
          </a:p>
        </p:txBody>
      </p:sp>
      <p:sp>
        <p:nvSpPr>
          <p:cNvPr id="16" name="Text 11"/>
          <p:cNvSpPr/>
          <p:nvPr/>
        </p:nvSpPr>
        <p:spPr>
          <a:xfrm>
            <a:off x="5629751" y="4269819"/>
            <a:ext cx="4490561" cy="289917"/>
          </a:xfrm>
          <a:prstGeom prst="rect">
            <a:avLst/>
          </a:prstGeom>
          <a:noFill/>
          <a:ln/>
        </p:spPr>
        <p:txBody>
          <a:bodyPr wrap="none" lIns="0" tIns="0" rIns="0" bIns="0" rtlCol="0" anchor="t"/>
          <a:lstStyle/>
          <a:p>
            <a:pPr algn="l" indent="0" marL="0">
              <a:lnSpc>
                <a:spcPts val="2250"/>
              </a:lnSpc>
              <a:buNone/>
            </a:pPr>
            <a:r>
              <a:rPr lang="en-US" sz="1400" dirty="0">
                <a:solidFill>
                  <a:srgbClr val="000000"/>
                </a:solidFill>
                <a:latin typeface="Inter" pitchFamily="34" charset="0"/>
                <a:ea typeface="Inter" pitchFamily="34" charset="-122"/>
                <a:cs typeface="Inter" pitchFamily="34" charset="-120"/>
              </a:rPr>
              <a:t>How situation and shared knowledge affect meaning</a:t>
            </a:r>
            <a:endParaRPr lang="en-US" sz="1400" dirty="0"/>
          </a:p>
        </p:txBody>
      </p:sp>
      <p:sp>
        <p:nvSpPr>
          <p:cNvPr id="17" name="Shape 12"/>
          <p:cNvSpPr/>
          <p:nvPr/>
        </p:nvSpPr>
        <p:spPr>
          <a:xfrm>
            <a:off x="5539145" y="4731425"/>
            <a:ext cx="7842528" cy="11430"/>
          </a:xfrm>
          <a:prstGeom prst="roundRect">
            <a:avLst>
              <a:gd name="adj" fmla="val 666039"/>
            </a:avLst>
          </a:prstGeom>
          <a:solidFill>
            <a:srgbClr val="B8D3DF"/>
          </a:solidFill>
          <a:ln/>
        </p:spPr>
      </p:sp>
      <p:sp>
        <p:nvSpPr>
          <p:cNvPr id="18" name="Shape 13"/>
          <p:cNvSpPr/>
          <p:nvPr/>
        </p:nvSpPr>
        <p:spPr>
          <a:xfrm>
            <a:off x="634365" y="4831556"/>
            <a:ext cx="6418898" cy="1044178"/>
          </a:xfrm>
          <a:prstGeom prst="roundRect">
            <a:avLst>
              <a:gd name="adj" fmla="val 7291"/>
            </a:avLst>
          </a:prstGeom>
          <a:solidFill>
            <a:srgbClr val="D2EDF9"/>
          </a:solidFill>
          <a:ln w="7620">
            <a:solidFill>
              <a:srgbClr val="B8D3DF"/>
            </a:solidFill>
            <a:prstDash val="solid"/>
          </a:ln>
        </p:spPr>
      </p:sp>
      <p:pic>
        <p:nvPicPr>
          <p:cNvPr id="19" name="Image 3" descr="preencoded.png">    </p:cNvPr>
          <p:cNvPicPr>
            <a:picLocks noChangeAspect="1"/>
          </p:cNvPicPr>
          <p:nvPr/>
        </p:nvPicPr>
        <p:blipFill>
          <a:blip r:embed="rId4"/>
          <a:stretch>
            <a:fillRect/>
          </a:stretch>
        </p:blipFill>
        <p:spPr>
          <a:xfrm>
            <a:off x="3716417" y="5194340"/>
            <a:ext cx="254794" cy="318611"/>
          </a:xfrm>
          <a:prstGeom prst="rect">
            <a:avLst/>
          </a:prstGeom>
        </p:spPr>
      </p:pic>
      <p:sp>
        <p:nvSpPr>
          <p:cNvPr id="20" name="Text 14"/>
          <p:cNvSpPr/>
          <p:nvPr/>
        </p:nvSpPr>
        <p:spPr>
          <a:xfrm>
            <a:off x="7234476" y="5012769"/>
            <a:ext cx="2979539" cy="283131"/>
          </a:xfrm>
          <a:prstGeom prst="rect">
            <a:avLst/>
          </a:prstGeom>
          <a:noFill/>
          <a:ln/>
        </p:spPr>
        <p:txBody>
          <a:bodyPr wrap="none" lIns="0" tIns="0" rIns="0" bIns="0" rtlCol="0" anchor="t"/>
          <a:lstStyle/>
          <a:p>
            <a:pPr algn="l" indent="0" marL="0">
              <a:lnSpc>
                <a:spcPts val="2200"/>
              </a:lnSpc>
              <a:buNone/>
            </a:pPr>
            <a:r>
              <a:rPr lang="en-US" sz="1750" b="1" dirty="0">
                <a:solidFill>
                  <a:srgbClr val="000000"/>
                </a:solidFill>
                <a:latin typeface="Inter Bold" pitchFamily="34" charset="0"/>
                <a:ea typeface="Inter Bold" pitchFamily="34" charset="-122"/>
                <a:cs typeface="Inter Bold" pitchFamily="34" charset="-120"/>
              </a:rPr>
              <a:t>Conversational Implicature</a:t>
            </a:r>
            <a:endParaRPr lang="en-US" sz="1750" dirty="0"/>
          </a:p>
        </p:txBody>
      </p:sp>
      <p:sp>
        <p:nvSpPr>
          <p:cNvPr id="21" name="Text 15"/>
          <p:cNvSpPr/>
          <p:nvPr/>
        </p:nvSpPr>
        <p:spPr>
          <a:xfrm>
            <a:off x="7234476" y="5404604"/>
            <a:ext cx="4223623" cy="289917"/>
          </a:xfrm>
          <a:prstGeom prst="rect">
            <a:avLst/>
          </a:prstGeom>
          <a:noFill/>
          <a:ln/>
        </p:spPr>
        <p:txBody>
          <a:bodyPr wrap="none" lIns="0" tIns="0" rIns="0" bIns="0" rtlCol="0" anchor="t"/>
          <a:lstStyle/>
          <a:p>
            <a:pPr algn="l" indent="0" marL="0">
              <a:lnSpc>
                <a:spcPts val="2250"/>
              </a:lnSpc>
              <a:buNone/>
            </a:pPr>
            <a:r>
              <a:rPr lang="en-US" sz="1400" dirty="0">
                <a:solidFill>
                  <a:srgbClr val="000000"/>
                </a:solidFill>
                <a:latin typeface="Inter" pitchFamily="34" charset="0"/>
                <a:ea typeface="Inter" pitchFamily="34" charset="-122"/>
                <a:cs typeface="Inter" pitchFamily="34" charset="-120"/>
              </a:rPr>
              <a:t>Inferences drawn beyond what is explicitly stated</a:t>
            </a:r>
            <a:endParaRPr lang="en-US" sz="1400" dirty="0"/>
          </a:p>
        </p:txBody>
      </p:sp>
      <p:sp>
        <p:nvSpPr>
          <p:cNvPr id="22" name="Text 16"/>
          <p:cNvSpPr/>
          <p:nvPr/>
        </p:nvSpPr>
        <p:spPr>
          <a:xfrm>
            <a:off x="634365" y="6079569"/>
            <a:ext cx="12837914" cy="579834"/>
          </a:xfrm>
          <a:prstGeom prst="rect">
            <a:avLst/>
          </a:prstGeom>
          <a:noFill/>
          <a:ln/>
        </p:spPr>
        <p:txBody>
          <a:bodyPr wrap="square" lIns="0" tIns="0" rIns="0" bIns="0" rtlCol="0" anchor="t"/>
          <a:lstStyle/>
          <a:p>
            <a:pPr algn="l" indent="0" marL="0">
              <a:lnSpc>
                <a:spcPts val="2250"/>
              </a:lnSpc>
              <a:buNone/>
            </a:pPr>
            <a:r>
              <a:rPr lang="en-US" sz="1400" dirty="0">
                <a:solidFill>
                  <a:srgbClr val="000000"/>
                </a:solidFill>
                <a:latin typeface="Inter" pitchFamily="34" charset="0"/>
                <a:ea typeface="Inter" pitchFamily="34" charset="-122"/>
                <a:cs typeface="Inter" pitchFamily="34" charset="-120"/>
              </a:rPr>
              <a:t>Pragmatics focuses on how context and non-linguistic knowledge influence language interpretation. It explores the gap between what is literally said and what is actually meant, examining how speakers use language to achieve particular goals in specific situations.</a:t>
            </a:r>
            <a:endParaRPr lang="en-US" sz="1400" dirty="0"/>
          </a:p>
        </p:txBody>
      </p:sp>
      <p:sp>
        <p:nvSpPr>
          <p:cNvPr id="23" name="Text 17"/>
          <p:cNvSpPr/>
          <p:nvPr/>
        </p:nvSpPr>
        <p:spPr>
          <a:xfrm>
            <a:off x="634365" y="6863239"/>
            <a:ext cx="12837914" cy="869752"/>
          </a:xfrm>
          <a:prstGeom prst="rect">
            <a:avLst/>
          </a:prstGeom>
          <a:noFill/>
          <a:ln/>
        </p:spPr>
        <p:txBody>
          <a:bodyPr wrap="square" lIns="0" tIns="0" rIns="0" bIns="0" rtlCol="0" anchor="t"/>
          <a:lstStyle/>
          <a:p>
            <a:pPr algn="l" indent="0" marL="0">
              <a:lnSpc>
                <a:spcPts val="2250"/>
              </a:lnSpc>
              <a:buNone/>
            </a:pPr>
            <a:r>
              <a:rPr lang="en-US" sz="1400" dirty="0">
                <a:solidFill>
                  <a:srgbClr val="000000"/>
                </a:solidFill>
                <a:latin typeface="Inter" pitchFamily="34" charset="0"/>
                <a:ea typeface="Inter" pitchFamily="34" charset="-122"/>
                <a:cs typeface="Inter" pitchFamily="34" charset="-120"/>
              </a:rPr>
              <a:t>For NLP systems, pragmatic analysis presents significant challenges because it requires understanding implied meanings, social conventions, and speaker intentions that often aren't explicitly stated in the text itself. Advanced dialogue systems must incorporate pragmatic principles to generate appropriate responses that align with conversational goals.</a:t>
            </a:r>
            <a:endParaRPr lang="en-US" sz="1400" dirty="0"/>
          </a:p>
        </p:txBody>
      </p:sp>
      <p:pic>
        <p:nvPicPr>
          <p:cNvPr id="24" name="Image 4" descr="preencoded.png">    </p:cNvPr>
          <p:cNvPicPr>
            <a:picLocks noChangeAspect="1"/>
          </p:cNvPicPr>
          <p:nvPr/>
        </p:nvPicPr>
        <p:blipFill>
          <a:blip r:embed="rId5"/>
          <a:stretch>
            <a:fillRect/>
          </a:stretch>
        </p:blipFill>
        <p:spPr>
          <a:xfrm>
            <a:off x="13700760" y="228600"/>
            <a:ext cx="701040" cy="66413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30329" y="741283"/>
            <a:ext cx="5361861" cy="651986"/>
          </a:xfrm>
          <a:prstGeom prst="rect">
            <a:avLst/>
          </a:prstGeom>
          <a:noFill/>
          <a:ln/>
        </p:spPr>
        <p:txBody>
          <a:bodyPr wrap="none" lIns="0" tIns="0" rIns="0" bIns="0" rtlCol="0" anchor="t"/>
          <a:lstStyle/>
          <a:p>
            <a:pPr algn="l" indent="0" marL="0">
              <a:lnSpc>
                <a:spcPts val="5100"/>
              </a:lnSpc>
              <a:buNone/>
            </a:pPr>
            <a:r>
              <a:rPr lang="en-US" sz="4100" b="1" dirty="0">
                <a:solidFill>
                  <a:srgbClr val="000000"/>
                </a:solidFill>
                <a:latin typeface="Inter Bold" pitchFamily="34" charset="0"/>
                <a:ea typeface="Inter Bold" pitchFamily="34" charset="-122"/>
                <a:cs typeface="Inter Bold" pitchFamily="34" charset="-120"/>
              </a:rPr>
              <a:t>Pragmatics: Example</a:t>
            </a:r>
            <a:endParaRPr lang="en-US" sz="4100" dirty="0"/>
          </a:p>
        </p:txBody>
      </p:sp>
      <p:sp>
        <p:nvSpPr>
          <p:cNvPr id="3" name="Text 1"/>
          <p:cNvSpPr/>
          <p:nvPr/>
        </p:nvSpPr>
        <p:spPr>
          <a:xfrm>
            <a:off x="730329" y="1914763"/>
            <a:ext cx="2608302" cy="325993"/>
          </a:xfrm>
          <a:prstGeom prst="rect">
            <a:avLst/>
          </a:prstGeom>
          <a:noFill/>
          <a:ln/>
        </p:spPr>
        <p:txBody>
          <a:bodyPr wrap="none" lIns="0" tIns="0" rIns="0" bIns="0" rtlCol="0" anchor="t"/>
          <a:lstStyle/>
          <a:p>
            <a:pPr algn="l" indent="0" marL="0">
              <a:lnSpc>
                <a:spcPts val="2550"/>
              </a:lnSpc>
              <a:buNone/>
            </a:pPr>
            <a:r>
              <a:rPr lang="en-US" sz="2050" b="1" dirty="0">
                <a:solidFill>
                  <a:srgbClr val="000000"/>
                </a:solidFill>
                <a:latin typeface="Inter Bold" pitchFamily="34" charset="0"/>
                <a:ea typeface="Inter Bold" pitchFamily="34" charset="-122"/>
                <a:cs typeface="Inter Bold" pitchFamily="34" charset="-120"/>
              </a:rPr>
              <a:t>Literal Interpretation</a:t>
            </a:r>
            <a:endParaRPr lang="en-US" sz="2050" dirty="0"/>
          </a:p>
        </p:txBody>
      </p:sp>
      <p:sp>
        <p:nvSpPr>
          <p:cNvPr id="4" name="Text 2"/>
          <p:cNvSpPr/>
          <p:nvPr/>
        </p:nvSpPr>
        <p:spPr>
          <a:xfrm>
            <a:off x="730329" y="2449354"/>
            <a:ext cx="6116360" cy="333851"/>
          </a:xfrm>
          <a:prstGeom prst="rect">
            <a:avLst/>
          </a:prstGeom>
          <a:noFill/>
          <a:ln/>
        </p:spPr>
        <p:txBody>
          <a:bodyPr wrap="none" lIns="0" tIns="0" rIns="0" bIns="0" rtlCol="0" anchor="t"/>
          <a:lstStyle/>
          <a:p>
            <a:pPr algn="l" indent="0" marL="0">
              <a:lnSpc>
                <a:spcPts val="2600"/>
              </a:lnSpc>
              <a:buNone/>
            </a:pPr>
            <a:r>
              <a:rPr lang="en-US" sz="1600" dirty="0">
                <a:solidFill>
                  <a:srgbClr val="000000"/>
                </a:solidFill>
                <a:latin typeface="Inter" pitchFamily="34" charset="0"/>
                <a:ea typeface="Inter" pitchFamily="34" charset="-122"/>
                <a:cs typeface="Inter" pitchFamily="34" charset="-120"/>
              </a:rPr>
              <a:t>"Can you pass the salt?"</a:t>
            </a:r>
            <a:endParaRPr lang="en-US" sz="1600" dirty="0"/>
          </a:p>
        </p:txBody>
      </p:sp>
      <p:sp>
        <p:nvSpPr>
          <p:cNvPr id="5" name="Text 3"/>
          <p:cNvSpPr/>
          <p:nvPr/>
        </p:nvSpPr>
        <p:spPr>
          <a:xfrm>
            <a:off x="730329" y="2970967"/>
            <a:ext cx="6116360" cy="667703"/>
          </a:xfrm>
          <a:prstGeom prst="rect">
            <a:avLst/>
          </a:prstGeom>
          <a:noFill/>
          <a:ln/>
        </p:spPr>
        <p:txBody>
          <a:bodyPr wrap="square" lIns="0" tIns="0" rIns="0" bIns="0" rtlCol="0" anchor="t"/>
          <a:lstStyle/>
          <a:p>
            <a:pPr algn="l" indent="0" marL="0">
              <a:lnSpc>
                <a:spcPts val="2600"/>
              </a:lnSpc>
              <a:buNone/>
            </a:pPr>
            <a:r>
              <a:rPr lang="en-US" sz="1600" dirty="0">
                <a:solidFill>
                  <a:srgbClr val="000000"/>
                </a:solidFill>
                <a:latin typeface="Inter" pitchFamily="34" charset="0"/>
                <a:ea typeface="Inter" pitchFamily="34" charset="-122"/>
                <a:cs typeface="Inter" pitchFamily="34" charset="-120"/>
              </a:rPr>
              <a:t>If interpreted purely literally, this is simply a yes/no question about the listener's physical ability to pass the salt container.</a:t>
            </a:r>
            <a:endParaRPr lang="en-US" sz="1600" dirty="0"/>
          </a:p>
        </p:txBody>
      </p:sp>
      <p:sp>
        <p:nvSpPr>
          <p:cNvPr id="6" name="Text 4"/>
          <p:cNvSpPr/>
          <p:nvPr/>
        </p:nvSpPr>
        <p:spPr>
          <a:xfrm>
            <a:off x="730329" y="3826431"/>
            <a:ext cx="6116360" cy="1001554"/>
          </a:xfrm>
          <a:prstGeom prst="rect">
            <a:avLst/>
          </a:prstGeom>
          <a:noFill/>
          <a:ln/>
        </p:spPr>
        <p:txBody>
          <a:bodyPr wrap="square" lIns="0" tIns="0" rIns="0" bIns="0" rtlCol="0" anchor="t"/>
          <a:lstStyle/>
          <a:p>
            <a:pPr algn="l" indent="0" marL="0">
              <a:lnSpc>
                <a:spcPts val="2600"/>
              </a:lnSpc>
              <a:buNone/>
            </a:pPr>
            <a:r>
              <a:rPr lang="en-US" sz="1600" dirty="0">
                <a:solidFill>
                  <a:srgbClr val="000000"/>
                </a:solidFill>
                <a:latin typeface="Inter" pitchFamily="34" charset="0"/>
                <a:ea typeface="Inter" pitchFamily="34" charset="-122"/>
                <a:cs typeface="Inter" pitchFamily="34" charset="-120"/>
              </a:rPr>
              <a:t>A literal response might be just "Yes" without any action, which would be technically correct but pragmatically inappropriate.</a:t>
            </a:r>
            <a:endParaRPr lang="en-US" sz="1600" dirty="0"/>
          </a:p>
        </p:txBody>
      </p:sp>
      <p:sp>
        <p:nvSpPr>
          <p:cNvPr id="7" name="Text 5"/>
          <p:cNvSpPr/>
          <p:nvPr/>
        </p:nvSpPr>
        <p:spPr>
          <a:xfrm>
            <a:off x="7363420" y="1914763"/>
            <a:ext cx="3106341" cy="325993"/>
          </a:xfrm>
          <a:prstGeom prst="rect">
            <a:avLst/>
          </a:prstGeom>
          <a:noFill/>
          <a:ln/>
        </p:spPr>
        <p:txBody>
          <a:bodyPr wrap="none" lIns="0" tIns="0" rIns="0" bIns="0" rtlCol="0" anchor="t"/>
          <a:lstStyle/>
          <a:p>
            <a:pPr algn="l" indent="0" marL="0">
              <a:lnSpc>
                <a:spcPts val="2550"/>
              </a:lnSpc>
              <a:buNone/>
            </a:pPr>
            <a:r>
              <a:rPr lang="en-US" sz="2050" b="1" dirty="0">
                <a:solidFill>
                  <a:srgbClr val="000000"/>
                </a:solidFill>
                <a:latin typeface="Inter Bold" pitchFamily="34" charset="0"/>
                <a:ea typeface="Inter Bold" pitchFamily="34" charset="-122"/>
                <a:cs typeface="Inter Bold" pitchFamily="34" charset="-120"/>
              </a:rPr>
              <a:t>Pragmatic Interpretation</a:t>
            </a:r>
            <a:endParaRPr lang="en-US" sz="2050" dirty="0"/>
          </a:p>
        </p:txBody>
      </p:sp>
      <p:sp>
        <p:nvSpPr>
          <p:cNvPr id="8" name="Text 6"/>
          <p:cNvSpPr/>
          <p:nvPr/>
        </p:nvSpPr>
        <p:spPr>
          <a:xfrm>
            <a:off x="7363420" y="2449354"/>
            <a:ext cx="6116360" cy="667703"/>
          </a:xfrm>
          <a:prstGeom prst="rect">
            <a:avLst/>
          </a:prstGeom>
          <a:noFill/>
          <a:ln/>
        </p:spPr>
        <p:txBody>
          <a:bodyPr wrap="square" lIns="0" tIns="0" rIns="0" bIns="0" rtlCol="0" anchor="t"/>
          <a:lstStyle/>
          <a:p>
            <a:pPr algn="l" indent="0" marL="0">
              <a:lnSpc>
                <a:spcPts val="2600"/>
              </a:lnSpc>
              <a:buNone/>
            </a:pPr>
            <a:r>
              <a:rPr lang="en-US" sz="1600" dirty="0">
                <a:solidFill>
                  <a:srgbClr val="000000"/>
                </a:solidFill>
                <a:latin typeface="Inter" pitchFamily="34" charset="0"/>
                <a:ea typeface="Inter" pitchFamily="34" charset="-122"/>
                <a:cs typeface="Inter" pitchFamily="34" charset="-120"/>
              </a:rPr>
              <a:t>In actual conversation, this question is understood as a polite request to pass the salt, not an inquiry about capability.</a:t>
            </a:r>
            <a:endParaRPr lang="en-US" sz="1600" dirty="0"/>
          </a:p>
        </p:txBody>
      </p:sp>
      <p:sp>
        <p:nvSpPr>
          <p:cNvPr id="9" name="Text 7"/>
          <p:cNvSpPr/>
          <p:nvPr/>
        </p:nvSpPr>
        <p:spPr>
          <a:xfrm>
            <a:off x="7363420" y="3304818"/>
            <a:ext cx="6116360" cy="667703"/>
          </a:xfrm>
          <a:prstGeom prst="rect">
            <a:avLst/>
          </a:prstGeom>
          <a:noFill/>
          <a:ln/>
        </p:spPr>
        <p:txBody>
          <a:bodyPr wrap="square" lIns="0" tIns="0" rIns="0" bIns="0" rtlCol="0" anchor="t"/>
          <a:lstStyle/>
          <a:p>
            <a:pPr algn="l" indent="0" marL="0">
              <a:lnSpc>
                <a:spcPts val="2600"/>
              </a:lnSpc>
              <a:buNone/>
            </a:pPr>
            <a:r>
              <a:rPr lang="en-US" sz="1600" dirty="0">
                <a:solidFill>
                  <a:srgbClr val="000000"/>
                </a:solidFill>
                <a:latin typeface="Inter" pitchFamily="34" charset="0"/>
                <a:ea typeface="Inter" pitchFamily="34" charset="-122"/>
                <a:cs typeface="Inter" pitchFamily="34" charset="-120"/>
              </a:rPr>
              <a:t>The appropriate response is to pass the salt, possibly with a verbal acknowledgment.</a:t>
            </a:r>
            <a:endParaRPr lang="en-US" sz="1600" dirty="0"/>
          </a:p>
        </p:txBody>
      </p:sp>
      <p:sp>
        <p:nvSpPr>
          <p:cNvPr id="10" name="Text 8"/>
          <p:cNvSpPr/>
          <p:nvPr/>
        </p:nvSpPr>
        <p:spPr>
          <a:xfrm>
            <a:off x="7363420" y="4160282"/>
            <a:ext cx="6116360" cy="667703"/>
          </a:xfrm>
          <a:prstGeom prst="rect">
            <a:avLst/>
          </a:prstGeom>
          <a:noFill/>
          <a:ln/>
        </p:spPr>
        <p:txBody>
          <a:bodyPr wrap="square" lIns="0" tIns="0" rIns="0" bIns="0" rtlCol="0" anchor="t"/>
          <a:lstStyle/>
          <a:p>
            <a:pPr algn="l" indent="0" marL="0">
              <a:lnSpc>
                <a:spcPts val="2600"/>
              </a:lnSpc>
              <a:buNone/>
            </a:pPr>
            <a:r>
              <a:rPr lang="en-US" sz="1600" dirty="0">
                <a:solidFill>
                  <a:srgbClr val="000000"/>
                </a:solidFill>
                <a:latin typeface="Inter" pitchFamily="34" charset="0"/>
                <a:ea typeface="Inter" pitchFamily="34" charset="-122"/>
                <a:cs typeface="Inter" pitchFamily="34" charset="-120"/>
              </a:rPr>
              <a:t>This interpretation relies on shared social conventions about indirect speech acts and politeness strategies.</a:t>
            </a:r>
            <a:endParaRPr lang="en-US" sz="1600" dirty="0"/>
          </a:p>
        </p:txBody>
      </p:sp>
      <p:sp>
        <p:nvSpPr>
          <p:cNvPr id="11" name="Text 9"/>
          <p:cNvSpPr/>
          <p:nvPr/>
        </p:nvSpPr>
        <p:spPr>
          <a:xfrm>
            <a:off x="730329" y="5250418"/>
            <a:ext cx="12741950" cy="1001554"/>
          </a:xfrm>
          <a:prstGeom prst="rect">
            <a:avLst/>
          </a:prstGeom>
          <a:noFill/>
          <a:ln/>
        </p:spPr>
        <p:txBody>
          <a:bodyPr wrap="square" lIns="0" tIns="0" rIns="0" bIns="0" rtlCol="0" anchor="t"/>
          <a:lstStyle/>
          <a:p>
            <a:pPr algn="l" indent="0" marL="0">
              <a:lnSpc>
                <a:spcPts val="2600"/>
              </a:lnSpc>
              <a:buNone/>
            </a:pPr>
            <a:r>
              <a:rPr lang="en-US" sz="1600" dirty="0">
                <a:solidFill>
                  <a:srgbClr val="000000"/>
                </a:solidFill>
                <a:latin typeface="Inter" pitchFamily="34" charset="0"/>
                <a:ea typeface="Inter" pitchFamily="34" charset="-122"/>
                <a:cs typeface="Inter" pitchFamily="34" charset="-120"/>
              </a:rPr>
              <a:t>This example illustrates how pragmatics bridges the gap between literal meaning and intended meaning. Understanding such indirect speech acts requires knowledge about social conventions, conversational goals, and typical patterns of language use in specific contexts.</a:t>
            </a:r>
            <a:endParaRPr lang="en-US" sz="1600" dirty="0"/>
          </a:p>
        </p:txBody>
      </p:sp>
      <p:sp>
        <p:nvSpPr>
          <p:cNvPr id="12" name="Text 10"/>
          <p:cNvSpPr/>
          <p:nvPr/>
        </p:nvSpPr>
        <p:spPr>
          <a:xfrm>
            <a:off x="730329" y="6486644"/>
            <a:ext cx="12741950" cy="1001554"/>
          </a:xfrm>
          <a:prstGeom prst="rect">
            <a:avLst/>
          </a:prstGeom>
          <a:noFill/>
          <a:ln/>
        </p:spPr>
        <p:txBody>
          <a:bodyPr wrap="square" lIns="0" tIns="0" rIns="0" bIns="0" rtlCol="0" anchor="t"/>
          <a:lstStyle/>
          <a:p>
            <a:pPr algn="l" indent="0" marL="0">
              <a:lnSpc>
                <a:spcPts val="2600"/>
              </a:lnSpc>
              <a:buNone/>
            </a:pPr>
            <a:r>
              <a:rPr lang="en-US" sz="1600" dirty="0">
                <a:solidFill>
                  <a:srgbClr val="000000"/>
                </a:solidFill>
                <a:latin typeface="Inter" pitchFamily="34" charset="0"/>
                <a:ea typeface="Inter" pitchFamily="34" charset="-122"/>
                <a:cs typeface="Inter" pitchFamily="34" charset="-120"/>
              </a:rPr>
              <a:t>For NLP systems to succeed in natural conversation, they must go beyond syntax and semantics to incorporate pragmatic principles that govern how language is actually used in social interactions. This remains one of the most challenging aspects of creating truly human-like language processing.</a:t>
            </a:r>
            <a:endParaRPr lang="en-US" sz="1600" dirty="0"/>
          </a:p>
        </p:txBody>
      </p:sp>
      <p:pic>
        <p:nvPicPr>
          <p:cNvPr id="13"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83669" y="617101"/>
            <a:ext cx="5598081" cy="699730"/>
          </a:xfrm>
          <a:prstGeom prst="rect">
            <a:avLst/>
          </a:prstGeom>
          <a:noFill/>
          <a:ln/>
        </p:spPr>
        <p:txBody>
          <a:bodyPr wrap="none" lIns="0" tIns="0" rIns="0" bIns="0" rtlCol="0" anchor="t"/>
          <a:lstStyle/>
          <a:p>
            <a:pPr algn="l" indent="0" marL="0">
              <a:lnSpc>
                <a:spcPts val="5500"/>
              </a:lnSpc>
              <a:buNone/>
            </a:pPr>
            <a:r>
              <a:rPr lang="en-US" sz="4400" b="1" dirty="0">
                <a:solidFill>
                  <a:srgbClr val="000000"/>
                </a:solidFill>
                <a:latin typeface="Inter Bold" pitchFamily="34" charset="0"/>
                <a:ea typeface="Inter Bold" pitchFamily="34" charset="-122"/>
                <a:cs typeface="Inter Bold" pitchFamily="34" charset="-120"/>
              </a:rPr>
              <a:t>Discourse Overview</a:t>
            </a:r>
            <a:endParaRPr lang="en-US" sz="4400" dirty="0"/>
          </a:p>
        </p:txBody>
      </p:sp>
      <p:sp>
        <p:nvSpPr>
          <p:cNvPr id="3" name="Shape 1"/>
          <p:cNvSpPr/>
          <p:nvPr/>
        </p:nvSpPr>
        <p:spPr>
          <a:xfrm>
            <a:off x="783669" y="1764625"/>
            <a:ext cx="4080272" cy="4521160"/>
          </a:xfrm>
          <a:prstGeom prst="roundRect">
            <a:avLst>
              <a:gd name="adj" fmla="val 2305"/>
            </a:avLst>
          </a:prstGeom>
          <a:solidFill>
            <a:srgbClr val="D2EDF9"/>
          </a:solidFill>
          <a:ln w="7620">
            <a:solidFill>
              <a:srgbClr val="B8D3DF"/>
            </a:solidFill>
            <a:prstDash val="solid"/>
          </a:ln>
        </p:spPr>
      </p:sp>
      <p:sp>
        <p:nvSpPr>
          <p:cNvPr id="4" name="Text 2"/>
          <p:cNvSpPr/>
          <p:nvPr/>
        </p:nvSpPr>
        <p:spPr>
          <a:xfrm>
            <a:off x="1015127" y="1996083"/>
            <a:ext cx="3617357" cy="699611"/>
          </a:xfrm>
          <a:prstGeom prst="rect">
            <a:avLst/>
          </a:prstGeom>
          <a:noFill/>
          <a:ln/>
        </p:spPr>
        <p:txBody>
          <a:bodyPr wrap="squar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Beyond Individual Sentences</a:t>
            </a:r>
            <a:endParaRPr lang="en-US" sz="2200" dirty="0"/>
          </a:p>
        </p:txBody>
      </p:sp>
      <p:sp>
        <p:nvSpPr>
          <p:cNvPr id="5" name="Text 3"/>
          <p:cNvSpPr/>
          <p:nvPr/>
        </p:nvSpPr>
        <p:spPr>
          <a:xfrm>
            <a:off x="1015127" y="2829997"/>
            <a:ext cx="3617357" cy="3224332"/>
          </a:xfrm>
          <a:prstGeom prst="rect">
            <a:avLst/>
          </a:prstGeom>
          <a:noFill/>
          <a:ln/>
        </p:spPr>
        <p:txBody>
          <a:bodyPr wrap="square" lIns="0" tIns="0" rIns="0" bIns="0" rtlCol="0" anchor="t"/>
          <a:lstStyle/>
          <a:p>
            <a:pPr algn="l" indent="0" marL="0">
              <a:lnSpc>
                <a:spcPts val="2800"/>
              </a:lnSpc>
              <a:buNone/>
            </a:pPr>
            <a:r>
              <a:rPr lang="en-US" sz="1750" dirty="0">
                <a:solidFill>
                  <a:srgbClr val="000000"/>
                </a:solidFill>
                <a:latin typeface="Inter" pitchFamily="34" charset="0"/>
                <a:ea typeface="Inter" pitchFamily="34" charset="-122"/>
                <a:cs typeface="Inter" pitchFamily="34" charset="-120"/>
              </a:rPr>
              <a:t>Discourse analysis examines how sentences connect to form coherent texts and conversations. It studies the organizational patterns and relationships that emerge across multiple utterances, revealing meaning that cannot be derived from isolated sentences alone.</a:t>
            </a:r>
            <a:endParaRPr lang="en-US" sz="1750" dirty="0"/>
          </a:p>
        </p:txBody>
      </p:sp>
      <p:sp>
        <p:nvSpPr>
          <p:cNvPr id="6" name="Shape 4"/>
          <p:cNvSpPr/>
          <p:nvPr/>
        </p:nvSpPr>
        <p:spPr>
          <a:xfrm>
            <a:off x="5087779" y="1764625"/>
            <a:ext cx="4080272" cy="4521160"/>
          </a:xfrm>
          <a:prstGeom prst="roundRect">
            <a:avLst>
              <a:gd name="adj" fmla="val 2305"/>
            </a:avLst>
          </a:prstGeom>
          <a:solidFill>
            <a:srgbClr val="D2EDF9"/>
          </a:solidFill>
          <a:ln w="7620">
            <a:solidFill>
              <a:srgbClr val="B8D3DF"/>
            </a:solidFill>
            <a:prstDash val="solid"/>
          </a:ln>
        </p:spPr>
      </p:sp>
      <p:sp>
        <p:nvSpPr>
          <p:cNvPr id="7" name="Text 5"/>
          <p:cNvSpPr/>
          <p:nvPr/>
        </p:nvSpPr>
        <p:spPr>
          <a:xfrm>
            <a:off x="5319236" y="1996083"/>
            <a:ext cx="3111460" cy="349806"/>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Cohesion Mechanisms</a:t>
            </a:r>
            <a:endParaRPr lang="en-US" sz="2200" dirty="0"/>
          </a:p>
        </p:txBody>
      </p:sp>
      <p:sp>
        <p:nvSpPr>
          <p:cNvPr id="8" name="Text 6"/>
          <p:cNvSpPr/>
          <p:nvPr/>
        </p:nvSpPr>
        <p:spPr>
          <a:xfrm>
            <a:off x="5319236" y="2480191"/>
            <a:ext cx="3617357" cy="716518"/>
          </a:xfrm>
          <a:prstGeom prst="rect">
            <a:avLst/>
          </a:prstGeom>
          <a:noFill/>
          <a:ln/>
        </p:spPr>
        <p:txBody>
          <a:bodyPr wrap="square" lIns="0" tIns="0" rIns="0" bIns="0" rtlCol="0" anchor="t"/>
          <a:lstStyle/>
          <a:p>
            <a:pPr algn="l" marL="342900" indent="-342900">
              <a:lnSpc>
                <a:spcPts val="2800"/>
              </a:lnSpc>
              <a:buSzPct val="100000"/>
              <a:buChar char="•"/>
            </a:pPr>
            <a:r>
              <a:rPr lang="en-US" sz="1750" dirty="0">
                <a:solidFill>
                  <a:srgbClr val="000000"/>
                </a:solidFill>
                <a:latin typeface="Inter" pitchFamily="34" charset="0"/>
                <a:ea typeface="Inter" pitchFamily="34" charset="-122"/>
                <a:cs typeface="Inter" pitchFamily="34" charset="-120"/>
              </a:rPr>
              <a:t>Reference (pronouns, demonstratives)</a:t>
            </a:r>
            <a:endParaRPr lang="en-US" sz="1750" dirty="0"/>
          </a:p>
        </p:txBody>
      </p:sp>
      <p:sp>
        <p:nvSpPr>
          <p:cNvPr id="9" name="Text 7"/>
          <p:cNvSpPr/>
          <p:nvPr/>
        </p:nvSpPr>
        <p:spPr>
          <a:xfrm>
            <a:off x="5319236" y="3275052"/>
            <a:ext cx="3617357" cy="716518"/>
          </a:xfrm>
          <a:prstGeom prst="rect">
            <a:avLst/>
          </a:prstGeom>
          <a:noFill/>
          <a:ln/>
        </p:spPr>
        <p:txBody>
          <a:bodyPr wrap="square" lIns="0" tIns="0" rIns="0" bIns="0" rtlCol="0" anchor="t"/>
          <a:lstStyle/>
          <a:p>
            <a:pPr algn="l" marL="342900" indent="-342900">
              <a:lnSpc>
                <a:spcPts val="2800"/>
              </a:lnSpc>
              <a:buSzPct val="100000"/>
              <a:buChar char="•"/>
            </a:pPr>
            <a:r>
              <a:rPr lang="en-US" sz="1750" dirty="0">
                <a:solidFill>
                  <a:srgbClr val="000000"/>
                </a:solidFill>
                <a:latin typeface="Inter" pitchFamily="34" charset="0"/>
                <a:ea typeface="Inter" pitchFamily="34" charset="-122"/>
                <a:cs typeface="Inter" pitchFamily="34" charset="-120"/>
              </a:rPr>
              <a:t>Lexical cohesion (word repetition, synonyms)</a:t>
            </a:r>
            <a:endParaRPr lang="en-US" sz="1750" dirty="0"/>
          </a:p>
        </p:txBody>
      </p:sp>
      <p:sp>
        <p:nvSpPr>
          <p:cNvPr id="10" name="Text 8"/>
          <p:cNvSpPr/>
          <p:nvPr/>
        </p:nvSpPr>
        <p:spPr>
          <a:xfrm>
            <a:off x="5319236" y="4069913"/>
            <a:ext cx="3617357" cy="716518"/>
          </a:xfrm>
          <a:prstGeom prst="rect">
            <a:avLst/>
          </a:prstGeom>
          <a:noFill/>
          <a:ln/>
        </p:spPr>
        <p:txBody>
          <a:bodyPr wrap="square" lIns="0" tIns="0" rIns="0" bIns="0" rtlCol="0" anchor="t"/>
          <a:lstStyle/>
          <a:p>
            <a:pPr algn="l" marL="342900" indent="-342900">
              <a:lnSpc>
                <a:spcPts val="2800"/>
              </a:lnSpc>
              <a:buSzPct val="100000"/>
              <a:buChar char="•"/>
            </a:pPr>
            <a:r>
              <a:rPr lang="en-US" sz="1750" dirty="0">
                <a:solidFill>
                  <a:srgbClr val="000000"/>
                </a:solidFill>
                <a:latin typeface="Inter" pitchFamily="34" charset="0"/>
                <a:ea typeface="Inter" pitchFamily="34" charset="-122"/>
                <a:cs typeface="Inter" pitchFamily="34" charset="-120"/>
              </a:rPr>
              <a:t>Conjunction (and, but, therefore)</a:t>
            </a:r>
            <a:endParaRPr lang="en-US" sz="1750" dirty="0"/>
          </a:p>
        </p:txBody>
      </p:sp>
      <p:sp>
        <p:nvSpPr>
          <p:cNvPr id="11" name="Text 9"/>
          <p:cNvSpPr/>
          <p:nvPr/>
        </p:nvSpPr>
        <p:spPr>
          <a:xfrm>
            <a:off x="5319236" y="4864775"/>
            <a:ext cx="3617357" cy="716518"/>
          </a:xfrm>
          <a:prstGeom prst="rect">
            <a:avLst/>
          </a:prstGeom>
          <a:noFill/>
          <a:ln/>
        </p:spPr>
        <p:txBody>
          <a:bodyPr wrap="square" lIns="0" tIns="0" rIns="0" bIns="0" rtlCol="0" anchor="t"/>
          <a:lstStyle/>
          <a:p>
            <a:pPr algn="l" marL="342900" indent="-342900">
              <a:lnSpc>
                <a:spcPts val="2800"/>
              </a:lnSpc>
              <a:buSzPct val="100000"/>
              <a:buChar char="•"/>
            </a:pPr>
            <a:r>
              <a:rPr lang="en-US" sz="1750" dirty="0">
                <a:solidFill>
                  <a:srgbClr val="000000"/>
                </a:solidFill>
                <a:latin typeface="Inter" pitchFamily="34" charset="0"/>
                <a:ea typeface="Inter" pitchFamily="34" charset="-122"/>
                <a:cs typeface="Inter" pitchFamily="34" charset="-120"/>
              </a:rPr>
              <a:t>Ellipsis (omitting words inferable from context)</a:t>
            </a:r>
            <a:endParaRPr lang="en-US" sz="1750" dirty="0"/>
          </a:p>
        </p:txBody>
      </p:sp>
      <p:sp>
        <p:nvSpPr>
          <p:cNvPr id="12" name="Shape 10"/>
          <p:cNvSpPr/>
          <p:nvPr/>
        </p:nvSpPr>
        <p:spPr>
          <a:xfrm>
            <a:off x="9391888" y="1764625"/>
            <a:ext cx="4080272" cy="4521160"/>
          </a:xfrm>
          <a:prstGeom prst="roundRect">
            <a:avLst>
              <a:gd name="adj" fmla="val 2305"/>
            </a:avLst>
          </a:prstGeom>
          <a:solidFill>
            <a:srgbClr val="D2EDF9"/>
          </a:solidFill>
          <a:ln w="7620">
            <a:solidFill>
              <a:srgbClr val="B8D3DF"/>
            </a:solidFill>
            <a:prstDash val="solid"/>
          </a:ln>
        </p:spPr>
      </p:sp>
      <p:sp>
        <p:nvSpPr>
          <p:cNvPr id="13" name="Text 11"/>
          <p:cNvSpPr/>
          <p:nvPr/>
        </p:nvSpPr>
        <p:spPr>
          <a:xfrm>
            <a:off x="9623346" y="1996083"/>
            <a:ext cx="2831068" cy="349806"/>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Coherence Relations</a:t>
            </a:r>
            <a:endParaRPr lang="en-US" sz="2200" dirty="0"/>
          </a:p>
        </p:txBody>
      </p:sp>
      <p:sp>
        <p:nvSpPr>
          <p:cNvPr id="14" name="Text 12"/>
          <p:cNvSpPr/>
          <p:nvPr/>
        </p:nvSpPr>
        <p:spPr>
          <a:xfrm>
            <a:off x="9623346" y="2480191"/>
            <a:ext cx="3617357" cy="2866073"/>
          </a:xfrm>
          <a:prstGeom prst="rect">
            <a:avLst/>
          </a:prstGeom>
          <a:noFill/>
          <a:ln/>
        </p:spPr>
        <p:txBody>
          <a:bodyPr wrap="square" lIns="0" tIns="0" rIns="0" bIns="0" rtlCol="0" anchor="t"/>
          <a:lstStyle/>
          <a:p>
            <a:pPr algn="l" indent="0" marL="0">
              <a:lnSpc>
                <a:spcPts val="2800"/>
              </a:lnSpc>
              <a:buNone/>
            </a:pPr>
            <a:r>
              <a:rPr lang="en-US" sz="1750" dirty="0">
                <a:solidFill>
                  <a:srgbClr val="000000"/>
                </a:solidFill>
                <a:latin typeface="Inter" pitchFamily="34" charset="0"/>
                <a:ea typeface="Inter" pitchFamily="34" charset="-122"/>
                <a:cs typeface="Inter" pitchFamily="34" charset="-120"/>
              </a:rPr>
              <a:t>The logical connections between ideas that make text meaningful, including cause-effect, problem-solution, comparison-contrast, and temporal sequence relationships that help readers or listeners follow the logical flow of information.</a:t>
            </a:r>
            <a:endParaRPr lang="en-US" sz="1750" dirty="0"/>
          </a:p>
        </p:txBody>
      </p:sp>
      <p:sp>
        <p:nvSpPr>
          <p:cNvPr id="15" name="Text 13"/>
          <p:cNvSpPr/>
          <p:nvPr/>
        </p:nvSpPr>
        <p:spPr>
          <a:xfrm>
            <a:off x="783669" y="6537603"/>
            <a:ext cx="12688610" cy="1074777"/>
          </a:xfrm>
          <a:prstGeom prst="rect">
            <a:avLst/>
          </a:prstGeom>
          <a:noFill/>
          <a:ln/>
        </p:spPr>
        <p:txBody>
          <a:bodyPr wrap="square" lIns="0" tIns="0" rIns="0" bIns="0" rtlCol="0" anchor="t"/>
          <a:lstStyle/>
          <a:p>
            <a:pPr algn="l" indent="0" marL="0">
              <a:lnSpc>
                <a:spcPts val="2800"/>
              </a:lnSpc>
              <a:buNone/>
            </a:pPr>
            <a:r>
              <a:rPr lang="en-US" sz="1750" dirty="0">
                <a:solidFill>
                  <a:srgbClr val="000000"/>
                </a:solidFill>
                <a:latin typeface="Inter" pitchFamily="34" charset="0"/>
                <a:ea typeface="Inter" pitchFamily="34" charset="-122"/>
                <a:cs typeface="Inter" pitchFamily="34" charset="-120"/>
              </a:rPr>
              <a:t>Discourse is crucial for NLP applications like dialogue systems, text summarization, and document understanding, as these tasks require analyzing information spanning multiple sentences and tracking how ideas develop throughout a text.</a:t>
            </a:r>
            <a:endParaRPr lang="en-US" sz="1750" dirty="0"/>
          </a:p>
        </p:txBody>
      </p:sp>
      <p:pic>
        <p:nvPicPr>
          <p:cNvPr id="16"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602575" y="473869"/>
            <a:ext cx="4304824" cy="538163"/>
          </a:xfrm>
          <a:prstGeom prst="rect">
            <a:avLst/>
          </a:prstGeom>
          <a:noFill/>
          <a:ln/>
        </p:spPr>
        <p:txBody>
          <a:bodyPr wrap="none" lIns="0" tIns="0" rIns="0" bIns="0" rtlCol="0" anchor="t"/>
          <a:lstStyle/>
          <a:p>
            <a:pPr algn="l" indent="0" marL="0">
              <a:lnSpc>
                <a:spcPts val="4200"/>
              </a:lnSpc>
              <a:buNone/>
            </a:pPr>
            <a:r>
              <a:rPr lang="en-US" sz="3350" b="1" dirty="0">
                <a:solidFill>
                  <a:srgbClr val="000000"/>
                </a:solidFill>
                <a:latin typeface="Inter Bold" pitchFamily="34" charset="0"/>
                <a:ea typeface="Inter Bold" pitchFamily="34" charset="-122"/>
                <a:cs typeface="Inter Bold" pitchFamily="34" charset="-120"/>
              </a:rPr>
              <a:t>Discourse: Example</a:t>
            </a:r>
            <a:endParaRPr lang="en-US" sz="3350" dirty="0"/>
          </a:p>
        </p:txBody>
      </p:sp>
      <p:pic>
        <p:nvPicPr>
          <p:cNvPr id="3" name="Image 0" descr="preencoded.png">    </p:cNvPr>
          <p:cNvPicPr>
            <a:picLocks noChangeAspect="1"/>
          </p:cNvPicPr>
          <p:nvPr/>
        </p:nvPicPr>
        <p:blipFill>
          <a:blip r:embed="rId1"/>
          <a:stretch>
            <a:fillRect/>
          </a:stretch>
        </p:blipFill>
        <p:spPr>
          <a:xfrm>
            <a:off x="602575" y="1356360"/>
            <a:ext cx="860941" cy="1370647"/>
          </a:xfrm>
          <a:prstGeom prst="rect">
            <a:avLst/>
          </a:prstGeom>
        </p:spPr>
      </p:pic>
      <p:sp>
        <p:nvSpPr>
          <p:cNvPr id="4" name="Text 1"/>
          <p:cNvSpPr/>
          <p:nvPr/>
        </p:nvSpPr>
        <p:spPr>
          <a:xfrm>
            <a:off x="1721763" y="1528524"/>
            <a:ext cx="2152412" cy="269081"/>
          </a:xfrm>
          <a:prstGeom prst="rect">
            <a:avLst/>
          </a:prstGeom>
          <a:noFill/>
          <a:ln/>
        </p:spPr>
        <p:txBody>
          <a:bodyPr wrap="none" lIns="0" tIns="0" rIns="0" bIns="0" rtlCol="0" anchor="t"/>
          <a:lstStyle/>
          <a:p>
            <a:pPr algn="l" indent="0" marL="0">
              <a:lnSpc>
                <a:spcPts val="2100"/>
              </a:lnSpc>
              <a:buNone/>
            </a:pPr>
            <a:r>
              <a:rPr lang="en-US" sz="1650" b="1" dirty="0">
                <a:solidFill>
                  <a:srgbClr val="000000"/>
                </a:solidFill>
                <a:latin typeface="Inter Bold" pitchFamily="34" charset="0"/>
                <a:ea typeface="Inter Bold" pitchFamily="34" charset="-122"/>
                <a:cs typeface="Inter Bold" pitchFamily="34" charset="-120"/>
              </a:rPr>
              <a:t>Statement</a:t>
            </a:r>
            <a:endParaRPr lang="en-US" sz="1650" dirty="0"/>
          </a:p>
        </p:txBody>
      </p:sp>
      <p:sp>
        <p:nvSpPr>
          <p:cNvPr id="5" name="Text 2"/>
          <p:cNvSpPr/>
          <p:nvPr/>
        </p:nvSpPr>
        <p:spPr>
          <a:xfrm>
            <a:off x="1721763" y="1900833"/>
            <a:ext cx="11750516" cy="275392"/>
          </a:xfrm>
          <a:prstGeom prst="rect">
            <a:avLst/>
          </a:prstGeom>
          <a:noFill/>
          <a:ln/>
        </p:spPr>
        <p:txBody>
          <a:bodyPr wrap="none" lIns="0" tIns="0" rIns="0" bIns="0" rtlCol="0" anchor="t"/>
          <a:lstStyle/>
          <a:p>
            <a:pPr algn="l" indent="0" marL="0">
              <a:lnSpc>
                <a:spcPts val="2150"/>
              </a:lnSpc>
              <a:buNone/>
            </a:pPr>
            <a:r>
              <a:rPr lang="en-US" sz="1350" dirty="0">
                <a:solidFill>
                  <a:srgbClr val="000000"/>
                </a:solidFill>
                <a:latin typeface="Inter" pitchFamily="34" charset="0"/>
                <a:ea typeface="Inter" pitchFamily="34" charset="-122"/>
                <a:cs typeface="Inter" pitchFamily="34" charset="-120"/>
              </a:rPr>
              <a:t>"I'm freezing." (Speaker A)</a:t>
            </a:r>
            <a:endParaRPr lang="en-US" sz="1350" dirty="0"/>
          </a:p>
        </p:txBody>
      </p:sp>
      <p:sp>
        <p:nvSpPr>
          <p:cNvPr id="6" name="Text 3"/>
          <p:cNvSpPr/>
          <p:nvPr/>
        </p:nvSpPr>
        <p:spPr>
          <a:xfrm>
            <a:off x="1721763" y="2279452"/>
            <a:ext cx="11750516" cy="275392"/>
          </a:xfrm>
          <a:prstGeom prst="rect">
            <a:avLst/>
          </a:prstGeom>
          <a:noFill/>
          <a:ln/>
        </p:spPr>
        <p:txBody>
          <a:bodyPr wrap="none" lIns="0" tIns="0" rIns="0" bIns="0" rtlCol="0" anchor="t"/>
          <a:lstStyle/>
          <a:p>
            <a:pPr algn="l" indent="0" marL="0">
              <a:lnSpc>
                <a:spcPts val="2150"/>
              </a:lnSpc>
              <a:buNone/>
            </a:pPr>
            <a:r>
              <a:rPr lang="en-US" sz="1350" dirty="0">
                <a:solidFill>
                  <a:srgbClr val="000000"/>
                </a:solidFill>
                <a:latin typeface="Inter" pitchFamily="34" charset="0"/>
                <a:ea typeface="Inter" pitchFamily="34" charset="-122"/>
                <a:cs typeface="Inter" pitchFamily="34" charset="-120"/>
              </a:rPr>
              <a:t>This utterance describes the speaker's physical state of feeling cold.</a:t>
            </a:r>
            <a:endParaRPr lang="en-US" sz="1350" dirty="0"/>
          </a:p>
        </p:txBody>
      </p:sp>
      <p:pic>
        <p:nvPicPr>
          <p:cNvPr id="7" name="Image 1" descr="preencoded.png">    </p:cNvPr>
          <p:cNvPicPr>
            <a:picLocks noChangeAspect="1"/>
          </p:cNvPicPr>
          <p:nvPr/>
        </p:nvPicPr>
        <p:blipFill>
          <a:blip r:embed="rId2"/>
          <a:stretch>
            <a:fillRect/>
          </a:stretch>
        </p:blipFill>
        <p:spPr>
          <a:xfrm>
            <a:off x="602575" y="2727008"/>
            <a:ext cx="860941" cy="1370647"/>
          </a:xfrm>
          <a:prstGeom prst="rect">
            <a:avLst/>
          </a:prstGeom>
        </p:spPr>
      </p:pic>
      <p:sp>
        <p:nvSpPr>
          <p:cNvPr id="8" name="Text 4"/>
          <p:cNvSpPr/>
          <p:nvPr/>
        </p:nvSpPr>
        <p:spPr>
          <a:xfrm>
            <a:off x="1721763" y="2899172"/>
            <a:ext cx="2152412" cy="269081"/>
          </a:xfrm>
          <a:prstGeom prst="rect">
            <a:avLst/>
          </a:prstGeom>
          <a:noFill/>
          <a:ln/>
        </p:spPr>
        <p:txBody>
          <a:bodyPr wrap="none" lIns="0" tIns="0" rIns="0" bIns="0" rtlCol="0" anchor="t"/>
          <a:lstStyle/>
          <a:p>
            <a:pPr algn="l" indent="0" marL="0">
              <a:lnSpc>
                <a:spcPts val="2100"/>
              </a:lnSpc>
              <a:buNone/>
            </a:pPr>
            <a:r>
              <a:rPr lang="en-US" sz="1650" b="1" dirty="0">
                <a:solidFill>
                  <a:srgbClr val="000000"/>
                </a:solidFill>
                <a:latin typeface="Inter Bold" pitchFamily="34" charset="0"/>
                <a:ea typeface="Inter Bold" pitchFamily="34" charset="-122"/>
                <a:cs typeface="Inter Bold" pitchFamily="34" charset="-120"/>
              </a:rPr>
              <a:t>Inference</a:t>
            </a:r>
            <a:endParaRPr lang="en-US" sz="1650" dirty="0"/>
          </a:p>
        </p:txBody>
      </p:sp>
      <p:sp>
        <p:nvSpPr>
          <p:cNvPr id="9" name="Text 5"/>
          <p:cNvSpPr/>
          <p:nvPr/>
        </p:nvSpPr>
        <p:spPr>
          <a:xfrm>
            <a:off x="1721763" y="3271480"/>
            <a:ext cx="11750516" cy="275392"/>
          </a:xfrm>
          <a:prstGeom prst="rect">
            <a:avLst/>
          </a:prstGeom>
          <a:noFill/>
          <a:ln/>
        </p:spPr>
        <p:txBody>
          <a:bodyPr wrap="none" lIns="0" tIns="0" rIns="0" bIns="0" rtlCol="0" anchor="t"/>
          <a:lstStyle/>
          <a:p>
            <a:pPr algn="l" indent="0" marL="0">
              <a:lnSpc>
                <a:spcPts val="2150"/>
              </a:lnSpc>
              <a:buNone/>
            </a:pPr>
            <a:r>
              <a:rPr lang="en-US" sz="1350" dirty="0">
                <a:solidFill>
                  <a:srgbClr val="000000"/>
                </a:solidFill>
                <a:latin typeface="Inter" pitchFamily="34" charset="0"/>
                <a:ea typeface="Inter" pitchFamily="34" charset="-122"/>
                <a:cs typeface="Inter" pitchFamily="34" charset="-120"/>
              </a:rPr>
              <a:t>The listener must infer that the speaker is not merely describing their state but implicitly requesting a change in the environment.</a:t>
            </a:r>
            <a:endParaRPr lang="en-US" sz="1350" dirty="0"/>
          </a:p>
        </p:txBody>
      </p:sp>
      <p:sp>
        <p:nvSpPr>
          <p:cNvPr id="10" name="Text 6"/>
          <p:cNvSpPr/>
          <p:nvPr/>
        </p:nvSpPr>
        <p:spPr>
          <a:xfrm>
            <a:off x="1721763" y="3650099"/>
            <a:ext cx="11750516" cy="275392"/>
          </a:xfrm>
          <a:prstGeom prst="rect">
            <a:avLst/>
          </a:prstGeom>
          <a:noFill/>
          <a:ln/>
        </p:spPr>
        <p:txBody>
          <a:bodyPr wrap="none" lIns="0" tIns="0" rIns="0" bIns="0" rtlCol="0" anchor="t"/>
          <a:lstStyle/>
          <a:p>
            <a:pPr algn="l" indent="0" marL="0">
              <a:lnSpc>
                <a:spcPts val="2150"/>
              </a:lnSpc>
              <a:buNone/>
            </a:pPr>
            <a:r>
              <a:rPr lang="en-US" sz="1350" dirty="0">
                <a:solidFill>
                  <a:srgbClr val="000000"/>
                </a:solidFill>
                <a:latin typeface="Inter" pitchFamily="34" charset="0"/>
                <a:ea typeface="Inter" pitchFamily="34" charset="-122"/>
                <a:cs typeface="Inter" pitchFamily="34" charset="-120"/>
              </a:rPr>
              <a:t>This inference requires understanding the causal relationship between open windows and feeling cold.</a:t>
            </a:r>
            <a:endParaRPr lang="en-US" sz="1350" dirty="0"/>
          </a:p>
        </p:txBody>
      </p:sp>
      <p:pic>
        <p:nvPicPr>
          <p:cNvPr id="11" name="Image 2" descr="preencoded.png">    </p:cNvPr>
          <p:cNvPicPr>
            <a:picLocks noChangeAspect="1"/>
          </p:cNvPicPr>
          <p:nvPr/>
        </p:nvPicPr>
        <p:blipFill>
          <a:blip r:embed="rId3"/>
          <a:stretch>
            <a:fillRect/>
          </a:stretch>
        </p:blipFill>
        <p:spPr>
          <a:xfrm>
            <a:off x="602575" y="4097655"/>
            <a:ext cx="860941" cy="1370647"/>
          </a:xfrm>
          <a:prstGeom prst="rect">
            <a:avLst/>
          </a:prstGeom>
        </p:spPr>
      </p:pic>
      <p:sp>
        <p:nvSpPr>
          <p:cNvPr id="12" name="Text 7"/>
          <p:cNvSpPr/>
          <p:nvPr/>
        </p:nvSpPr>
        <p:spPr>
          <a:xfrm>
            <a:off x="1721763" y="4269819"/>
            <a:ext cx="2152412" cy="269081"/>
          </a:xfrm>
          <a:prstGeom prst="rect">
            <a:avLst/>
          </a:prstGeom>
          <a:noFill/>
          <a:ln/>
        </p:spPr>
        <p:txBody>
          <a:bodyPr wrap="none" lIns="0" tIns="0" rIns="0" bIns="0" rtlCol="0" anchor="t"/>
          <a:lstStyle/>
          <a:p>
            <a:pPr algn="l" indent="0" marL="0">
              <a:lnSpc>
                <a:spcPts val="2100"/>
              </a:lnSpc>
              <a:buNone/>
            </a:pPr>
            <a:r>
              <a:rPr lang="en-US" sz="1650" b="1" dirty="0">
                <a:solidFill>
                  <a:srgbClr val="000000"/>
                </a:solidFill>
                <a:latin typeface="Inter Bold" pitchFamily="34" charset="0"/>
                <a:ea typeface="Inter Bold" pitchFamily="34" charset="-122"/>
                <a:cs typeface="Inter Bold" pitchFamily="34" charset="-120"/>
              </a:rPr>
              <a:t>Response</a:t>
            </a:r>
            <a:endParaRPr lang="en-US" sz="1650" dirty="0"/>
          </a:p>
        </p:txBody>
      </p:sp>
      <p:sp>
        <p:nvSpPr>
          <p:cNvPr id="13" name="Text 8"/>
          <p:cNvSpPr/>
          <p:nvPr/>
        </p:nvSpPr>
        <p:spPr>
          <a:xfrm>
            <a:off x="1721763" y="4642128"/>
            <a:ext cx="11750516" cy="275392"/>
          </a:xfrm>
          <a:prstGeom prst="rect">
            <a:avLst/>
          </a:prstGeom>
          <a:noFill/>
          <a:ln/>
        </p:spPr>
        <p:txBody>
          <a:bodyPr wrap="none" lIns="0" tIns="0" rIns="0" bIns="0" rtlCol="0" anchor="t"/>
          <a:lstStyle/>
          <a:p>
            <a:pPr algn="l" indent="0" marL="0">
              <a:lnSpc>
                <a:spcPts val="2150"/>
              </a:lnSpc>
              <a:buNone/>
            </a:pPr>
            <a:r>
              <a:rPr lang="en-US" sz="1350" dirty="0">
                <a:solidFill>
                  <a:srgbClr val="000000"/>
                </a:solidFill>
                <a:latin typeface="Inter" pitchFamily="34" charset="0"/>
                <a:ea typeface="Inter" pitchFamily="34" charset="-122"/>
                <a:cs typeface="Inter" pitchFamily="34" charset="-120"/>
              </a:rPr>
              <a:t>"I'll close the window." (Speaker B)</a:t>
            </a:r>
            <a:endParaRPr lang="en-US" sz="1350" dirty="0"/>
          </a:p>
        </p:txBody>
      </p:sp>
      <p:sp>
        <p:nvSpPr>
          <p:cNvPr id="14" name="Text 9"/>
          <p:cNvSpPr/>
          <p:nvPr/>
        </p:nvSpPr>
        <p:spPr>
          <a:xfrm>
            <a:off x="1721763" y="5020747"/>
            <a:ext cx="11750516" cy="275392"/>
          </a:xfrm>
          <a:prstGeom prst="rect">
            <a:avLst/>
          </a:prstGeom>
          <a:noFill/>
          <a:ln/>
        </p:spPr>
        <p:txBody>
          <a:bodyPr wrap="none" lIns="0" tIns="0" rIns="0" bIns="0" rtlCol="0" anchor="t"/>
          <a:lstStyle/>
          <a:p>
            <a:pPr algn="l" indent="0" marL="0">
              <a:lnSpc>
                <a:spcPts val="2150"/>
              </a:lnSpc>
              <a:buNone/>
            </a:pPr>
            <a:r>
              <a:rPr lang="en-US" sz="1350" dirty="0">
                <a:solidFill>
                  <a:srgbClr val="000000"/>
                </a:solidFill>
                <a:latin typeface="Inter" pitchFamily="34" charset="0"/>
                <a:ea typeface="Inter" pitchFamily="34" charset="-122"/>
                <a:cs typeface="Inter" pitchFamily="34" charset="-120"/>
              </a:rPr>
              <a:t>This response addresses the implied request rather than the literal statement, demonstrating understanding of the discourse function.</a:t>
            </a:r>
            <a:endParaRPr lang="en-US" sz="1350" dirty="0"/>
          </a:p>
        </p:txBody>
      </p:sp>
      <p:pic>
        <p:nvPicPr>
          <p:cNvPr id="15" name="Image 3" descr="preencoded.png">    </p:cNvPr>
          <p:cNvPicPr>
            <a:picLocks noChangeAspect="1"/>
          </p:cNvPicPr>
          <p:nvPr/>
        </p:nvPicPr>
        <p:blipFill>
          <a:blip r:embed="rId4"/>
          <a:stretch>
            <a:fillRect/>
          </a:stretch>
        </p:blipFill>
        <p:spPr>
          <a:xfrm>
            <a:off x="602575" y="5468302"/>
            <a:ext cx="860941" cy="1267420"/>
          </a:xfrm>
          <a:prstGeom prst="rect">
            <a:avLst/>
          </a:prstGeom>
        </p:spPr>
      </p:pic>
      <p:sp>
        <p:nvSpPr>
          <p:cNvPr id="16" name="Text 10"/>
          <p:cNvSpPr/>
          <p:nvPr/>
        </p:nvSpPr>
        <p:spPr>
          <a:xfrm>
            <a:off x="1721763" y="5640467"/>
            <a:ext cx="2152412" cy="269081"/>
          </a:xfrm>
          <a:prstGeom prst="rect">
            <a:avLst/>
          </a:prstGeom>
          <a:noFill/>
          <a:ln/>
        </p:spPr>
        <p:txBody>
          <a:bodyPr wrap="none" lIns="0" tIns="0" rIns="0" bIns="0" rtlCol="0" anchor="t"/>
          <a:lstStyle/>
          <a:p>
            <a:pPr algn="l" indent="0" marL="0">
              <a:lnSpc>
                <a:spcPts val="2100"/>
              </a:lnSpc>
              <a:buNone/>
            </a:pPr>
            <a:r>
              <a:rPr lang="en-US" sz="1650" b="1" dirty="0">
                <a:solidFill>
                  <a:srgbClr val="000000"/>
                </a:solidFill>
                <a:latin typeface="Inter Bold" pitchFamily="34" charset="0"/>
                <a:ea typeface="Inter Bold" pitchFamily="34" charset="-122"/>
                <a:cs typeface="Inter Bold" pitchFamily="34" charset="-120"/>
              </a:rPr>
              <a:t>Coherence</a:t>
            </a:r>
            <a:endParaRPr lang="en-US" sz="1650" dirty="0"/>
          </a:p>
        </p:txBody>
      </p:sp>
      <p:sp>
        <p:nvSpPr>
          <p:cNvPr id="17" name="Text 11"/>
          <p:cNvSpPr/>
          <p:nvPr/>
        </p:nvSpPr>
        <p:spPr>
          <a:xfrm>
            <a:off x="1721763" y="6012775"/>
            <a:ext cx="11750516" cy="550783"/>
          </a:xfrm>
          <a:prstGeom prst="rect">
            <a:avLst/>
          </a:prstGeom>
          <a:noFill/>
          <a:ln/>
        </p:spPr>
        <p:txBody>
          <a:bodyPr wrap="square" lIns="0" tIns="0" rIns="0" bIns="0" rtlCol="0" anchor="t"/>
          <a:lstStyle/>
          <a:p>
            <a:pPr algn="l" indent="0" marL="0">
              <a:lnSpc>
                <a:spcPts val="2150"/>
              </a:lnSpc>
              <a:buNone/>
            </a:pPr>
            <a:r>
              <a:rPr lang="en-US" sz="1350" dirty="0">
                <a:solidFill>
                  <a:srgbClr val="000000"/>
                </a:solidFill>
                <a:latin typeface="Inter" pitchFamily="34" charset="0"/>
                <a:ea typeface="Inter" pitchFamily="34" charset="-122"/>
                <a:cs typeface="Inter" pitchFamily="34" charset="-120"/>
              </a:rPr>
              <a:t>The exchange is coherent because both speakers share an understanding of how the statements relate, even though the connection (open window causing cold) is never explicitly stated.</a:t>
            </a:r>
            <a:endParaRPr lang="en-US" sz="1350" dirty="0"/>
          </a:p>
        </p:txBody>
      </p:sp>
      <p:sp>
        <p:nvSpPr>
          <p:cNvPr id="18" name="Text 12"/>
          <p:cNvSpPr/>
          <p:nvPr/>
        </p:nvSpPr>
        <p:spPr>
          <a:xfrm>
            <a:off x="602575" y="6929438"/>
            <a:ext cx="12869704" cy="826175"/>
          </a:xfrm>
          <a:prstGeom prst="rect">
            <a:avLst/>
          </a:prstGeom>
          <a:noFill/>
          <a:ln/>
        </p:spPr>
        <p:txBody>
          <a:bodyPr wrap="square" lIns="0" tIns="0" rIns="0" bIns="0" rtlCol="0" anchor="t"/>
          <a:lstStyle/>
          <a:p>
            <a:pPr algn="l" indent="0" marL="0">
              <a:lnSpc>
                <a:spcPts val="2150"/>
              </a:lnSpc>
              <a:buNone/>
            </a:pPr>
            <a:r>
              <a:rPr lang="en-US" sz="1350" dirty="0">
                <a:solidFill>
                  <a:srgbClr val="000000"/>
                </a:solidFill>
                <a:latin typeface="Inter" pitchFamily="34" charset="0"/>
                <a:ea typeface="Inter" pitchFamily="34" charset="-122"/>
                <a:cs typeface="Inter" pitchFamily="34" charset="-120"/>
              </a:rPr>
              <a:t>This example demonstrates how discourse analysis goes beyond individual sentences to capture the logical connections and implied meanings that emerge in conversation. For NLP systems to participate effectively in human dialogue, they must model these discourse relationships to generate contextually appropriate responses.</a:t>
            </a:r>
            <a:endParaRPr lang="en-US" sz="1350" dirty="0"/>
          </a:p>
        </p:txBody>
      </p:sp>
      <p:pic>
        <p:nvPicPr>
          <p:cNvPr id="19" name="Image 4" descr="preencoded.png">    </p:cNvPr>
          <p:cNvPicPr>
            <a:picLocks noChangeAspect="1"/>
          </p:cNvPicPr>
          <p:nvPr/>
        </p:nvPicPr>
        <p:blipFill>
          <a:blip r:embed="rId5"/>
          <a:stretch>
            <a:fillRect/>
          </a:stretch>
        </p:blipFill>
        <p:spPr>
          <a:xfrm>
            <a:off x="13700760" y="228600"/>
            <a:ext cx="701040" cy="66413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649367" y="510183"/>
            <a:ext cx="5485328" cy="579834"/>
          </a:xfrm>
          <a:prstGeom prst="rect">
            <a:avLst/>
          </a:prstGeom>
          <a:noFill/>
          <a:ln/>
        </p:spPr>
        <p:txBody>
          <a:bodyPr wrap="none" lIns="0" tIns="0" rIns="0" bIns="0" rtlCol="0" anchor="t"/>
          <a:lstStyle/>
          <a:p>
            <a:pPr algn="l" indent="0" marL="0">
              <a:lnSpc>
                <a:spcPts val="4550"/>
              </a:lnSpc>
              <a:buNone/>
            </a:pPr>
            <a:r>
              <a:rPr lang="en-US" sz="3650" b="1" dirty="0">
                <a:solidFill>
                  <a:srgbClr val="000000"/>
                </a:solidFill>
                <a:latin typeface="Inter Bold" pitchFamily="34" charset="0"/>
                <a:ea typeface="Inter Bold" pitchFamily="34" charset="-122"/>
                <a:cs typeface="Inter Bold" pitchFamily="34" charset="-120"/>
              </a:rPr>
              <a:t>NLP Processing Pipeline</a:t>
            </a:r>
            <a:endParaRPr lang="en-US" sz="3650" dirty="0"/>
          </a:p>
        </p:txBody>
      </p:sp>
      <p:pic>
        <p:nvPicPr>
          <p:cNvPr id="3" name="Image 0" descr="preencoded.png">    </p:cNvPr>
          <p:cNvPicPr>
            <a:picLocks noChangeAspect="1"/>
          </p:cNvPicPr>
          <p:nvPr/>
        </p:nvPicPr>
        <p:blipFill>
          <a:blip r:embed="rId1"/>
          <a:stretch>
            <a:fillRect/>
          </a:stretch>
        </p:blipFill>
        <p:spPr>
          <a:xfrm>
            <a:off x="649367" y="1368266"/>
            <a:ext cx="927616" cy="1113234"/>
          </a:xfrm>
          <a:prstGeom prst="rect">
            <a:avLst/>
          </a:prstGeom>
        </p:spPr>
      </p:pic>
      <p:sp>
        <p:nvSpPr>
          <p:cNvPr id="4" name="Text 1"/>
          <p:cNvSpPr/>
          <p:nvPr/>
        </p:nvSpPr>
        <p:spPr>
          <a:xfrm>
            <a:off x="1855232" y="1553766"/>
            <a:ext cx="2319218" cy="289917"/>
          </a:xfrm>
          <a:prstGeom prst="rect">
            <a:avLst/>
          </a:prstGeom>
          <a:noFill/>
          <a:ln/>
        </p:spPr>
        <p:txBody>
          <a:bodyPr wrap="none" lIns="0" tIns="0" rIns="0" bIns="0" rtlCol="0" anchor="t"/>
          <a:lstStyle/>
          <a:p>
            <a:pPr algn="l" indent="0" marL="0">
              <a:lnSpc>
                <a:spcPts val="2250"/>
              </a:lnSpc>
              <a:buNone/>
            </a:pPr>
            <a:r>
              <a:rPr lang="en-US" sz="1800" b="1" dirty="0">
                <a:solidFill>
                  <a:srgbClr val="000000"/>
                </a:solidFill>
                <a:latin typeface="Inter Bold" pitchFamily="34" charset="0"/>
                <a:ea typeface="Inter Bold" pitchFamily="34" charset="-122"/>
                <a:cs typeface="Inter Bold" pitchFamily="34" charset="-120"/>
              </a:rPr>
              <a:t>Input</a:t>
            </a:r>
            <a:endParaRPr lang="en-US" sz="1800" dirty="0"/>
          </a:p>
        </p:txBody>
      </p:sp>
      <p:sp>
        <p:nvSpPr>
          <p:cNvPr id="5" name="Text 2"/>
          <p:cNvSpPr/>
          <p:nvPr/>
        </p:nvSpPr>
        <p:spPr>
          <a:xfrm>
            <a:off x="1855232" y="1955006"/>
            <a:ext cx="11617047" cy="296704"/>
          </a:xfrm>
          <a:prstGeom prst="rect">
            <a:avLst/>
          </a:prstGeom>
          <a:noFill/>
          <a:ln/>
        </p:spPr>
        <p:txBody>
          <a:bodyPr wrap="none" lIns="0" tIns="0" rIns="0" bIns="0" rtlCol="0" anchor="t"/>
          <a:lstStyle/>
          <a:p>
            <a:pPr algn="l" indent="0" marL="0">
              <a:lnSpc>
                <a:spcPts val="2300"/>
              </a:lnSpc>
              <a:buNone/>
            </a:pPr>
            <a:r>
              <a:rPr lang="en-US" sz="1450" dirty="0">
                <a:solidFill>
                  <a:srgbClr val="000000"/>
                </a:solidFill>
                <a:latin typeface="Inter" pitchFamily="34" charset="0"/>
                <a:ea typeface="Inter" pitchFamily="34" charset="-122"/>
                <a:cs typeface="Inter" pitchFamily="34" charset="-120"/>
              </a:rPr>
              <a:t>Raw text or speech data enters the system for processing</a:t>
            </a:r>
            <a:endParaRPr lang="en-US" sz="1450" dirty="0"/>
          </a:p>
        </p:txBody>
      </p:sp>
      <p:pic>
        <p:nvPicPr>
          <p:cNvPr id="6" name="Image 1" descr="preencoded.png">    </p:cNvPr>
          <p:cNvPicPr>
            <a:picLocks noChangeAspect="1"/>
          </p:cNvPicPr>
          <p:nvPr/>
        </p:nvPicPr>
        <p:blipFill>
          <a:blip r:embed="rId2"/>
          <a:stretch>
            <a:fillRect/>
          </a:stretch>
        </p:blipFill>
        <p:spPr>
          <a:xfrm>
            <a:off x="649367" y="2481501"/>
            <a:ext cx="927616" cy="1113234"/>
          </a:xfrm>
          <a:prstGeom prst="rect">
            <a:avLst/>
          </a:prstGeom>
        </p:spPr>
      </p:pic>
      <p:sp>
        <p:nvSpPr>
          <p:cNvPr id="7" name="Text 3"/>
          <p:cNvSpPr/>
          <p:nvPr/>
        </p:nvSpPr>
        <p:spPr>
          <a:xfrm>
            <a:off x="1855232" y="2667000"/>
            <a:ext cx="2319218" cy="289917"/>
          </a:xfrm>
          <a:prstGeom prst="rect">
            <a:avLst/>
          </a:prstGeom>
          <a:noFill/>
          <a:ln/>
        </p:spPr>
        <p:txBody>
          <a:bodyPr wrap="none" lIns="0" tIns="0" rIns="0" bIns="0" rtlCol="0" anchor="t"/>
          <a:lstStyle/>
          <a:p>
            <a:pPr algn="l" indent="0" marL="0">
              <a:lnSpc>
                <a:spcPts val="2250"/>
              </a:lnSpc>
              <a:buNone/>
            </a:pPr>
            <a:r>
              <a:rPr lang="en-US" sz="1800" b="1" dirty="0">
                <a:solidFill>
                  <a:srgbClr val="000000"/>
                </a:solidFill>
                <a:latin typeface="Inter Bold" pitchFamily="34" charset="0"/>
                <a:ea typeface="Inter Bold" pitchFamily="34" charset="-122"/>
                <a:cs typeface="Inter Bold" pitchFamily="34" charset="-120"/>
              </a:rPr>
              <a:t>Preprocessing</a:t>
            </a:r>
            <a:endParaRPr lang="en-US" sz="1800" dirty="0"/>
          </a:p>
        </p:txBody>
      </p:sp>
      <p:sp>
        <p:nvSpPr>
          <p:cNvPr id="8" name="Text 4"/>
          <p:cNvSpPr/>
          <p:nvPr/>
        </p:nvSpPr>
        <p:spPr>
          <a:xfrm>
            <a:off x="1855232" y="3068241"/>
            <a:ext cx="11617047" cy="296704"/>
          </a:xfrm>
          <a:prstGeom prst="rect">
            <a:avLst/>
          </a:prstGeom>
          <a:noFill/>
          <a:ln/>
        </p:spPr>
        <p:txBody>
          <a:bodyPr wrap="none" lIns="0" tIns="0" rIns="0" bIns="0" rtlCol="0" anchor="t"/>
          <a:lstStyle/>
          <a:p>
            <a:pPr algn="l" indent="0" marL="0">
              <a:lnSpc>
                <a:spcPts val="2300"/>
              </a:lnSpc>
              <a:buNone/>
            </a:pPr>
            <a:r>
              <a:rPr lang="en-US" sz="1450" dirty="0">
                <a:solidFill>
                  <a:srgbClr val="000000"/>
                </a:solidFill>
                <a:latin typeface="Inter" pitchFamily="34" charset="0"/>
                <a:ea typeface="Inter" pitchFamily="34" charset="-122"/>
                <a:cs typeface="Inter" pitchFamily="34" charset="-120"/>
              </a:rPr>
              <a:t>Text is cleaned, normalized, and structured for analysis</a:t>
            </a:r>
            <a:endParaRPr lang="en-US" sz="1450" dirty="0"/>
          </a:p>
        </p:txBody>
      </p:sp>
      <p:pic>
        <p:nvPicPr>
          <p:cNvPr id="9" name="Image 2" descr="preencoded.png">    </p:cNvPr>
          <p:cNvPicPr>
            <a:picLocks noChangeAspect="1"/>
          </p:cNvPicPr>
          <p:nvPr/>
        </p:nvPicPr>
        <p:blipFill>
          <a:blip r:embed="rId3"/>
          <a:stretch>
            <a:fillRect/>
          </a:stretch>
        </p:blipFill>
        <p:spPr>
          <a:xfrm>
            <a:off x="649367" y="3594735"/>
            <a:ext cx="927616" cy="1113234"/>
          </a:xfrm>
          <a:prstGeom prst="rect">
            <a:avLst/>
          </a:prstGeom>
        </p:spPr>
      </p:pic>
      <p:sp>
        <p:nvSpPr>
          <p:cNvPr id="10" name="Text 5"/>
          <p:cNvSpPr/>
          <p:nvPr/>
        </p:nvSpPr>
        <p:spPr>
          <a:xfrm>
            <a:off x="1855232" y="3780234"/>
            <a:ext cx="2319218" cy="289917"/>
          </a:xfrm>
          <a:prstGeom prst="rect">
            <a:avLst/>
          </a:prstGeom>
          <a:noFill/>
          <a:ln/>
        </p:spPr>
        <p:txBody>
          <a:bodyPr wrap="none" lIns="0" tIns="0" rIns="0" bIns="0" rtlCol="0" anchor="t"/>
          <a:lstStyle/>
          <a:p>
            <a:pPr algn="l" indent="0" marL="0">
              <a:lnSpc>
                <a:spcPts val="2250"/>
              </a:lnSpc>
              <a:buNone/>
            </a:pPr>
            <a:r>
              <a:rPr lang="en-US" sz="1800" b="1" dirty="0">
                <a:solidFill>
                  <a:srgbClr val="000000"/>
                </a:solidFill>
                <a:latin typeface="Inter Bold" pitchFamily="34" charset="0"/>
                <a:ea typeface="Inter Bold" pitchFamily="34" charset="-122"/>
                <a:cs typeface="Inter Bold" pitchFamily="34" charset="-120"/>
              </a:rPr>
              <a:t>Analysis</a:t>
            </a:r>
            <a:endParaRPr lang="en-US" sz="1800" dirty="0"/>
          </a:p>
        </p:txBody>
      </p:sp>
      <p:sp>
        <p:nvSpPr>
          <p:cNvPr id="11" name="Text 6"/>
          <p:cNvSpPr/>
          <p:nvPr/>
        </p:nvSpPr>
        <p:spPr>
          <a:xfrm>
            <a:off x="1855232" y="4181475"/>
            <a:ext cx="11617047" cy="296704"/>
          </a:xfrm>
          <a:prstGeom prst="rect">
            <a:avLst/>
          </a:prstGeom>
          <a:noFill/>
          <a:ln/>
        </p:spPr>
        <p:txBody>
          <a:bodyPr wrap="none" lIns="0" tIns="0" rIns="0" bIns="0" rtlCol="0" anchor="t"/>
          <a:lstStyle/>
          <a:p>
            <a:pPr algn="l" indent="0" marL="0">
              <a:lnSpc>
                <a:spcPts val="2300"/>
              </a:lnSpc>
              <a:buNone/>
            </a:pPr>
            <a:r>
              <a:rPr lang="en-US" sz="1450" dirty="0">
                <a:solidFill>
                  <a:srgbClr val="000000"/>
                </a:solidFill>
                <a:latin typeface="Inter" pitchFamily="34" charset="0"/>
                <a:ea typeface="Inter" pitchFamily="34" charset="-122"/>
                <a:cs typeface="Inter" pitchFamily="34" charset="-120"/>
              </a:rPr>
              <a:t>Core NLP tasks extract linguistic features and meaning</a:t>
            </a:r>
            <a:endParaRPr lang="en-US" sz="1450" dirty="0"/>
          </a:p>
        </p:txBody>
      </p:sp>
      <p:pic>
        <p:nvPicPr>
          <p:cNvPr id="12" name="Image 3" descr="preencoded.png">    </p:cNvPr>
          <p:cNvPicPr>
            <a:picLocks noChangeAspect="1"/>
          </p:cNvPicPr>
          <p:nvPr/>
        </p:nvPicPr>
        <p:blipFill>
          <a:blip r:embed="rId4"/>
          <a:stretch>
            <a:fillRect/>
          </a:stretch>
        </p:blipFill>
        <p:spPr>
          <a:xfrm>
            <a:off x="649367" y="4707969"/>
            <a:ext cx="927616" cy="1113234"/>
          </a:xfrm>
          <a:prstGeom prst="rect">
            <a:avLst/>
          </a:prstGeom>
        </p:spPr>
      </p:pic>
      <p:sp>
        <p:nvSpPr>
          <p:cNvPr id="13" name="Text 7"/>
          <p:cNvSpPr/>
          <p:nvPr/>
        </p:nvSpPr>
        <p:spPr>
          <a:xfrm>
            <a:off x="1855232" y="4893469"/>
            <a:ext cx="2319218" cy="289917"/>
          </a:xfrm>
          <a:prstGeom prst="rect">
            <a:avLst/>
          </a:prstGeom>
          <a:noFill/>
          <a:ln/>
        </p:spPr>
        <p:txBody>
          <a:bodyPr wrap="none" lIns="0" tIns="0" rIns="0" bIns="0" rtlCol="0" anchor="t"/>
          <a:lstStyle/>
          <a:p>
            <a:pPr algn="l" indent="0" marL="0">
              <a:lnSpc>
                <a:spcPts val="2250"/>
              </a:lnSpc>
              <a:buNone/>
            </a:pPr>
            <a:r>
              <a:rPr lang="en-US" sz="1800" b="1" dirty="0">
                <a:solidFill>
                  <a:srgbClr val="000000"/>
                </a:solidFill>
                <a:latin typeface="Inter Bold" pitchFamily="34" charset="0"/>
                <a:ea typeface="Inter Bold" pitchFamily="34" charset="-122"/>
                <a:cs typeface="Inter Bold" pitchFamily="34" charset="-120"/>
              </a:rPr>
              <a:t>Output</a:t>
            </a:r>
            <a:endParaRPr lang="en-US" sz="1800" dirty="0"/>
          </a:p>
        </p:txBody>
      </p:sp>
      <p:sp>
        <p:nvSpPr>
          <p:cNvPr id="14" name="Text 8"/>
          <p:cNvSpPr/>
          <p:nvPr/>
        </p:nvSpPr>
        <p:spPr>
          <a:xfrm>
            <a:off x="1855232" y="5294709"/>
            <a:ext cx="11617047" cy="296704"/>
          </a:xfrm>
          <a:prstGeom prst="rect">
            <a:avLst/>
          </a:prstGeom>
          <a:noFill/>
          <a:ln/>
        </p:spPr>
        <p:txBody>
          <a:bodyPr wrap="none" lIns="0" tIns="0" rIns="0" bIns="0" rtlCol="0" anchor="t"/>
          <a:lstStyle/>
          <a:p>
            <a:pPr algn="l" indent="0" marL="0">
              <a:lnSpc>
                <a:spcPts val="2300"/>
              </a:lnSpc>
              <a:buNone/>
            </a:pPr>
            <a:r>
              <a:rPr lang="en-US" sz="1450" dirty="0">
                <a:solidFill>
                  <a:srgbClr val="000000"/>
                </a:solidFill>
                <a:latin typeface="Inter" pitchFamily="34" charset="0"/>
                <a:ea typeface="Inter" pitchFamily="34" charset="-122"/>
                <a:cs typeface="Inter" pitchFamily="34" charset="-120"/>
              </a:rPr>
              <a:t>Structured information or generated text is produced</a:t>
            </a:r>
            <a:endParaRPr lang="en-US" sz="1450" dirty="0"/>
          </a:p>
        </p:txBody>
      </p:sp>
      <p:sp>
        <p:nvSpPr>
          <p:cNvPr id="15" name="Text 9"/>
          <p:cNvSpPr/>
          <p:nvPr/>
        </p:nvSpPr>
        <p:spPr>
          <a:xfrm>
            <a:off x="649367" y="6029920"/>
            <a:ext cx="12822912" cy="593408"/>
          </a:xfrm>
          <a:prstGeom prst="rect">
            <a:avLst/>
          </a:prstGeom>
          <a:noFill/>
          <a:ln/>
        </p:spPr>
        <p:txBody>
          <a:bodyPr wrap="square" lIns="0" tIns="0" rIns="0" bIns="0" rtlCol="0" anchor="t"/>
          <a:lstStyle/>
          <a:p>
            <a:pPr algn="l" indent="0" marL="0">
              <a:lnSpc>
                <a:spcPts val="2300"/>
              </a:lnSpc>
              <a:buNone/>
            </a:pPr>
            <a:r>
              <a:rPr lang="en-US" sz="1450" dirty="0">
                <a:solidFill>
                  <a:srgbClr val="000000"/>
                </a:solidFill>
                <a:latin typeface="Inter" pitchFamily="34" charset="0"/>
                <a:ea typeface="Inter" pitchFamily="34" charset="-122"/>
                <a:cs typeface="Inter" pitchFamily="34" charset="-120"/>
              </a:rPr>
              <a:t>The NLP pipeline transforms raw, unstructured language data into structured information that can be used for specific applications. Each stage builds upon the previous one, with preprocessing creating the foundation for successful analysis.</a:t>
            </a:r>
            <a:endParaRPr lang="en-US" sz="1450" dirty="0"/>
          </a:p>
        </p:txBody>
      </p:sp>
      <p:sp>
        <p:nvSpPr>
          <p:cNvPr id="16" name="Text 10"/>
          <p:cNvSpPr/>
          <p:nvPr/>
        </p:nvSpPr>
        <p:spPr>
          <a:xfrm>
            <a:off x="649367" y="6832044"/>
            <a:ext cx="12822912" cy="890111"/>
          </a:xfrm>
          <a:prstGeom prst="rect">
            <a:avLst/>
          </a:prstGeom>
          <a:noFill/>
          <a:ln/>
        </p:spPr>
        <p:txBody>
          <a:bodyPr wrap="square" lIns="0" tIns="0" rIns="0" bIns="0" rtlCol="0" anchor="t"/>
          <a:lstStyle/>
          <a:p>
            <a:pPr algn="l" indent="0" marL="0">
              <a:lnSpc>
                <a:spcPts val="2300"/>
              </a:lnSpc>
              <a:buNone/>
            </a:pPr>
            <a:r>
              <a:rPr lang="en-US" sz="1450" dirty="0">
                <a:solidFill>
                  <a:srgbClr val="000000"/>
                </a:solidFill>
                <a:latin typeface="Inter" pitchFamily="34" charset="0"/>
                <a:ea typeface="Inter" pitchFamily="34" charset="-122"/>
                <a:cs typeface="Inter" pitchFamily="34" charset="-120"/>
              </a:rPr>
              <a:t>Data cleansing is particularly critical in this process, as inconsistencies, errors, and noise in the input text can significantly impact the accuracy of downstream analysis. Modern NLP systems typically incorporate feedback loops between stages, allowing later analyses to inform and refine earlier processing steps.</a:t>
            </a:r>
            <a:endParaRPr lang="en-US" sz="1450" dirty="0"/>
          </a:p>
        </p:txBody>
      </p:sp>
      <p:pic>
        <p:nvPicPr>
          <p:cNvPr id="17" name="Image 4" descr="preencoded.png">    </p:cNvPr>
          <p:cNvPicPr>
            <a:picLocks noChangeAspect="1"/>
          </p:cNvPicPr>
          <p:nvPr/>
        </p:nvPicPr>
        <p:blipFill>
          <a:blip r:embed="rId5"/>
          <a:stretch>
            <a:fillRect/>
          </a:stretch>
        </p:blipFill>
        <p:spPr>
          <a:xfrm>
            <a:off x="13700760" y="228600"/>
            <a:ext cx="701040" cy="66413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677585" y="532328"/>
            <a:ext cx="6477953" cy="604957"/>
          </a:xfrm>
          <a:prstGeom prst="rect">
            <a:avLst/>
          </a:prstGeom>
          <a:noFill/>
          <a:ln/>
        </p:spPr>
        <p:txBody>
          <a:bodyPr wrap="none" lIns="0" tIns="0" rIns="0" bIns="0" rtlCol="0" anchor="t"/>
          <a:lstStyle/>
          <a:p>
            <a:pPr algn="l" indent="0" marL="0">
              <a:lnSpc>
                <a:spcPts val="4750"/>
              </a:lnSpc>
              <a:buNone/>
            </a:pPr>
            <a:r>
              <a:rPr lang="en-US" sz="3800" b="1" dirty="0">
                <a:solidFill>
                  <a:srgbClr val="000000"/>
                </a:solidFill>
                <a:latin typeface="Inter Bold" pitchFamily="34" charset="0"/>
                <a:ea typeface="Inter Bold" pitchFamily="34" charset="-122"/>
                <a:cs typeface="Inter Bold" pitchFamily="34" charset="-120"/>
              </a:rPr>
              <a:t>Data Pre-processing in NLP</a:t>
            </a:r>
            <a:endParaRPr lang="en-US" sz="3800" dirty="0"/>
          </a:p>
        </p:txBody>
      </p:sp>
      <p:sp>
        <p:nvSpPr>
          <p:cNvPr id="3" name="Text 1"/>
          <p:cNvSpPr/>
          <p:nvPr/>
        </p:nvSpPr>
        <p:spPr>
          <a:xfrm>
            <a:off x="2125385" y="2129790"/>
            <a:ext cx="2420064" cy="302538"/>
          </a:xfrm>
          <a:prstGeom prst="rect">
            <a:avLst/>
          </a:prstGeom>
          <a:noFill/>
          <a:ln/>
        </p:spPr>
        <p:txBody>
          <a:bodyPr wrap="none" lIns="0" tIns="0" rIns="0" bIns="0" rtlCol="0" anchor="t"/>
          <a:lstStyle/>
          <a:p>
            <a:pPr algn="r" indent="0" marL="0">
              <a:lnSpc>
                <a:spcPts val="2350"/>
              </a:lnSpc>
              <a:buNone/>
            </a:pPr>
            <a:r>
              <a:rPr lang="en-US" sz="1900" b="1" dirty="0">
                <a:solidFill>
                  <a:srgbClr val="000000"/>
                </a:solidFill>
                <a:latin typeface="Inter Bold" pitchFamily="34" charset="0"/>
                <a:ea typeface="Inter Bold" pitchFamily="34" charset="-122"/>
                <a:cs typeface="Inter Bold" pitchFamily="34" charset="-120"/>
              </a:rPr>
              <a:t>Raw Text Collection</a:t>
            </a:r>
            <a:endParaRPr lang="en-US" sz="1900" dirty="0"/>
          </a:p>
        </p:txBody>
      </p:sp>
      <p:sp>
        <p:nvSpPr>
          <p:cNvPr id="4" name="Text 2"/>
          <p:cNvSpPr/>
          <p:nvPr/>
        </p:nvSpPr>
        <p:spPr>
          <a:xfrm>
            <a:off x="677585" y="2548414"/>
            <a:ext cx="3867864" cy="619363"/>
          </a:xfrm>
          <a:prstGeom prst="rect">
            <a:avLst/>
          </a:prstGeom>
          <a:noFill/>
          <a:ln/>
        </p:spPr>
        <p:txBody>
          <a:bodyPr wrap="square" lIns="0" tIns="0" rIns="0" bIns="0" rtlCol="0" anchor="t"/>
          <a:lstStyle/>
          <a:p>
            <a:pPr algn="r" indent="0" marL="0">
              <a:lnSpc>
                <a:spcPts val="2400"/>
              </a:lnSpc>
              <a:buNone/>
            </a:pPr>
            <a:r>
              <a:rPr lang="en-US" sz="1500" dirty="0">
                <a:solidFill>
                  <a:srgbClr val="000000"/>
                </a:solidFill>
                <a:latin typeface="Inter" pitchFamily="34" charset="0"/>
                <a:ea typeface="Inter" pitchFamily="34" charset="-122"/>
                <a:cs typeface="Inter" pitchFamily="34" charset="-120"/>
              </a:rPr>
              <a:t>Gathering unprocessed text from various sources</a:t>
            </a:r>
            <a:endParaRPr lang="en-US" sz="1500" dirty="0"/>
          </a:p>
        </p:txBody>
      </p:sp>
      <p:pic>
        <p:nvPicPr>
          <p:cNvPr id="5" name="Image 0" descr="preencoded.png">    </p:cNvPr>
          <p:cNvPicPr>
            <a:picLocks noChangeAspect="1"/>
          </p:cNvPicPr>
          <p:nvPr/>
        </p:nvPicPr>
        <p:blipFill>
          <a:blip r:embed="rId1"/>
          <a:stretch>
            <a:fillRect/>
          </a:stretch>
        </p:blipFill>
        <p:spPr>
          <a:xfrm>
            <a:off x="4835843" y="1524476"/>
            <a:ext cx="4478060" cy="4478060"/>
          </a:xfrm>
          <a:prstGeom prst="rect">
            <a:avLst/>
          </a:prstGeom>
        </p:spPr>
      </p:pic>
      <p:pic>
        <p:nvPicPr>
          <p:cNvPr id="6" name="Image 1" descr="preencoded.png">    </p:cNvPr>
          <p:cNvPicPr>
            <a:picLocks noChangeAspect="1"/>
          </p:cNvPicPr>
          <p:nvPr/>
        </p:nvPicPr>
        <p:blipFill>
          <a:blip r:embed="rId2"/>
          <a:stretch>
            <a:fillRect/>
          </a:stretch>
        </p:blipFill>
        <p:spPr>
          <a:xfrm>
            <a:off x="6028789" y="2300109"/>
            <a:ext cx="289679" cy="362069"/>
          </a:xfrm>
          <a:prstGeom prst="rect">
            <a:avLst/>
          </a:prstGeom>
        </p:spPr>
      </p:pic>
      <p:sp>
        <p:nvSpPr>
          <p:cNvPr id="7" name="Text 3"/>
          <p:cNvSpPr/>
          <p:nvPr/>
        </p:nvSpPr>
        <p:spPr>
          <a:xfrm>
            <a:off x="9604296" y="2129790"/>
            <a:ext cx="2420064" cy="302538"/>
          </a:xfrm>
          <a:prstGeom prst="rect">
            <a:avLst/>
          </a:prstGeom>
          <a:noFill/>
          <a:ln/>
        </p:spPr>
        <p:txBody>
          <a:bodyPr wrap="none" lIns="0" tIns="0" rIns="0" bIns="0" rtlCol="0" anchor="t"/>
          <a:lstStyle/>
          <a:p>
            <a:pPr algn="l" indent="0" marL="0">
              <a:lnSpc>
                <a:spcPts val="2350"/>
              </a:lnSpc>
              <a:buNone/>
            </a:pPr>
            <a:r>
              <a:rPr lang="en-US" sz="1900" b="1" dirty="0">
                <a:solidFill>
                  <a:srgbClr val="000000"/>
                </a:solidFill>
                <a:latin typeface="Inter Bold" pitchFamily="34" charset="0"/>
                <a:ea typeface="Inter Bold" pitchFamily="34" charset="-122"/>
                <a:cs typeface="Inter Bold" pitchFamily="34" charset="-120"/>
              </a:rPr>
              <a:t>Cleaning</a:t>
            </a:r>
            <a:endParaRPr lang="en-US" sz="1900" dirty="0"/>
          </a:p>
        </p:txBody>
      </p:sp>
      <p:sp>
        <p:nvSpPr>
          <p:cNvPr id="8" name="Text 4"/>
          <p:cNvSpPr/>
          <p:nvPr/>
        </p:nvSpPr>
        <p:spPr>
          <a:xfrm>
            <a:off x="9604296" y="2548414"/>
            <a:ext cx="3867983" cy="619363"/>
          </a:xfrm>
          <a:prstGeom prst="rect">
            <a:avLst/>
          </a:prstGeom>
          <a:noFill/>
          <a:ln/>
        </p:spPr>
        <p:txBody>
          <a:bodyPr wrap="square" lIns="0" tIns="0" rIns="0" bIns="0" rtlCol="0" anchor="t"/>
          <a:lstStyle/>
          <a:p>
            <a:pPr algn="l" indent="0" marL="0">
              <a:lnSpc>
                <a:spcPts val="2400"/>
              </a:lnSpc>
              <a:buNone/>
            </a:pPr>
            <a:r>
              <a:rPr lang="en-US" sz="1500" dirty="0">
                <a:solidFill>
                  <a:srgbClr val="000000"/>
                </a:solidFill>
                <a:latin typeface="Inter" pitchFamily="34" charset="0"/>
                <a:ea typeface="Inter" pitchFamily="34" charset="-122"/>
                <a:cs typeface="Inter" pitchFamily="34" charset="-120"/>
              </a:rPr>
              <a:t>Removing irrelevant characters and formatting</a:t>
            </a:r>
            <a:endParaRPr lang="en-US" sz="1500" dirty="0"/>
          </a:p>
        </p:txBody>
      </p:sp>
      <p:pic>
        <p:nvPicPr>
          <p:cNvPr id="9" name="Image 2" descr="preencoded.png">    </p:cNvPr>
          <p:cNvPicPr>
            <a:picLocks noChangeAspect="1"/>
          </p:cNvPicPr>
          <p:nvPr/>
        </p:nvPicPr>
        <p:blipFill>
          <a:blip r:embed="rId3"/>
          <a:stretch>
            <a:fillRect/>
          </a:stretch>
        </p:blipFill>
        <p:spPr>
          <a:xfrm>
            <a:off x="4835843" y="1524476"/>
            <a:ext cx="4478060" cy="4478060"/>
          </a:xfrm>
          <a:prstGeom prst="rect">
            <a:avLst/>
          </a:prstGeom>
        </p:spPr>
      </p:pic>
      <p:pic>
        <p:nvPicPr>
          <p:cNvPr id="10" name="Image 3" descr="preencoded.png">    </p:cNvPr>
          <p:cNvPicPr>
            <a:picLocks noChangeAspect="1"/>
          </p:cNvPicPr>
          <p:nvPr/>
        </p:nvPicPr>
        <p:blipFill>
          <a:blip r:embed="rId4"/>
          <a:stretch>
            <a:fillRect/>
          </a:stretch>
        </p:blipFill>
        <p:spPr>
          <a:xfrm>
            <a:off x="8212276" y="2681228"/>
            <a:ext cx="289679" cy="362069"/>
          </a:xfrm>
          <a:prstGeom prst="rect">
            <a:avLst/>
          </a:prstGeom>
        </p:spPr>
      </p:pic>
      <p:sp>
        <p:nvSpPr>
          <p:cNvPr id="11" name="Text 5"/>
          <p:cNvSpPr/>
          <p:nvPr/>
        </p:nvSpPr>
        <p:spPr>
          <a:xfrm>
            <a:off x="9604296" y="4668798"/>
            <a:ext cx="2420064" cy="302538"/>
          </a:xfrm>
          <a:prstGeom prst="rect">
            <a:avLst/>
          </a:prstGeom>
          <a:noFill/>
          <a:ln/>
        </p:spPr>
        <p:txBody>
          <a:bodyPr wrap="none" lIns="0" tIns="0" rIns="0" bIns="0" rtlCol="0" anchor="t"/>
          <a:lstStyle/>
          <a:p>
            <a:pPr algn="l" indent="0" marL="0">
              <a:lnSpc>
                <a:spcPts val="2350"/>
              </a:lnSpc>
              <a:buNone/>
            </a:pPr>
            <a:r>
              <a:rPr lang="en-US" sz="1900" b="1" dirty="0">
                <a:solidFill>
                  <a:srgbClr val="000000"/>
                </a:solidFill>
                <a:latin typeface="Inter Bold" pitchFamily="34" charset="0"/>
                <a:ea typeface="Inter Bold" pitchFamily="34" charset="-122"/>
                <a:cs typeface="Inter Bold" pitchFamily="34" charset="-120"/>
              </a:rPr>
              <a:t>Tokenization</a:t>
            </a:r>
            <a:endParaRPr lang="en-US" sz="1900" dirty="0"/>
          </a:p>
        </p:txBody>
      </p:sp>
      <p:sp>
        <p:nvSpPr>
          <p:cNvPr id="12" name="Text 6"/>
          <p:cNvSpPr/>
          <p:nvPr/>
        </p:nvSpPr>
        <p:spPr>
          <a:xfrm>
            <a:off x="9604296" y="5087422"/>
            <a:ext cx="3867983" cy="309682"/>
          </a:xfrm>
          <a:prstGeom prst="rect">
            <a:avLst/>
          </a:prstGeom>
          <a:noFill/>
          <a:ln/>
        </p:spPr>
        <p:txBody>
          <a:bodyPr wrap="none" lIns="0" tIns="0" rIns="0" bIns="0" rtlCol="0" anchor="t"/>
          <a:lstStyle/>
          <a:p>
            <a:pPr algn="l" indent="0" marL="0">
              <a:lnSpc>
                <a:spcPts val="2400"/>
              </a:lnSpc>
              <a:buNone/>
            </a:pPr>
            <a:r>
              <a:rPr lang="en-US" sz="1500" dirty="0">
                <a:solidFill>
                  <a:srgbClr val="000000"/>
                </a:solidFill>
                <a:latin typeface="Inter" pitchFamily="34" charset="0"/>
                <a:ea typeface="Inter" pitchFamily="34" charset="-122"/>
                <a:cs typeface="Inter" pitchFamily="34" charset="-120"/>
              </a:rPr>
              <a:t>Splitting text into meaningful units</a:t>
            </a:r>
            <a:endParaRPr lang="en-US" sz="1500" dirty="0"/>
          </a:p>
        </p:txBody>
      </p:sp>
      <p:pic>
        <p:nvPicPr>
          <p:cNvPr id="13" name="Image 4" descr="preencoded.png">    </p:cNvPr>
          <p:cNvPicPr>
            <a:picLocks noChangeAspect="1"/>
          </p:cNvPicPr>
          <p:nvPr/>
        </p:nvPicPr>
        <p:blipFill>
          <a:blip r:embed="rId5"/>
          <a:stretch>
            <a:fillRect/>
          </a:stretch>
        </p:blipFill>
        <p:spPr>
          <a:xfrm>
            <a:off x="4835843" y="1524476"/>
            <a:ext cx="4478060" cy="4478060"/>
          </a:xfrm>
          <a:prstGeom prst="rect">
            <a:avLst/>
          </a:prstGeom>
        </p:spPr>
      </p:pic>
      <p:pic>
        <p:nvPicPr>
          <p:cNvPr id="14" name="Image 5" descr="preencoded.png">    </p:cNvPr>
          <p:cNvPicPr>
            <a:picLocks noChangeAspect="1"/>
          </p:cNvPicPr>
          <p:nvPr/>
        </p:nvPicPr>
        <p:blipFill>
          <a:blip r:embed="rId6"/>
          <a:stretch>
            <a:fillRect/>
          </a:stretch>
        </p:blipFill>
        <p:spPr>
          <a:xfrm>
            <a:off x="7831157" y="4864715"/>
            <a:ext cx="289679" cy="362069"/>
          </a:xfrm>
          <a:prstGeom prst="rect">
            <a:avLst/>
          </a:prstGeom>
        </p:spPr>
      </p:pic>
      <p:sp>
        <p:nvSpPr>
          <p:cNvPr id="15" name="Text 7"/>
          <p:cNvSpPr/>
          <p:nvPr/>
        </p:nvSpPr>
        <p:spPr>
          <a:xfrm>
            <a:off x="2125385" y="4668798"/>
            <a:ext cx="2420064" cy="302538"/>
          </a:xfrm>
          <a:prstGeom prst="rect">
            <a:avLst/>
          </a:prstGeom>
          <a:noFill/>
          <a:ln/>
        </p:spPr>
        <p:txBody>
          <a:bodyPr wrap="none" lIns="0" tIns="0" rIns="0" bIns="0" rtlCol="0" anchor="t"/>
          <a:lstStyle/>
          <a:p>
            <a:pPr algn="r" indent="0" marL="0">
              <a:lnSpc>
                <a:spcPts val="2350"/>
              </a:lnSpc>
              <a:buNone/>
            </a:pPr>
            <a:r>
              <a:rPr lang="en-US" sz="1900" b="1" dirty="0">
                <a:solidFill>
                  <a:srgbClr val="000000"/>
                </a:solidFill>
                <a:latin typeface="Inter Bold" pitchFamily="34" charset="0"/>
                <a:ea typeface="Inter Bold" pitchFamily="34" charset="-122"/>
                <a:cs typeface="Inter Bold" pitchFamily="34" charset="-120"/>
              </a:rPr>
              <a:t>Normalization</a:t>
            </a:r>
            <a:endParaRPr lang="en-US" sz="1900" dirty="0"/>
          </a:p>
        </p:txBody>
      </p:sp>
      <p:sp>
        <p:nvSpPr>
          <p:cNvPr id="16" name="Text 8"/>
          <p:cNvSpPr/>
          <p:nvPr/>
        </p:nvSpPr>
        <p:spPr>
          <a:xfrm>
            <a:off x="677585" y="5087422"/>
            <a:ext cx="3867864" cy="309682"/>
          </a:xfrm>
          <a:prstGeom prst="rect">
            <a:avLst/>
          </a:prstGeom>
          <a:noFill/>
          <a:ln/>
        </p:spPr>
        <p:txBody>
          <a:bodyPr wrap="none" lIns="0" tIns="0" rIns="0" bIns="0" rtlCol="0" anchor="t"/>
          <a:lstStyle/>
          <a:p>
            <a:pPr algn="r" indent="0" marL="0">
              <a:lnSpc>
                <a:spcPts val="2400"/>
              </a:lnSpc>
              <a:buNone/>
            </a:pPr>
            <a:r>
              <a:rPr lang="en-US" sz="1500" dirty="0">
                <a:solidFill>
                  <a:srgbClr val="000000"/>
                </a:solidFill>
                <a:latin typeface="Inter" pitchFamily="34" charset="0"/>
                <a:ea typeface="Inter" pitchFamily="34" charset="-122"/>
                <a:cs typeface="Inter" pitchFamily="34" charset="-120"/>
              </a:rPr>
              <a:t>Standardizing text to consistent format</a:t>
            </a:r>
            <a:endParaRPr lang="en-US" sz="1500" dirty="0"/>
          </a:p>
        </p:txBody>
      </p:sp>
      <p:pic>
        <p:nvPicPr>
          <p:cNvPr id="17" name="Image 6" descr="preencoded.png">    </p:cNvPr>
          <p:cNvPicPr>
            <a:picLocks noChangeAspect="1"/>
          </p:cNvPicPr>
          <p:nvPr/>
        </p:nvPicPr>
        <p:blipFill>
          <a:blip r:embed="rId7"/>
          <a:stretch>
            <a:fillRect/>
          </a:stretch>
        </p:blipFill>
        <p:spPr>
          <a:xfrm>
            <a:off x="4835843" y="1524476"/>
            <a:ext cx="4478060" cy="4478060"/>
          </a:xfrm>
          <a:prstGeom prst="rect">
            <a:avLst/>
          </a:prstGeom>
        </p:spPr>
      </p:pic>
      <p:pic>
        <p:nvPicPr>
          <p:cNvPr id="18" name="Image 7" descr="preencoded.png">    </p:cNvPr>
          <p:cNvPicPr>
            <a:picLocks noChangeAspect="1"/>
          </p:cNvPicPr>
          <p:nvPr/>
        </p:nvPicPr>
        <p:blipFill>
          <a:blip r:embed="rId8"/>
          <a:stretch>
            <a:fillRect/>
          </a:stretch>
        </p:blipFill>
        <p:spPr>
          <a:xfrm>
            <a:off x="5647670" y="4483596"/>
            <a:ext cx="289679" cy="362069"/>
          </a:xfrm>
          <a:prstGeom prst="rect">
            <a:avLst/>
          </a:prstGeom>
        </p:spPr>
      </p:pic>
      <p:sp>
        <p:nvSpPr>
          <p:cNvPr id="19" name="Text 9"/>
          <p:cNvSpPr/>
          <p:nvPr/>
        </p:nvSpPr>
        <p:spPr>
          <a:xfrm>
            <a:off x="677585" y="6220301"/>
            <a:ext cx="12794694" cy="619363"/>
          </a:xfrm>
          <a:prstGeom prst="rect">
            <a:avLst/>
          </a:prstGeom>
          <a:noFill/>
          <a:ln/>
        </p:spPr>
        <p:txBody>
          <a:bodyPr wrap="square" lIns="0" tIns="0" rIns="0" bIns="0" rtlCol="0" anchor="t"/>
          <a:lstStyle/>
          <a:p>
            <a:pPr algn="l" indent="0" marL="0">
              <a:lnSpc>
                <a:spcPts val="2400"/>
              </a:lnSpc>
              <a:buNone/>
            </a:pPr>
            <a:r>
              <a:rPr lang="en-US" sz="1500" dirty="0">
                <a:solidFill>
                  <a:srgbClr val="000000"/>
                </a:solidFill>
                <a:latin typeface="Inter" pitchFamily="34" charset="0"/>
                <a:ea typeface="Inter" pitchFamily="34" charset="-122"/>
                <a:cs typeface="Inter" pitchFamily="34" charset="-120"/>
              </a:rPr>
              <a:t>Pre-processing transforms raw, messy text into a clean, standardized format that NLP algorithms can effectively analyze. This critical stage removes noise and irregularities that could otherwise confuse or mislead computational models.</a:t>
            </a:r>
            <a:endParaRPr lang="en-US" sz="1500" dirty="0"/>
          </a:p>
        </p:txBody>
      </p:sp>
      <p:sp>
        <p:nvSpPr>
          <p:cNvPr id="20" name="Text 10"/>
          <p:cNvSpPr/>
          <p:nvPr/>
        </p:nvSpPr>
        <p:spPr>
          <a:xfrm>
            <a:off x="677585" y="7057430"/>
            <a:ext cx="12794694" cy="929045"/>
          </a:xfrm>
          <a:prstGeom prst="rect">
            <a:avLst/>
          </a:prstGeom>
          <a:noFill/>
          <a:ln/>
        </p:spPr>
        <p:txBody>
          <a:bodyPr wrap="square" lIns="0" tIns="0" rIns="0" bIns="0" rtlCol="0" anchor="t"/>
          <a:lstStyle/>
          <a:p>
            <a:pPr algn="l" indent="0" marL="0">
              <a:lnSpc>
                <a:spcPts val="2400"/>
              </a:lnSpc>
              <a:buNone/>
            </a:pPr>
            <a:r>
              <a:rPr lang="en-US" sz="1500" dirty="0">
                <a:solidFill>
                  <a:srgbClr val="000000"/>
                </a:solidFill>
                <a:latin typeface="Inter" pitchFamily="34" charset="0"/>
                <a:ea typeface="Inter" pitchFamily="34" charset="-122"/>
                <a:cs typeface="Inter" pitchFamily="34" charset="-120"/>
              </a:rPr>
              <a:t>The specific pre-processing steps applied depend on the nature of the text and the requirements of the downstream task. For example, social media analysis might require special handling of hashtags and emojis, while scientific text processing might focus on standardizing technical terminology and notation.</a:t>
            </a:r>
            <a:endParaRPr lang="en-US" sz="1500" dirty="0"/>
          </a:p>
        </p:txBody>
      </p:sp>
      <p:pic>
        <p:nvPicPr>
          <p:cNvPr id="21" name="Image 8" descr="preencoded.png">    </p:cNvPr>
          <p:cNvPicPr>
            <a:picLocks noChangeAspect="1"/>
          </p:cNvPicPr>
          <p:nvPr/>
        </p:nvPicPr>
        <p:blipFill>
          <a:blip r:embed="rId9"/>
          <a:stretch>
            <a:fillRect/>
          </a:stretch>
        </p:blipFill>
        <p:spPr>
          <a:xfrm>
            <a:off x="13700760" y="228600"/>
            <a:ext cx="701040" cy="66413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793790" y="930354"/>
            <a:ext cx="5696426"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Introduction to NLTK</a:t>
            </a:r>
            <a:endParaRPr lang="en-US" sz="4450" dirty="0"/>
          </a:p>
        </p:txBody>
      </p:sp>
      <p:sp>
        <p:nvSpPr>
          <p:cNvPr id="3" name="Shape 1"/>
          <p:cNvSpPr/>
          <p:nvPr/>
        </p:nvSpPr>
        <p:spPr>
          <a:xfrm>
            <a:off x="793790" y="2092762"/>
            <a:ext cx="4074914" cy="3862507"/>
          </a:xfrm>
          <a:prstGeom prst="roundRect">
            <a:avLst>
              <a:gd name="adj" fmla="val 2466"/>
            </a:avLst>
          </a:prstGeom>
          <a:solidFill>
            <a:srgbClr val="D2EDF9"/>
          </a:solidFill>
          <a:ln w="7620">
            <a:solidFill>
              <a:srgbClr val="B8D3DF"/>
            </a:solidFill>
            <a:prstDash val="solid"/>
          </a:ln>
        </p:spPr>
      </p:sp>
      <p:sp>
        <p:nvSpPr>
          <p:cNvPr id="4" name="Text 2"/>
          <p:cNvSpPr/>
          <p:nvPr/>
        </p:nvSpPr>
        <p:spPr>
          <a:xfrm>
            <a:off x="1028224" y="2327196"/>
            <a:ext cx="3453051"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Natural Language Toolkit</a:t>
            </a:r>
            <a:endParaRPr lang="en-US" sz="2200" dirty="0"/>
          </a:p>
        </p:txBody>
      </p:sp>
      <p:sp>
        <p:nvSpPr>
          <p:cNvPr id="5" name="Text 3"/>
          <p:cNvSpPr/>
          <p:nvPr/>
        </p:nvSpPr>
        <p:spPr>
          <a:xfrm>
            <a:off x="1028224" y="2817614"/>
            <a:ext cx="3606046" cy="2903220"/>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NLTK is a comprehensive Python library for working with human language data. Developed at the University of Pennsylvania, it has become one of the most widely used tools for NLP research and education since its release in 2001.</a:t>
            </a:r>
            <a:endParaRPr lang="en-US" sz="1750" dirty="0"/>
          </a:p>
        </p:txBody>
      </p:sp>
      <p:sp>
        <p:nvSpPr>
          <p:cNvPr id="6" name="Shape 4"/>
          <p:cNvSpPr/>
          <p:nvPr/>
        </p:nvSpPr>
        <p:spPr>
          <a:xfrm>
            <a:off x="5095518" y="2092762"/>
            <a:ext cx="4074914" cy="3862507"/>
          </a:xfrm>
          <a:prstGeom prst="roundRect">
            <a:avLst>
              <a:gd name="adj" fmla="val 2466"/>
            </a:avLst>
          </a:prstGeom>
          <a:solidFill>
            <a:srgbClr val="D2EDF9"/>
          </a:solidFill>
          <a:ln w="7620">
            <a:solidFill>
              <a:srgbClr val="B8D3DF"/>
            </a:solidFill>
            <a:prstDash val="solid"/>
          </a:ln>
        </p:spPr>
      </p:sp>
      <p:sp>
        <p:nvSpPr>
          <p:cNvPr id="7" name="Text 5"/>
          <p:cNvSpPr/>
          <p:nvPr/>
        </p:nvSpPr>
        <p:spPr>
          <a:xfrm>
            <a:off x="5329952" y="2327196"/>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Key Features</a:t>
            </a:r>
            <a:endParaRPr lang="en-US" sz="2200" dirty="0"/>
          </a:p>
        </p:txBody>
      </p:sp>
      <p:sp>
        <p:nvSpPr>
          <p:cNvPr id="8" name="Text 6"/>
          <p:cNvSpPr/>
          <p:nvPr/>
        </p:nvSpPr>
        <p:spPr>
          <a:xfrm>
            <a:off x="5329952" y="2817614"/>
            <a:ext cx="3606046"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Over 50 corpora and lexical resources</a:t>
            </a:r>
            <a:endParaRPr lang="en-US" sz="1750" dirty="0"/>
          </a:p>
        </p:txBody>
      </p:sp>
      <p:sp>
        <p:nvSpPr>
          <p:cNvPr id="9" name="Text 7"/>
          <p:cNvSpPr/>
          <p:nvPr/>
        </p:nvSpPr>
        <p:spPr>
          <a:xfrm>
            <a:off x="5329952" y="3622715"/>
            <a:ext cx="3606046"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Suite of text processing libraries</a:t>
            </a:r>
            <a:endParaRPr lang="en-US" sz="1750" dirty="0"/>
          </a:p>
        </p:txBody>
      </p:sp>
      <p:sp>
        <p:nvSpPr>
          <p:cNvPr id="10" name="Text 8"/>
          <p:cNvSpPr/>
          <p:nvPr/>
        </p:nvSpPr>
        <p:spPr>
          <a:xfrm>
            <a:off x="5329952" y="4427815"/>
            <a:ext cx="3606046"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Extensive documentation and tutorials</a:t>
            </a:r>
            <a:endParaRPr lang="en-US" sz="1750" dirty="0"/>
          </a:p>
        </p:txBody>
      </p:sp>
      <p:sp>
        <p:nvSpPr>
          <p:cNvPr id="11" name="Text 9"/>
          <p:cNvSpPr/>
          <p:nvPr/>
        </p:nvSpPr>
        <p:spPr>
          <a:xfrm>
            <a:off x="5329952" y="5232916"/>
            <a:ext cx="3606046"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Active community support</a:t>
            </a:r>
            <a:endParaRPr lang="en-US" sz="1750" dirty="0"/>
          </a:p>
        </p:txBody>
      </p:sp>
      <p:sp>
        <p:nvSpPr>
          <p:cNvPr id="12" name="Shape 10"/>
          <p:cNvSpPr/>
          <p:nvPr/>
        </p:nvSpPr>
        <p:spPr>
          <a:xfrm>
            <a:off x="9397246" y="2092762"/>
            <a:ext cx="4074914" cy="3862507"/>
          </a:xfrm>
          <a:prstGeom prst="roundRect">
            <a:avLst>
              <a:gd name="adj" fmla="val 2466"/>
            </a:avLst>
          </a:prstGeom>
          <a:solidFill>
            <a:srgbClr val="D2EDF9"/>
          </a:solidFill>
          <a:ln w="7620">
            <a:solidFill>
              <a:srgbClr val="B8D3DF"/>
            </a:solidFill>
            <a:prstDash val="solid"/>
          </a:ln>
        </p:spPr>
      </p:sp>
      <p:sp>
        <p:nvSpPr>
          <p:cNvPr id="13" name="Text 11"/>
          <p:cNvSpPr/>
          <p:nvPr/>
        </p:nvSpPr>
        <p:spPr>
          <a:xfrm>
            <a:off x="9631680" y="2327196"/>
            <a:ext cx="2878574"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Common NLTK Tools</a:t>
            </a:r>
            <a:endParaRPr lang="en-US" sz="2200" dirty="0"/>
          </a:p>
        </p:txBody>
      </p:sp>
      <p:sp>
        <p:nvSpPr>
          <p:cNvPr id="14" name="Text 12"/>
          <p:cNvSpPr/>
          <p:nvPr/>
        </p:nvSpPr>
        <p:spPr>
          <a:xfrm>
            <a:off x="9631680" y="2817614"/>
            <a:ext cx="3606046"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Tokenizers for words and sentences</a:t>
            </a:r>
            <a:endParaRPr lang="en-US" sz="1750" dirty="0"/>
          </a:p>
        </p:txBody>
      </p:sp>
      <p:sp>
        <p:nvSpPr>
          <p:cNvPr id="15" name="Text 13"/>
          <p:cNvSpPr/>
          <p:nvPr/>
        </p:nvSpPr>
        <p:spPr>
          <a:xfrm>
            <a:off x="9631680" y="3622715"/>
            <a:ext cx="3606046"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Part-of-speech taggers</a:t>
            </a:r>
            <a:endParaRPr lang="en-US" sz="1750" dirty="0"/>
          </a:p>
        </p:txBody>
      </p:sp>
      <p:sp>
        <p:nvSpPr>
          <p:cNvPr id="16" name="Text 14"/>
          <p:cNvSpPr/>
          <p:nvPr/>
        </p:nvSpPr>
        <p:spPr>
          <a:xfrm>
            <a:off x="9631680" y="4064913"/>
            <a:ext cx="3606046"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Named entity recognizers</a:t>
            </a:r>
            <a:endParaRPr lang="en-US" sz="1750" dirty="0"/>
          </a:p>
        </p:txBody>
      </p:sp>
      <p:sp>
        <p:nvSpPr>
          <p:cNvPr id="17" name="Text 15"/>
          <p:cNvSpPr/>
          <p:nvPr/>
        </p:nvSpPr>
        <p:spPr>
          <a:xfrm>
            <a:off x="9631680" y="4507111"/>
            <a:ext cx="3606046"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Parsers and chunkers</a:t>
            </a:r>
            <a:endParaRPr lang="en-US" sz="1750" dirty="0"/>
          </a:p>
        </p:txBody>
      </p:sp>
      <p:sp>
        <p:nvSpPr>
          <p:cNvPr id="18" name="Text 16"/>
          <p:cNvSpPr/>
          <p:nvPr/>
        </p:nvSpPr>
        <p:spPr>
          <a:xfrm>
            <a:off x="9631680" y="4949309"/>
            <a:ext cx="3606046"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Stemmers and lemmatizers</a:t>
            </a:r>
            <a:endParaRPr lang="en-US" sz="1750" dirty="0"/>
          </a:p>
        </p:txBody>
      </p:sp>
      <p:sp>
        <p:nvSpPr>
          <p:cNvPr id="19" name="Text 17"/>
          <p:cNvSpPr/>
          <p:nvPr/>
        </p:nvSpPr>
        <p:spPr>
          <a:xfrm>
            <a:off x="793790" y="6210419"/>
            <a:ext cx="12678489" cy="1088708"/>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NLTK is particularly valuable for educational contexts and research prototyping, offering a user-friendly interface to explore NLP concepts. Its comprehensive documentation and the accompanying book "Natural Language Processing with Python" make it an excellent starting point for newcomers to the field.</a:t>
            </a:r>
            <a:endParaRPr lang="en-US" sz="1750" dirty="0"/>
          </a:p>
        </p:txBody>
      </p:sp>
      <p:pic>
        <p:nvPicPr>
          <p:cNvPr id="20"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793790" y="657701"/>
            <a:ext cx="6036350"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Introduction to SpaCy</a:t>
            </a:r>
            <a:endParaRPr lang="en-US" sz="4450" dirty="0"/>
          </a:p>
        </p:txBody>
      </p:sp>
      <p:sp>
        <p:nvSpPr>
          <p:cNvPr id="3" name="Text 1"/>
          <p:cNvSpPr/>
          <p:nvPr/>
        </p:nvSpPr>
        <p:spPr>
          <a:xfrm>
            <a:off x="793790" y="1933456"/>
            <a:ext cx="3270647"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Industrial-Strength NLP</a:t>
            </a:r>
            <a:endParaRPr lang="en-US" sz="2200" dirty="0"/>
          </a:p>
        </p:txBody>
      </p:sp>
      <p:sp>
        <p:nvSpPr>
          <p:cNvPr id="4" name="Text 2"/>
          <p:cNvSpPr/>
          <p:nvPr/>
        </p:nvSpPr>
        <p:spPr>
          <a:xfrm>
            <a:off x="793790" y="2514600"/>
            <a:ext cx="6062543" cy="1451610"/>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SpaCy is designed for production environments, offering speed and efficiency for real-world applications. Unlike NLTK's educational focus, SpaCy prioritizes performance and practical utility.</a:t>
            </a:r>
            <a:endParaRPr lang="en-US" sz="1750" dirty="0"/>
          </a:p>
        </p:txBody>
      </p:sp>
      <p:sp>
        <p:nvSpPr>
          <p:cNvPr id="5" name="Text 3"/>
          <p:cNvSpPr/>
          <p:nvPr/>
        </p:nvSpPr>
        <p:spPr>
          <a:xfrm>
            <a:off x="793790" y="4170283"/>
            <a:ext cx="6062543" cy="1088708"/>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The library provides pre-trained models for multiple languages, with neural network implementations of state-of-the-art algorithms for various NLP tasks.</a:t>
            </a:r>
            <a:endParaRPr lang="en-US" sz="1750" dirty="0"/>
          </a:p>
        </p:txBody>
      </p:sp>
      <p:sp>
        <p:nvSpPr>
          <p:cNvPr id="6" name="Text 4"/>
          <p:cNvSpPr/>
          <p:nvPr/>
        </p:nvSpPr>
        <p:spPr>
          <a:xfrm>
            <a:off x="7417356" y="1933456"/>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Key Features</a:t>
            </a:r>
            <a:endParaRPr lang="en-US" sz="2200" dirty="0"/>
          </a:p>
        </p:txBody>
      </p:sp>
      <p:sp>
        <p:nvSpPr>
          <p:cNvPr id="7" name="Text 5"/>
          <p:cNvSpPr/>
          <p:nvPr/>
        </p:nvSpPr>
        <p:spPr>
          <a:xfrm>
            <a:off x="7417356" y="2514600"/>
            <a:ext cx="6062543"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Lightning-fast processing</a:t>
            </a:r>
            <a:endParaRPr lang="en-US" sz="1750" dirty="0"/>
          </a:p>
        </p:txBody>
      </p:sp>
      <p:sp>
        <p:nvSpPr>
          <p:cNvPr id="8" name="Text 6"/>
          <p:cNvSpPr/>
          <p:nvPr/>
        </p:nvSpPr>
        <p:spPr>
          <a:xfrm>
            <a:off x="7417356" y="2956798"/>
            <a:ext cx="6062543"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Pre-trained neural models</a:t>
            </a:r>
            <a:endParaRPr lang="en-US" sz="1750" dirty="0"/>
          </a:p>
        </p:txBody>
      </p:sp>
      <p:sp>
        <p:nvSpPr>
          <p:cNvPr id="9" name="Text 7"/>
          <p:cNvSpPr/>
          <p:nvPr/>
        </p:nvSpPr>
        <p:spPr>
          <a:xfrm>
            <a:off x="7417356" y="3398996"/>
            <a:ext cx="6062543"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Named entity recognition</a:t>
            </a:r>
            <a:endParaRPr lang="en-US" sz="1750" dirty="0"/>
          </a:p>
        </p:txBody>
      </p:sp>
      <p:sp>
        <p:nvSpPr>
          <p:cNvPr id="10" name="Text 8"/>
          <p:cNvSpPr/>
          <p:nvPr/>
        </p:nvSpPr>
        <p:spPr>
          <a:xfrm>
            <a:off x="7417356" y="3841194"/>
            <a:ext cx="6062543"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Dependency parsing</a:t>
            </a:r>
            <a:endParaRPr lang="en-US" sz="1750" dirty="0"/>
          </a:p>
        </p:txBody>
      </p:sp>
      <p:sp>
        <p:nvSpPr>
          <p:cNvPr id="11" name="Text 9"/>
          <p:cNvSpPr/>
          <p:nvPr/>
        </p:nvSpPr>
        <p:spPr>
          <a:xfrm>
            <a:off x="7417356" y="4283393"/>
            <a:ext cx="6062543"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Word vectors and similarity</a:t>
            </a:r>
            <a:endParaRPr lang="en-US" sz="1750" dirty="0"/>
          </a:p>
        </p:txBody>
      </p:sp>
      <p:sp>
        <p:nvSpPr>
          <p:cNvPr id="12" name="Text 10"/>
          <p:cNvSpPr/>
          <p:nvPr/>
        </p:nvSpPr>
        <p:spPr>
          <a:xfrm>
            <a:off x="7417356" y="4725591"/>
            <a:ext cx="6062543"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Tokenization for 70+ languages</a:t>
            </a:r>
            <a:endParaRPr lang="en-US" sz="1750" dirty="0"/>
          </a:p>
        </p:txBody>
      </p:sp>
      <p:sp>
        <p:nvSpPr>
          <p:cNvPr id="13" name="Text 11"/>
          <p:cNvSpPr/>
          <p:nvPr/>
        </p:nvSpPr>
        <p:spPr>
          <a:xfrm>
            <a:off x="7417356" y="5167789"/>
            <a:ext cx="6062543"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Easy model training and extension</a:t>
            </a:r>
            <a:endParaRPr lang="en-US" sz="1750" dirty="0"/>
          </a:p>
        </p:txBody>
      </p:sp>
      <p:sp>
        <p:nvSpPr>
          <p:cNvPr id="14" name="Text 12"/>
          <p:cNvSpPr/>
          <p:nvPr/>
        </p:nvSpPr>
        <p:spPr>
          <a:xfrm>
            <a:off x="793790" y="5865138"/>
            <a:ext cx="12678489" cy="725805"/>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SpaCy's pipeline architecture makes it particularly well-suited for building complex NLP applications. Processing components can be easily combined, customized, and extended to create tailored solutions for specific use cases.</a:t>
            </a:r>
            <a:endParaRPr lang="en-US" sz="1750" dirty="0"/>
          </a:p>
        </p:txBody>
      </p:sp>
      <p:sp>
        <p:nvSpPr>
          <p:cNvPr id="15" name="Text 13"/>
          <p:cNvSpPr/>
          <p:nvPr/>
        </p:nvSpPr>
        <p:spPr>
          <a:xfrm>
            <a:off x="793790" y="6846094"/>
            <a:ext cx="12678489" cy="725805"/>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While SpaCy may have a steeper learning curve than NLTK, its performance advantages and production-ready design make it the preferred choice for many commercial applications and large-scale text processing tasks.</a:t>
            </a:r>
            <a:endParaRPr lang="en-US" sz="1750" dirty="0"/>
          </a:p>
        </p:txBody>
      </p:sp>
      <p:pic>
        <p:nvPicPr>
          <p:cNvPr id="16"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Text 0"/>
          <p:cNvSpPr/>
          <p:nvPr/>
        </p:nvSpPr>
        <p:spPr>
          <a:xfrm>
            <a:off x="717471" y="933688"/>
            <a:ext cx="6694408" cy="640556"/>
          </a:xfrm>
          <a:prstGeom prst="rect">
            <a:avLst/>
          </a:prstGeom>
          <a:noFill/>
          <a:ln/>
        </p:spPr>
        <p:txBody>
          <a:bodyPr wrap="none" lIns="0" tIns="0" rIns="0" bIns="0" rtlCol="0" anchor="t"/>
          <a:lstStyle/>
          <a:p>
            <a:pPr algn="l" indent="0" marL="0">
              <a:lnSpc>
                <a:spcPts val="5000"/>
              </a:lnSpc>
              <a:buNone/>
            </a:pPr>
            <a:r>
              <a:rPr lang="en-US" sz="4000" b="1" dirty="0">
                <a:solidFill>
                  <a:srgbClr val="000000"/>
                </a:solidFill>
                <a:latin typeface="Inter Bold" pitchFamily="34" charset="0"/>
                <a:ea typeface="Inter Bold" pitchFamily="34" charset="-122"/>
                <a:cs typeface="Inter Bold" pitchFamily="34" charset="-120"/>
              </a:rPr>
              <a:t>Noise Removal: Stopwords</a:t>
            </a:r>
            <a:endParaRPr lang="en-US" sz="4000" dirty="0"/>
          </a:p>
        </p:txBody>
      </p:sp>
      <p:sp>
        <p:nvSpPr>
          <p:cNvPr id="3" name="Text 1"/>
          <p:cNvSpPr/>
          <p:nvPr/>
        </p:nvSpPr>
        <p:spPr>
          <a:xfrm>
            <a:off x="717471" y="2086570"/>
            <a:ext cx="2722245" cy="320278"/>
          </a:xfrm>
          <a:prstGeom prst="rect">
            <a:avLst/>
          </a:prstGeom>
          <a:noFill/>
          <a:ln/>
        </p:spPr>
        <p:txBody>
          <a:bodyPr wrap="none" lIns="0" tIns="0" rIns="0" bIns="0" rtlCol="0" anchor="t"/>
          <a:lstStyle/>
          <a:p>
            <a:pPr algn="l" indent="0" marL="0">
              <a:lnSpc>
                <a:spcPts val="2500"/>
              </a:lnSpc>
              <a:buNone/>
            </a:pPr>
            <a:r>
              <a:rPr lang="en-US" sz="2000" b="1" dirty="0">
                <a:solidFill>
                  <a:srgbClr val="000000"/>
                </a:solidFill>
                <a:latin typeface="Inter Bold" pitchFamily="34" charset="0"/>
                <a:ea typeface="Inter Bold" pitchFamily="34" charset="-122"/>
                <a:cs typeface="Inter Bold" pitchFamily="34" charset="-120"/>
              </a:rPr>
              <a:t>What Are Stopwords?</a:t>
            </a:r>
            <a:endParaRPr lang="en-US" sz="2000" dirty="0"/>
          </a:p>
        </p:txBody>
      </p:sp>
      <p:sp>
        <p:nvSpPr>
          <p:cNvPr id="4" name="Text 2"/>
          <p:cNvSpPr/>
          <p:nvPr/>
        </p:nvSpPr>
        <p:spPr>
          <a:xfrm>
            <a:off x="717471" y="2611755"/>
            <a:ext cx="6127313" cy="1312069"/>
          </a:xfrm>
          <a:prstGeom prst="rect">
            <a:avLst/>
          </a:prstGeom>
          <a:noFill/>
          <a:ln/>
        </p:spPr>
        <p:txBody>
          <a:bodyPr wrap="square" lIns="0" tIns="0" rIns="0" bIns="0" rtlCol="0" anchor="t"/>
          <a:lstStyle/>
          <a:p>
            <a:pPr algn="l" indent="0" marL="0">
              <a:lnSpc>
                <a:spcPts val="2550"/>
              </a:lnSpc>
              <a:buNone/>
            </a:pPr>
            <a:r>
              <a:rPr lang="en-US" sz="1600" dirty="0">
                <a:solidFill>
                  <a:srgbClr val="000000"/>
                </a:solidFill>
                <a:latin typeface="Inter" pitchFamily="34" charset="0"/>
                <a:ea typeface="Inter" pitchFamily="34" charset="-122"/>
                <a:cs typeface="Inter" pitchFamily="34" charset="-120"/>
              </a:rPr>
              <a:t>Stopwords are extremely common words that typically carry little semantic information for analytical purposes. Examples include articles (the, a, an), prepositions (in, on, at), conjunctions (and, but, or), and certain pronouns (I, he, she).</a:t>
            </a:r>
            <a:endParaRPr lang="en-US" sz="1600" dirty="0"/>
          </a:p>
        </p:txBody>
      </p:sp>
      <p:sp>
        <p:nvSpPr>
          <p:cNvPr id="5" name="Text 3"/>
          <p:cNvSpPr/>
          <p:nvPr/>
        </p:nvSpPr>
        <p:spPr>
          <a:xfrm>
            <a:off x="717471" y="4108252"/>
            <a:ext cx="6127313" cy="656034"/>
          </a:xfrm>
          <a:prstGeom prst="rect">
            <a:avLst/>
          </a:prstGeom>
          <a:noFill/>
          <a:ln/>
        </p:spPr>
        <p:txBody>
          <a:bodyPr wrap="square" lIns="0" tIns="0" rIns="0" bIns="0" rtlCol="0" anchor="t"/>
          <a:lstStyle/>
          <a:p>
            <a:pPr algn="l" indent="0" marL="0">
              <a:lnSpc>
                <a:spcPts val="2550"/>
              </a:lnSpc>
              <a:buNone/>
            </a:pPr>
            <a:r>
              <a:rPr lang="en-US" sz="1600" dirty="0">
                <a:solidFill>
                  <a:srgbClr val="000000"/>
                </a:solidFill>
                <a:latin typeface="Inter" pitchFamily="34" charset="0"/>
                <a:ea typeface="Inter" pitchFamily="34" charset="-122"/>
                <a:cs typeface="Inter" pitchFamily="34" charset="-120"/>
              </a:rPr>
              <a:t>These words serve grammatical functions but often don't contribute significantly to the topical content of a document.</a:t>
            </a:r>
            <a:endParaRPr lang="en-US" sz="1600" dirty="0"/>
          </a:p>
        </p:txBody>
      </p:sp>
      <p:sp>
        <p:nvSpPr>
          <p:cNvPr id="6" name="Text 4"/>
          <p:cNvSpPr/>
          <p:nvPr/>
        </p:nvSpPr>
        <p:spPr>
          <a:xfrm>
            <a:off x="7352467" y="2086570"/>
            <a:ext cx="2562463" cy="320278"/>
          </a:xfrm>
          <a:prstGeom prst="rect">
            <a:avLst/>
          </a:prstGeom>
          <a:noFill/>
          <a:ln/>
        </p:spPr>
        <p:txBody>
          <a:bodyPr wrap="none" lIns="0" tIns="0" rIns="0" bIns="0" rtlCol="0" anchor="t"/>
          <a:lstStyle/>
          <a:p>
            <a:pPr algn="l" indent="0" marL="0">
              <a:lnSpc>
                <a:spcPts val="2500"/>
              </a:lnSpc>
              <a:buNone/>
            </a:pPr>
            <a:r>
              <a:rPr lang="en-US" sz="2000" b="1" dirty="0">
                <a:solidFill>
                  <a:srgbClr val="000000"/>
                </a:solidFill>
                <a:latin typeface="Inter Bold" pitchFamily="34" charset="0"/>
                <a:ea typeface="Inter Bold" pitchFamily="34" charset="-122"/>
                <a:cs typeface="Inter Bold" pitchFamily="34" charset="-120"/>
              </a:rPr>
              <a:t>Why Remove Them?</a:t>
            </a:r>
            <a:endParaRPr lang="en-US" sz="2000" dirty="0"/>
          </a:p>
        </p:txBody>
      </p:sp>
      <p:sp>
        <p:nvSpPr>
          <p:cNvPr id="7" name="Text 5"/>
          <p:cNvSpPr/>
          <p:nvPr/>
        </p:nvSpPr>
        <p:spPr>
          <a:xfrm>
            <a:off x="7352467" y="2611755"/>
            <a:ext cx="6127313" cy="656034"/>
          </a:xfrm>
          <a:prstGeom prst="rect">
            <a:avLst/>
          </a:prstGeom>
          <a:noFill/>
          <a:ln/>
        </p:spPr>
        <p:txBody>
          <a:bodyPr wrap="square" lIns="0" tIns="0" rIns="0" bIns="0" rtlCol="0" anchor="t"/>
          <a:lstStyle/>
          <a:p>
            <a:pPr algn="l" marL="342900" indent="-342900">
              <a:lnSpc>
                <a:spcPts val="2550"/>
              </a:lnSpc>
              <a:buSzPct val="100000"/>
              <a:buChar char="•"/>
            </a:pPr>
            <a:r>
              <a:rPr lang="en-US" sz="1600" dirty="0">
                <a:solidFill>
                  <a:srgbClr val="000000"/>
                </a:solidFill>
                <a:latin typeface="Inter" pitchFamily="34" charset="0"/>
                <a:ea typeface="Inter" pitchFamily="34" charset="-122"/>
                <a:cs typeface="Inter" pitchFamily="34" charset="-120"/>
              </a:rPr>
              <a:t>Reduces computational complexity by decreasing vocabulary size</a:t>
            </a:r>
            <a:endParaRPr lang="en-US" sz="1600" dirty="0"/>
          </a:p>
        </p:txBody>
      </p:sp>
      <p:sp>
        <p:nvSpPr>
          <p:cNvPr id="8" name="Text 6"/>
          <p:cNvSpPr/>
          <p:nvPr/>
        </p:nvSpPr>
        <p:spPr>
          <a:xfrm>
            <a:off x="7352467" y="3339465"/>
            <a:ext cx="6127313" cy="656034"/>
          </a:xfrm>
          <a:prstGeom prst="rect">
            <a:avLst/>
          </a:prstGeom>
          <a:noFill/>
          <a:ln/>
        </p:spPr>
        <p:txBody>
          <a:bodyPr wrap="square" lIns="0" tIns="0" rIns="0" bIns="0" rtlCol="0" anchor="t"/>
          <a:lstStyle/>
          <a:p>
            <a:pPr algn="l" marL="342900" indent="-342900">
              <a:lnSpc>
                <a:spcPts val="2550"/>
              </a:lnSpc>
              <a:buSzPct val="100000"/>
              <a:buChar char="•"/>
            </a:pPr>
            <a:r>
              <a:rPr lang="en-US" sz="1600" dirty="0">
                <a:solidFill>
                  <a:srgbClr val="000000"/>
                </a:solidFill>
                <a:latin typeface="Inter" pitchFamily="34" charset="0"/>
                <a:ea typeface="Inter" pitchFamily="34" charset="-122"/>
                <a:cs typeface="Inter" pitchFamily="34" charset="-120"/>
              </a:rPr>
              <a:t>Improves performance of models by focusing on content-bearing words</a:t>
            </a:r>
            <a:endParaRPr lang="en-US" sz="1600" dirty="0"/>
          </a:p>
        </p:txBody>
      </p:sp>
      <p:sp>
        <p:nvSpPr>
          <p:cNvPr id="9" name="Text 7"/>
          <p:cNvSpPr/>
          <p:nvPr/>
        </p:nvSpPr>
        <p:spPr>
          <a:xfrm>
            <a:off x="7352467" y="4067175"/>
            <a:ext cx="6127313" cy="656034"/>
          </a:xfrm>
          <a:prstGeom prst="rect">
            <a:avLst/>
          </a:prstGeom>
          <a:noFill/>
          <a:ln/>
        </p:spPr>
        <p:txBody>
          <a:bodyPr wrap="square" lIns="0" tIns="0" rIns="0" bIns="0" rtlCol="0" anchor="t"/>
          <a:lstStyle/>
          <a:p>
            <a:pPr algn="l" marL="342900" indent="-342900">
              <a:lnSpc>
                <a:spcPts val="2550"/>
              </a:lnSpc>
              <a:buSzPct val="100000"/>
              <a:buChar char="•"/>
            </a:pPr>
            <a:r>
              <a:rPr lang="en-US" sz="1600" dirty="0">
                <a:solidFill>
                  <a:srgbClr val="000000"/>
                </a:solidFill>
                <a:latin typeface="Inter" pitchFamily="34" charset="0"/>
                <a:ea typeface="Inter" pitchFamily="34" charset="-122"/>
                <a:cs typeface="Inter" pitchFamily="34" charset="-120"/>
              </a:rPr>
              <a:t>Prevents common words from dominating similarity measures</a:t>
            </a:r>
            <a:endParaRPr lang="en-US" sz="1600" dirty="0"/>
          </a:p>
        </p:txBody>
      </p:sp>
      <p:sp>
        <p:nvSpPr>
          <p:cNvPr id="10" name="Text 8"/>
          <p:cNvSpPr/>
          <p:nvPr/>
        </p:nvSpPr>
        <p:spPr>
          <a:xfrm>
            <a:off x="7352467" y="4794885"/>
            <a:ext cx="6127313" cy="328017"/>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000000"/>
                </a:solidFill>
                <a:latin typeface="Inter" pitchFamily="34" charset="0"/>
                <a:ea typeface="Inter" pitchFamily="34" charset="-122"/>
                <a:cs typeface="Inter" pitchFamily="34" charset="-120"/>
              </a:rPr>
              <a:t>Saves storage space in vector representations</a:t>
            </a:r>
            <a:endParaRPr lang="en-US" sz="1600" dirty="0"/>
          </a:p>
        </p:txBody>
      </p:sp>
      <p:sp>
        <p:nvSpPr>
          <p:cNvPr id="11" name="Text 9"/>
          <p:cNvSpPr/>
          <p:nvPr/>
        </p:nvSpPr>
        <p:spPr>
          <a:xfrm>
            <a:off x="717471" y="5425202"/>
            <a:ext cx="12754808" cy="984052"/>
          </a:xfrm>
          <a:prstGeom prst="rect">
            <a:avLst/>
          </a:prstGeom>
          <a:noFill/>
          <a:ln/>
        </p:spPr>
        <p:txBody>
          <a:bodyPr wrap="square" lIns="0" tIns="0" rIns="0" bIns="0" rtlCol="0" anchor="t"/>
          <a:lstStyle/>
          <a:p>
            <a:pPr algn="l" indent="0" marL="0">
              <a:lnSpc>
                <a:spcPts val="2550"/>
              </a:lnSpc>
              <a:buNone/>
            </a:pPr>
            <a:r>
              <a:rPr lang="en-US" sz="1600" dirty="0">
                <a:solidFill>
                  <a:srgbClr val="000000"/>
                </a:solidFill>
                <a:latin typeface="Inter" pitchFamily="34" charset="0"/>
                <a:ea typeface="Inter" pitchFamily="34" charset="-122"/>
                <a:cs typeface="Inter" pitchFamily="34" charset="-120"/>
              </a:rPr>
              <a:t>Most NLP libraries provide pre-defined lists of stopwords for various languages. However, the decision to remove stopwords should be task-dependent. For sentiment analysis or grammar checking, stopwords may contain valuable information and should be retained, while for topic modeling or information retrieval, removing them often improves results.</a:t>
            </a:r>
            <a:endParaRPr lang="en-US" sz="1600" dirty="0"/>
          </a:p>
        </p:txBody>
      </p:sp>
      <p:sp>
        <p:nvSpPr>
          <p:cNvPr id="12" name="Text 10"/>
          <p:cNvSpPr/>
          <p:nvPr/>
        </p:nvSpPr>
        <p:spPr>
          <a:xfrm>
            <a:off x="717471" y="6639877"/>
            <a:ext cx="12754808" cy="656034"/>
          </a:xfrm>
          <a:prstGeom prst="rect">
            <a:avLst/>
          </a:prstGeom>
          <a:noFill/>
          <a:ln/>
        </p:spPr>
        <p:txBody>
          <a:bodyPr wrap="square" lIns="0" tIns="0" rIns="0" bIns="0" rtlCol="0" anchor="t"/>
          <a:lstStyle/>
          <a:p>
            <a:pPr algn="l" indent="0" marL="0">
              <a:lnSpc>
                <a:spcPts val="2550"/>
              </a:lnSpc>
              <a:buNone/>
            </a:pPr>
            <a:r>
              <a:rPr lang="en-US" sz="1600" dirty="0">
                <a:solidFill>
                  <a:srgbClr val="000000"/>
                </a:solidFill>
                <a:latin typeface="Inter" pitchFamily="34" charset="0"/>
                <a:ea typeface="Inter" pitchFamily="34" charset="-122"/>
                <a:cs typeface="Inter" pitchFamily="34" charset="-120"/>
              </a:rPr>
              <a:t>Modern deep learning approaches sometimes retain stopwords because their contextual importance can be learned through neural networks, especially in sequence-based models like LSTMs or Transformers.</a:t>
            </a:r>
            <a:endParaRPr lang="en-US" sz="1600" dirty="0"/>
          </a:p>
        </p:txBody>
      </p:sp>
      <p:pic>
        <p:nvPicPr>
          <p:cNvPr id="13"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738188" y="916781"/>
            <a:ext cx="12398216" cy="659130"/>
          </a:xfrm>
          <a:prstGeom prst="rect">
            <a:avLst/>
          </a:prstGeom>
          <a:noFill/>
          <a:ln/>
        </p:spPr>
        <p:txBody>
          <a:bodyPr wrap="none" lIns="0" tIns="0" rIns="0" bIns="0" rtlCol="0" anchor="t"/>
          <a:lstStyle/>
          <a:p>
            <a:pPr algn="l" indent="0" marL="0">
              <a:lnSpc>
                <a:spcPts val="5150"/>
              </a:lnSpc>
              <a:buNone/>
            </a:pPr>
            <a:r>
              <a:rPr lang="en-US" sz="4150" b="1" dirty="0">
                <a:solidFill>
                  <a:srgbClr val="000000"/>
                </a:solidFill>
                <a:latin typeface="Inter Bold" pitchFamily="34" charset="0"/>
                <a:ea typeface="Inter Bold" pitchFamily="34" charset="-122"/>
                <a:cs typeface="Inter Bold" pitchFamily="34" charset="-120"/>
              </a:rPr>
              <a:t>Noise Removal: Punctuation, Special Characters</a:t>
            </a:r>
            <a:endParaRPr lang="en-US" sz="4150" dirty="0"/>
          </a:p>
        </p:txBody>
      </p:sp>
      <p:sp>
        <p:nvSpPr>
          <p:cNvPr id="3" name="Shape 1"/>
          <p:cNvSpPr/>
          <p:nvPr/>
        </p:nvSpPr>
        <p:spPr>
          <a:xfrm>
            <a:off x="738188" y="2234803"/>
            <a:ext cx="474464" cy="474464"/>
          </a:xfrm>
          <a:prstGeom prst="roundRect">
            <a:avLst>
              <a:gd name="adj" fmla="val 18671"/>
            </a:avLst>
          </a:prstGeom>
          <a:solidFill>
            <a:srgbClr val="D2EDF9"/>
          </a:solidFill>
          <a:ln w="7620">
            <a:solidFill>
              <a:srgbClr val="B8D3DF"/>
            </a:solidFill>
            <a:prstDash val="solid"/>
          </a:ln>
        </p:spPr>
      </p:sp>
      <p:pic>
        <p:nvPicPr>
          <p:cNvPr id="4" name="Image 0" descr="preencoded.png">    </p:cNvPr>
          <p:cNvPicPr>
            <a:picLocks noChangeAspect="1"/>
          </p:cNvPicPr>
          <p:nvPr/>
        </p:nvPicPr>
        <p:blipFill>
          <a:blip r:embed="rId1"/>
          <a:stretch>
            <a:fillRect/>
          </a:stretch>
        </p:blipFill>
        <p:spPr>
          <a:xfrm>
            <a:off x="817185" y="2274272"/>
            <a:ext cx="316349" cy="395407"/>
          </a:xfrm>
          <a:prstGeom prst="rect">
            <a:avLst/>
          </a:prstGeom>
        </p:spPr>
      </p:pic>
      <p:sp>
        <p:nvSpPr>
          <p:cNvPr id="5" name="Text 2"/>
          <p:cNvSpPr/>
          <p:nvPr/>
        </p:nvSpPr>
        <p:spPr>
          <a:xfrm>
            <a:off x="1423511" y="2234803"/>
            <a:ext cx="2727127" cy="329446"/>
          </a:xfrm>
          <a:prstGeom prst="rect">
            <a:avLst/>
          </a:prstGeom>
          <a:noFill/>
          <a:ln/>
        </p:spPr>
        <p:txBody>
          <a:bodyPr wrap="none" lIns="0" tIns="0" rIns="0" bIns="0" rtlCol="0" anchor="t"/>
          <a:lstStyle/>
          <a:p>
            <a:pPr algn="l" indent="0" marL="0">
              <a:lnSpc>
                <a:spcPts val="2550"/>
              </a:lnSpc>
              <a:buNone/>
            </a:pPr>
            <a:r>
              <a:rPr lang="en-US" sz="2050" b="1" dirty="0">
                <a:solidFill>
                  <a:srgbClr val="000000"/>
                </a:solidFill>
                <a:latin typeface="Inter Bold" pitchFamily="34" charset="0"/>
                <a:ea typeface="Inter Bold" pitchFamily="34" charset="-122"/>
                <a:cs typeface="Inter Bold" pitchFamily="34" charset="-120"/>
              </a:rPr>
              <a:t>Punctuation Removal</a:t>
            </a:r>
            <a:endParaRPr lang="en-US" sz="2050" dirty="0"/>
          </a:p>
        </p:txBody>
      </p:sp>
      <p:sp>
        <p:nvSpPr>
          <p:cNvPr id="6" name="Text 3"/>
          <p:cNvSpPr/>
          <p:nvPr/>
        </p:nvSpPr>
        <p:spPr>
          <a:xfrm>
            <a:off x="1423511" y="2690693"/>
            <a:ext cx="3418761" cy="3373041"/>
          </a:xfrm>
          <a:prstGeom prst="rect">
            <a:avLst/>
          </a:prstGeom>
          <a:noFill/>
          <a:ln/>
        </p:spPr>
        <p:txBody>
          <a:bodyPr wrap="square" lIns="0" tIns="0" rIns="0" bIns="0" rtlCol="0" anchor="t"/>
          <a:lstStyle/>
          <a:p>
            <a:pPr algn="l" indent="0" marL="0">
              <a:lnSpc>
                <a:spcPts val="2650"/>
              </a:lnSpc>
              <a:buNone/>
            </a:pPr>
            <a:r>
              <a:rPr lang="en-US" sz="1650" dirty="0">
                <a:solidFill>
                  <a:srgbClr val="000000"/>
                </a:solidFill>
                <a:latin typeface="Inter" pitchFamily="34" charset="0"/>
                <a:ea typeface="Inter" pitchFamily="34" charset="-122"/>
                <a:cs typeface="Inter" pitchFamily="34" charset="-120"/>
              </a:rPr>
              <a:t>Commas, periods, question marks, and other punctuation symbols are often stripped from text during preprocessing. While these marks provide structure in human reading, they can introduce noise in certain NLP models that focus on word patterns rather than grammatical structure.</a:t>
            </a:r>
            <a:endParaRPr lang="en-US" sz="1650" dirty="0"/>
          </a:p>
        </p:txBody>
      </p:sp>
      <p:sp>
        <p:nvSpPr>
          <p:cNvPr id="7" name="Shape 4"/>
          <p:cNvSpPr/>
          <p:nvPr/>
        </p:nvSpPr>
        <p:spPr>
          <a:xfrm>
            <a:off x="5053132" y="2234803"/>
            <a:ext cx="474464" cy="474464"/>
          </a:xfrm>
          <a:prstGeom prst="roundRect">
            <a:avLst>
              <a:gd name="adj" fmla="val 18671"/>
            </a:avLst>
          </a:prstGeom>
          <a:solidFill>
            <a:srgbClr val="D2EDF9"/>
          </a:solidFill>
          <a:ln w="7620">
            <a:solidFill>
              <a:srgbClr val="B8D3DF"/>
            </a:solidFill>
            <a:prstDash val="solid"/>
          </a:ln>
        </p:spPr>
      </p:sp>
      <p:pic>
        <p:nvPicPr>
          <p:cNvPr id="8" name="Image 1" descr="preencoded.png">    </p:cNvPr>
          <p:cNvPicPr>
            <a:picLocks noChangeAspect="1"/>
          </p:cNvPicPr>
          <p:nvPr/>
        </p:nvPicPr>
        <p:blipFill>
          <a:blip r:embed="rId2"/>
          <a:stretch>
            <a:fillRect/>
          </a:stretch>
        </p:blipFill>
        <p:spPr>
          <a:xfrm>
            <a:off x="5132130" y="2274272"/>
            <a:ext cx="316349" cy="395407"/>
          </a:xfrm>
          <a:prstGeom prst="rect">
            <a:avLst/>
          </a:prstGeom>
        </p:spPr>
      </p:pic>
      <p:sp>
        <p:nvSpPr>
          <p:cNvPr id="9" name="Text 5"/>
          <p:cNvSpPr/>
          <p:nvPr/>
        </p:nvSpPr>
        <p:spPr>
          <a:xfrm>
            <a:off x="5738455" y="2234803"/>
            <a:ext cx="3418761" cy="658892"/>
          </a:xfrm>
          <a:prstGeom prst="rect">
            <a:avLst/>
          </a:prstGeom>
          <a:noFill/>
          <a:ln/>
        </p:spPr>
        <p:txBody>
          <a:bodyPr wrap="square" lIns="0" tIns="0" rIns="0" bIns="0" rtlCol="0" anchor="t"/>
          <a:lstStyle/>
          <a:p>
            <a:pPr algn="l" indent="0" marL="0">
              <a:lnSpc>
                <a:spcPts val="2550"/>
              </a:lnSpc>
              <a:buNone/>
            </a:pPr>
            <a:r>
              <a:rPr lang="en-US" sz="2050" b="1" dirty="0">
                <a:solidFill>
                  <a:srgbClr val="000000"/>
                </a:solidFill>
                <a:latin typeface="Inter Bold" pitchFamily="34" charset="0"/>
                <a:ea typeface="Inter Bold" pitchFamily="34" charset="-122"/>
                <a:cs typeface="Inter Bold" pitchFamily="34" charset="-120"/>
              </a:rPr>
              <a:t>Special Character Handling</a:t>
            </a:r>
            <a:endParaRPr lang="en-US" sz="2050" dirty="0"/>
          </a:p>
        </p:txBody>
      </p:sp>
      <p:sp>
        <p:nvSpPr>
          <p:cNvPr id="10" name="Text 6"/>
          <p:cNvSpPr/>
          <p:nvPr/>
        </p:nvSpPr>
        <p:spPr>
          <a:xfrm>
            <a:off x="5738455" y="3020139"/>
            <a:ext cx="3418761" cy="3035737"/>
          </a:xfrm>
          <a:prstGeom prst="rect">
            <a:avLst/>
          </a:prstGeom>
          <a:noFill/>
          <a:ln/>
        </p:spPr>
        <p:txBody>
          <a:bodyPr wrap="square" lIns="0" tIns="0" rIns="0" bIns="0" rtlCol="0" anchor="t"/>
          <a:lstStyle/>
          <a:p>
            <a:pPr algn="l" indent="0" marL="0">
              <a:lnSpc>
                <a:spcPts val="2650"/>
              </a:lnSpc>
              <a:buNone/>
            </a:pPr>
            <a:r>
              <a:rPr lang="en-US" sz="1650" dirty="0">
                <a:solidFill>
                  <a:srgbClr val="000000"/>
                </a:solidFill>
                <a:latin typeface="Inter" pitchFamily="34" charset="0"/>
                <a:ea typeface="Inter" pitchFamily="34" charset="-122"/>
                <a:cs typeface="Inter" pitchFamily="34" charset="-120"/>
              </a:rPr>
              <a:t>Characters like @, #, $, %, &amp;, and emoticons require special consideration. In social media analysis, hashtags and mentions might contain valuable information, while in formal text they might be noise. Context-specific rules determine appropriate handling strategies.</a:t>
            </a:r>
            <a:endParaRPr lang="en-US" sz="1650" dirty="0"/>
          </a:p>
        </p:txBody>
      </p:sp>
      <p:sp>
        <p:nvSpPr>
          <p:cNvPr id="11" name="Shape 7"/>
          <p:cNvSpPr/>
          <p:nvPr/>
        </p:nvSpPr>
        <p:spPr>
          <a:xfrm>
            <a:off x="9368076" y="2234803"/>
            <a:ext cx="474464" cy="474464"/>
          </a:xfrm>
          <a:prstGeom prst="roundRect">
            <a:avLst>
              <a:gd name="adj" fmla="val 18671"/>
            </a:avLst>
          </a:prstGeom>
          <a:solidFill>
            <a:srgbClr val="D2EDF9"/>
          </a:solidFill>
          <a:ln w="7620">
            <a:solidFill>
              <a:srgbClr val="B8D3DF"/>
            </a:solidFill>
            <a:prstDash val="solid"/>
          </a:ln>
        </p:spPr>
      </p:sp>
      <p:pic>
        <p:nvPicPr>
          <p:cNvPr id="12" name="Image 2" descr="preencoded.png">    </p:cNvPr>
          <p:cNvPicPr>
            <a:picLocks noChangeAspect="1"/>
          </p:cNvPicPr>
          <p:nvPr/>
        </p:nvPicPr>
        <p:blipFill>
          <a:blip r:embed="rId3"/>
          <a:stretch>
            <a:fillRect/>
          </a:stretch>
        </p:blipFill>
        <p:spPr>
          <a:xfrm>
            <a:off x="9447074" y="2274272"/>
            <a:ext cx="316349" cy="395407"/>
          </a:xfrm>
          <a:prstGeom prst="rect">
            <a:avLst/>
          </a:prstGeom>
        </p:spPr>
      </p:pic>
      <p:sp>
        <p:nvSpPr>
          <p:cNvPr id="13" name="Text 8"/>
          <p:cNvSpPr/>
          <p:nvPr/>
        </p:nvSpPr>
        <p:spPr>
          <a:xfrm>
            <a:off x="10053399" y="2234803"/>
            <a:ext cx="2903458" cy="329446"/>
          </a:xfrm>
          <a:prstGeom prst="rect">
            <a:avLst/>
          </a:prstGeom>
          <a:noFill/>
          <a:ln/>
        </p:spPr>
        <p:txBody>
          <a:bodyPr wrap="none" lIns="0" tIns="0" rIns="0" bIns="0" rtlCol="0" anchor="t"/>
          <a:lstStyle/>
          <a:p>
            <a:pPr algn="l" indent="0" marL="0">
              <a:lnSpc>
                <a:spcPts val="2550"/>
              </a:lnSpc>
              <a:buNone/>
            </a:pPr>
            <a:r>
              <a:rPr lang="en-US" sz="2050" b="1" dirty="0">
                <a:solidFill>
                  <a:srgbClr val="000000"/>
                </a:solidFill>
                <a:latin typeface="Inter Bold" pitchFamily="34" charset="0"/>
                <a:ea typeface="Inter Bold" pitchFamily="34" charset="-122"/>
                <a:cs typeface="Inter Bold" pitchFamily="34" charset="-120"/>
              </a:rPr>
              <a:t>Number Normalization</a:t>
            </a:r>
            <a:endParaRPr lang="en-US" sz="2050" dirty="0"/>
          </a:p>
        </p:txBody>
      </p:sp>
      <p:sp>
        <p:nvSpPr>
          <p:cNvPr id="14" name="Text 9"/>
          <p:cNvSpPr/>
          <p:nvPr/>
        </p:nvSpPr>
        <p:spPr>
          <a:xfrm>
            <a:off x="10053399" y="2690693"/>
            <a:ext cx="3418761" cy="3035737"/>
          </a:xfrm>
          <a:prstGeom prst="rect">
            <a:avLst/>
          </a:prstGeom>
          <a:noFill/>
          <a:ln/>
        </p:spPr>
        <p:txBody>
          <a:bodyPr wrap="square" lIns="0" tIns="0" rIns="0" bIns="0" rtlCol="0" anchor="t"/>
          <a:lstStyle/>
          <a:p>
            <a:pPr algn="l" indent="0" marL="0">
              <a:lnSpc>
                <a:spcPts val="2650"/>
              </a:lnSpc>
              <a:buNone/>
            </a:pPr>
            <a:r>
              <a:rPr lang="en-US" sz="1650" dirty="0">
                <a:solidFill>
                  <a:srgbClr val="000000"/>
                </a:solidFill>
                <a:latin typeface="Inter" pitchFamily="34" charset="0"/>
                <a:ea typeface="Inter" pitchFamily="34" charset="-122"/>
                <a:cs typeface="Inter" pitchFamily="34" charset="-120"/>
              </a:rPr>
              <a:t>Depending on the application, numbers might be removed entirely, replaced with placeholder tokens (e.g., ), or normalized to standard formats. Financial applications might preserve numbers, while sentiment analysis might replace them.</a:t>
            </a:r>
            <a:endParaRPr lang="en-US" sz="1650" dirty="0"/>
          </a:p>
        </p:txBody>
      </p:sp>
      <p:sp>
        <p:nvSpPr>
          <p:cNvPr id="15" name="Text 10"/>
          <p:cNvSpPr/>
          <p:nvPr/>
        </p:nvSpPr>
        <p:spPr>
          <a:xfrm>
            <a:off x="738188" y="6300907"/>
            <a:ext cx="12734092" cy="1011912"/>
          </a:xfrm>
          <a:prstGeom prst="rect">
            <a:avLst/>
          </a:prstGeom>
          <a:noFill/>
          <a:ln/>
        </p:spPr>
        <p:txBody>
          <a:bodyPr wrap="square" lIns="0" tIns="0" rIns="0" bIns="0" rtlCol="0" anchor="t"/>
          <a:lstStyle/>
          <a:p>
            <a:pPr algn="l" indent="0" marL="0">
              <a:lnSpc>
                <a:spcPts val="2650"/>
              </a:lnSpc>
              <a:buNone/>
            </a:pPr>
            <a:r>
              <a:rPr lang="en-US" sz="1650" dirty="0">
                <a:solidFill>
                  <a:srgbClr val="000000"/>
                </a:solidFill>
                <a:latin typeface="Inter" pitchFamily="34" charset="0"/>
                <a:ea typeface="Inter" pitchFamily="34" charset="-122"/>
                <a:cs typeface="Inter" pitchFamily="34" charset="-120"/>
              </a:rPr>
              <a:t>Regular expressions provide a powerful tool for implementing custom cleaning rules, allowing precise pattern matching and substitution. Libraries like NLTK and SpaCy offer convenient functions for common text cleaning operations, but many applications require tailored approaches based on specific requirements.</a:t>
            </a:r>
            <a:endParaRPr lang="en-US" sz="1650" dirty="0"/>
          </a:p>
        </p:txBody>
      </p:sp>
      <p:pic>
        <p:nvPicPr>
          <p:cNvPr id="16" name="Image 3" descr="preencoded.png">    </p:cNvPr>
          <p:cNvPicPr>
            <a:picLocks noChangeAspect="1"/>
          </p:cNvPicPr>
          <p:nvPr/>
        </p:nvPicPr>
        <p:blipFill>
          <a:blip r:embed="rId4"/>
          <a:stretch>
            <a:fillRect/>
          </a:stretch>
        </p:blipFill>
        <p:spPr>
          <a:xfrm>
            <a:off x="13700760" y="228600"/>
            <a:ext cx="701040" cy="66413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594003" y="466725"/>
            <a:ext cx="4242911" cy="530423"/>
          </a:xfrm>
          <a:prstGeom prst="rect">
            <a:avLst/>
          </a:prstGeom>
          <a:noFill/>
          <a:ln/>
        </p:spPr>
        <p:txBody>
          <a:bodyPr wrap="none" lIns="0" tIns="0" rIns="0" bIns="0" rtlCol="0" anchor="t"/>
          <a:lstStyle/>
          <a:p>
            <a:pPr algn="l" indent="0" marL="0">
              <a:lnSpc>
                <a:spcPts val="4150"/>
              </a:lnSpc>
              <a:buNone/>
            </a:pPr>
            <a:r>
              <a:rPr lang="en-US" sz="3300" b="1" dirty="0">
                <a:solidFill>
                  <a:srgbClr val="000000"/>
                </a:solidFill>
                <a:latin typeface="Inter Bold" pitchFamily="34" charset="0"/>
                <a:ea typeface="Inter Bold" pitchFamily="34" charset="-122"/>
                <a:cs typeface="Inter Bold" pitchFamily="34" charset="-120"/>
              </a:rPr>
              <a:t>Evolution of NLP</a:t>
            </a:r>
            <a:endParaRPr lang="en-US" sz="3300" dirty="0"/>
          </a:p>
        </p:txBody>
      </p:sp>
      <p:sp>
        <p:nvSpPr>
          <p:cNvPr id="4" name="Shape 1"/>
          <p:cNvSpPr/>
          <p:nvPr/>
        </p:nvSpPr>
        <p:spPr>
          <a:xfrm>
            <a:off x="784860" y="1251704"/>
            <a:ext cx="22860" cy="5505807"/>
          </a:xfrm>
          <a:prstGeom prst="roundRect">
            <a:avLst>
              <a:gd name="adj" fmla="val 311821"/>
            </a:avLst>
          </a:prstGeom>
          <a:solidFill>
            <a:srgbClr val="B8D3DF"/>
          </a:solidFill>
          <a:ln/>
        </p:spPr>
      </p:sp>
      <p:sp>
        <p:nvSpPr>
          <p:cNvPr id="5" name="Shape 2"/>
          <p:cNvSpPr/>
          <p:nvPr/>
        </p:nvSpPr>
        <p:spPr>
          <a:xfrm>
            <a:off x="952917" y="1621988"/>
            <a:ext cx="509111" cy="22860"/>
          </a:xfrm>
          <a:prstGeom prst="roundRect">
            <a:avLst>
              <a:gd name="adj" fmla="val 311821"/>
            </a:avLst>
          </a:prstGeom>
          <a:solidFill>
            <a:srgbClr val="B8D3DF"/>
          </a:solidFill>
          <a:ln/>
        </p:spPr>
      </p:sp>
      <p:sp>
        <p:nvSpPr>
          <p:cNvPr id="6" name="Shape 3"/>
          <p:cNvSpPr/>
          <p:nvPr/>
        </p:nvSpPr>
        <p:spPr>
          <a:xfrm>
            <a:off x="593943" y="1442561"/>
            <a:ext cx="381833" cy="381833"/>
          </a:xfrm>
          <a:prstGeom prst="roundRect">
            <a:avLst>
              <a:gd name="adj" fmla="val 18668"/>
            </a:avLst>
          </a:prstGeom>
          <a:solidFill>
            <a:srgbClr val="D2EDF9"/>
          </a:solidFill>
          <a:ln w="7620">
            <a:solidFill>
              <a:srgbClr val="B8D3DF"/>
            </a:solidFill>
            <a:prstDash val="solid"/>
          </a:ln>
        </p:spPr>
      </p:sp>
      <p:sp>
        <p:nvSpPr>
          <p:cNvPr id="7" name="Text 4"/>
          <p:cNvSpPr/>
          <p:nvPr/>
        </p:nvSpPr>
        <p:spPr>
          <a:xfrm>
            <a:off x="657523" y="1474351"/>
            <a:ext cx="254556" cy="318135"/>
          </a:xfrm>
          <a:prstGeom prst="rect">
            <a:avLst/>
          </a:prstGeom>
          <a:noFill/>
          <a:ln/>
        </p:spPr>
        <p:txBody>
          <a:bodyPr wrap="none" lIns="0" tIns="0" rIns="0" bIns="0" rtlCol="0" anchor="t"/>
          <a:lstStyle/>
          <a:p>
            <a:pPr algn="ctr" indent="0" marL="0">
              <a:lnSpc>
                <a:spcPts val="2000"/>
              </a:lnSpc>
              <a:buNone/>
            </a:pPr>
            <a:r>
              <a:rPr lang="en-US" sz="2000" b="1" dirty="0">
                <a:solidFill>
                  <a:srgbClr val="000000"/>
                </a:solidFill>
                <a:latin typeface="Inter Bold" pitchFamily="34" charset="0"/>
                <a:ea typeface="Inter Bold" pitchFamily="34" charset="-122"/>
                <a:cs typeface="Inter Bold" pitchFamily="34" charset="-120"/>
              </a:rPr>
              <a:t>1</a:t>
            </a:r>
            <a:endParaRPr lang="en-US" sz="2000" dirty="0"/>
          </a:p>
        </p:txBody>
      </p:sp>
      <p:sp>
        <p:nvSpPr>
          <p:cNvPr id="8" name="Text 5"/>
          <p:cNvSpPr/>
          <p:nvPr/>
        </p:nvSpPr>
        <p:spPr>
          <a:xfrm>
            <a:off x="1633418" y="1421368"/>
            <a:ext cx="2121456" cy="265152"/>
          </a:xfrm>
          <a:prstGeom prst="rect">
            <a:avLst/>
          </a:prstGeom>
          <a:noFill/>
          <a:ln/>
        </p:spPr>
        <p:txBody>
          <a:bodyPr wrap="none" lIns="0" tIns="0" rIns="0" bIns="0" rtlCol="0" anchor="t"/>
          <a:lstStyle/>
          <a:p>
            <a:pPr algn="l" indent="0" marL="0">
              <a:lnSpc>
                <a:spcPts val="2050"/>
              </a:lnSpc>
              <a:buNone/>
            </a:pPr>
            <a:r>
              <a:rPr lang="en-US" sz="1650" b="1" dirty="0">
                <a:solidFill>
                  <a:srgbClr val="000000"/>
                </a:solidFill>
                <a:latin typeface="Inter Bold" pitchFamily="34" charset="0"/>
                <a:ea typeface="Inter Bold" pitchFamily="34" charset="-122"/>
                <a:cs typeface="Inter Bold" pitchFamily="34" charset="-120"/>
              </a:rPr>
              <a:t>1950s Origins</a:t>
            </a:r>
            <a:endParaRPr lang="en-US" sz="1650" dirty="0"/>
          </a:p>
        </p:txBody>
      </p:sp>
      <p:sp>
        <p:nvSpPr>
          <p:cNvPr id="9" name="Text 6"/>
          <p:cNvSpPr/>
          <p:nvPr/>
        </p:nvSpPr>
        <p:spPr>
          <a:xfrm>
            <a:off x="1633418" y="1788319"/>
            <a:ext cx="6916579" cy="542925"/>
          </a:xfrm>
          <a:prstGeom prst="rect">
            <a:avLst/>
          </a:prstGeom>
          <a:noFill/>
          <a:ln/>
        </p:spPr>
        <p:txBody>
          <a:bodyPr wrap="square" lIns="0" tIns="0" rIns="0" bIns="0" rtlCol="0" anchor="t"/>
          <a:lstStyle/>
          <a:p>
            <a:pPr algn="l" indent="0" marL="0">
              <a:lnSpc>
                <a:spcPts val="2100"/>
              </a:lnSpc>
              <a:buNone/>
            </a:pPr>
            <a:r>
              <a:rPr lang="en-US" sz="1300" dirty="0">
                <a:solidFill>
                  <a:srgbClr val="000000"/>
                </a:solidFill>
                <a:latin typeface="Inter" pitchFamily="34" charset="0"/>
                <a:ea typeface="Inter" pitchFamily="34" charset="-122"/>
                <a:cs typeface="Inter" pitchFamily="34" charset="-120"/>
              </a:rPr>
              <a:t>Early machine translation attempts following World War II, focusing on Russian-to-English translation for military intelligence.</a:t>
            </a:r>
            <a:endParaRPr lang="en-US" sz="1300" dirty="0"/>
          </a:p>
        </p:txBody>
      </p:sp>
      <p:sp>
        <p:nvSpPr>
          <p:cNvPr id="10" name="Shape 7"/>
          <p:cNvSpPr/>
          <p:nvPr/>
        </p:nvSpPr>
        <p:spPr>
          <a:xfrm>
            <a:off x="952917" y="3040856"/>
            <a:ext cx="509111" cy="22860"/>
          </a:xfrm>
          <a:prstGeom prst="roundRect">
            <a:avLst>
              <a:gd name="adj" fmla="val 311821"/>
            </a:avLst>
          </a:prstGeom>
          <a:solidFill>
            <a:srgbClr val="B8D3DF"/>
          </a:solidFill>
          <a:ln/>
        </p:spPr>
      </p:sp>
      <p:sp>
        <p:nvSpPr>
          <p:cNvPr id="11" name="Shape 8"/>
          <p:cNvSpPr/>
          <p:nvPr/>
        </p:nvSpPr>
        <p:spPr>
          <a:xfrm>
            <a:off x="593943" y="2861429"/>
            <a:ext cx="381833" cy="381833"/>
          </a:xfrm>
          <a:prstGeom prst="roundRect">
            <a:avLst>
              <a:gd name="adj" fmla="val 18668"/>
            </a:avLst>
          </a:prstGeom>
          <a:solidFill>
            <a:srgbClr val="D2EDF9"/>
          </a:solidFill>
          <a:ln w="7620">
            <a:solidFill>
              <a:srgbClr val="B8D3DF"/>
            </a:solidFill>
            <a:prstDash val="solid"/>
          </a:ln>
        </p:spPr>
      </p:sp>
      <p:sp>
        <p:nvSpPr>
          <p:cNvPr id="12" name="Text 9"/>
          <p:cNvSpPr/>
          <p:nvPr/>
        </p:nvSpPr>
        <p:spPr>
          <a:xfrm>
            <a:off x="657523" y="2893219"/>
            <a:ext cx="254556" cy="318135"/>
          </a:xfrm>
          <a:prstGeom prst="rect">
            <a:avLst/>
          </a:prstGeom>
          <a:noFill/>
          <a:ln/>
        </p:spPr>
        <p:txBody>
          <a:bodyPr wrap="none" lIns="0" tIns="0" rIns="0" bIns="0" rtlCol="0" anchor="t"/>
          <a:lstStyle/>
          <a:p>
            <a:pPr algn="ctr" indent="0" marL="0">
              <a:lnSpc>
                <a:spcPts val="2000"/>
              </a:lnSpc>
              <a:buNone/>
            </a:pPr>
            <a:r>
              <a:rPr lang="en-US" sz="2000" b="1" dirty="0">
                <a:solidFill>
                  <a:srgbClr val="000000"/>
                </a:solidFill>
                <a:latin typeface="Inter Bold" pitchFamily="34" charset="0"/>
                <a:ea typeface="Inter Bold" pitchFamily="34" charset="-122"/>
                <a:cs typeface="Inter Bold" pitchFamily="34" charset="-120"/>
              </a:rPr>
              <a:t>2</a:t>
            </a:r>
            <a:endParaRPr lang="en-US" sz="2000" dirty="0"/>
          </a:p>
        </p:txBody>
      </p:sp>
      <p:sp>
        <p:nvSpPr>
          <p:cNvPr id="13" name="Text 10"/>
          <p:cNvSpPr/>
          <p:nvPr/>
        </p:nvSpPr>
        <p:spPr>
          <a:xfrm>
            <a:off x="1633418" y="2840236"/>
            <a:ext cx="2121456" cy="265152"/>
          </a:xfrm>
          <a:prstGeom prst="rect">
            <a:avLst/>
          </a:prstGeom>
          <a:noFill/>
          <a:ln/>
        </p:spPr>
        <p:txBody>
          <a:bodyPr wrap="none" lIns="0" tIns="0" rIns="0" bIns="0" rtlCol="0" anchor="t"/>
          <a:lstStyle/>
          <a:p>
            <a:pPr algn="l" indent="0" marL="0">
              <a:lnSpc>
                <a:spcPts val="2050"/>
              </a:lnSpc>
              <a:buNone/>
            </a:pPr>
            <a:r>
              <a:rPr lang="en-US" sz="1650" b="1" dirty="0">
                <a:solidFill>
                  <a:srgbClr val="000000"/>
                </a:solidFill>
                <a:latin typeface="Inter Bold" pitchFamily="34" charset="0"/>
                <a:ea typeface="Inter Bold" pitchFamily="34" charset="-122"/>
                <a:cs typeface="Inter Bold" pitchFamily="34" charset="-120"/>
              </a:rPr>
              <a:t>1960s-1990s</a:t>
            </a:r>
            <a:endParaRPr lang="en-US" sz="1650" dirty="0"/>
          </a:p>
        </p:txBody>
      </p:sp>
      <p:sp>
        <p:nvSpPr>
          <p:cNvPr id="14" name="Text 11"/>
          <p:cNvSpPr/>
          <p:nvPr/>
        </p:nvSpPr>
        <p:spPr>
          <a:xfrm>
            <a:off x="1633418" y="3207187"/>
            <a:ext cx="6916579" cy="542925"/>
          </a:xfrm>
          <a:prstGeom prst="rect">
            <a:avLst/>
          </a:prstGeom>
          <a:noFill/>
          <a:ln/>
        </p:spPr>
        <p:txBody>
          <a:bodyPr wrap="square" lIns="0" tIns="0" rIns="0" bIns="0" rtlCol="0" anchor="t"/>
          <a:lstStyle/>
          <a:p>
            <a:pPr algn="l" indent="0" marL="0">
              <a:lnSpc>
                <a:spcPts val="2100"/>
              </a:lnSpc>
              <a:buNone/>
            </a:pPr>
            <a:r>
              <a:rPr lang="en-US" sz="1300" dirty="0">
                <a:solidFill>
                  <a:srgbClr val="000000"/>
                </a:solidFill>
                <a:latin typeface="Inter" pitchFamily="34" charset="0"/>
                <a:ea typeface="Inter" pitchFamily="34" charset="-122"/>
                <a:cs typeface="Inter" pitchFamily="34" charset="-120"/>
              </a:rPr>
              <a:t>Rule-based systems and grammar checking applications emerge. Information Retrieval (IR) develops as a parallel discipline.</a:t>
            </a:r>
            <a:endParaRPr lang="en-US" sz="1300" dirty="0"/>
          </a:p>
        </p:txBody>
      </p:sp>
      <p:sp>
        <p:nvSpPr>
          <p:cNvPr id="15" name="Shape 12"/>
          <p:cNvSpPr/>
          <p:nvPr/>
        </p:nvSpPr>
        <p:spPr>
          <a:xfrm>
            <a:off x="952917" y="4459724"/>
            <a:ext cx="509111" cy="22860"/>
          </a:xfrm>
          <a:prstGeom prst="roundRect">
            <a:avLst>
              <a:gd name="adj" fmla="val 311821"/>
            </a:avLst>
          </a:prstGeom>
          <a:solidFill>
            <a:srgbClr val="B8D3DF"/>
          </a:solidFill>
          <a:ln/>
        </p:spPr>
      </p:sp>
      <p:sp>
        <p:nvSpPr>
          <p:cNvPr id="16" name="Shape 13"/>
          <p:cNvSpPr/>
          <p:nvPr/>
        </p:nvSpPr>
        <p:spPr>
          <a:xfrm>
            <a:off x="593943" y="4280297"/>
            <a:ext cx="381833" cy="381833"/>
          </a:xfrm>
          <a:prstGeom prst="roundRect">
            <a:avLst>
              <a:gd name="adj" fmla="val 18668"/>
            </a:avLst>
          </a:prstGeom>
          <a:solidFill>
            <a:srgbClr val="D2EDF9"/>
          </a:solidFill>
          <a:ln w="7620">
            <a:solidFill>
              <a:srgbClr val="B8D3DF"/>
            </a:solidFill>
            <a:prstDash val="solid"/>
          </a:ln>
        </p:spPr>
      </p:sp>
      <p:sp>
        <p:nvSpPr>
          <p:cNvPr id="17" name="Text 14"/>
          <p:cNvSpPr/>
          <p:nvPr/>
        </p:nvSpPr>
        <p:spPr>
          <a:xfrm>
            <a:off x="657523" y="4312087"/>
            <a:ext cx="254556" cy="318135"/>
          </a:xfrm>
          <a:prstGeom prst="rect">
            <a:avLst/>
          </a:prstGeom>
          <a:noFill/>
          <a:ln/>
        </p:spPr>
        <p:txBody>
          <a:bodyPr wrap="none" lIns="0" tIns="0" rIns="0" bIns="0" rtlCol="0" anchor="t"/>
          <a:lstStyle/>
          <a:p>
            <a:pPr algn="ctr" indent="0" marL="0">
              <a:lnSpc>
                <a:spcPts val="2000"/>
              </a:lnSpc>
              <a:buNone/>
            </a:pPr>
            <a:r>
              <a:rPr lang="en-US" sz="2000" b="1" dirty="0">
                <a:solidFill>
                  <a:srgbClr val="000000"/>
                </a:solidFill>
                <a:latin typeface="Inter Bold" pitchFamily="34" charset="0"/>
                <a:ea typeface="Inter Bold" pitchFamily="34" charset="-122"/>
                <a:cs typeface="Inter Bold" pitchFamily="34" charset="-120"/>
              </a:rPr>
              <a:t>3</a:t>
            </a:r>
            <a:endParaRPr lang="en-US" sz="2000" dirty="0"/>
          </a:p>
        </p:txBody>
      </p:sp>
      <p:sp>
        <p:nvSpPr>
          <p:cNvPr id="18" name="Text 15"/>
          <p:cNvSpPr/>
          <p:nvPr/>
        </p:nvSpPr>
        <p:spPr>
          <a:xfrm>
            <a:off x="1633418" y="4259104"/>
            <a:ext cx="2121456" cy="265152"/>
          </a:xfrm>
          <a:prstGeom prst="rect">
            <a:avLst/>
          </a:prstGeom>
          <a:noFill/>
          <a:ln/>
        </p:spPr>
        <p:txBody>
          <a:bodyPr wrap="none" lIns="0" tIns="0" rIns="0" bIns="0" rtlCol="0" anchor="t"/>
          <a:lstStyle/>
          <a:p>
            <a:pPr algn="l" indent="0" marL="0">
              <a:lnSpc>
                <a:spcPts val="2050"/>
              </a:lnSpc>
              <a:buNone/>
            </a:pPr>
            <a:r>
              <a:rPr lang="en-US" sz="1650" b="1" dirty="0">
                <a:solidFill>
                  <a:srgbClr val="000000"/>
                </a:solidFill>
                <a:latin typeface="Inter Bold" pitchFamily="34" charset="0"/>
                <a:ea typeface="Inter Bold" pitchFamily="34" charset="-122"/>
                <a:cs typeface="Inter Bold" pitchFamily="34" charset="-120"/>
              </a:rPr>
              <a:t>2000s</a:t>
            </a:r>
            <a:endParaRPr lang="en-US" sz="1650" dirty="0"/>
          </a:p>
        </p:txBody>
      </p:sp>
      <p:sp>
        <p:nvSpPr>
          <p:cNvPr id="19" name="Text 16"/>
          <p:cNvSpPr/>
          <p:nvPr/>
        </p:nvSpPr>
        <p:spPr>
          <a:xfrm>
            <a:off x="1633418" y="4626054"/>
            <a:ext cx="6916579" cy="542925"/>
          </a:xfrm>
          <a:prstGeom prst="rect">
            <a:avLst/>
          </a:prstGeom>
          <a:noFill/>
          <a:ln/>
        </p:spPr>
        <p:txBody>
          <a:bodyPr wrap="square" lIns="0" tIns="0" rIns="0" bIns="0" rtlCol="0" anchor="t"/>
          <a:lstStyle/>
          <a:p>
            <a:pPr algn="l" indent="0" marL="0">
              <a:lnSpc>
                <a:spcPts val="2100"/>
              </a:lnSpc>
              <a:buNone/>
            </a:pPr>
            <a:r>
              <a:rPr lang="en-US" sz="1300" dirty="0">
                <a:solidFill>
                  <a:srgbClr val="000000"/>
                </a:solidFill>
                <a:latin typeface="Inter" pitchFamily="34" charset="0"/>
                <a:ea typeface="Inter" pitchFamily="34" charset="-122"/>
                <a:cs typeface="Inter" pitchFamily="34" charset="-120"/>
              </a:rPr>
              <a:t>Statistical methods gain prominence, with increased focus on machine learning approaches to language processing.</a:t>
            </a:r>
            <a:endParaRPr lang="en-US" sz="1300" dirty="0"/>
          </a:p>
        </p:txBody>
      </p:sp>
      <p:sp>
        <p:nvSpPr>
          <p:cNvPr id="20" name="Shape 17"/>
          <p:cNvSpPr/>
          <p:nvPr/>
        </p:nvSpPr>
        <p:spPr>
          <a:xfrm>
            <a:off x="952917" y="5878592"/>
            <a:ext cx="509111" cy="22860"/>
          </a:xfrm>
          <a:prstGeom prst="roundRect">
            <a:avLst>
              <a:gd name="adj" fmla="val 311821"/>
            </a:avLst>
          </a:prstGeom>
          <a:solidFill>
            <a:srgbClr val="B8D3DF"/>
          </a:solidFill>
          <a:ln/>
        </p:spPr>
      </p:sp>
      <p:sp>
        <p:nvSpPr>
          <p:cNvPr id="21" name="Shape 18"/>
          <p:cNvSpPr/>
          <p:nvPr/>
        </p:nvSpPr>
        <p:spPr>
          <a:xfrm>
            <a:off x="593943" y="5699165"/>
            <a:ext cx="381833" cy="381833"/>
          </a:xfrm>
          <a:prstGeom prst="roundRect">
            <a:avLst>
              <a:gd name="adj" fmla="val 18668"/>
            </a:avLst>
          </a:prstGeom>
          <a:solidFill>
            <a:srgbClr val="D2EDF9"/>
          </a:solidFill>
          <a:ln w="7620">
            <a:solidFill>
              <a:srgbClr val="B8D3DF"/>
            </a:solidFill>
            <a:prstDash val="solid"/>
          </a:ln>
        </p:spPr>
      </p:sp>
      <p:sp>
        <p:nvSpPr>
          <p:cNvPr id="22" name="Text 19"/>
          <p:cNvSpPr/>
          <p:nvPr/>
        </p:nvSpPr>
        <p:spPr>
          <a:xfrm>
            <a:off x="657523" y="5730954"/>
            <a:ext cx="254556" cy="318135"/>
          </a:xfrm>
          <a:prstGeom prst="rect">
            <a:avLst/>
          </a:prstGeom>
          <a:noFill/>
          <a:ln/>
        </p:spPr>
        <p:txBody>
          <a:bodyPr wrap="none" lIns="0" tIns="0" rIns="0" bIns="0" rtlCol="0" anchor="t"/>
          <a:lstStyle/>
          <a:p>
            <a:pPr algn="ctr" indent="0" marL="0">
              <a:lnSpc>
                <a:spcPts val="2000"/>
              </a:lnSpc>
              <a:buNone/>
            </a:pPr>
            <a:r>
              <a:rPr lang="en-US" sz="2000" b="1" dirty="0">
                <a:solidFill>
                  <a:srgbClr val="000000"/>
                </a:solidFill>
                <a:latin typeface="Inter Bold" pitchFamily="34" charset="0"/>
                <a:ea typeface="Inter Bold" pitchFamily="34" charset="-122"/>
                <a:cs typeface="Inter Bold" pitchFamily="34" charset="-120"/>
              </a:rPr>
              <a:t>4</a:t>
            </a:r>
            <a:endParaRPr lang="en-US" sz="2000" dirty="0"/>
          </a:p>
        </p:txBody>
      </p:sp>
      <p:sp>
        <p:nvSpPr>
          <p:cNvPr id="23" name="Text 20"/>
          <p:cNvSpPr/>
          <p:nvPr/>
        </p:nvSpPr>
        <p:spPr>
          <a:xfrm>
            <a:off x="1633418" y="5677972"/>
            <a:ext cx="2121456" cy="265152"/>
          </a:xfrm>
          <a:prstGeom prst="rect">
            <a:avLst/>
          </a:prstGeom>
          <a:noFill/>
          <a:ln/>
        </p:spPr>
        <p:txBody>
          <a:bodyPr wrap="none" lIns="0" tIns="0" rIns="0" bIns="0" rtlCol="0" anchor="t"/>
          <a:lstStyle/>
          <a:p>
            <a:pPr algn="l" indent="0" marL="0">
              <a:lnSpc>
                <a:spcPts val="2050"/>
              </a:lnSpc>
              <a:buNone/>
            </a:pPr>
            <a:r>
              <a:rPr lang="en-US" sz="1650" b="1" dirty="0">
                <a:solidFill>
                  <a:srgbClr val="000000"/>
                </a:solidFill>
                <a:latin typeface="Inter Bold" pitchFamily="34" charset="0"/>
                <a:ea typeface="Inter Bold" pitchFamily="34" charset="-122"/>
                <a:cs typeface="Inter Bold" pitchFamily="34" charset="-120"/>
              </a:rPr>
              <a:t>2010s-Present</a:t>
            </a:r>
            <a:endParaRPr lang="en-US" sz="1650" dirty="0"/>
          </a:p>
        </p:txBody>
      </p:sp>
      <p:sp>
        <p:nvSpPr>
          <p:cNvPr id="24" name="Text 21"/>
          <p:cNvSpPr/>
          <p:nvPr/>
        </p:nvSpPr>
        <p:spPr>
          <a:xfrm>
            <a:off x="1633418" y="6044922"/>
            <a:ext cx="6916579" cy="542925"/>
          </a:xfrm>
          <a:prstGeom prst="rect">
            <a:avLst/>
          </a:prstGeom>
          <a:noFill/>
          <a:ln/>
        </p:spPr>
        <p:txBody>
          <a:bodyPr wrap="square" lIns="0" tIns="0" rIns="0" bIns="0" rtlCol="0" anchor="t"/>
          <a:lstStyle/>
          <a:p>
            <a:pPr algn="l" indent="0" marL="0">
              <a:lnSpc>
                <a:spcPts val="2100"/>
              </a:lnSpc>
              <a:buNone/>
            </a:pPr>
            <a:r>
              <a:rPr lang="en-US" sz="1300" dirty="0">
                <a:solidFill>
                  <a:srgbClr val="000000"/>
                </a:solidFill>
                <a:latin typeface="Inter" pitchFamily="34" charset="0"/>
                <a:ea typeface="Inter" pitchFamily="34" charset="-122"/>
                <a:cs typeface="Inter" pitchFamily="34" charset="-120"/>
              </a:rPr>
              <a:t>Deep learning revolution transforms NLP capabilities, with neural networks enabling unprecedented accuracy and natural language generation.</a:t>
            </a:r>
            <a:endParaRPr lang="en-US" sz="1300" dirty="0"/>
          </a:p>
        </p:txBody>
      </p:sp>
      <p:sp>
        <p:nvSpPr>
          <p:cNvPr id="25" name="Text 22"/>
          <p:cNvSpPr/>
          <p:nvPr/>
        </p:nvSpPr>
        <p:spPr>
          <a:xfrm>
            <a:off x="594003" y="6948368"/>
            <a:ext cx="7955994" cy="814388"/>
          </a:xfrm>
          <a:prstGeom prst="rect">
            <a:avLst/>
          </a:prstGeom>
          <a:noFill/>
          <a:ln/>
        </p:spPr>
        <p:txBody>
          <a:bodyPr wrap="square" lIns="0" tIns="0" rIns="0" bIns="0" rtlCol="0" anchor="t"/>
          <a:lstStyle/>
          <a:p>
            <a:pPr algn="l" indent="0" marL="0">
              <a:lnSpc>
                <a:spcPts val="2100"/>
              </a:lnSpc>
              <a:buNone/>
            </a:pPr>
            <a:r>
              <a:rPr lang="en-US" sz="1300" dirty="0">
                <a:solidFill>
                  <a:srgbClr val="000000"/>
                </a:solidFill>
                <a:latin typeface="Inter" pitchFamily="34" charset="0"/>
                <a:ea typeface="Inter" pitchFamily="34" charset="-122"/>
                <a:cs typeface="Inter" pitchFamily="34" charset="-120"/>
              </a:rPr>
              <a:t>The evolution of NLP has been marked by shifts in methodology from rule-based systems to statistical approaches, and most recently to neural network architectures that have dramatically improved performance across various language tasks.</a:t>
            </a:r>
            <a:endParaRPr lang="en-US" sz="13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Text 0"/>
          <p:cNvSpPr/>
          <p:nvPr/>
        </p:nvSpPr>
        <p:spPr>
          <a:xfrm>
            <a:off x="747474" y="757952"/>
            <a:ext cx="5339358" cy="667464"/>
          </a:xfrm>
          <a:prstGeom prst="rect">
            <a:avLst/>
          </a:prstGeom>
          <a:noFill/>
          <a:ln/>
        </p:spPr>
        <p:txBody>
          <a:bodyPr wrap="none" lIns="0" tIns="0" rIns="0" bIns="0" rtlCol="0" anchor="t"/>
          <a:lstStyle/>
          <a:p>
            <a:pPr algn="l" indent="0" marL="0">
              <a:lnSpc>
                <a:spcPts val="5250"/>
              </a:lnSpc>
              <a:buNone/>
            </a:pPr>
            <a:r>
              <a:rPr lang="en-US" sz="4200" b="1" dirty="0">
                <a:solidFill>
                  <a:srgbClr val="000000"/>
                </a:solidFill>
                <a:latin typeface="Inter Bold" pitchFamily="34" charset="0"/>
                <a:ea typeface="Inter Bold" pitchFamily="34" charset="-122"/>
                <a:cs typeface="Inter Bold" pitchFamily="34" charset="-120"/>
              </a:rPr>
              <a:t>Word Tokenization</a:t>
            </a:r>
            <a:endParaRPr lang="en-US" sz="4200" dirty="0"/>
          </a:p>
        </p:txBody>
      </p:sp>
      <p:sp>
        <p:nvSpPr>
          <p:cNvPr id="3" name="Text 1"/>
          <p:cNvSpPr/>
          <p:nvPr/>
        </p:nvSpPr>
        <p:spPr>
          <a:xfrm>
            <a:off x="747474" y="1959173"/>
            <a:ext cx="2669619" cy="333613"/>
          </a:xfrm>
          <a:prstGeom prst="rect">
            <a:avLst/>
          </a:prstGeom>
          <a:noFill/>
          <a:ln/>
        </p:spPr>
        <p:txBody>
          <a:bodyPr wrap="none" lIns="0" tIns="0" rIns="0" bIns="0" rtlCol="0" anchor="t"/>
          <a:lstStyle/>
          <a:p>
            <a:pPr algn="l" indent="0" marL="0">
              <a:lnSpc>
                <a:spcPts val="2600"/>
              </a:lnSpc>
              <a:buNone/>
            </a:pPr>
            <a:r>
              <a:rPr lang="en-US" sz="2100" b="1" dirty="0">
                <a:solidFill>
                  <a:srgbClr val="000000"/>
                </a:solidFill>
                <a:latin typeface="Inter Bold" pitchFamily="34" charset="0"/>
                <a:ea typeface="Inter Bold" pitchFamily="34" charset="-122"/>
                <a:cs typeface="Inter Bold" pitchFamily="34" charset="-120"/>
              </a:rPr>
              <a:t>Definition &amp; Purpose</a:t>
            </a:r>
            <a:endParaRPr lang="en-US" sz="2100" dirty="0"/>
          </a:p>
        </p:txBody>
      </p:sp>
      <p:sp>
        <p:nvSpPr>
          <p:cNvPr id="4" name="Text 2"/>
          <p:cNvSpPr/>
          <p:nvPr/>
        </p:nvSpPr>
        <p:spPr>
          <a:xfrm>
            <a:off x="747474" y="2506266"/>
            <a:ext cx="6101834" cy="1366838"/>
          </a:xfrm>
          <a:prstGeom prst="rect">
            <a:avLst/>
          </a:prstGeom>
          <a:noFill/>
          <a:ln/>
        </p:spPr>
        <p:txBody>
          <a:bodyPr wrap="square" lIns="0" tIns="0" rIns="0" bIns="0" rtlCol="0" anchor="t"/>
          <a:lstStyle/>
          <a:p>
            <a:pPr algn="l" indent="0" marL="0">
              <a:lnSpc>
                <a:spcPts val="2650"/>
              </a:lnSpc>
              <a:buNone/>
            </a:pPr>
            <a:r>
              <a:rPr lang="en-US" sz="1650" dirty="0">
                <a:solidFill>
                  <a:srgbClr val="000000"/>
                </a:solidFill>
                <a:latin typeface="Inter" pitchFamily="34" charset="0"/>
                <a:ea typeface="Inter" pitchFamily="34" charset="-122"/>
                <a:cs typeface="Inter" pitchFamily="34" charset="-120"/>
              </a:rPr>
              <a:t>Word tokenization is the process of splitting text into individual words or tokens. This fundamental step converts unstructured text into discrete units that can be counted, analyzed, and processed by NLP algorithms.</a:t>
            </a:r>
            <a:endParaRPr lang="en-US" sz="1650" dirty="0"/>
          </a:p>
        </p:txBody>
      </p:sp>
      <p:sp>
        <p:nvSpPr>
          <p:cNvPr id="5" name="Text 3"/>
          <p:cNvSpPr/>
          <p:nvPr/>
        </p:nvSpPr>
        <p:spPr>
          <a:xfrm>
            <a:off x="747474" y="4065270"/>
            <a:ext cx="6101834" cy="1025128"/>
          </a:xfrm>
          <a:prstGeom prst="rect">
            <a:avLst/>
          </a:prstGeom>
          <a:noFill/>
          <a:ln/>
        </p:spPr>
        <p:txBody>
          <a:bodyPr wrap="square" lIns="0" tIns="0" rIns="0" bIns="0" rtlCol="0" anchor="t"/>
          <a:lstStyle/>
          <a:p>
            <a:pPr algn="l" indent="0" marL="0">
              <a:lnSpc>
                <a:spcPts val="2650"/>
              </a:lnSpc>
              <a:buNone/>
            </a:pPr>
            <a:r>
              <a:rPr lang="en-US" sz="1650" dirty="0">
                <a:solidFill>
                  <a:srgbClr val="000000"/>
                </a:solidFill>
                <a:latin typeface="Inter" pitchFamily="34" charset="0"/>
                <a:ea typeface="Inter" pitchFamily="34" charset="-122"/>
                <a:cs typeface="Inter" pitchFamily="34" charset="-120"/>
              </a:rPr>
              <a:t>For English and many European languages, spaces and punctuation often serve as natural word boundaries, but numerous edge cases complicate the process.</a:t>
            </a:r>
            <a:endParaRPr lang="en-US" sz="1650" dirty="0"/>
          </a:p>
        </p:txBody>
      </p:sp>
      <p:sp>
        <p:nvSpPr>
          <p:cNvPr id="6" name="Text 4"/>
          <p:cNvSpPr/>
          <p:nvPr/>
        </p:nvSpPr>
        <p:spPr>
          <a:xfrm>
            <a:off x="7377946" y="1959173"/>
            <a:ext cx="2669619" cy="333613"/>
          </a:xfrm>
          <a:prstGeom prst="rect">
            <a:avLst/>
          </a:prstGeom>
          <a:noFill/>
          <a:ln/>
        </p:spPr>
        <p:txBody>
          <a:bodyPr wrap="none" lIns="0" tIns="0" rIns="0" bIns="0" rtlCol="0" anchor="t"/>
          <a:lstStyle/>
          <a:p>
            <a:pPr algn="l" indent="0" marL="0">
              <a:lnSpc>
                <a:spcPts val="2600"/>
              </a:lnSpc>
              <a:buNone/>
            </a:pPr>
            <a:r>
              <a:rPr lang="en-US" sz="2100" b="1" dirty="0">
                <a:solidFill>
                  <a:srgbClr val="000000"/>
                </a:solidFill>
                <a:latin typeface="Inter Bold" pitchFamily="34" charset="0"/>
                <a:ea typeface="Inter Bold" pitchFamily="34" charset="-122"/>
                <a:cs typeface="Inter Bold" pitchFamily="34" charset="-120"/>
              </a:rPr>
              <a:t>Challenges</a:t>
            </a:r>
            <a:endParaRPr lang="en-US" sz="2100" dirty="0"/>
          </a:p>
        </p:txBody>
      </p:sp>
      <p:sp>
        <p:nvSpPr>
          <p:cNvPr id="7" name="Text 5"/>
          <p:cNvSpPr/>
          <p:nvPr/>
        </p:nvSpPr>
        <p:spPr>
          <a:xfrm>
            <a:off x="7377946" y="2506266"/>
            <a:ext cx="6101834" cy="341709"/>
          </a:xfrm>
          <a:prstGeom prst="rect">
            <a:avLst/>
          </a:prstGeom>
          <a:noFill/>
          <a:ln/>
        </p:spPr>
        <p:txBody>
          <a:bodyPr wrap="none" lIns="0" tIns="0" rIns="0" bIns="0" rtlCol="0" anchor="t"/>
          <a:lstStyle/>
          <a:p>
            <a:pPr algn="l" marL="342900" indent="-342900">
              <a:lnSpc>
                <a:spcPts val="2650"/>
              </a:lnSpc>
              <a:buSzPct val="100000"/>
              <a:buChar char="•"/>
            </a:pPr>
            <a:r>
              <a:rPr lang="en-US" sz="1650" dirty="0">
                <a:solidFill>
                  <a:srgbClr val="000000"/>
                </a:solidFill>
                <a:latin typeface="Inter" pitchFamily="34" charset="0"/>
                <a:ea typeface="Inter" pitchFamily="34" charset="-122"/>
                <a:cs typeface="Inter" pitchFamily="34" charset="-120"/>
              </a:rPr>
              <a:t>Contractions: "don't" → "do" + "n't" or "don" + "'t"?</a:t>
            </a:r>
            <a:endParaRPr lang="en-US" sz="1650" dirty="0"/>
          </a:p>
        </p:txBody>
      </p:sp>
      <p:sp>
        <p:nvSpPr>
          <p:cNvPr id="8" name="Text 6"/>
          <p:cNvSpPr/>
          <p:nvPr/>
        </p:nvSpPr>
        <p:spPr>
          <a:xfrm>
            <a:off x="7377946" y="2922627"/>
            <a:ext cx="6101834" cy="683419"/>
          </a:xfrm>
          <a:prstGeom prst="rect">
            <a:avLst/>
          </a:prstGeom>
          <a:noFill/>
          <a:ln/>
        </p:spPr>
        <p:txBody>
          <a:bodyPr wrap="square" lIns="0" tIns="0" rIns="0" bIns="0" rtlCol="0" anchor="t"/>
          <a:lstStyle/>
          <a:p>
            <a:pPr algn="l" marL="342900" indent="-342900">
              <a:lnSpc>
                <a:spcPts val="2650"/>
              </a:lnSpc>
              <a:buSzPct val="100000"/>
              <a:buChar char="•"/>
            </a:pPr>
            <a:r>
              <a:rPr lang="en-US" sz="1650" dirty="0">
                <a:solidFill>
                  <a:srgbClr val="000000"/>
                </a:solidFill>
                <a:latin typeface="Inter" pitchFamily="34" charset="0"/>
                <a:ea typeface="Inter" pitchFamily="34" charset="-122"/>
                <a:cs typeface="Inter" pitchFamily="34" charset="-120"/>
              </a:rPr>
              <a:t>Hyphenated words: "state-of-the-art" → one token or multiple?</a:t>
            </a:r>
            <a:endParaRPr lang="en-US" sz="1650" dirty="0"/>
          </a:p>
        </p:txBody>
      </p:sp>
      <p:sp>
        <p:nvSpPr>
          <p:cNvPr id="9" name="Text 7"/>
          <p:cNvSpPr/>
          <p:nvPr/>
        </p:nvSpPr>
        <p:spPr>
          <a:xfrm>
            <a:off x="7377946" y="3680698"/>
            <a:ext cx="6101834" cy="341709"/>
          </a:xfrm>
          <a:prstGeom prst="rect">
            <a:avLst/>
          </a:prstGeom>
          <a:noFill/>
          <a:ln/>
        </p:spPr>
        <p:txBody>
          <a:bodyPr wrap="none" lIns="0" tIns="0" rIns="0" bIns="0" rtlCol="0" anchor="t"/>
          <a:lstStyle/>
          <a:p>
            <a:pPr algn="l" marL="342900" indent="-342900">
              <a:lnSpc>
                <a:spcPts val="2650"/>
              </a:lnSpc>
              <a:buSzPct val="100000"/>
              <a:buChar char="•"/>
            </a:pPr>
            <a:r>
              <a:rPr lang="en-US" sz="1650" dirty="0">
                <a:solidFill>
                  <a:srgbClr val="000000"/>
                </a:solidFill>
                <a:latin typeface="Inter" pitchFamily="34" charset="0"/>
                <a:ea typeface="Inter" pitchFamily="34" charset="-122"/>
                <a:cs typeface="Inter" pitchFamily="34" charset="-120"/>
              </a:rPr>
              <a:t>Possessives: "Jack's" → "Jack" + "'s"?</a:t>
            </a:r>
            <a:endParaRPr lang="en-US" sz="1650" dirty="0"/>
          </a:p>
        </p:txBody>
      </p:sp>
      <p:sp>
        <p:nvSpPr>
          <p:cNvPr id="10" name="Text 8"/>
          <p:cNvSpPr/>
          <p:nvPr/>
        </p:nvSpPr>
        <p:spPr>
          <a:xfrm>
            <a:off x="7377946" y="4097060"/>
            <a:ext cx="6101834" cy="341709"/>
          </a:xfrm>
          <a:prstGeom prst="rect">
            <a:avLst/>
          </a:prstGeom>
          <a:noFill/>
          <a:ln/>
        </p:spPr>
        <p:txBody>
          <a:bodyPr wrap="none" lIns="0" tIns="0" rIns="0" bIns="0" rtlCol="0" anchor="t"/>
          <a:lstStyle/>
          <a:p>
            <a:pPr algn="l" marL="342900" indent="-342900">
              <a:lnSpc>
                <a:spcPts val="2650"/>
              </a:lnSpc>
              <a:buSzPct val="100000"/>
              <a:buChar char="•"/>
            </a:pPr>
            <a:r>
              <a:rPr lang="en-US" sz="1650" dirty="0">
                <a:solidFill>
                  <a:srgbClr val="000000"/>
                </a:solidFill>
                <a:latin typeface="Inter" pitchFamily="34" charset="0"/>
                <a:ea typeface="Inter" pitchFamily="34" charset="-122"/>
                <a:cs typeface="Inter" pitchFamily="34" charset="-120"/>
              </a:rPr>
              <a:t>Abbreviations: "U.S.A." → one token or multiple?</a:t>
            </a:r>
            <a:endParaRPr lang="en-US" sz="1650" dirty="0"/>
          </a:p>
        </p:txBody>
      </p:sp>
      <p:sp>
        <p:nvSpPr>
          <p:cNvPr id="11" name="Text 9"/>
          <p:cNvSpPr/>
          <p:nvPr/>
        </p:nvSpPr>
        <p:spPr>
          <a:xfrm>
            <a:off x="7377946" y="4513421"/>
            <a:ext cx="6101834" cy="341709"/>
          </a:xfrm>
          <a:prstGeom prst="rect">
            <a:avLst/>
          </a:prstGeom>
          <a:noFill/>
          <a:ln/>
        </p:spPr>
        <p:txBody>
          <a:bodyPr wrap="none" lIns="0" tIns="0" rIns="0" bIns="0" rtlCol="0" anchor="t"/>
          <a:lstStyle/>
          <a:p>
            <a:pPr algn="l" marL="342900" indent="-342900">
              <a:lnSpc>
                <a:spcPts val="2650"/>
              </a:lnSpc>
              <a:buSzPct val="100000"/>
              <a:buChar char="•"/>
            </a:pPr>
            <a:r>
              <a:rPr lang="en-US" sz="1650" dirty="0">
                <a:solidFill>
                  <a:srgbClr val="000000"/>
                </a:solidFill>
                <a:latin typeface="Inter" pitchFamily="34" charset="0"/>
                <a:ea typeface="Inter" pitchFamily="34" charset="-122"/>
                <a:cs typeface="Inter" pitchFamily="34" charset="-120"/>
              </a:rPr>
              <a:t>Special entities: URLs, email addresses, hashtags</a:t>
            </a:r>
            <a:endParaRPr lang="en-US" sz="1650" dirty="0"/>
          </a:p>
        </p:txBody>
      </p:sp>
      <p:sp>
        <p:nvSpPr>
          <p:cNvPr id="12" name="Text 10"/>
          <p:cNvSpPr/>
          <p:nvPr/>
        </p:nvSpPr>
        <p:spPr>
          <a:xfrm>
            <a:off x="747474" y="5522833"/>
            <a:ext cx="12724805" cy="683419"/>
          </a:xfrm>
          <a:prstGeom prst="rect">
            <a:avLst/>
          </a:prstGeom>
          <a:noFill/>
          <a:ln/>
        </p:spPr>
        <p:txBody>
          <a:bodyPr wrap="square" lIns="0" tIns="0" rIns="0" bIns="0" rtlCol="0" anchor="t"/>
          <a:lstStyle/>
          <a:p>
            <a:pPr algn="l" indent="0" marL="0">
              <a:lnSpc>
                <a:spcPts val="2650"/>
              </a:lnSpc>
              <a:buNone/>
            </a:pPr>
            <a:r>
              <a:rPr lang="en-US" sz="1650" dirty="0">
                <a:solidFill>
                  <a:srgbClr val="000000"/>
                </a:solidFill>
                <a:latin typeface="Inter" pitchFamily="34" charset="0"/>
                <a:ea typeface="Inter" pitchFamily="34" charset="-122"/>
                <a:cs typeface="Inter" pitchFamily="34" charset="-120"/>
              </a:rPr>
              <a:t>Different tokenization strategies may be appropriate for different NLP applications. While simple space-based splitting might work for basic tasks, more sophisticated approaches are needed for applications requiring precise linguistic analysis.</a:t>
            </a:r>
            <a:endParaRPr lang="en-US" sz="1650" dirty="0"/>
          </a:p>
        </p:txBody>
      </p:sp>
      <p:sp>
        <p:nvSpPr>
          <p:cNvPr id="13" name="Text 11"/>
          <p:cNvSpPr/>
          <p:nvPr/>
        </p:nvSpPr>
        <p:spPr>
          <a:xfrm>
            <a:off x="747474" y="6446520"/>
            <a:ext cx="12724805" cy="1025128"/>
          </a:xfrm>
          <a:prstGeom prst="rect">
            <a:avLst/>
          </a:prstGeom>
          <a:noFill/>
          <a:ln/>
        </p:spPr>
        <p:txBody>
          <a:bodyPr wrap="square" lIns="0" tIns="0" rIns="0" bIns="0" rtlCol="0" anchor="t"/>
          <a:lstStyle/>
          <a:p>
            <a:pPr algn="l" indent="0" marL="0">
              <a:lnSpc>
                <a:spcPts val="2650"/>
              </a:lnSpc>
              <a:buNone/>
            </a:pPr>
            <a:r>
              <a:rPr lang="en-US" sz="1650" dirty="0">
                <a:solidFill>
                  <a:srgbClr val="000000"/>
                </a:solidFill>
                <a:latin typeface="Inter" pitchFamily="34" charset="0"/>
                <a:ea typeface="Inter" pitchFamily="34" charset="-122"/>
                <a:cs typeface="Inter" pitchFamily="34" charset="-120"/>
              </a:rPr>
              <a:t>Modern tokenizers often use rule-based systems combined with statistical models to handle the various edge cases and ambiguities that arise in natural language. Subword tokenization methods like Byte-Pair Encoding (BPE) have become increasingly popular for handling out-of-vocabulary words in neural models.</a:t>
            </a:r>
            <a:endParaRPr lang="en-US" sz="1650" dirty="0"/>
          </a:p>
        </p:txBody>
      </p:sp>
      <p:pic>
        <p:nvPicPr>
          <p:cNvPr id="14"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Text 0"/>
          <p:cNvSpPr/>
          <p:nvPr/>
        </p:nvSpPr>
        <p:spPr>
          <a:xfrm>
            <a:off x="732115" y="743069"/>
            <a:ext cx="5827752" cy="653772"/>
          </a:xfrm>
          <a:prstGeom prst="rect">
            <a:avLst/>
          </a:prstGeom>
          <a:noFill/>
          <a:ln/>
        </p:spPr>
        <p:txBody>
          <a:bodyPr wrap="none" lIns="0" tIns="0" rIns="0" bIns="0" rtlCol="0" anchor="t"/>
          <a:lstStyle/>
          <a:p>
            <a:pPr algn="l" indent="0" marL="0">
              <a:lnSpc>
                <a:spcPts val="5100"/>
              </a:lnSpc>
              <a:buNone/>
            </a:pPr>
            <a:r>
              <a:rPr lang="en-US" sz="4100" b="1" dirty="0">
                <a:solidFill>
                  <a:srgbClr val="000000"/>
                </a:solidFill>
                <a:latin typeface="Inter Bold" pitchFamily="34" charset="0"/>
                <a:ea typeface="Inter Bold" pitchFamily="34" charset="-122"/>
                <a:cs typeface="Inter Bold" pitchFamily="34" charset="-120"/>
              </a:rPr>
              <a:t>Sentence Tokenization</a:t>
            </a:r>
            <a:endParaRPr lang="en-US" sz="4100" dirty="0"/>
          </a:p>
        </p:txBody>
      </p:sp>
      <p:pic>
        <p:nvPicPr>
          <p:cNvPr id="3" name="Image 0" descr="preencoded.png">    </p:cNvPr>
          <p:cNvPicPr>
            <a:picLocks noChangeAspect="1"/>
          </p:cNvPicPr>
          <p:nvPr/>
        </p:nvPicPr>
        <p:blipFill>
          <a:blip r:embed="rId1"/>
          <a:stretch>
            <a:fillRect/>
          </a:stretch>
        </p:blipFill>
        <p:spPr>
          <a:xfrm>
            <a:off x="732115" y="1815227"/>
            <a:ext cx="522923" cy="522922"/>
          </a:xfrm>
          <a:prstGeom prst="rect">
            <a:avLst/>
          </a:prstGeom>
        </p:spPr>
      </p:pic>
      <p:sp>
        <p:nvSpPr>
          <p:cNvPr id="4" name="Text 1"/>
          <p:cNvSpPr/>
          <p:nvPr/>
        </p:nvSpPr>
        <p:spPr>
          <a:xfrm>
            <a:off x="732115" y="2547342"/>
            <a:ext cx="2614970" cy="326827"/>
          </a:xfrm>
          <a:prstGeom prst="rect">
            <a:avLst/>
          </a:prstGeom>
          <a:noFill/>
          <a:ln/>
        </p:spPr>
        <p:txBody>
          <a:bodyPr wrap="none" lIns="0" tIns="0" rIns="0" bIns="0" rtlCol="0" anchor="t"/>
          <a:lstStyle/>
          <a:p>
            <a:pPr algn="l" indent="0" marL="0">
              <a:lnSpc>
                <a:spcPts val="2550"/>
              </a:lnSpc>
              <a:buNone/>
            </a:pPr>
            <a:r>
              <a:rPr lang="en-US" sz="2050" b="1" dirty="0">
                <a:solidFill>
                  <a:srgbClr val="000000"/>
                </a:solidFill>
                <a:latin typeface="Inter Bold" pitchFamily="34" charset="0"/>
                <a:ea typeface="Inter Bold" pitchFamily="34" charset="-122"/>
                <a:cs typeface="Inter Bold" pitchFamily="34" charset="-120"/>
              </a:rPr>
              <a:t>Definition</a:t>
            </a:r>
            <a:endParaRPr lang="en-US" sz="2050" dirty="0"/>
          </a:p>
        </p:txBody>
      </p:sp>
      <p:sp>
        <p:nvSpPr>
          <p:cNvPr id="5" name="Text 2"/>
          <p:cNvSpPr/>
          <p:nvPr/>
        </p:nvSpPr>
        <p:spPr>
          <a:xfrm>
            <a:off x="732115" y="2999661"/>
            <a:ext cx="4037528" cy="2008108"/>
          </a:xfrm>
          <a:prstGeom prst="rect">
            <a:avLst/>
          </a:prstGeom>
          <a:noFill/>
          <a:ln/>
        </p:spPr>
        <p:txBody>
          <a:bodyPr wrap="square" lIns="0" tIns="0" rIns="0" bIns="0" rtlCol="0" anchor="t"/>
          <a:lstStyle/>
          <a:p>
            <a:pPr algn="l" indent="0" marL="0">
              <a:lnSpc>
                <a:spcPts val="2600"/>
              </a:lnSpc>
              <a:buNone/>
            </a:pPr>
            <a:r>
              <a:rPr lang="en-US" sz="1600" dirty="0">
                <a:solidFill>
                  <a:srgbClr val="000000"/>
                </a:solidFill>
                <a:latin typeface="Inter" pitchFamily="34" charset="0"/>
                <a:ea typeface="Inter" pitchFamily="34" charset="-122"/>
                <a:cs typeface="Inter" pitchFamily="34" charset="-120"/>
              </a:rPr>
              <a:t>Sentence tokenization (also called sentence segmentation) is the process of dividing text into individual sentences. This seemingly simple task is complicated by the ambiguous use of punctuation in natural language.</a:t>
            </a:r>
            <a:endParaRPr lang="en-US" sz="1600" dirty="0"/>
          </a:p>
        </p:txBody>
      </p:sp>
      <p:pic>
        <p:nvPicPr>
          <p:cNvPr id="6" name="Image 1" descr="preencoded.png">    </p:cNvPr>
          <p:cNvPicPr>
            <a:picLocks noChangeAspect="1"/>
          </p:cNvPicPr>
          <p:nvPr/>
        </p:nvPicPr>
        <p:blipFill>
          <a:blip r:embed="rId2"/>
          <a:stretch>
            <a:fillRect/>
          </a:stretch>
        </p:blipFill>
        <p:spPr>
          <a:xfrm>
            <a:off x="5083373" y="1815227"/>
            <a:ext cx="522923" cy="522922"/>
          </a:xfrm>
          <a:prstGeom prst="rect">
            <a:avLst/>
          </a:prstGeom>
        </p:spPr>
      </p:pic>
      <p:sp>
        <p:nvSpPr>
          <p:cNvPr id="7" name="Text 3"/>
          <p:cNvSpPr/>
          <p:nvPr/>
        </p:nvSpPr>
        <p:spPr>
          <a:xfrm>
            <a:off x="5083373" y="2547342"/>
            <a:ext cx="2614970" cy="326827"/>
          </a:xfrm>
          <a:prstGeom prst="rect">
            <a:avLst/>
          </a:prstGeom>
          <a:noFill/>
          <a:ln/>
        </p:spPr>
        <p:txBody>
          <a:bodyPr wrap="none" lIns="0" tIns="0" rIns="0" bIns="0" rtlCol="0" anchor="t"/>
          <a:lstStyle/>
          <a:p>
            <a:pPr algn="l" indent="0" marL="0">
              <a:lnSpc>
                <a:spcPts val="2550"/>
              </a:lnSpc>
              <a:buNone/>
            </a:pPr>
            <a:r>
              <a:rPr lang="en-US" sz="2050" b="1" dirty="0">
                <a:solidFill>
                  <a:srgbClr val="000000"/>
                </a:solidFill>
                <a:latin typeface="Inter Bold" pitchFamily="34" charset="0"/>
                <a:ea typeface="Inter Bold" pitchFamily="34" charset="-122"/>
                <a:cs typeface="Inter Bold" pitchFamily="34" charset="-120"/>
              </a:rPr>
              <a:t>Challenges</a:t>
            </a:r>
            <a:endParaRPr lang="en-US" sz="2050" dirty="0"/>
          </a:p>
        </p:txBody>
      </p:sp>
      <p:sp>
        <p:nvSpPr>
          <p:cNvPr id="8" name="Text 4"/>
          <p:cNvSpPr/>
          <p:nvPr/>
        </p:nvSpPr>
        <p:spPr>
          <a:xfrm>
            <a:off x="5083373" y="2999661"/>
            <a:ext cx="4037528" cy="2008108"/>
          </a:xfrm>
          <a:prstGeom prst="rect">
            <a:avLst/>
          </a:prstGeom>
          <a:noFill/>
          <a:ln/>
        </p:spPr>
        <p:txBody>
          <a:bodyPr wrap="square" lIns="0" tIns="0" rIns="0" bIns="0" rtlCol="0" anchor="t"/>
          <a:lstStyle/>
          <a:p>
            <a:pPr algn="l" indent="0" marL="0">
              <a:lnSpc>
                <a:spcPts val="2600"/>
              </a:lnSpc>
              <a:buNone/>
            </a:pPr>
            <a:r>
              <a:rPr lang="en-US" sz="1600" dirty="0">
                <a:solidFill>
                  <a:srgbClr val="000000"/>
                </a:solidFill>
                <a:latin typeface="Inter" pitchFamily="34" charset="0"/>
                <a:ea typeface="Inter" pitchFamily="34" charset="-122"/>
                <a:cs typeface="Inter" pitchFamily="34" charset="-120"/>
              </a:rPr>
              <a:t>Period ambiguity (end of sentence vs. abbreviations), quotations, ellipses, and emoticons all complicate accurate sentence boundary detection. Languages with different punctuation systems present additional challenges.</a:t>
            </a:r>
            <a:endParaRPr lang="en-US" sz="1600" dirty="0"/>
          </a:p>
        </p:txBody>
      </p:sp>
      <p:pic>
        <p:nvPicPr>
          <p:cNvPr id="9" name="Image 2" descr="preencoded.png">    </p:cNvPr>
          <p:cNvPicPr>
            <a:picLocks noChangeAspect="1"/>
          </p:cNvPicPr>
          <p:nvPr/>
        </p:nvPicPr>
        <p:blipFill>
          <a:blip r:embed="rId3"/>
          <a:stretch>
            <a:fillRect/>
          </a:stretch>
        </p:blipFill>
        <p:spPr>
          <a:xfrm>
            <a:off x="9434632" y="1815227"/>
            <a:ext cx="522923" cy="522922"/>
          </a:xfrm>
          <a:prstGeom prst="rect">
            <a:avLst/>
          </a:prstGeom>
        </p:spPr>
      </p:pic>
      <p:sp>
        <p:nvSpPr>
          <p:cNvPr id="10" name="Text 5"/>
          <p:cNvSpPr/>
          <p:nvPr/>
        </p:nvSpPr>
        <p:spPr>
          <a:xfrm>
            <a:off x="9434632" y="2547342"/>
            <a:ext cx="2614970" cy="326827"/>
          </a:xfrm>
          <a:prstGeom prst="rect">
            <a:avLst/>
          </a:prstGeom>
          <a:noFill/>
          <a:ln/>
        </p:spPr>
        <p:txBody>
          <a:bodyPr wrap="none" lIns="0" tIns="0" rIns="0" bIns="0" rtlCol="0" anchor="t"/>
          <a:lstStyle/>
          <a:p>
            <a:pPr algn="l" indent="0" marL="0">
              <a:lnSpc>
                <a:spcPts val="2550"/>
              </a:lnSpc>
              <a:buNone/>
            </a:pPr>
            <a:r>
              <a:rPr lang="en-US" sz="2050" b="1" dirty="0">
                <a:solidFill>
                  <a:srgbClr val="000000"/>
                </a:solidFill>
                <a:latin typeface="Inter Bold" pitchFamily="34" charset="0"/>
                <a:ea typeface="Inter Bold" pitchFamily="34" charset="-122"/>
                <a:cs typeface="Inter Bold" pitchFamily="34" charset="-120"/>
              </a:rPr>
              <a:t>Approaches</a:t>
            </a:r>
            <a:endParaRPr lang="en-US" sz="2050" dirty="0"/>
          </a:p>
        </p:txBody>
      </p:sp>
      <p:sp>
        <p:nvSpPr>
          <p:cNvPr id="11" name="Text 6"/>
          <p:cNvSpPr/>
          <p:nvPr/>
        </p:nvSpPr>
        <p:spPr>
          <a:xfrm>
            <a:off x="9434632" y="2999661"/>
            <a:ext cx="4037648" cy="1673423"/>
          </a:xfrm>
          <a:prstGeom prst="rect">
            <a:avLst/>
          </a:prstGeom>
          <a:noFill/>
          <a:ln/>
        </p:spPr>
        <p:txBody>
          <a:bodyPr wrap="square" lIns="0" tIns="0" rIns="0" bIns="0" rtlCol="0" anchor="t"/>
          <a:lstStyle/>
          <a:p>
            <a:pPr algn="l" indent="0" marL="0">
              <a:lnSpc>
                <a:spcPts val="2600"/>
              </a:lnSpc>
              <a:buNone/>
            </a:pPr>
            <a:r>
              <a:rPr lang="en-US" sz="1600" dirty="0">
                <a:solidFill>
                  <a:srgbClr val="000000"/>
                </a:solidFill>
                <a:latin typeface="Inter" pitchFamily="34" charset="0"/>
                <a:ea typeface="Inter" pitchFamily="34" charset="-122"/>
                <a:cs typeface="Inter" pitchFamily="34" charset="-120"/>
              </a:rPr>
              <a:t>Modern sentence tokenizers combine rule-based methods with machine learning classifiers that consider context to disambiguate potential sentence boundaries.</a:t>
            </a:r>
            <a:endParaRPr lang="en-US" sz="1600" dirty="0"/>
          </a:p>
        </p:txBody>
      </p:sp>
      <p:sp>
        <p:nvSpPr>
          <p:cNvPr id="12" name="Text 7"/>
          <p:cNvSpPr/>
          <p:nvPr/>
        </p:nvSpPr>
        <p:spPr>
          <a:xfrm>
            <a:off x="732115" y="5243036"/>
            <a:ext cx="12740164" cy="1004054"/>
          </a:xfrm>
          <a:prstGeom prst="rect">
            <a:avLst/>
          </a:prstGeom>
          <a:noFill/>
          <a:ln/>
        </p:spPr>
        <p:txBody>
          <a:bodyPr wrap="square" lIns="0" tIns="0" rIns="0" bIns="0" rtlCol="0" anchor="t"/>
          <a:lstStyle/>
          <a:p>
            <a:pPr algn="l" indent="0" marL="0">
              <a:lnSpc>
                <a:spcPts val="2600"/>
              </a:lnSpc>
              <a:buNone/>
            </a:pPr>
            <a:r>
              <a:rPr lang="en-US" sz="1600" dirty="0">
                <a:solidFill>
                  <a:srgbClr val="000000"/>
                </a:solidFill>
                <a:latin typeface="Inter" pitchFamily="34" charset="0"/>
                <a:ea typeface="Inter" pitchFamily="34" charset="-122"/>
                <a:cs typeface="Inter" pitchFamily="34" charset="-120"/>
              </a:rPr>
              <a:t>Accurate sentence tokenization is essential for many NLP tasks, including summarization, question answering, and machine translation. These applications rely on properly segmented sentences to capture complete thoughts and maintain contextual relationships.</a:t>
            </a:r>
            <a:endParaRPr lang="en-US" sz="1600" dirty="0"/>
          </a:p>
        </p:txBody>
      </p:sp>
      <p:sp>
        <p:nvSpPr>
          <p:cNvPr id="13" name="Text 8"/>
          <p:cNvSpPr/>
          <p:nvPr/>
        </p:nvSpPr>
        <p:spPr>
          <a:xfrm>
            <a:off x="732115" y="6482358"/>
            <a:ext cx="12740164" cy="1004054"/>
          </a:xfrm>
          <a:prstGeom prst="rect">
            <a:avLst/>
          </a:prstGeom>
          <a:noFill/>
          <a:ln/>
        </p:spPr>
        <p:txBody>
          <a:bodyPr wrap="square" lIns="0" tIns="0" rIns="0" bIns="0" rtlCol="0" anchor="t"/>
          <a:lstStyle/>
          <a:p>
            <a:pPr algn="l" indent="0" marL="0">
              <a:lnSpc>
                <a:spcPts val="2600"/>
              </a:lnSpc>
              <a:buNone/>
            </a:pPr>
            <a:r>
              <a:rPr lang="en-US" sz="1600" dirty="0">
                <a:solidFill>
                  <a:srgbClr val="000000"/>
                </a:solidFill>
                <a:latin typeface="Inter" pitchFamily="34" charset="0"/>
                <a:ea typeface="Inter" pitchFamily="34" charset="-122"/>
                <a:cs typeface="Inter" pitchFamily="34" charset="-120"/>
              </a:rPr>
              <a:t>Libraries like NLTK and SpaCy provide pre-trained sentence tokenizers that handle common cases well, though domain-specific text (like scientific or legal documents) may require custom approaches to account for specialized punctuation patterns and terminology.</a:t>
            </a:r>
            <a:endParaRPr lang="en-US" sz="1600" dirty="0"/>
          </a:p>
        </p:txBody>
      </p:sp>
      <p:pic>
        <p:nvPicPr>
          <p:cNvPr id="14" name="Image 3" descr="preencoded.png">    </p:cNvPr>
          <p:cNvPicPr>
            <a:picLocks noChangeAspect="1"/>
          </p:cNvPicPr>
          <p:nvPr/>
        </p:nvPicPr>
        <p:blipFill>
          <a:blip r:embed="rId4"/>
          <a:stretch>
            <a:fillRect/>
          </a:stretch>
        </p:blipFill>
        <p:spPr>
          <a:xfrm>
            <a:off x="13700760" y="228600"/>
            <a:ext cx="701040" cy="66413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Text 0"/>
          <p:cNvSpPr/>
          <p:nvPr/>
        </p:nvSpPr>
        <p:spPr>
          <a:xfrm>
            <a:off x="699611" y="883206"/>
            <a:ext cx="11462266" cy="624602"/>
          </a:xfrm>
          <a:prstGeom prst="rect">
            <a:avLst/>
          </a:prstGeom>
          <a:noFill/>
          <a:ln/>
        </p:spPr>
        <p:txBody>
          <a:bodyPr wrap="none" lIns="0" tIns="0" rIns="0" bIns="0" rtlCol="0" anchor="t"/>
          <a:lstStyle/>
          <a:p>
            <a:pPr algn="l" indent="0" marL="0">
              <a:lnSpc>
                <a:spcPts val="4900"/>
              </a:lnSpc>
              <a:buNone/>
            </a:pPr>
            <a:r>
              <a:rPr lang="en-US" sz="3900" b="1" dirty="0">
                <a:solidFill>
                  <a:srgbClr val="000000"/>
                </a:solidFill>
                <a:latin typeface="Inter Bold" pitchFamily="34" charset="0"/>
                <a:ea typeface="Inter Bold" pitchFamily="34" charset="-122"/>
                <a:cs typeface="Inter Bold" pitchFamily="34" charset="-120"/>
              </a:rPr>
              <a:t>Word Segmentation (for non-space languages)</a:t>
            </a:r>
            <a:endParaRPr lang="en-US" sz="3900" dirty="0"/>
          </a:p>
        </p:txBody>
      </p:sp>
      <p:sp>
        <p:nvSpPr>
          <p:cNvPr id="3" name="Text 1"/>
          <p:cNvSpPr/>
          <p:nvPr/>
        </p:nvSpPr>
        <p:spPr>
          <a:xfrm>
            <a:off x="699611" y="2007394"/>
            <a:ext cx="2498646" cy="312301"/>
          </a:xfrm>
          <a:prstGeom prst="rect">
            <a:avLst/>
          </a:prstGeom>
          <a:noFill/>
          <a:ln/>
        </p:spPr>
        <p:txBody>
          <a:bodyPr wrap="none" lIns="0" tIns="0" rIns="0" bIns="0" rtlCol="0" anchor="t"/>
          <a:lstStyle/>
          <a:p>
            <a:pPr algn="l" indent="0" marL="0">
              <a:lnSpc>
                <a:spcPts val="2450"/>
              </a:lnSpc>
              <a:buNone/>
            </a:pPr>
            <a:r>
              <a:rPr lang="en-US" sz="1950" b="1" dirty="0">
                <a:solidFill>
                  <a:srgbClr val="000000"/>
                </a:solidFill>
                <a:latin typeface="Inter Bold" pitchFamily="34" charset="0"/>
                <a:ea typeface="Inter Bold" pitchFamily="34" charset="-122"/>
                <a:cs typeface="Inter Bold" pitchFamily="34" charset="-120"/>
              </a:rPr>
              <a:t>The Challenge</a:t>
            </a:r>
            <a:endParaRPr lang="en-US" sz="1950" dirty="0"/>
          </a:p>
        </p:txBody>
      </p:sp>
      <p:sp>
        <p:nvSpPr>
          <p:cNvPr id="4" name="Text 2"/>
          <p:cNvSpPr/>
          <p:nvPr/>
        </p:nvSpPr>
        <p:spPr>
          <a:xfrm>
            <a:off x="699611" y="2519482"/>
            <a:ext cx="6142434" cy="1599009"/>
          </a:xfrm>
          <a:prstGeom prst="rect">
            <a:avLst/>
          </a:prstGeom>
          <a:noFill/>
          <a:ln/>
        </p:spPr>
        <p:txBody>
          <a:bodyPr wrap="square" lIns="0" tIns="0" rIns="0" bIns="0" rtlCol="0" anchor="t"/>
          <a:lstStyle/>
          <a:p>
            <a:pPr algn="l" indent="0" marL="0">
              <a:lnSpc>
                <a:spcPts val="2500"/>
              </a:lnSpc>
              <a:buNone/>
            </a:pPr>
            <a:r>
              <a:rPr lang="en-US" sz="1550" dirty="0">
                <a:solidFill>
                  <a:srgbClr val="000000"/>
                </a:solidFill>
                <a:latin typeface="Inter" pitchFamily="34" charset="0"/>
                <a:ea typeface="Inter" pitchFamily="34" charset="-122"/>
                <a:cs typeface="Inter" pitchFamily="34" charset="-120"/>
              </a:rPr>
              <a:t>Languages like Chinese, Japanese, and Thai don't use spaces between words, presenting a fundamental challenge for tokenization. A Chinese text string appears as a continuous sequence of characters with no obvious word boundaries to an algorithm.</a:t>
            </a:r>
            <a:endParaRPr lang="en-US" sz="1550" dirty="0"/>
          </a:p>
        </p:txBody>
      </p:sp>
      <p:sp>
        <p:nvSpPr>
          <p:cNvPr id="5" name="Text 3"/>
          <p:cNvSpPr/>
          <p:nvPr/>
        </p:nvSpPr>
        <p:spPr>
          <a:xfrm>
            <a:off x="699611" y="4298394"/>
            <a:ext cx="6142434" cy="319802"/>
          </a:xfrm>
          <a:prstGeom prst="rect">
            <a:avLst/>
          </a:prstGeom>
          <a:noFill/>
          <a:ln/>
        </p:spPr>
        <p:txBody>
          <a:bodyPr wrap="none" lIns="0" tIns="0" rIns="0" bIns="0" rtlCol="0" anchor="t"/>
          <a:lstStyle/>
          <a:p>
            <a:pPr algn="l" indent="0" marL="0">
              <a:lnSpc>
                <a:spcPts val="2500"/>
              </a:lnSpc>
              <a:buNone/>
            </a:pPr>
            <a:r>
              <a:rPr lang="en-US" sz="1550" dirty="0">
                <a:solidFill>
                  <a:srgbClr val="000000"/>
                </a:solidFill>
                <a:latin typeface="Inter" pitchFamily="34" charset="0"/>
                <a:ea typeface="Inter" pitchFamily="34" charset="-122"/>
                <a:cs typeface="Inter" pitchFamily="34" charset="-120"/>
              </a:rPr>
              <a:t>Example: 我喜欢自然语言处理 (I like natural language processing)</a:t>
            </a:r>
            <a:endParaRPr lang="en-US" sz="1550" dirty="0"/>
          </a:p>
        </p:txBody>
      </p:sp>
      <p:sp>
        <p:nvSpPr>
          <p:cNvPr id="6" name="Text 4"/>
          <p:cNvSpPr/>
          <p:nvPr/>
        </p:nvSpPr>
        <p:spPr>
          <a:xfrm>
            <a:off x="699611" y="4798100"/>
            <a:ext cx="6142434" cy="319802"/>
          </a:xfrm>
          <a:prstGeom prst="rect">
            <a:avLst/>
          </a:prstGeom>
          <a:noFill/>
          <a:ln/>
        </p:spPr>
        <p:txBody>
          <a:bodyPr wrap="none" lIns="0" tIns="0" rIns="0" bIns="0" rtlCol="0" anchor="t"/>
          <a:lstStyle/>
          <a:p>
            <a:pPr algn="l" indent="0" marL="0">
              <a:lnSpc>
                <a:spcPts val="2500"/>
              </a:lnSpc>
              <a:buNone/>
            </a:pPr>
            <a:r>
              <a:rPr lang="en-US" sz="1550" dirty="0">
                <a:solidFill>
                  <a:srgbClr val="000000"/>
                </a:solidFill>
                <a:latin typeface="Inter" pitchFamily="34" charset="0"/>
                <a:ea typeface="Inter" pitchFamily="34" charset="-122"/>
                <a:cs typeface="Inter" pitchFamily="34" charset="-120"/>
              </a:rPr>
              <a:t>Correct segmentation: 我/喜欢/自然/语言/处理</a:t>
            </a:r>
            <a:endParaRPr lang="en-US" sz="1550" dirty="0"/>
          </a:p>
        </p:txBody>
      </p:sp>
      <p:sp>
        <p:nvSpPr>
          <p:cNvPr id="7" name="Text 5"/>
          <p:cNvSpPr/>
          <p:nvPr/>
        </p:nvSpPr>
        <p:spPr>
          <a:xfrm>
            <a:off x="7337346" y="2007394"/>
            <a:ext cx="2555915" cy="312301"/>
          </a:xfrm>
          <a:prstGeom prst="rect">
            <a:avLst/>
          </a:prstGeom>
          <a:noFill/>
          <a:ln/>
        </p:spPr>
        <p:txBody>
          <a:bodyPr wrap="none" lIns="0" tIns="0" rIns="0" bIns="0" rtlCol="0" anchor="t"/>
          <a:lstStyle/>
          <a:p>
            <a:pPr algn="l" indent="0" marL="0">
              <a:lnSpc>
                <a:spcPts val="2450"/>
              </a:lnSpc>
              <a:buNone/>
            </a:pPr>
            <a:r>
              <a:rPr lang="en-US" sz="1950" b="1" dirty="0">
                <a:solidFill>
                  <a:srgbClr val="000000"/>
                </a:solidFill>
                <a:latin typeface="Inter Bold" pitchFamily="34" charset="0"/>
                <a:ea typeface="Inter Bold" pitchFamily="34" charset="-122"/>
                <a:cs typeface="Inter Bold" pitchFamily="34" charset="-120"/>
              </a:rPr>
              <a:t>Solution Approaches</a:t>
            </a:r>
            <a:endParaRPr lang="en-US" sz="1950" dirty="0"/>
          </a:p>
        </p:txBody>
      </p:sp>
      <p:sp>
        <p:nvSpPr>
          <p:cNvPr id="8" name="Text 6"/>
          <p:cNvSpPr/>
          <p:nvPr/>
        </p:nvSpPr>
        <p:spPr>
          <a:xfrm>
            <a:off x="7337346" y="2519482"/>
            <a:ext cx="6142434" cy="319802"/>
          </a:xfrm>
          <a:prstGeom prst="rect">
            <a:avLst/>
          </a:prstGeom>
          <a:noFill/>
          <a:ln/>
        </p:spPr>
        <p:txBody>
          <a:bodyPr wrap="none" lIns="0" tIns="0" rIns="0" bIns="0" rtlCol="0" anchor="t"/>
          <a:lstStyle/>
          <a:p>
            <a:pPr algn="l" marL="342900" indent="-342900">
              <a:lnSpc>
                <a:spcPts val="2500"/>
              </a:lnSpc>
              <a:buSzPct val="100000"/>
              <a:buChar char="•"/>
            </a:pPr>
            <a:r>
              <a:rPr lang="en-US" sz="1550" b="1" dirty="0">
                <a:solidFill>
                  <a:srgbClr val="000000"/>
                </a:solidFill>
                <a:latin typeface="Inter" pitchFamily="34" charset="0"/>
                <a:ea typeface="Inter" pitchFamily="34" charset="-122"/>
                <a:cs typeface="Inter" pitchFamily="34" charset="-120"/>
              </a:rPr>
              <a:t>Dictionary-based:</a:t>
            </a:r>
            <a:pPr algn="l" indent="0" marL="0">
              <a:lnSpc>
                <a:spcPts val="2500"/>
              </a:lnSpc>
              <a:buNone/>
            </a:pPr>
            <a:r>
              <a:rPr lang="en-US" sz="1550" dirty="0">
                <a:solidFill>
                  <a:srgbClr val="000000"/>
                </a:solidFill>
                <a:latin typeface="Inter" pitchFamily="34" charset="0"/>
                <a:ea typeface="Inter" pitchFamily="34" charset="-122"/>
                <a:cs typeface="Inter" pitchFamily="34" charset="-120"/>
              </a:rPr>
              <a:t> Match longest strings in a lexicon</a:t>
            </a:r>
            <a:endParaRPr lang="en-US" sz="1550" dirty="0"/>
          </a:p>
        </p:txBody>
      </p:sp>
      <p:sp>
        <p:nvSpPr>
          <p:cNvPr id="9" name="Text 7"/>
          <p:cNvSpPr/>
          <p:nvPr/>
        </p:nvSpPr>
        <p:spPr>
          <a:xfrm>
            <a:off x="7337346" y="2909173"/>
            <a:ext cx="6142434" cy="639604"/>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000000"/>
                </a:solidFill>
                <a:latin typeface="Inter" pitchFamily="34" charset="0"/>
                <a:ea typeface="Inter" pitchFamily="34" charset="-122"/>
                <a:cs typeface="Inter" pitchFamily="34" charset="-120"/>
              </a:rPr>
              <a:t>Statistical methods:</a:t>
            </a:r>
            <a:pPr algn="l" indent="0" marL="0">
              <a:lnSpc>
                <a:spcPts val="2500"/>
              </a:lnSpc>
              <a:buNone/>
            </a:pPr>
            <a:r>
              <a:rPr lang="en-US" sz="1550" dirty="0">
                <a:solidFill>
                  <a:srgbClr val="000000"/>
                </a:solidFill>
                <a:latin typeface="Inter" pitchFamily="34" charset="0"/>
                <a:ea typeface="Inter" pitchFamily="34" charset="-122"/>
                <a:cs typeface="Inter" pitchFamily="34" charset="-120"/>
              </a:rPr>
              <a:t> Use probabilities of character sequences</a:t>
            </a:r>
            <a:endParaRPr lang="en-US" sz="1550" dirty="0"/>
          </a:p>
        </p:txBody>
      </p:sp>
      <p:sp>
        <p:nvSpPr>
          <p:cNvPr id="10" name="Text 8"/>
          <p:cNvSpPr/>
          <p:nvPr/>
        </p:nvSpPr>
        <p:spPr>
          <a:xfrm>
            <a:off x="7337346" y="3618667"/>
            <a:ext cx="6142434" cy="319802"/>
          </a:xfrm>
          <a:prstGeom prst="rect">
            <a:avLst/>
          </a:prstGeom>
          <a:noFill/>
          <a:ln/>
        </p:spPr>
        <p:txBody>
          <a:bodyPr wrap="none" lIns="0" tIns="0" rIns="0" bIns="0" rtlCol="0" anchor="t"/>
          <a:lstStyle/>
          <a:p>
            <a:pPr algn="l" marL="342900" indent="-342900">
              <a:lnSpc>
                <a:spcPts val="2500"/>
              </a:lnSpc>
              <a:buSzPct val="100000"/>
              <a:buChar char="•"/>
            </a:pPr>
            <a:r>
              <a:rPr lang="en-US" sz="1550" b="1" dirty="0">
                <a:solidFill>
                  <a:srgbClr val="000000"/>
                </a:solidFill>
                <a:latin typeface="Inter" pitchFamily="34" charset="0"/>
                <a:ea typeface="Inter" pitchFamily="34" charset="-122"/>
                <a:cs typeface="Inter" pitchFamily="34" charset="-120"/>
              </a:rPr>
              <a:t>Machine learning:</a:t>
            </a:r>
            <a:pPr algn="l" indent="0" marL="0">
              <a:lnSpc>
                <a:spcPts val="2500"/>
              </a:lnSpc>
              <a:buNone/>
            </a:pPr>
            <a:r>
              <a:rPr lang="en-US" sz="1550" dirty="0">
                <a:solidFill>
                  <a:srgbClr val="000000"/>
                </a:solidFill>
                <a:latin typeface="Inter" pitchFamily="34" charset="0"/>
                <a:ea typeface="Inter" pitchFamily="34" charset="-122"/>
                <a:cs typeface="Inter" pitchFamily="34" charset="-120"/>
              </a:rPr>
              <a:t> Neural sequence labeling models</a:t>
            </a:r>
            <a:endParaRPr lang="en-US" sz="1550" dirty="0"/>
          </a:p>
        </p:txBody>
      </p:sp>
      <p:sp>
        <p:nvSpPr>
          <p:cNvPr id="11" name="Text 9"/>
          <p:cNvSpPr/>
          <p:nvPr/>
        </p:nvSpPr>
        <p:spPr>
          <a:xfrm>
            <a:off x="7337346" y="4008358"/>
            <a:ext cx="6142434" cy="319802"/>
          </a:xfrm>
          <a:prstGeom prst="rect">
            <a:avLst/>
          </a:prstGeom>
          <a:noFill/>
          <a:ln/>
        </p:spPr>
        <p:txBody>
          <a:bodyPr wrap="none" lIns="0" tIns="0" rIns="0" bIns="0" rtlCol="0" anchor="t"/>
          <a:lstStyle/>
          <a:p>
            <a:pPr algn="l" marL="342900" indent="-342900">
              <a:lnSpc>
                <a:spcPts val="2500"/>
              </a:lnSpc>
              <a:buSzPct val="100000"/>
              <a:buChar char="•"/>
            </a:pPr>
            <a:r>
              <a:rPr lang="en-US" sz="1550" b="1" dirty="0">
                <a:solidFill>
                  <a:srgbClr val="000000"/>
                </a:solidFill>
                <a:latin typeface="Inter" pitchFamily="34" charset="0"/>
                <a:ea typeface="Inter" pitchFamily="34" charset="-122"/>
                <a:cs typeface="Inter" pitchFamily="34" charset="-120"/>
              </a:rPr>
              <a:t>Hybrid approaches:</a:t>
            </a:r>
            <a:pPr algn="l" indent="0" marL="0">
              <a:lnSpc>
                <a:spcPts val="2500"/>
              </a:lnSpc>
              <a:buNone/>
            </a:pPr>
            <a:r>
              <a:rPr lang="en-US" sz="1550" dirty="0">
                <a:solidFill>
                  <a:srgbClr val="000000"/>
                </a:solidFill>
                <a:latin typeface="Inter" pitchFamily="34" charset="0"/>
                <a:ea typeface="Inter" pitchFamily="34" charset="-122"/>
                <a:cs typeface="Inter" pitchFamily="34" charset="-120"/>
              </a:rPr>
              <a:t> Combine multiple techniques</a:t>
            </a:r>
            <a:endParaRPr lang="en-US" sz="1550" dirty="0"/>
          </a:p>
        </p:txBody>
      </p:sp>
      <p:sp>
        <p:nvSpPr>
          <p:cNvPr id="12" name="Text 10"/>
          <p:cNvSpPr/>
          <p:nvPr/>
        </p:nvSpPr>
        <p:spPr>
          <a:xfrm>
            <a:off x="699611" y="5522595"/>
            <a:ext cx="12772668" cy="639604"/>
          </a:xfrm>
          <a:prstGeom prst="rect">
            <a:avLst/>
          </a:prstGeom>
          <a:noFill/>
          <a:ln/>
        </p:spPr>
        <p:txBody>
          <a:bodyPr wrap="square" lIns="0" tIns="0" rIns="0" bIns="0" rtlCol="0" anchor="t"/>
          <a:lstStyle/>
          <a:p>
            <a:pPr algn="l" indent="0" marL="0">
              <a:lnSpc>
                <a:spcPts val="2500"/>
              </a:lnSpc>
              <a:buNone/>
            </a:pPr>
            <a:r>
              <a:rPr lang="en-US" sz="1550" dirty="0">
                <a:solidFill>
                  <a:srgbClr val="000000"/>
                </a:solidFill>
                <a:latin typeface="Inter" pitchFamily="34" charset="0"/>
                <a:ea typeface="Inter" pitchFamily="34" charset="-122"/>
                <a:cs typeface="Inter" pitchFamily="34" charset="-120"/>
              </a:rPr>
              <a:t>Word segmentation errors can propagate through the NLP pipeline, affecting all downstream tasks. The ambiguity of segmentation can also change meaning - the same character sequence might be segmented differently depending on context.</a:t>
            </a:r>
            <a:endParaRPr lang="en-US" sz="1550" dirty="0"/>
          </a:p>
        </p:txBody>
      </p:sp>
      <p:sp>
        <p:nvSpPr>
          <p:cNvPr id="13" name="Text 11"/>
          <p:cNvSpPr/>
          <p:nvPr/>
        </p:nvSpPr>
        <p:spPr>
          <a:xfrm>
            <a:off x="699611" y="6386989"/>
            <a:ext cx="12772668" cy="959406"/>
          </a:xfrm>
          <a:prstGeom prst="rect">
            <a:avLst/>
          </a:prstGeom>
          <a:noFill/>
          <a:ln/>
        </p:spPr>
        <p:txBody>
          <a:bodyPr wrap="square" lIns="0" tIns="0" rIns="0" bIns="0" rtlCol="0" anchor="t"/>
          <a:lstStyle/>
          <a:p>
            <a:pPr algn="l" indent="0" marL="0">
              <a:lnSpc>
                <a:spcPts val="2500"/>
              </a:lnSpc>
              <a:buNone/>
            </a:pPr>
            <a:r>
              <a:rPr lang="en-US" sz="1550" dirty="0">
                <a:solidFill>
                  <a:srgbClr val="000000"/>
                </a:solidFill>
                <a:latin typeface="Inter" pitchFamily="34" charset="0"/>
                <a:ea typeface="Inter" pitchFamily="34" charset="-122"/>
                <a:cs typeface="Inter" pitchFamily="34" charset="-120"/>
              </a:rPr>
              <a:t>Modern approaches to word segmentation increasingly rely on neural network models that can learn complex patterns from large corpora. These models consider both character-level features and broader context to determine the most likely word boundaries in ambiguous cases.</a:t>
            </a:r>
            <a:endParaRPr lang="en-US" sz="1550" dirty="0"/>
          </a:p>
        </p:txBody>
      </p:sp>
      <p:pic>
        <p:nvPicPr>
          <p:cNvPr id="14"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793790" y="669608"/>
            <a:ext cx="5670590"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Stemming</a:t>
            </a:r>
            <a:endParaRPr lang="en-US" sz="4450" dirty="0"/>
          </a:p>
        </p:txBody>
      </p:sp>
      <p:sp>
        <p:nvSpPr>
          <p:cNvPr id="3" name="Shape 1"/>
          <p:cNvSpPr/>
          <p:nvPr/>
        </p:nvSpPr>
        <p:spPr>
          <a:xfrm>
            <a:off x="793790" y="1832015"/>
            <a:ext cx="4074914" cy="4384000"/>
          </a:xfrm>
          <a:prstGeom prst="roundRect">
            <a:avLst>
              <a:gd name="adj" fmla="val 2338"/>
            </a:avLst>
          </a:prstGeom>
          <a:solidFill>
            <a:srgbClr val="D2EDF9"/>
          </a:solidFill>
          <a:ln w="7620">
            <a:solidFill>
              <a:srgbClr val="B8D3DF"/>
            </a:solidFill>
            <a:prstDash val="solid"/>
          </a:ln>
        </p:spPr>
      </p:sp>
      <p:sp>
        <p:nvSpPr>
          <p:cNvPr id="4" name="Text 2"/>
          <p:cNvSpPr/>
          <p:nvPr/>
        </p:nvSpPr>
        <p:spPr>
          <a:xfrm>
            <a:off x="1028224" y="2066449"/>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Definition</a:t>
            </a:r>
            <a:endParaRPr lang="en-US" sz="2200" dirty="0"/>
          </a:p>
        </p:txBody>
      </p:sp>
      <p:sp>
        <p:nvSpPr>
          <p:cNvPr id="5" name="Text 3"/>
          <p:cNvSpPr/>
          <p:nvPr/>
        </p:nvSpPr>
        <p:spPr>
          <a:xfrm>
            <a:off x="1028224" y="2556867"/>
            <a:ext cx="3606046" cy="2540318"/>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Stemming is an algorithmic process that reduces words to their root or base form (called a stem) by removing suffixes and prefixes. The goal is to normalize variations of the same word to a common form for analysis.</a:t>
            </a:r>
            <a:endParaRPr lang="en-US" sz="1750" dirty="0"/>
          </a:p>
        </p:txBody>
      </p:sp>
      <p:sp>
        <p:nvSpPr>
          <p:cNvPr id="6" name="Shape 4"/>
          <p:cNvSpPr/>
          <p:nvPr/>
        </p:nvSpPr>
        <p:spPr>
          <a:xfrm>
            <a:off x="5095518" y="1832015"/>
            <a:ext cx="4074914" cy="4384000"/>
          </a:xfrm>
          <a:prstGeom prst="roundRect">
            <a:avLst>
              <a:gd name="adj" fmla="val 2338"/>
            </a:avLst>
          </a:prstGeom>
          <a:solidFill>
            <a:srgbClr val="D2EDF9"/>
          </a:solidFill>
          <a:ln w="7620">
            <a:solidFill>
              <a:srgbClr val="B8D3DF"/>
            </a:solidFill>
            <a:prstDash val="solid"/>
          </a:ln>
        </p:spPr>
      </p:sp>
      <p:sp>
        <p:nvSpPr>
          <p:cNvPr id="7" name="Text 5"/>
          <p:cNvSpPr/>
          <p:nvPr/>
        </p:nvSpPr>
        <p:spPr>
          <a:xfrm>
            <a:off x="5329952" y="2066449"/>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Examples</a:t>
            </a:r>
            <a:endParaRPr lang="en-US" sz="2200" dirty="0"/>
          </a:p>
        </p:txBody>
      </p:sp>
      <p:sp>
        <p:nvSpPr>
          <p:cNvPr id="8" name="Text 6"/>
          <p:cNvSpPr/>
          <p:nvPr/>
        </p:nvSpPr>
        <p:spPr>
          <a:xfrm>
            <a:off x="5329952" y="2556867"/>
            <a:ext cx="3606046"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"running," "runs," "runner" → "run"</a:t>
            </a:r>
            <a:endParaRPr lang="en-US" sz="1750" dirty="0"/>
          </a:p>
        </p:txBody>
      </p:sp>
      <p:sp>
        <p:nvSpPr>
          <p:cNvPr id="9" name="Text 7"/>
          <p:cNvSpPr/>
          <p:nvPr/>
        </p:nvSpPr>
        <p:spPr>
          <a:xfrm>
            <a:off x="5329952" y="3361968"/>
            <a:ext cx="3606046"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"fishing," "fished," "fisher" → "fish"</a:t>
            </a:r>
            <a:endParaRPr lang="en-US" sz="1750" dirty="0"/>
          </a:p>
        </p:txBody>
      </p:sp>
      <p:sp>
        <p:nvSpPr>
          <p:cNvPr id="10" name="Text 8"/>
          <p:cNvSpPr/>
          <p:nvPr/>
        </p:nvSpPr>
        <p:spPr>
          <a:xfrm>
            <a:off x="5329952" y="4167068"/>
            <a:ext cx="3606046"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"happily," "happiness," "happier" → "happi"</a:t>
            </a:r>
            <a:endParaRPr lang="en-US" sz="1750" dirty="0"/>
          </a:p>
        </p:txBody>
      </p:sp>
      <p:sp>
        <p:nvSpPr>
          <p:cNvPr id="11" name="Text 9"/>
          <p:cNvSpPr/>
          <p:nvPr/>
        </p:nvSpPr>
        <p:spPr>
          <a:xfrm>
            <a:off x="5329952" y="4972169"/>
            <a:ext cx="3606046"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"educational," "educator," "education" → "educ"</a:t>
            </a:r>
            <a:endParaRPr lang="en-US" sz="1750" dirty="0"/>
          </a:p>
        </p:txBody>
      </p:sp>
      <p:sp>
        <p:nvSpPr>
          <p:cNvPr id="12" name="Shape 10"/>
          <p:cNvSpPr/>
          <p:nvPr/>
        </p:nvSpPr>
        <p:spPr>
          <a:xfrm>
            <a:off x="9397246" y="1832015"/>
            <a:ext cx="4074914" cy="4384000"/>
          </a:xfrm>
          <a:prstGeom prst="roundRect">
            <a:avLst>
              <a:gd name="adj" fmla="val 2338"/>
            </a:avLst>
          </a:prstGeom>
          <a:solidFill>
            <a:srgbClr val="D2EDF9"/>
          </a:solidFill>
          <a:ln w="7620">
            <a:solidFill>
              <a:srgbClr val="B8D3DF"/>
            </a:solidFill>
            <a:prstDash val="solid"/>
          </a:ln>
        </p:spPr>
      </p:sp>
      <p:sp>
        <p:nvSpPr>
          <p:cNvPr id="13" name="Text 11"/>
          <p:cNvSpPr/>
          <p:nvPr/>
        </p:nvSpPr>
        <p:spPr>
          <a:xfrm>
            <a:off x="9631680" y="2066449"/>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Common Stemmers</a:t>
            </a:r>
            <a:endParaRPr lang="en-US" sz="2200" dirty="0"/>
          </a:p>
        </p:txBody>
      </p:sp>
      <p:sp>
        <p:nvSpPr>
          <p:cNvPr id="14" name="Text 12"/>
          <p:cNvSpPr/>
          <p:nvPr/>
        </p:nvSpPr>
        <p:spPr>
          <a:xfrm>
            <a:off x="9631680" y="2556867"/>
            <a:ext cx="3606046" cy="1088708"/>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000000"/>
                </a:solidFill>
                <a:latin typeface="Inter" pitchFamily="34" charset="0"/>
                <a:ea typeface="Inter" pitchFamily="34" charset="-122"/>
                <a:cs typeface="Inter" pitchFamily="34" charset="-120"/>
              </a:rPr>
              <a:t>Porter Stemmer:</a:t>
            </a:r>
            <a:pPr algn="l" indent="0" marL="0">
              <a:lnSpc>
                <a:spcPts val="2850"/>
              </a:lnSpc>
              <a:buNone/>
            </a:pPr>
            <a:r>
              <a:rPr lang="en-US" sz="1750" dirty="0">
                <a:solidFill>
                  <a:srgbClr val="000000"/>
                </a:solidFill>
                <a:latin typeface="Inter" pitchFamily="34" charset="0"/>
                <a:ea typeface="Inter" pitchFamily="34" charset="-122"/>
                <a:cs typeface="Inter" pitchFamily="34" charset="-120"/>
              </a:rPr>
              <a:t> Most widely used, employs rule-based suffix stripping</a:t>
            </a:r>
            <a:endParaRPr lang="en-US" sz="1750" dirty="0"/>
          </a:p>
        </p:txBody>
      </p:sp>
      <p:sp>
        <p:nvSpPr>
          <p:cNvPr id="15" name="Text 13"/>
          <p:cNvSpPr/>
          <p:nvPr/>
        </p:nvSpPr>
        <p:spPr>
          <a:xfrm>
            <a:off x="9631680" y="3724870"/>
            <a:ext cx="3606046" cy="1088708"/>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000000"/>
                </a:solidFill>
                <a:latin typeface="Inter" pitchFamily="34" charset="0"/>
                <a:ea typeface="Inter" pitchFamily="34" charset="-122"/>
                <a:cs typeface="Inter" pitchFamily="34" charset="-120"/>
              </a:rPr>
              <a:t>Snowball (Porter2):</a:t>
            </a:r>
            <a:pPr algn="l" indent="0" marL="0">
              <a:lnSpc>
                <a:spcPts val="2850"/>
              </a:lnSpc>
              <a:buNone/>
            </a:pPr>
            <a:r>
              <a:rPr lang="en-US" sz="1750" dirty="0">
                <a:solidFill>
                  <a:srgbClr val="000000"/>
                </a:solidFill>
                <a:latin typeface="Inter" pitchFamily="34" charset="0"/>
                <a:ea typeface="Inter" pitchFamily="34" charset="-122"/>
                <a:cs typeface="Inter" pitchFamily="34" charset="-120"/>
              </a:rPr>
              <a:t> Improved version handling more languages</a:t>
            </a:r>
            <a:endParaRPr lang="en-US" sz="1750" dirty="0"/>
          </a:p>
        </p:txBody>
      </p:sp>
      <p:sp>
        <p:nvSpPr>
          <p:cNvPr id="16" name="Text 14"/>
          <p:cNvSpPr/>
          <p:nvPr/>
        </p:nvSpPr>
        <p:spPr>
          <a:xfrm>
            <a:off x="9631680" y="4892873"/>
            <a:ext cx="3606046" cy="1088708"/>
          </a:xfrm>
          <a:prstGeom prst="rect">
            <a:avLst/>
          </a:prstGeom>
          <a:noFill/>
          <a:ln/>
        </p:spPr>
        <p:txBody>
          <a:bodyPr wrap="square" lIns="0" tIns="0" rIns="0" bIns="0" rtlCol="0" anchor="t"/>
          <a:lstStyle/>
          <a:p>
            <a:pPr algn="l" marL="342900" indent="-342900">
              <a:lnSpc>
                <a:spcPts val="2850"/>
              </a:lnSpc>
              <a:buSzPct val="100000"/>
              <a:buChar char="•"/>
            </a:pPr>
            <a:r>
              <a:rPr lang="en-US" sz="1750" b="1" dirty="0">
                <a:solidFill>
                  <a:srgbClr val="000000"/>
                </a:solidFill>
                <a:latin typeface="Inter" pitchFamily="34" charset="0"/>
                <a:ea typeface="Inter" pitchFamily="34" charset="-122"/>
                <a:cs typeface="Inter" pitchFamily="34" charset="-120"/>
              </a:rPr>
              <a:t>Lancaster Stemmer:</a:t>
            </a:r>
            <a:pPr algn="l" indent="0" marL="0">
              <a:lnSpc>
                <a:spcPts val="2850"/>
              </a:lnSpc>
              <a:buNone/>
            </a:pPr>
            <a:r>
              <a:rPr lang="en-US" sz="1750" dirty="0">
                <a:solidFill>
                  <a:srgbClr val="000000"/>
                </a:solidFill>
                <a:latin typeface="Inter" pitchFamily="34" charset="0"/>
                <a:ea typeface="Inter" pitchFamily="34" charset="-122"/>
                <a:cs typeface="Inter" pitchFamily="34" charset="-120"/>
              </a:rPr>
              <a:t> More aggressive, produces shorter stems</a:t>
            </a:r>
            <a:endParaRPr lang="en-US" sz="1750" dirty="0"/>
          </a:p>
        </p:txBody>
      </p:sp>
      <p:sp>
        <p:nvSpPr>
          <p:cNvPr id="17" name="Text 15"/>
          <p:cNvSpPr/>
          <p:nvPr/>
        </p:nvSpPr>
        <p:spPr>
          <a:xfrm>
            <a:off x="793790" y="6471166"/>
            <a:ext cx="12678489" cy="1088708"/>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Stemming reduces vocabulary size and helps match related word forms, improving efficiency in information retrieval and text classification. However, its rule-based approach often produces stems that are not actual words, which can be problematic for applications requiring human-readable output.</a:t>
            </a:r>
            <a:endParaRPr lang="en-US" sz="1750" dirty="0"/>
          </a:p>
        </p:txBody>
      </p:sp>
      <p:pic>
        <p:nvPicPr>
          <p:cNvPr id="18"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Text 0"/>
          <p:cNvSpPr/>
          <p:nvPr/>
        </p:nvSpPr>
        <p:spPr>
          <a:xfrm>
            <a:off x="718066" y="892135"/>
            <a:ext cx="5606534" cy="641152"/>
          </a:xfrm>
          <a:prstGeom prst="rect">
            <a:avLst/>
          </a:prstGeom>
          <a:noFill/>
          <a:ln/>
        </p:spPr>
        <p:txBody>
          <a:bodyPr wrap="none" lIns="0" tIns="0" rIns="0" bIns="0" rtlCol="0" anchor="t"/>
          <a:lstStyle/>
          <a:p>
            <a:pPr algn="l" indent="0" marL="0">
              <a:lnSpc>
                <a:spcPts val="5000"/>
              </a:lnSpc>
              <a:buNone/>
            </a:pPr>
            <a:r>
              <a:rPr lang="en-US" sz="4000" b="1" dirty="0">
                <a:solidFill>
                  <a:srgbClr val="000000"/>
                </a:solidFill>
                <a:latin typeface="Inter Bold" pitchFamily="34" charset="0"/>
                <a:ea typeface="Inter Bold" pitchFamily="34" charset="-122"/>
                <a:cs typeface="Inter Bold" pitchFamily="34" charset="-120"/>
              </a:rPr>
              <a:t>Stemming: Limitations</a:t>
            </a:r>
            <a:endParaRPr lang="en-US" sz="4000" dirty="0"/>
          </a:p>
        </p:txBody>
      </p:sp>
      <p:sp>
        <p:nvSpPr>
          <p:cNvPr id="3" name="Shape 1"/>
          <p:cNvSpPr/>
          <p:nvPr/>
        </p:nvSpPr>
        <p:spPr>
          <a:xfrm>
            <a:off x="718066" y="2174319"/>
            <a:ext cx="461605" cy="461605"/>
          </a:xfrm>
          <a:prstGeom prst="roundRect">
            <a:avLst>
              <a:gd name="adj" fmla="val 18668"/>
            </a:avLst>
          </a:prstGeom>
          <a:solidFill>
            <a:srgbClr val="D2EDF9"/>
          </a:solidFill>
          <a:ln w="7620">
            <a:solidFill>
              <a:srgbClr val="B8D3DF"/>
            </a:solidFill>
            <a:prstDash val="solid"/>
          </a:ln>
        </p:spPr>
      </p:sp>
      <p:pic>
        <p:nvPicPr>
          <p:cNvPr id="4" name="Image 0" descr="preencoded.png">    </p:cNvPr>
          <p:cNvPicPr>
            <a:picLocks noChangeAspect="1"/>
          </p:cNvPicPr>
          <p:nvPr/>
        </p:nvPicPr>
        <p:blipFill>
          <a:blip r:embed="rId1"/>
          <a:stretch>
            <a:fillRect/>
          </a:stretch>
        </p:blipFill>
        <p:spPr>
          <a:xfrm>
            <a:off x="794980" y="2212717"/>
            <a:ext cx="307658" cy="384691"/>
          </a:xfrm>
          <a:prstGeom prst="rect">
            <a:avLst/>
          </a:prstGeom>
        </p:spPr>
      </p:pic>
      <p:sp>
        <p:nvSpPr>
          <p:cNvPr id="5" name="Text 2"/>
          <p:cNvSpPr/>
          <p:nvPr/>
        </p:nvSpPr>
        <p:spPr>
          <a:xfrm>
            <a:off x="1384816" y="2174319"/>
            <a:ext cx="2564606" cy="320516"/>
          </a:xfrm>
          <a:prstGeom prst="rect">
            <a:avLst/>
          </a:prstGeom>
          <a:noFill/>
          <a:ln/>
        </p:spPr>
        <p:txBody>
          <a:bodyPr wrap="none" lIns="0" tIns="0" rIns="0" bIns="0" rtlCol="0" anchor="t"/>
          <a:lstStyle/>
          <a:p>
            <a:pPr algn="l" indent="0" marL="0">
              <a:lnSpc>
                <a:spcPts val="2500"/>
              </a:lnSpc>
              <a:buNone/>
            </a:pPr>
            <a:r>
              <a:rPr lang="en-US" sz="2000" b="1" dirty="0">
                <a:solidFill>
                  <a:srgbClr val="000000"/>
                </a:solidFill>
                <a:latin typeface="Inter Bold" pitchFamily="34" charset="0"/>
                <a:ea typeface="Inter Bold" pitchFamily="34" charset="-122"/>
                <a:cs typeface="Inter Bold" pitchFamily="34" charset="-120"/>
              </a:rPr>
              <a:t>Over-stemming</a:t>
            </a:r>
            <a:endParaRPr lang="en-US" sz="2000" dirty="0"/>
          </a:p>
        </p:txBody>
      </p:sp>
      <p:sp>
        <p:nvSpPr>
          <p:cNvPr id="6" name="Text 3"/>
          <p:cNvSpPr/>
          <p:nvPr/>
        </p:nvSpPr>
        <p:spPr>
          <a:xfrm>
            <a:off x="1384816" y="2617827"/>
            <a:ext cx="5607844" cy="1312545"/>
          </a:xfrm>
          <a:prstGeom prst="rect">
            <a:avLst/>
          </a:prstGeom>
          <a:noFill/>
          <a:ln/>
        </p:spPr>
        <p:txBody>
          <a:bodyPr wrap="square" lIns="0" tIns="0" rIns="0" bIns="0" rtlCol="0" anchor="t"/>
          <a:lstStyle/>
          <a:p>
            <a:pPr algn="l" indent="0" marL="0">
              <a:lnSpc>
                <a:spcPts val="2550"/>
              </a:lnSpc>
              <a:buNone/>
            </a:pPr>
            <a:r>
              <a:rPr lang="en-US" sz="1600" dirty="0">
                <a:solidFill>
                  <a:srgbClr val="000000"/>
                </a:solidFill>
                <a:latin typeface="Inter" pitchFamily="34" charset="0"/>
                <a:ea typeface="Inter" pitchFamily="34" charset="-122"/>
                <a:cs typeface="Inter" pitchFamily="34" charset="-120"/>
              </a:rPr>
              <a:t>Stemmers can be overly aggressive, reducing words with different meanings to the same stem. For example, "caring" → "car" loses the connection to "care" and incorrectly associates with vehicles.</a:t>
            </a:r>
            <a:endParaRPr lang="en-US" sz="1600" dirty="0"/>
          </a:p>
        </p:txBody>
      </p:sp>
      <p:sp>
        <p:nvSpPr>
          <p:cNvPr id="7" name="Shape 4"/>
          <p:cNvSpPr/>
          <p:nvPr/>
        </p:nvSpPr>
        <p:spPr>
          <a:xfrm>
            <a:off x="7197804" y="2174319"/>
            <a:ext cx="461605" cy="461605"/>
          </a:xfrm>
          <a:prstGeom prst="roundRect">
            <a:avLst>
              <a:gd name="adj" fmla="val 18668"/>
            </a:avLst>
          </a:prstGeom>
          <a:solidFill>
            <a:srgbClr val="D2EDF9"/>
          </a:solidFill>
          <a:ln w="7620">
            <a:solidFill>
              <a:srgbClr val="B8D3DF"/>
            </a:solidFill>
            <a:prstDash val="solid"/>
          </a:ln>
        </p:spPr>
      </p:sp>
      <p:pic>
        <p:nvPicPr>
          <p:cNvPr id="8" name="Image 1" descr="preencoded.png">    </p:cNvPr>
          <p:cNvPicPr>
            <a:picLocks noChangeAspect="1"/>
          </p:cNvPicPr>
          <p:nvPr/>
        </p:nvPicPr>
        <p:blipFill>
          <a:blip r:embed="rId2"/>
          <a:stretch>
            <a:fillRect/>
          </a:stretch>
        </p:blipFill>
        <p:spPr>
          <a:xfrm>
            <a:off x="7274719" y="2212717"/>
            <a:ext cx="307658" cy="384691"/>
          </a:xfrm>
          <a:prstGeom prst="rect">
            <a:avLst/>
          </a:prstGeom>
        </p:spPr>
      </p:pic>
      <p:sp>
        <p:nvSpPr>
          <p:cNvPr id="9" name="Text 5"/>
          <p:cNvSpPr/>
          <p:nvPr/>
        </p:nvSpPr>
        <p:spPr>
          <a:xfrm>
            <a:off x="7864554" y="2174319"/>
            <a:ext cx="2564606" cy="320516"/>
          </a:xfrm>
          <a:prstGeom prst="rect">
            <a:avLst/>
          </a:prstGeom>
          <a:noFill/>
          <a:ln/>
        </p:spPr>
        <p:txBody>
          <a:bodyPr wrap="none" lIns="0" tIns="0" rIns="0" bIns="0" rtlCol="0" anchor="t"/>
          <a:lstStyle/>
          <a:p>
            <a:pPr algn="l" indent="0" marL="0">
              <a:lnSpc>
                <a:spcPts val="2500"/>
              </a:lnSpc>
              <a:buNone/>
            </a:pPr>
            <a:r>
              <a:rPr lang="en-US" sz="2000" b="1" dirty="0">
                <a:solidFill>
                  <a:srgbClr val="000000"/>
                </a:solidFill>
                <a:latin typeface="Inter Bold" pitchFamily="34" charset="0"/>
                <a:ea typeface="Inter Bold" pitchFamily="34" charset="-122"/>
                <a:cs typeface="Inter Bold" pitchFamily="34" charset="-120"/>
              </a:rPr>
              <a:t>Under-stemming</a:t>
            </a:r>
            <a:endParaRPr lang="en-US" sz="2000" dirty="0"/>
          </a:p>
        </p:txBody>
      </p:sp>
      <p:sp>
        <p:nvSpPr>
          <p:cNvPr id="10" name="Text 6"/>
          <p:cNvSpPr/>
          <p:nvPr/>
        </p:nvSpPr>
        <p:spPr>
          <a:xfrm>
            <a:off x="7864554" y="2617827"/>
            <a:ext cx="5607844" cy="1312545"/>
          </a:xfrm>
          <a:prstGeom prst="rect">
            <a:avLst/>
          </a:prstGeom>
          <a:noFill/>
          <a:ln/>
        </p:spPr>
        <p:txBody>
          <a:bodyPr wrap="square" lIns="0" tIns="0" rIns="0" bIns="0" rtlCol="0" anchor="t"/>
          <a:lstStyle/>
          <a:p>
            <a:pPr algn="l" indent="0" marL="0">
              <a:lnSpc>
                <a:spcPts val="2550"/>
              </a:lnSpc>
              <a:buNone/>
            </a:pPr>
            <a:r>
              <a:rPr lang="en-US" sz="1600" dirty="0">
                <a:solidFill>
                  <a:srgbClr val="000000"/>
                </a:solidFill>
                <a:latin typeface="Inter" pitchFamily="34" charset="0"/>
                <a:ea typeface="Inter" pitchFamily="34" charset="-122"/>
                <a:cs typeface="Inter" pitchFamily="34" charset="-120"/>
              </a:rPr>
              <a:t>Conversely, stemmers may fail to recognize some word variations as related. Words like "ran" might not be connected to "run" by simple suffix-removal rules, leaving related terms disconnected.</a:t>
            </a:r>
            <a:endParaRPr lang="en-US" sz="1600" dirty="0"/>
          </a:p>
        </p:txBody>
      </p:sp>
      <p:sp>
        <p:nvSpPr>
          <p:cNvPr id="11" name="Shape 7"/>
          <p:cNvSpPr/>
          <p:nvPr/>
        </p:nvSpPr>
        <p:spPr>
          <a:xfrm>
            <a:off x="718066" y="4366260"/>
            <a:ext cx="461605" cy="461605"/>
          </a:xfrm>
          <a:prstGeom prst="roundRect">
            <a:avLst>
              <a:gd name="adj" fmla="val 18668"/>
            </a:avLst>
          </a:prstGeom>
          <a:solidFill>
            <a:srgbClr val="D2EDF9"/>
          </a:solidFill>
          <a:ln w="7620">
            <a:solidFill>
              <a:srgbClr val="B8D3DF"/>
            </a:solidFill>
            <a:prstDash val="solid"/>
          </a:ln>
        </p:spPr>
      </p:sp>
      <p:pic>
        <p:nvPicPr>
          <p:cNvPr id="12" name="Image 2" descr="preencoded.png">    </p:cNvPr>
          <p:cNvPicPr>
            <a:picLocks noChangeAspect="1"/>
          </p:cNvPicPr>
          <p:nvPr/>
        </p:nvPicPr>
        <p:blipFill>
          <a:blip r:embed="rId3"/>
          <a:stretch>
            <a:fillRect/>
          </a:stretch>
        </p:blipFill>
        <p:spPr>
          <a:xfrm>
            <a:off x="794980" y="4404658"/>
            <a:ext cx="307658" cy="384691"/>
          </a:xfrm>
          <a:prstGeom prst="rect">
            <a:avLst/>
          </a:prstGeom>
        </p:spPr>
      </p:pic>
      <p:sp>
        <p:nvSpPr>
          <p:cNvPr id="13" name="Text 8"/>
          <p:cNvSpPr/>
          <p:nvPr/>
        </p:nvSpPr>
        <p:spPr>
          <a:xfrm>
            <a:off x="1384816" y="4366260"/>
            <a:ext cx="2888337" cy="320516"/>
          </a:xfrm>
          <a:prstGeom prst="rect">
            <a:avLst/>
          </a:prstGeom>
          <a:noFill/>
          <a:ln/>
        </p:spPr>
        <p:txBody>
          <a:bodyPr wrap="none" lIns="0" tIns="0" rIns="0" bIns="0" rtlCol="0" anchor="t"/>
          <a:lstStyle/>
          <a:p>
            <a:pPr algn="l" indent="0" marL="0">
              <a:lnSpc>
                <a:spcPts val="2500"/>
              </a:lnSpc>
              <a:buNone/>
            </a:pPr>
            <a:r>
              <a:rPr lang="en-US" sz="2000" b="1" dirty="0">
                <a:solidFill>
                  <a:srgbClr val="000000"/>
                </a:solidFill>
                <a:latin typeface="Inter Bold" pitchFamily="34" charset="0"/>
                <a:ea typeface="Inter Bold" pitchFamily="34" charset="-122"/>
                <a:cs typeface="Inter Bold" pitchFamily="34" charset="-120"/>
              </a:rPr>
              <a:t>Language Dependence</a:t>
            </a:r>
            <a:endParaRPr lang="en-US" sz="2000" dirty="0"/>
          </a:p>
        </p:txBody>
      </p:sp>
      <p:sp>
        <p:nvSpPr>
          <p:cNvPr id="14" name="Text 9"/>
          <p:cNvSpPr/>
          <p:nvPr/>
        </p:nvSpPr>
        <p:spPr>
          <a:xfrm>
            <a:off x="1384816" y="4809768"/>
            <a:ext cx="5607844" cy="1312545"/>
          </a:xfrm>
          <a:prstGeom prst="rect">
            <a:avLst/>
          </a:prstGeom>
          <a:noFill/>
          <a:ln/>
        </p:spPr>
        <p:txBody>
          <a:bodyPr wrap="square" lIns="0" tIns="0" rIns="0" bIns="0" rtlCol="0" anchor="t"/>
          <a:lstStyle/>
          <a:p>
            <a:pPr algn="l" indent="0" marL="0">
              <a:lnSpc>
                <a:spcPts val="2550"/>
              </a:lnSpc>
              <a:buNone/>
            </a:pPr>
            <a:r>
              <a:rPr lang="en-US" sz="1600" dirty="0">
                <a:solidFill>
                  <a:srgbClr val="000000"/>
                </a:solidFill>
                <a:latin typeface="Inter" pitchFamily="34" charset="0"/>
                <a:ea typeface="Inter" pitchFamily="34" charset="-122"/>
                <a:cs typeface="Inter" pitchFamily="34" charset="-120"/>
              </a:rPr>
              <a:t>Most stemming algorithms are language-specific and perform poorly when applied to languages they weren't designed for. Languages with complex morphology (like Finnish or Turkish) present particular challenges.</a:t>
            </a:r>
            <a:endParaRPr lang="en-US" sz="1600" dirty="0"/>
          </a:p>
        </p:txBody>
      </p:sp>
      <p:sp>
        <p:nvSpPr>
          <p:cNvPr id="15" name="Shape 10"/>
          <p:cNvSpPr/>
          <p:nvPr/>
        </p:nvSpPr>
        <p:spPr>
          <a:xfrm>
            <a:off x="7197804" y="4366260"/>
            <a:ext cx="461605" cy="461605"/>
          </a:xfrm>
          <a:prstGeom prst="roundRect">
            <a:avLst>
              <a:gd name="adj" fmla="val 18668"/>
            </a:avLst>
          </a:prstGeom>
          <a:solidFill>
            <a:srgbClr val="D2EDF9"/>
          </a:solidFill>
          <a:ln w="7620">
            <a:solidFill>
              <a:srgbClr val="B8D3DF"/>
            </a:solidFill>
            <a:prstDash val="solid"/>
          </a:ln>
        </p:spPr>
      </p:sp>
      <p:pic>
        <p:nvPicPr>
          <p:cNvPr id="16" name="Image 3" descr="preencoded.png">    </p:cNvPr>
          <p:cNvPicPr>
            <a:picLocks noChangeAspect="1"/>
          </p:cNvPicPr>
          <p:nvPr/>
        </p:nvPicPr>
        <p:blipFill>
          <a:blip r:embed="rId4"/>
          <a:stretch>
            <a:fillRect/>
          </a:stretch>
        </p:blipFill>
        <p:spPr>
          <a:xfrm>
            <a:off x="7274719" y="4404658"/>
            <a:ext cx="307658" cy="384691"/>
          </a:xfrm>
          <a:prstGeom prst="rect">
            <a:avLst/>
          </a:prstGeom>
        </p:spPr>
      </p:pic>
      <p:sp>
        <p:nvSpPr>
          <p:cNvPr id="17" name="Text 11"/>
          <p:cNvSpPr/>
          <p:nvPr/>
        </p:nvSpPr>
        <p:spPr>
          <a:xfrm>
            <a:off x="7864554" y="4366260"/>
            <a:ext cx="2564606" cy="320516"/>
          </a:xfrm>
          <a:prstGeom prst="rect">
            <a:avLst/>
          </a:prstGeom>
          <a:noFill/>
          <a:ln/>
        </p:spPr>
        <p:txBody>
          <a:bodyPr wrap="none" lIns="0" tIns="0" rIns="0" bIns="0" rtlCol="0" anchor="t"/>
          <a:lstStyle/>
          <a:p>
            <a:pPr algn="l" indent="0" marL="0">
              <a:lnSpc>
                <a:spcPts val="2500"/>
              </a:lnSpc>
              <a:buNone/>
            </a:pPr>
            <a:r>
              <a:rPr lang="en-US" sz="2000" b="1" dirty="0">
                <a:solidFill>
                  <a:srgbClr val="000000"/>
                </a:solidFill>
                <a:latin typeface="Inter Bold" pitchFamily="34" charset="0"/>
                <a:ea typeface="Inter Bold" pitchFamily="34" charset="-122"/>
                <a:cs typeface="Inter Bold" pitchFamily="34" charset="-120"/>
              </a:rPr>
              <a:t>Readability Issues</a:t>
            </a:r>
            <a:endParaRPr lang="en-US" sz="2000" dirty="0"/>
          </a:p>
        </p:txBody>
      </p:sp>
      <p:sp>
        <p:nvSpPr>
          <p:cNvPr id="18" name="Text 12"/>
          <p:cNvSpPr/>
          <p:nvPr/>
        </p:nvSpPr>
        <p:spPr>
          <a:xfrm>
            <a:off x="7864554" y="4809768"/>
            <a:ext cx="5607844" cy="1312545"/>
          </a:xfrm>
          <a:prstGeom prst="rect">
            <a:avLst/>
          </a:prstGeom>
          <a:noFill/>
          <a:ln/>
        </p:spPr>
        <p:txBody>
          <a:bodyPr wrap="square" lIns="0" tIns="0" rIns="0" bIns="0" rtlCol="0" anchor="t"/>
          <a:lstStyle/>
          <a:p>
            <a:pPr algn="l" indent="0" marL="0">
              <a:lnSpc>
                <a:spcPts val="2550"/>
              </a:lnSpc>
              <a:buNone/>
            </a:pPr>
            <a:r>
              <a:rPr lang="en-US" sz="1600" dirty="0">
                <a:solidFill>
                  <a:srgbClr val="000000"/>
                </a:solidFill>
                <a:latin typeface="Inter" pitchFamily="34" charset="0"/>
                <a:ea typeface="Inter" pitchFamily="34" charset="-122"/>
                <a:cs typeface="Inter" pitchFamily="34" charset="-120"/>
              </a:rPr>
              <a:t>Stems often aren't actual words in the language, making them unsuitable for applications where human readability is important. "Happiness" might become "happi," which isn't a recognizable English word.</a:t>
            </a:r>
            <a:endParaRPr lang="en-US" sz="1600" dirty="0"/>
          </a:p>
        </p:txBody>
      </p:sp>
      <p:sp>
        <p:nvSpPr>
          <p:cNvPr id="19" name="Text 13"/>
          <p:cNvSpPr/>
          <p:nvPr/>
        </p:nvSpPr>
        <p:spPr>
          <a:xfrm>
            <a:off x="718066" y="6353056"/>
            <a:ext cx="12754213" cy="984409"/>
          </a:xfrm>
          <a:prstGeom prst="rect">
            <a:avLst/>
          </a:prstGeom>
          <a:noFill/>
          <a:ln/>
        </p:spPr>
        <p:txBody>
          <a:bodyPr wrap="square" lIns="0" tIns="0" rIns="0" bIns="0" rtlCol="0" anchor="t"/>
          <a:lstStyle/>
          <a:p>
            <a:pPr algn="l" indent="0" marL="0">
              <a:lnSpc>
                <a:spcPts val="2550"/>
              </a:lnSpc>
              <a:buNone/>
            </a:pPr>
            <a:r>
              <a:rPr lang="en-US" sz="1600" dirty="0">
                <a:solidFill>
                  <a:srgbClr val="000000"/>
                </a:solidFill>
                <a:latin typeface="Inter" pitchFamily="34" charset="0"/>
                <a:ea typeface="Inter" pitchFamily="34" charset="-122"/>
                <a:cs typeface="Inter" pitchFamily="34" charset="-120"/>
              </a:rPr>
              <a:t>Despite these limitations, stemming remains valuable for many applications, particularly in information retrieval where recall (finding all relevant documents) is more important than precision. For tasks requiring greater linguistic accuracy, lemmatization offers a more sophisticated alternative.</a:t>
            </a:r>
            <a:endParaRPr lang="en-US" sz="1600" dirty="0"/>
          </a:p>
        </p:txBody>
      </p:sp>
      <p:pic>
        <p:nvPicPr>
          <p:cNvPr id="20" name="Image 4" descr="preencoded.png">    </p:cNvPr>
          <p:cNvPicPr>
            <a:picLocks noChangeAspect="1"/>
          </p:cNvPicPr>
          <p:nvPr/>
        </p:nvPicPr>
        <p:blipFill>
          <a:blip r:embed="rId5"/>
          <a:stretch>
            <a:fillRect/>
          </a:stretch>
        </p:blipFill>
        <p:spPr>
          <a:xfrm>
            <a:off x="13700760" y="228600"/>
            <a:ext cx="701040" cy="66413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Text 0"/>
          <p:cNvSpPr/>
          <p:nvPr/>
        </p:nvSpPr>
        <p:spPr>
          <a:xfrm>
            <a:off x="728543" y="574119"/>
            <a:ext cx="5204460" cy="650438"/>
          </a:xfrm>
          <a:prstGeom prst="rect">
            <a:avLst/>
          </a:prstGeom>
          <a:noFill/>
          <a:ln/>
        </p:spPr>
        <p:txBody>
          <a:bodyPr wrap="none" lIns="0" tIns="0" rIns="0" bIns="0" rtlCol="0" anchor="t"/>
          <a:lstStyle/>
          <a:p>
            <a:pPr algn="l" indent="0" marL="0">
              <a:lnSpc>
                <a:spcPts val="5100"/>
              </a:lnSpc>
              <a:buNone/>
            </a:pPr>
            <a:r>
              <a:rPr lang="en-US" sz="4050" b="1" dirty="0">
                <a:solidFill>
                  <a:srgbClr val="000000"/>
                </a:solidFill>
                <a:latin typeface="Inter Bold" pitchFamily="34" charset="0"/>
                <a:ea typeface="Inter Bold" pitchFamily="34" charset="-122"/>
                <a:cs typeface="Inter Bold" pitchFamily="34" charset="-120"/>
              </a:rPr>
              <a:t>Text Normalization</a:t>
            </a:r>
            <a:endParaRPr lang="en-US" sz="4050" dirty="0"/>
          </a:p>
        </p:txBody>
      </p:sp>
      <p:pic>
        <p:nvPicPr>
          <p:cNvPr id="3" name="Image 0" descr="preencoded.png">    </p:cNvPr>
          <p:cNvPicPr>
            <a:picLocks noChangeAspect="1"/>
          </p:cNvPicPr>
          <p:nvPr/>
        </p:nvPicPr>
        <p:blipFill>
          <a:blip r:embed="rId1"/>
          <a:stretch>
            <a:fillRect/>
          </a:stretch>
        </p:blipFill>
        <p:spPr>
          <a:xfrm>
            <a:off x="728543" y="1677233"/>
            <a:ext cx="520422" cy="520422"/>
          </a:xfrm>
          <a:prstGeom prst="rect">
            <a:avLst/>
          </a:prstGeom>
        </p:spPr>
      </p:pic>
      <p:sp>
        <p:nvSpPr>
          <p:cNvPr id="4" name="Text 1"/>
          <p:cNvSpPr/>
          <p:nvPr/>
        </p:nvSpPr>
        <p:spPr>
          <a:xfrm>
            <a:off x="1457087" y="1640919"/>
            <a:ext cx="2223254" cy="325279"/>
          </a:xfrm>
          <a:prstGeom prst="rect">
            <a:avLst/>
          </a:prstGeom>
          <a:noFill/>
          <a:ln/>
        </p:spPr>
        <p:txBody>
          <a:bodyPr wrap="none" lIns="0" tIns="0" rIns="0" bIns="0" rtlCol="0" anchor="t"/>
          <a:lstStyle/>
          <a:p>
            <a:pPr algn="l" indent="0" marL="0">
              <a:lnSpc>
                <a:spcPts val="2550"/>
              </a:lnSpc>
              <a:buNone/>
            </a:pPr>
            <a:r>
              <a:rPr lang="en-US" sz="2000" b="1" dirty="0">
                <a:solidFill>
                  <a:srgbClr val="000000"/>
                </a:solidFill>
                <a:latin typeface="Inter Bold" pitchFamily="34" charset="0"/>
                <a:ea typeface="Inter Bold" pitchFamily="34" charset="-122"/>
                <a:cs typeface="Inter Bold" pitchFamily="34" charset="-120"/>
              </a:rPr>
              <a:t>Case Folding</a:t>
            </a:r>
            <a:endParaRPr lang="en-US" sz="2000" dirty="0"/>
          </a:p>
        </p:txBody>
      </p:sp>
      <p:sp>
        <p:nvSpPr>
          <p:cNvPr id="5" name="Text 2"/>
          <p:cNvSpPr/>
          <p:nvPr/>
        </p:nvSpPr>
        <p:spPr>
          <a:xfrm>
            <a:off x="1457087" y="2091095"/>
            <a:ext cx="2223254" cy="4330779"/>
          </a:xfrm>
          <a:prstGeom prst="rect">
            <a:avLst/>
          </a:prstGeom>
          <a:noFill/>
          <a:ln/>
        </p:spPr>
        <p:txBody>
          <a:bodyPr wrap="square" lIns="0" tIns="0" rIns="0" bIns="0" rtlCol="0" anchor="t"/>
          <a:lstStyle/>
          <a:p>
            <a:pPr algn="l" indent="0" marL="0">
              <a:lnSpc>
                <a:spcPts val="2600"/>
              </a:lnSpc>
              <a:buNone/>
            </a:pPr>
            <a:r>
              <a:rPr lang="en-US" sz="1600" dirty="0">
                <a:solidFill>
                  <a:srgbClr val="000000"/>
                </a:solidFill>
                <a:latin typeface="Inter" pitchFamily="34" charset="0"/>
                <a:ea typeface="Inter" pitchFamily="34" charset="-122"/>
                <a:cs typeface="Inter" pitchFamily="34" charset="-120"/>
              </a:rPr>
              <a:t>Converting all text to lowercase (or occasionally uppercase) to ensure that words like "Language," "language," and "LANGUAGE" are treated as the same token. This simple step significantly reduces vocabulary size.</a:t>
            </a:r>
            <a:endParaRPr lang="en-US" sz="1600" dirty="0"/>
          </a:p>
        </p:txBody>
      </p:sp>
      <p:pic>
        <p:nvPicPr>
          <p:cNvPr id="6" name="Image 1" descr="preencoded.png">    </p:cNvPr>
          <p:cNvPicPr>
            <a:picLocks noChangeAspect="1"/>
          </p:cNvPicPr>
          <p:nvPr/>
        </p:nvPicPr>
        <p:blipFill>
          <a:blip r:embed="rId2"/>
          <a:stretch>
            <a:fillRect/>
          </a:stretch>
        </p:blipFill>
        <p:spPr>
          <a:xfrm>
            <a:off x="3992523" y="1677233"/>
            <a:ext cx="520422" cy="520422"/>
          </a:xfrm>
          <a:prstGeom prst="rect">
            <a:avLst/>
          </a:prstGeom>
        </p:spPr>
      </p:pic>
      <p:sp>
        <p:nvSpPr>
          <p:cNvPr id="7" name="Text 3"/>
          <p:cNvSpPr/>
          <p:nvPr/>
        </p:nvSpPr>
        <p:spPr>
          <a:xfrm>
            <a:off x="4721066" y="1640919"/>
            <a:ext cx="2223254" cy="650558"/>
          </a:xfrm>
          <a:prstGeom prst="rect">
            <a:avLst/>
          </a:prstGeom>
          <a:noFill/>
          <a:ln/>
        </p:spPr>
        <p:txBody>
          <a:bodyPr wrap="square" lIns="0" tIns="0" rIns="0" bIns="0" rtlCol="0" anchor="t"/>
          <a:lstStyle/>
          <a:p>
            <a:pPr algn="l" indent="0" marL="0">
              <a:lnSpc>
                <a:spcPts val="2550"/>
              </a:lnSpc>
              <a:buNone/>
            </a:pPr>
            <a:r>
              <a:rPr lang="en-US" sz="2000" b="1" dirty="0">
                <a:solidFill>
                  <a:srgbClr val="000000"/>
                </a:solidFill>
                <a:latin typeface="Inter Bold" pitchFamily="34" charset="0"/>
                <a:ea typeface="Inter Bold" pitchFamily="34" charset="-122"/>
                <a:cs typeface="Inter Bold" pitchFamily="34" charset="-120"/>
              </a:rPr>
              <a:t>Spelling Correction</a:t>
            </a:r>
            <a:endParaRPr lang="en-US" sz="2000" dirty="0"/>
          </a:p>
        </p:txBody>
      </p:sp>
      <p:sp>
        <p:nvSpPr>
          <p:cNvPr id="8" name="Text 4"/>
          <p:cNvSpPr/>
          <p:nvPr/>
        </p:nvSpPr>
        <p:spPr>
          <a:xfrm>
            <a:off x="4721066" y="2416373"/>
            <a:ext cx="2223254" cy="3331369"/>
          </a:xfrm>
          <a:prstGeom prst="rect">
            <a:avLst/>
          </a:prstGeom>
          <a:noFill/>
          <a:ln/>
        </p:spPr>
        <p:txBody>
          <a:bodyPr wrap="square" lIns="0" tIns="0" rIns="0" bIns="0" rtlCol="0" anchor="t"/>
          <a:lstStyle/>
          <a:p>
            <a:pPr algn="l" indent="0" marL="0">
              <a:lnSpc>
                <a:spcPts val="2600"/>
              </a:lnSpc>
              <a:buNone/>
            </a:pPr>
            <a:r>
              <a:rPr lang="en-US" sz="1600" dirty="0">
                <a:solidFill>
                  <a:srgbClr val="000000"/>
                </a:solidFill>
                <a:latin typeface="Inter" pitchFamily="34" charset="0"/>
                <a:ea typeface="Inter" pitchFamily="34" charset="-122"/>
                <a:cs typeface="Inter" pitchFamily="34" charset="-120"/>
              </a:rPr>
              <a:t>Identifying and fixing misspelled words to standardize vocabulary. This can involve dictionary lookups, edit distance algorithms, or machine learning approaches to suggest corrections.</a:t>
            </a:r>
            <a:endParaRPr lang="en-US" sz="1600" dirty="0"/>
          </a:p>
        </p:txBody>
      </p:sp>
      <p:pic>
        <p:nvPicPr>
          <p:cNvPr id="9" name="Image 2" descr="preencoded.png">    </p:cNvPr>
          <p:cNvPicPr>
            <a:picLocks noChangeAspect="1"/>
          </p:cNvPicPr>
          <p:nvPr/>
        </p:nvPicPr>
        <p:blipFill>
          <a:blip r:embed="rId3"/>
          <a:stretch>
            <a:fillRect/>
          </a:stretch>
        </p:blipFill>
        <p:spPr>
          <a:xfrm>
            <a:off x="7256502" y="1677233"/>
            <a:ext cx="520422" cy="520422"/>
          </a:xfrm>
          <a:prstGeom prst="rect">
            <a:avLst/>
          </a:prstGeom>
        </p:spPr>
      </p:pic>
      <p:sp>
        <p:nvSpPr>
          <p:cNvPr id="10" name="Text 5"/>
          <p:cNvSpPr/>
          <p:nvPr/>
        </p:nvSpPr>
        <p:spPr>
          <a:xfrm>
            <a:off x="7985046" y="1640919"/>
            <a:ext cx="2223254" cy="325279"/>
          </a:xfrm>
          <a:prstGeom prst="rect">
            <a:avLst/>
          </a:prstGeom>
          <a:noFill/>
          <a:ln/>
        </p:spPr>
        <p:txBody>
          <a:bodyPr wrap="none" lIns="0" tIns="0" rIns="0" bIns="0" rtlCol="0" anchor="t"/>
          <a:lstStyle/>
          <a:p>
            <a:pPr algn="l" indent="0" marL="0">
              <a:lnSpc>
                <a:spcPts val="2550"/>
              </a:lnSpc>
              <a:buNone/>
            </a:pPr>
            <a:r>
              <a:rPr lang="en-US" sz="2000" b="1" dirty="0">
                <a:solidFill>
                  <a:srgbClr val="000000"/>
                </a:solidFill>
                <a:latin typeface="Inter Bold" pitchFamily="34" charset="0"/>
                <a:ea typeface="Inter Bold" pitchFamily="34" charset="-122"/>
                <a:cs typeface="Inter Bold" pitchFamily="34" charset="-120"/>
              </a:rPr>
              <a:t>Accent Removal</a:t>
            </a:r>
            <a:endParaRPr lang="en-US" sz="2000" dirty="0"/>
          </a:p>
        </p:txBody>
      </p:sp>
      <p:sp>
        <p:nvSpPr>
          <p:cNvPr id="11" name="Text 6"/>
          <p:cNvSpPr/>
          <p:nvPr/>
        </p:nvSpPr>
        <p:spPr>
          <a:xfrm>
            <a:off x="7985046" y="2091095"/>
            <a:ext cx="2223254" cy="3331369"/>
          </a:xfrm>
          <a:prstGeom prst="rect">
            <a:avLst/>
          </a:prstGeom>
          <a:noFill/>
          <a:ln/>
        </p:spPr>
        <p:txBody>
          <a:bodyPr wrap="square" lIns="0" tIns="0" rIns="0" bIns="0" rtlCol="0" anchor="t"/>
          <a:lstStyle/>
          <a:p>
            <a:pPr algn="l" indent="0" marL="0">
              <a:lnSpc>
                <a:spcPts val="2600"/>
              </a:lnSpc>
              <a:buNone/>
            </a:pPr>
            <a:r>
              <a:rPr lang="en-US" sz="1600" dirty="0">
                <a:solidFill>
                  <a:srgbClr val="000000"/>
                </a:solidFill>
                <a:latin typeface="Inter" pitchFamily="34" charset="0"/>
                <a:ea typeface="Inter" pitchFamily="34" charset="-122"/>
                <a:cs typeface="Inter" pitchFamily="34" charset="-120"/>
              </a:rPr>
              <a:t>Stripping diacritical marks from characters (e.g., converting "résumé" to "resume") to standardize text, particularly helpful for cross-language compatibility in Latin-based scripts.</a:t>
            </a:r>
            <a:endParaRPr lang="en-US" sz="1600" dirty="0"/>
          </a:p>
        </p:txBody>
      </p:sp>
      <p:pic>
        <p:nvPicPr>
          <p:cNvPr id="12" name="Image 3" descr="preencoded.png">    </p:cNvPr>
          <p:cNvPicPr>
            <a:picLocks noChangeAspect="1"/>
          </p:cNvPicPr>
          <p:nvPr/>
        </p:nvPicPr>
        <p:blipFill>
          <a:blip r:embed="rId4"/>
          <a:stretch>
            <a:fillRect/>
          </a:stretch>
        </p:blipFill>
        <p:spPr>
          <a:xfrm>
            <a:off x="10520482" y="1677233"/>
            <a:ext cx="520422" cy="520422"/>
          </a:xfrm>
          <a:prstGeom prst="rect">
            <a:avLst/>
          </a:prstGeom>
        </p:spPr>
      </p:pic>
      <p:sp>
        <p:nvSpPr>
          <p:cNvPr id="13" name="Text 7"/>
          <p:cNvSpPr/>
          <p:nvPr/>
        </p:nvSpPr>
        <p:spPr>
          <a:xfrm>
            <a:off x="11249025" y="1640919"/>
            <a:ext cx="2223254" cy="650558"/>
          </a:xfrm>
          <a:prstGeom prst="rect">
            <a:avLst/>
          </a:prstGeom>
          <a:noFill/>
          <a:ln/>
        </p:spPr>
        <p:txBody>
          <a:bodyPr wrap="square" lIns="0" tIns="0" rIns="0" bIns="0" rtlCol="0" anchor="t"/>
          <a:lstStyle/>
          <a:p>
            <a:pPr algn="l" indent="0" marL="0">
              <a:lnSpc>
                <a:spcPts val="2550"/>
              </a:lnSpc>
              <a:buNone/>
            </a:pPr>
            <a:r>
              <a:rPr lang="en-US" sz="2000" b="1" dirty="0">
                <a:solidFill>
                  <a:srgbClr val="000000"/>
                </a:solidFill>
                <a:latin typeface="Inter Bold" pitchFamily="34" charset="0"/>
                <a:ea typeface="Inter Bold" pitchFamily="34" charset="-122"/>
                <a:cs typeface="Inter Bold" pitchFamily="34" charset="-120"/>
              </a:rPr>
              <a:t>Text Replacement</a:t>
            </a:r>
            <a:endParaRPr lang="en-US" sz="2000" dirty="0"/>
          </a:p>
        </p:txBody>
      </p:sp>
      <p:sp>
        <p:nvSpPr>
          <p:cNvPr id="14" name="Text 8"/>
          <p:cNvSpPr/>
          <p:nvPr/>
        </p:nvSpPr>
        <p:spPr>
          <a:xfrm>
            <a:off x="11249025" y="2416373"/>
            <a:ext cx="2223254" cy="3331369"/>
          </a:xfrm>
          <a:prstGeom prst="rect">
            <a:avLst/>
          </a:prstGeom>
          <a:noFill/>
          <a:ln/>
        </p:spPr>
        <p:txBody>
          <a:bodyPr wrap="square" lIns="0" tIns="0" rIns="0" bIns="0" rtlCol="0" anchor="t"/>
          <a:lstStyle/>
          <a:p>
            <a:pPr algn="l" indent="0" marL="0">
              <a:lnSpc>
                <a:spcPts val="2600"/>
              </a:lnSpc>
              <a:buNone/>
            </a:pPr>
            <a:r>
              <a:rPr lang="en-US" sz="1600" dirty="0">
                <a:solidFill>
                  <a:srgbClr val="000000"/>
                </a:solidFill>
                <a:latin typeface="Inter" pitchFamily="34" charset="0"/>
                <a:ea typeface="Inter" pitchFamily="34" charset="-122"/>
                <a:cs typeface="Inter" pitchFamily="34" charset="-120"/>
              </a:rPr>
              <a:t>Standardizing variants like number formats, date formats, abbreviations, and domain-specific terminology to ensure consistent representation throughout the corpus.</a:t>
            </a:r>
            <a:endParaRPr lang="en-US" sz="1600" dirty="0"/>
          </a:p>
        </p:txBody>
      </p:sp>
      <p:sp>
        <p:nvSpPr>
          <p:cNvPr id="15" name="Text 9"/>
          <p:cNvSpPr/>
          <p:nvPr/>
        </p:nvSpPr>
        <p:spPr>
          <a:xfrm>
            <a:off x="728543" y="6656070"/>
            <a:ext cx="12743736" cy="999411"/>
          </a:xfrm>
          <a:prstGeom prst="rect">
            <a:avLst/>
          </a:prstGeom>
          <a:noFill/>
          <a:ln/>
        </p:spPr>
        <p:txBody>
          <a:bodyPr wrap="square" lIns="0" tIns="0" rIns="0" bIns="0" rtlCol="0" anchor="t"/>
          <a:lstStyle/>
          <a:p>
            <a:pPr algn="l" indent="0" marL="0">
              <a:lnSpc>
                <a:spcPts val="2600"/>
              </a:lnSpc>
              <a:buNone/>
            </a:pPr>
            <a:r>
              <a:rPr lang="en-US" sz="1600" dirty="0">
                <a:solidFill>
                  <a:srgbClr val="000000"/>
                </a:solidFill>
                <a:latin typeface="Inter" pitchFamily="34" charset="0"/>
                <a:ea typeface="Inter" pitchFamily="34" charset="-122"/>
                <a:cs typeface="Inter" pitchFamily="34" charset="-120"/>
              </a:rPr>
              <a:t>Text normalization strategies should be carefully selected based on the specific requirements of the NLP task. While normalization generally improves consistency, it can sometimes remove valuable information (like the distinction between proper and common nouns indicated by capitalization).</a:t>
            </a:r>
            <a:endParaRPr lang="en-US" sz="1600" dirty="0"/>
          </a:p>
        </p:txBody>
      </p:sp>
      <p:pic>
        <p:nvPicPr>
          <p:cNvPr id="16" name="Image 4" descr="preencoded.png">    </p:cNvPr>
          <p:cNvPicPr>
            <a:picLocks noChangeAspect="1"/>
          </p:cNvPicPr>
          <p:nvPr/>
        </p:nvPicPr>
        <p:blipFill>
          <a:blip r:embed="rId5"/>
          <a:stretch>
            <a:fillRect/>
          </a:stretch>
        </p:blipFill>
        <p:spPr>
          <a:xfrm>
            <a:off x="13700760" y="228600"/>
            <a:ext cx="701040" cy="66413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Text 0"/>
          <p:cNvSpPr/>
          <p:nvPr/>
        </p:nvSpPr>
        <p:spPr>
          <a:xfrm>
            <a:off x="717471" y="728543"/>
            <a:ext cx="7081957" cy="640556"/>
          </a:xfrm>
          <a:prstGeom prst="rect">
            <a:avLst/>
          </a:prstGeom>
          <a:noFill/>
          <a:ln/>
        </p:spPr>
        <p:txBody>
          <a:bodyPr wrap="none" lIns="0" tIns="0" rIns="0" bIns="0" rtlCol="0" anchor="t"/>
          <a:lstStyle/>
          <a:p>
            <a:pPr algn="l" indent="0" marL="0">
              <a:lnSpc>
                <a:spcPts val="5000"/>
              </a:lnSpc>
              <a:buNone/>
            </a:pPr>
            <a:r>
              <a:rPr lang="en-US" sz="4000" b="1" dirty="0">
                <a:solidFill>
                  <a:srgbClr val="000000"/>
                </a:solidFill>
                <a:latin typeface="Inter Bold" pitchFamily="34" charset="0"/>
                <a:ea typeface="Inter Bold" pitchFamily="34" charset="-122"/>
                <a:cs typeface="Inter Bold" pitchFamily="34" charset="-120"/>
              </a:rPr>
              <a:t>Regular Expressions for NLP</a:t>
            </a:r>
            <a:endParaRPr lang="en-US" sz="4000" dirty="0"/>
          </a:p>
        </p:txBody>
      </p:sp>
      <p:sp>
        <p:nvSpPr>
          <p:cNvPr id="3" name="Text 1"/>
          <p:cNvSpPr/>
          <p:nvPr/>
        </p:nvSpPr>
        <p:spPr>
          <a:xfrm>
            <a:off x="717471" y="1881426"/>
            <a:ext cx="3000970" cy="320278"/>
          </a:xfrm>
          <a:prstGeom prst="rect">
            <a:avLst/>
          </a:prstGeom>
          <a:noFill/>
          <a:ln/>
        </p:spPr>
        <p:txBody>
          <a:bodyPr wrap="none" lIns="0" tIns="0" rIns="0" bIns="0" rtlCol="0" anchor="t"/>
          <a:lstStyle/>
          <a:p>
            <a:pPr algn="l" indent="0" marL="0">
              <a:lnSpc>
                <a:spcPts val="2500"/>
              </a:lnSpc>
              <a:buNone/>
            </a:pPr>
            <a:r>
              <a:rPr lang="en-US" sz="2000" b="1" dirty="0">
                <a:solidFill>
                  <a:srgbClr val="000000"/>
                </a:solidFill>
                <a:latin typeface="Inter Bold" pitchFamily="34" charset="0"/>
                <a:ea typeface="Inter Bold" pitchFamily="34" charset="-122"/>
                <a:cs typeface="Inter Bold" pitchFamily="34" charset="-120"/>
              </a:rPr>
              <a:t>Pattern Matching Power</a:t>
            </a:r>
            <a:endParaRPr lang="en-US" sz="2000" dirty="0"/>
          </a:p>
        </p:txBody>
      </p:sp>
      <p:sp>
        <p:nvSpPr>
          <p:cNvPr id="4" name="Text 2"/>
          <p:cNvSpPr/>
          <p:nvPr/>
        </p:nvSpPr>
        <p:spPr>
          <a:xfrm>
            <a:off x="717471" y="2406610"/>
            <a:ext cx="6127313" cy="1640086"/>
          </a:xfrm>
          <a:prstGeom prst="rect">
            <a:avLst/>
          </a:prstGeom>
          <a:noFill/>
          <a:ln/>
        </p:spPr>
        <p:txBody>
          <a:bodyPr wrap="square" lIns="0" tIns="0" rIns="0" bIns="0" rtlCol="0" anchor="t"/>
          <a:lstStyle/>
          <a:p>
            <a:pPr algn="l" indent="0" marL="0">
              <a:lnSpc>
                <a:spcPts val="2550"/>
              </a:lnSpc>
              <a:buNone/>
            </a:pPr>
            <a:r>
              <a:rPr lang="en-US" sz="1600" dirty="0">
                <a:solidFill>
                  <a:srgbClr val="000000"/>
                </a:solidFill>
                <a:latin typeface="Inter" pitchFamily="34" charset="0"/>
                <a:ea typeface="Inter" pitchFamily="34" charset="-122"/>
                <a:cs typeface="Inter" pitchFamily="34" charset="-120"/>
              </a:rPr>
              <a:t>Regular expressions (regex) provide a concise, flexible language for defining text patterns. In NLP, they serve as essential tools for identifying, extracting, and manipulating specific text structures based on their form rather than meaning.</a:t>
            </a:r>
            <a:endParaRPr lang="en-US" sz="1600" dirty="0"/>
          </a:p>
        </p:txBody>
      </p:sp>
      <p:sp>
        <p:nvSpPr>
          <p:cNvPr id="5" name="Text 3"/>
          <p:cNvSpPr/>
          <p:nvPr/>
        </p:nvSpPr>
        <p:spPr>
          <a:xfrm>
            <a:off x="717471" y="4231124"/>
            <a:ext cx="6127313" cy="984052"/>
          </a:xfrm>
          <a:prstGeom prst="rect">
            <a:avLst/>
          </a:prstGeom>
          <a:noFill/>
          <a:ln/>
        </p:spPr>
        <p:txBody>
          <a:bodyPr wrap="square" lIns="0" tIns="0" rIns="0" bIns="0" rtlCol="0" anchor="t"/>
          <a:lstStyle/>
          <a:p>
            <a:pPr algn="l" indent="0" marL="0">
              <a:lnSpc>
                <a:spcPts val="2550"/>
              </a:lnSpc>
              <a:buNone/>
            </a:pPr>
            <a:r>
              <a:rPr lang="en-US" sz="1600" dirty="0">
                <a:solidFill>
                  <a:srgbClr val="000000"/>
                </a:solidFill>
                <a:latin typeface="Inter" pitchFamily="34" charset="0"/>
                <a:ea typeface="Inter" pitchFamily="34" charset="-122"/>
                <a:cs typeface="Inter" pitchFamily="34" charset="-120"/>
              </a:rPr>
              <a:t>Common NLP applications include tokenization, data cleaning, feature extraction, and identifying specific entities like dates, phone numbers, or URLs.</a:t>
            </a:r>
            <a:endParaRPr lang="en-US" sz="1600" dirty="0"/>
          </a:p>
        </p:txBody>
      </p:sp>
      <p:sp>
        <p:nvSpPr>
          <p:cNvPr id="6" name="Text 4"/>
          <p:cNvSpPr/>
          <p:nvPr/>
        </p:nvSpPr>
        <p:spPr>
          <a:xfrm>
            <a:off x="7352467" y="1881426"/>
            <a:ext cx="3649147" cy="320278"/>
          </a:xfrm>
          <a:prstGeom prst="rect">
            <a:avLst/>
          </a:prstGeom>
          <a:noFill/>
          <a:ln/>
        </p:spPr>
        <p:txBody>
          <a:bodyPr wrap="none" lIns="0" tIns="0" rIns="0" bIns="0" rtlCol="0" anchor="t"/>
          <a:lstStyle/>
          <a:p>
            <a:pPr algn="l" indent="0" marL="0">
              <a:lnSpc>
                <a:spcPts val="2500"/>
              </a:lnSpc>
              <a:buNone/>
            </a:pPr>
            <a:r>
              <a:rPr lang="en-US" sz="2000" b="1" dirty="0">
                <a:solidFill>
                  <a:srgbClr val="000000"/>
                </a:solidFill>
                <a:latin typeface="Inter Bold" pitchFamily="34" charset="0"/>
                <a:ea typeface="Inter Bold" pitchFamily="34" charset="-122"/>
                <a:cs typeface="Inter Bold" pitchFamily="34" charset="-120"/>
              </a:rPr>
              <a:t>Common NLP Regex Patterns</a:t>
            </a:r>
            <a:endParaRPr lang="en-US" sz="2000" dirty="0"/>
          </a:p>
        </p:txBody>
      </p:sp>
      <p:sp>
        <p:nvSpPr>
          <p:cNvPr id="7" name="Text 5"/>
          <p:cNvSpPr/>
          <p:nvPr/>
        </p:nvSpPr>
        <p:spPr>
          <a:xfrm>
            <a:off x="7352467" y="2406610"/>
            <a:ext cx="6127313" cy="328017"/>
          </a:xfrm>
          <a:prstGeom prst="rect">
            <a:avLst/>
          </a:prstGeom>
          <a:noFill/>
          <a:ln/>
        </p:spPr>
        <p:txBody>
          <a:bodyPr wrap="none" lIns="0" tIns="0" rIns="0" bIns="0" rtlCol="0" anchor="t"/>
          <a:lstStyle/>
          <a:p>
            <a:pPr algn="l" marL="342900" indent="-342900">
              <a:lnSpc>
                <a:spcPts val="2550"/>
              </a:lnSpc>
              <a:buSzPct val="100000"/>
              <a:buChar char="•"/>
            </a:pPr>
            <a:r>
              <a:rPr lang="en-US" sz="1600" b="1" dirty="0">
                <a:solidFill>
                  <a:srgbClr val="000000"/>
                </a:solidFill>
                <a:latin typeface="Inter" pitchFamily="34" charset="0"/>
                <a:ea typeface="Inter" pitchFamily="34" charset="-122"/>
                <a:cs typeface="Inter" pitchFamily="34" charset="-120"/>
              </a:rPr>
              <a:t>Word boundaries:</a:t>
            </a:r>
            <a:pPr algn="l" indent="0" marL="0">
              <a:lnSpc>
                <a:spcPts val="2550"/>
              </a:lnSpc>
              <a:buNone/>
            </a:pPr>
            <a:r>
              <a:rPr lang="en-US" sz="1600" dirty="0">
                <a:solidFill>
                  <a:srgbClr val="000000"/>
                </a:solidFill>
                <a:latin typeface="Inter" pitchFamily="34" charset="0"/>
                <a:ea typeface="Inter" pitchFamily="34" charset="-122"/>
                <a:cs typeface="Inter" pitchFamily="34" charset="-120"/>
              </a:rPr>
              <a:t> \b\w+\b</a:t>
            </a:r>
            <a:endParaRPr lang="en-US" sz="1600" dirty="0"/>
          </a:p>
        </p:txBody>
      </p:sp>
      <p:sp>
        <p:nvSpPr>
          <p:cNvPr id="8" name="Text 6"/>
          <p:cNvSpPr/>
          <p:nvPr/>
        </p:nvSpPr>
        <p:spPr>
          <a:xfrm>
            <a:off x="7352467" y="2806303"/>
            <a:ext cx="6127313" cy="656034"/>
          </a:xfrm>
          <a:prstGeom prst="rect">
            <a:avLst/>
          </a:prstGeom>
          <a:noFill/>
          <a:ln/>
        </p:spPr>
        <p:txBody>
          <a:bodyPr wrap="square" lIns="0" tIns="0" rIns="0" bIns="0" rtlCol="0" anchor="t"/>
          <a:lstStyle/>
          <a:p>
            <a:pPr algn="l" marL="342900" indent="-342900">
              <a:lnSpc>
                <a:spcPts val="2550"/>
              </a:lnSpc>
              <a:buSzPct val="100000"/>
              <a:buChar char="•"/>
            </a:pPr>
            <a:r>
              <a:rPr lang="en-US" sz="1600" b="1" dirty="0">
                <a:solidFill>
                  <a:srgbClr val="000000"/>
                </a:solidFill>
                <a:latin typeface="Inter" pitchFamily="34" charset="0"/>
                <a:ea typeface="Inter" pitchFamily="34" charset="-122"/>
                <a:cs typeface="Inter" pitchFamily="34" charset="-120"/>
              </a:rPr>
              <a:t>Email addresses:</a:t>
            </a:r>
            <a:pPr algn="l" indent="0" marL="0">
              <a:lnSpc>
                <a:spcPts val="2550"/>
              </a:lnSpc>
              <a:buNone/>
            </a:pPr>
            <a:r>
              <a:rPr lang="en-US" sz="1600" dirty="0">
                <a:solidFill>
                  <a:srgbClr val="000000"/>
                </a:solidFill>
                <a:latin typeface="Inter" pitchFamily="34" charset="0"/>
                <a:ea typeface="Inter" pitchFamily="34" charset="-122"/>
                <a:cs typeface="Inter" pitchFamily="34" charset="-120"/>
              </a:rPr>
              <a:t> \b[A-Za-z0-9._%+-]+@[A-Za-z0-9.-]+\.[A-Z|a-z]{2,}\b</a:t>
            </a:r>
            <a:endParaRPr lang="en-US" sz="1600" dirty="0"/>
          </a:p>
        </p:txBody>
      </p:sp>
      <p:sp>
        <p:nvSpPr>
          <p:cNvPr id="9" name="Text 7"/>
          <p:cNvSpPr/>
          <p:nvPr/>
        </p:nvSpPr>
        <p:spPr>
          <a:xfrm>
            <a:off x="7352467" y="3534013"/>
            <a:ext cx="6127313" cy="328017"/>
          </a:xfrm>
          <a:prstGeom prst="rect">
            <a:avLst/>
          </a:prstGeom>
          <a:noFill/>
          <a:ln/>
        </p:spPr>
        <p:txBody>
          <a:bodyPr wrap="none" lIns="0" tIns="0" rIns="0" bIns="0" rtlCol="0" anchor="t"/>
          <a:lstStyle/>
          <a:p>
            <a:pPr algn="l" marL="342900" indent="-342900">
              <a:lnSpc>
                <a:spcPts val="2550"/>
              </a:lnSpc>
              <a:buSzPct val="100000"/>
              <a:buChar char="•"/>
            </a:pPr>
            <a:r>
              <a:rPr lang="en-US" sz="1600" b="1" dirty="0">
                <a:solidFill>
                  <a:srgbClr val="000000"/>
                </a:solidFill>
                <a:latin typeface="Inter" pitchFamily="34" charset="0"/>
                <a:ea typeface="Inter" pitchFamily="34" charset="-122"/>
                <a:cs typeface="Inter" pitchFamily="34" charset="-120"/>
              </a:rPr>
              <a:t>URLs:</a:t>
            </a:r>
            <a:pPr algn="l" indent="0" marL="0">
              <a:lnSpc>
                <a:spcPts val="2550"/>
              </a:lnSpc>
              <a:buNone/>
            </a:pPr>
            <a:r>
              <a:rPr lang="en-US" sz="1600" dirty="0">
                <a:solidFill>
                  <a:srgbClr val="000000"/>
                </a:solidFill>
                <a:latin typeface="Inter" pitchFamily="34" charset="0"/>
                <a:ea typeface="Inter" pitchFamily="34" charset="-122"/>
                <a:cs typeface="Inter" pitchFamily="34" charset="-120"/>
              </a:rPr>
              <a:t> https?://\S+</a:t>
            </a:r>
            <a:endParaRPr lang="en-US" sz="1600" dirty="0"/>
          </a:p>
        </p:txBody>
      </p:sp>
      <p:sp>
        <p:nvSpPr>
          <p:cNvPr id="10" name="Text 8"/>
          <p:cNvSpPr/>
          <p:nvPr/>
        </p:nvSpPr>
        <p:spPr>
          <a:xfrm>
            <a:off x="7352467" y="3933706"/>
            <a:ext cx="6127313" cy="328017"/>
          </a:xfrm>
          <a:prstGeom prst="rect">
            <a:avLst/>
          </a:prstGeom>
          <a:noFill/>
          <a:ln/>
        </p:spPr>
        <p:txBody>
          <a:bodyPr wrap="none" lIns="0" tIns="0" rIns="0" bIns="0" rtlCol="0" anchor="t"/>
          <a:lstStyle/>
          <a:p>
            <a:pPr algn="l" marL="342900" indent="-342900">
              <a:lnSpc>
                <a:spcPts val="2550"/>
              </a:lnSpc>
              <a:buSzPct val="100000"/>
              <a:buChar char="•"/>
            </a:pPr>
            <a:r>
              <a:rPr lang="en-US" sz="1600" b="1" dirty="0">
                <a:solidFill>
                  <a:srgbClr val="000000"/>
                </a:solidFill>
                <a:latin typeface="Inter" pitchFamily="34" charset="0"/>
                <a:ea typeface="Inter" pitchFamily="34" charset="-122"/>
                <a:cs typeface="Inter" pitchFamily="34" charset="-120"/>
              </a:rPr>
              <a:t>Dates:</a:t>
            </a:r>
            <a:pPr algn="l" indent="0" marL="0">
              <a:lnSpc>
                <a:spcPts val="2550"/>
              </a:lnSpc>
              <a:buNone/>
            </a:pPr>
            <a:r>
              <a:rPr lang="en-US" sz="1600" dirty="0">
                <a:solidFill>
                  <a:srgbClr val="000000"/>
                </a:solidFill>
                <a:latin typeface="Inter" pitchFamily="34" charset="0"/>
                <a:ea typeface="Inter" pitchFamily="34" charset="-122"/>
                <a:cs typeface="Inter" pitchFamily="34" charset="-120"/>
              </a:rPr>
              <a:t> \d{1,2}[/-]\d{1,2}[/-]\d{2,4}</a:t>
            </a:r>
            <a:endParaRPr lang="en-US" sz="1600" dirty="0"/>
          </a:p>
        </p:txBody>
      </p:sp>
      <p:sp>
        <p:nvSpPr>
          <p:cNvPr id="11" name="Text 9"/>
          <p:cNvSpPr/>
          <p:nvPr/>
        </p:nvSpPr>
        <p:spPr>
          <a:xfrm>
            <a:off x="7352467" y="4333399"/>
            <a:ext cx="6127313" cy="328017"/>
          </a:xfrm>
          <a:prstGeom prst="rect">
            <a:avLst/>
          </a:prstGeom>
          <a:noFill/>
          <a:ln/>
        </p:spPr>
        <p:txBody>
          <a:bodyPr wrap="none" lIns="0" tIns="0" rIns="0" bIns="0" rtlCol="0" anchor="t"/>
          <a:lstStyle/>
          <a:p>
            <a:pPr algn="l" marL="342900" indent="-342900">
              <a:lnSpc>
                <a:spcPts val="2550"/>
              </a:lnSpc>
              <a:buSzPct val="100000"/>
              <a:buChar char="•"/>
            </a:pPr>
            <a:r>
              <a:rPr lang="en-US" sz="1600" b="1" dirty="0">
                <a:solidFill>
                  <a:srgbClr val="000000"/>
                </a:solidFill>
                <a:latin typeface="Inter" pitchFamily="34" charset="0"/>
                <a:ea typeface="Inter" pitchFamily="34" charset="-122"/>
                <a:cs typeface="Inter" pitchFamily="34" charset="-120"/>
              </a:rPr>
              <a:t>Sentence endings:</a:t>
            </a:r>
            <a:pPr algn="l" indent="0" marL="0">
              <a:lnSpc>
                <a:spcPts val="2550"/>
              </a:lnSpc>
              <a:buNone/>
            </a:pPr>
            <a:r>
              <a:rPr lang="en-US" sz="1600" dirty="0">
                <a:solidFill>
                  <a:srgbClr val="000000"/>
                </a:solidFill>
                <a:latin typeface="Inter" pitchFamily="34" charset="0"/>
                <a:ea typeface="Inter" pitchFamily="34" charset="-122"/>
                <a:cs typeface="Inter" pitchFamily="34" charset="-120"/>
              </a:rPr>
              <a:t> [.!?][\s\n]+</a:t>
            </a:r>
            <a:endParaRPr lang="en-US" sz="1600" dirty="0"/>
          </a:p>
        </p:txBody>
      </p:sp>
      <p:sp>
        <p:nvSpPr>
          <p:cNvPr id="12" name="Text 10"/>
          <p:cNvSpPr/>
          <p:nvPr/>
        </p:nvSpPr>
        <p:spPr>
          <a:xfrm>
            <a:off x="717471" y="5630228"/>
            <a:ext cx="12754808" cy="656034"/>
          </a:xfrm>
          <a:prstGeom prst="rect">
            <a:avLst/>
          </a:prstGeom>
          <a:noFill/>
          <a:ln/>
        </p:spPr>
        <p:txBody>
          <a:bodyPr wrap="square" lIns="0" tIns="0" rIns="0" bIns="0" rtlCol="0" anchor="t"/>
          <a:lstStyle/>
          <a:p>
            <a:pPr algn="l" indent="0" marL="0">
              <a:lnSpc>
                <a:spcPts val="2550"/>
              </a:lnSpc>
              <a:buNone/>
            </a:pPr>
            <a:r>
              <a:rPr lang="en-US" sz="1600" dirty="0">
                <a:solidFill>
                  <a:srgbClr val="000000"/>
                </a:solidFill>
                <a:latin typeface="Inter" pitchFamily="34" charset="0"/>
                <a:ea typeface="Inter" pitchFamily="34" charset="-122"/>
                <a:cs typeface="Inter" pitchFamily="34" charset="-120"/>
              </a:rPr>
              <a:t>Regular expressions offer a powerful balance of simplicity and capability for text processing tasks. They can be used directly for pattern matching or incorporated into more complex NLP pipelines as preprocessing or extraction components.</a:t>
            </a:r>
            <a:endParaRPr lang="en-US" sz="1600" dirty="0"/>
          </a:p>
        </p:txBody>
      </p:sp>
      <p:sp>
        <p:nvSpPr>
          <p:cNvPr id="13" name="Text 11"/>
          <p:cNvSpPr/>
          <p:nvPr/>
        </p:nvSpPr>
        <p:spPr>
          <a:xfrm>
            <a:off x="717471" y="6516886"/>
            <a:ext cx="12754808" cy="984052"/>
          </a:xfrm>
          <a:prstGeom prst="rect">
            <a:avLst/>
          </a:prstGeom>
          <a:noFill/>
          <a:ln/>
        </p:spPr>
        <p:txBody>
          <a:bodyPr wrap="square" lIns="0" tIns="0" rIns="0" bIns="0" rtlCol="0" anchor="t"/>
          <a:lstStyle/>
          <a:p>
            <a:pPr algn="l" indent="0" marL="0">
              <a:lnSpc>
                <a:spcPts val="2550"/>
              </a:lnSpc>
              <a:buNone/>
            </a:pPr>
            <a:r>
              <a:rPr lang="en-US" sz="1600" dirty="0">
                <a:solidFill>
                  <a:srgbClr val="000000"/>
                </a:solidFill>
                <a:latin typeface="Inter" pitchFamily="34" charset="0"/>
                <a:ea typeface="Inter" pitchFamily="34" charset="-122"/>
                <a:cs typeface="Inter" pitchFamily="34" charset="-120"/>
              </a:rPr>
              <a:t>While regex patterns excel at identifying structural patterns, they have limitations when dealing with the semantic complexities of natural language. Modern NLP often combines regex with machine learning approaches, using pattern matching for initial processing and neural models for deeper semantic analysis.</a:t>
            </a:r>
            <a:endParaRPr lang="en-US" sz="1600" dirty="0"/>
          </a:p>
        </p:txBody>
      </p:sp>
      <p:pic>
        <p:nvPicPr>
          <p:cNvPr id="14"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Text 0"/>
          <p:cNvSpPr/>
          <p:nvPr/>
        </p:nvSpPr>
        <p:spPr>
          <a:xfrm>
            <a:off x="764143" y="775811"/>
            <a:ext cx="8211860" cy="682347"/>
          </a:xfrm>
          <a:prstGeom prst="rect">
            <a:avLst/>
          </a:prstGeom>
          <a:noFill/>
          <a:ln/>
        </p:spPr>
        <p:txBody>
          <a:bodyPr wrap="none" lIns="0" tIns="0" rIns="0" bIns="0" rtlCol="0" anchor="t"/>
          <a:lstStyle/>
          <a:p>
            <a:pPr algn="l" indent="0" marL="0">
              <a:lnSpc>
                <a:spcPts val="5350"/>
              </a:lnSpc>
              <a:buNone/>
            </a:pPr>
            <a:r>
              <a:rPr lang="en-US" sz="4250" b="1" dirty="0">
                <a:solidFill>
                  <a:srgbClr val="000000"/>
                </a:solidFill>
                <a:latin typeface="Inter Bold" pitchFamily="34" charset="0"/>
                <a:ea typeface="Inter Bold" pitchFamily="34" charset="-122"/>
                <a:cs typeface="Inter Bold" pitchFamily="34" charset="-120"/>
              </a:rPr>
              <a:t>Part-Of-Speech (POS) Tagging</a:t>
            </a:r>
            <a:endParaRPr lang="en-US" sz="4250" dirty="0"/>
          </a:p>
        </p:txBody>
      </p:sp>
      <p:sp>
        <p:nvSpPr>
          <p:cNvPr id="3" name="Text 1"/>
          <p:cNvSpPr/>
          <p:nvPr/>
        </p:nvSpPr>
        <p:spPr>
          <a:xfrm>
            <a:off x="764143" y="2003822"/>
            <a:ext cx="4017764" cy="720447"/>
          </a:xfrm>
          <a:prstGeom prst="rect">
            <a:avLst/>
          </a:prstGeom>
          <a:noFill/>
          <a:ln/>
        </p:spPr>
        <p:txBody>
          <a:bodyPr wrap="none" lIns="0" tIns="0" rIns="0" bIns="0" rtlCol="0" anchor="t"/>
          <a:lstStyle/>
          <a:p>
            <a:pPr algn="ctr" indent="0" marL="0">
              <a:lnSpc>
                <a:spcPts val="5650"/>
              </a:lnSpc>
              <a:buNone/>
            </a:pPr>
            <a:r>
              <a:rPr lang="en-US" sz="5650" b="1" dirty="0">
                <a:solidFill>
                  <a:srgbClr val="000000"/>
                </a:solidFill>
                <a:latin typeface="Inter Bold" pitchFamily="34" charset="0"/>
                <a:ea typeface="Inter Bold" pitchFamily="34" charset="-122"/>
                <a:cs typeface="Inter Bold" pitchFamily="34" charset="-120"/>
              </a:rPr>
              <a:t>8+</a:t>
            </a:r>
            <a:endParaRPr lang="en-US" sz="5650" dirty="0"/>
          </a:p>
        </p:txBody>
      </p:sp>
      <p:sp>
        <p:nvSpPr>
          <p:cNvPr id="4" name="Text 2"/>
          <p:cNvSpPr/>
          <p:nvPr/>
        </p:nvSpPr>
        <p:spPr>
          <a:xfrm>
            <a:off x="1312783" y="2997041"/>
            <a:ext cx="2920484" cy="341114"/>
          </a:xfrm>
          <a:prstGeom prst="rect">
            <a:avLst/>
          </a:prstGeom>
          <a:noFill/>
          <a:ln/>
        </p:spPr>
        <p:txBody>
          <a:bodyPr wrap="none" lIns="0" tIns="0" rIns="0" bIns="0" rtlCol="0" anchor="t"/>
          <a:lstStyle/>
          <a:p>
            <a:pPr algn="ctr" indent="0" marL="0">
              <a:lnSpc>
                <a:spcPts val="2650"/>
              </a:lnSpc>
              <a:buNone/>
            </a:pPr>
            <a:r>
              <a:rPr lang="en-US" sz="2100" b="1" dirty="0">
                <a:solidFill>
                  <a:srgbClr val="000000"/>
                </a:solidFill>
                <a:latin typeface="Inter Bold" pitchFamily="34" charset="0"/>
                <a:ea typeface="Inter Bold" pitchFamily="34" charset="-122"/>
                <a:cs typeface="Inter Bold" pitchFamily="34" charset="-120"/>
              </a:rPr>
              <a:t>Major POS Categories</a:t>
            </a:r>
            <a:endParaRPr lang="en-US" sz="2100" dirty="0"/>
          </a:p>
        </p:txBody>
      </p:sp>
      <p:sp>
        <p:nvSpPr>
          <p:cNvPr id="5" name="Text 3"/>
          <p:cNvSpPr/>
          <p:nvPr/>
        </p:nvSpPr>
        <p:spPr>
          <a:xfrm>
            <a:off x="764143" y="3469124"/>
            <a:ext cx="4017764" cy="1397318"/>
          </a:xfrm>
          <a:prstGeom prst="rect">
            <a:avLst/>
          </a:prstGeom>
          <a:noFill/>
          <a:ln/>
        </p:spPr>
        <p:txBody>
          <a:bodyPr wrap="square" lIns="0" tIns="0" rIns="0" bIns="0" rtlCol="0" anchor="t"/>
          <a:lstStyle/>
          <a:p>
            <a:pPr algn="ctr" indent="0" marL="0">
              <a:lnSpc>
                <a:spcPts val="2750"/>
              </a:lnSpc>
              <a:buNone/>
            </a:pPr>
            <a:r>
              <a:rPr lang="en-US" sz="1700" dirty="0">
                <a:solidFill>
                  <a:srgbClr val="000000"/>
                </a:solidFill>
                <a:latin typeface="Inter" pitchFamily="34" charset="0"/>
                <a:ea typeface="Inter" pitchFamily="34" charset="-122"/>
                <a:cs typeface="Inter" pitchFamily="34" charset="-120"/>
              </a:rPr>
              <a:t>English and most languages have noun, verb, adjective, adverb, pronoun, preposition, conjunction, and determiner categories</a:t>
            </a:r>
            <a:endParaRPr lang="en-US" sz="1700" dirty="0"/>
          </a:p>
        </p:txBody>
      </p:sp>
      <p:sp>
        <p:nvSpPr>
          <p:cNvPr id="6" name="Text 4"/>
          <p:cNvSpPr/>
          <p:nvPr/>
        </p:nvSpPr>
        <p:spPr>
          <a:xfrm>
            <a:off x="5109329" y="2003822"/>
            <a:ext cx="4017764" cy="720447"/>
          </a:xfrm>
          <a:prstGeom prst="rect">
            <a:avLst/>
          </a:prstGeom>
          <a:noFill/>
          <a:ln/>
        </p:spPr>
        <p:txBody>
          <a:bodyPr wrap="none" lIns="0" tIns="0" rIns="0" bIns="0" rtlCol="0" anchor="t"/>
          <a:lstStyle/>
          <a:p>
            <a:pPr algn="ctr" indent="0" marL="0">
              <a:lnSpc>
                <a:spcPts val="5650"/>
              </a:lnSpc>
              <a:buNone/>
            </a:pPr>
            <a:r>
              <a:rPr lang="en-US" sz="5650" b="1" dirty="0">
                <a:solidFill>
                  <a:srgbClr val="000000"/>
                </a:solidFill>
                <a:latin typeface="Inter Bold" pitchFamily="34" charset="0"/>
                <a:ea typeface="Inter Bold" pitchFamily="34" charset="-122"/>
                <a:cs typeface="Inter Bold" pitchFamily="34" charset="-120"/>
              </a:rPr>
              <a:t>36</a:t>
            </a:r>
            <a:endParaRPr lang="en-US" sz="5650" dirty="0"/>
          </a:p>
        </p:txBody>
      </p:sp>
      <p:sp>
        <p:nvSpPr>
          <p:cNvPr id="7" name="Text 5"/>
          <p:cNvSpPr/>
          <p:nvPr/>
        </p:nvSpPr>
        <p:spPr>
          <a:xfrm>
            <a:off x="5753576" y="2997041"/>
            <a:ext cx="2729151" cy="341114"/>
          </a:xfrm>
          <a:prstGeom prst="rect">
            <a:avLst/>
          </a:prstGeom>
          <a:noFill/>
          <a:ln/>
        </p:spPr>
        <p:txBody>
          <a:bodyPr wrap="none" lIns="0" tIns="0" rIns="0" bIns="0" rtlCol="0" anchor="t"/>
          <a:lstStyle/>
          <a:p>
            <a:pPr algn="ctr" indent="0" marL="0">
              <a:lnSpc>
                <a:spcPts val="2650"/>
              </a:lnSpc>
              <a:buNone/>
            </a:pPr>
            <a:r>
              <a:rPr lang="en-US" sz="2100" b="1" dirty="0">
                <a:solidFill>
                  <a:srgbClr val="000000"/>
                </a:solidFill>
                <a:latin typeface="Inter Bold" pitchFamily="34" charset="0"/>
                <a:ea typeface="Inter Bold" pitchFamily="34" charset="-122"/>
                <a:cs typeface="Inter Bold" pitchFamily="34" charset="-120"/>
              </a:rPr>
              <a:t>Penn Treebank Tags</a:t>
            </a:r>
            <a:endParaRPr lang="en-US" sz="2100" dirty="0"/>
          </a:p>
        </p:txBody>
      </p:sp>
      <p:sp>
        <p:nvSpPr>
          <p:cNvPr id="8" name="Text 6"/>
          <p:cNvSpPr/>
          <p:nvPr/>
        </p:nvSpPr>
        <p:spPr>
          <a:xfrm>
            <a:off x="5109329" y="3469124"/>
            <a:ext cx="4017764" cy="1047988"/>
          </a:xfrm>
          <a:prstGeom prst="rect">
            <a:avLst/>
          </a:prstGeom>
          <a:noFill/>
          <a:ln/>
        </p:spPr>
        <p:txBody>
          <a:bodyPr wrap="square" lIns="0" tIns="0" rIns="0" bIns="0" rtlCol="0" anchor="t"/>
          <a:lstStyle/>
          <a:p>
            <a:pPr algn="ctr" indent="0" marL="0">
              <a:lnSpc>
                <a:spcPts val="2750"/>
              </a:lnSpc>
              <a:buNone/>
            </a:pPr>
            <a:r>
              <a:rPr lang="en-US" sz="1700" dirty="0">
                <a:solidFill>
                  <a:srgbClr val="000000"/>
                </a:solidFill>
                <a:latin typeface="Inter" pitchFamily="34" charset="0"/>
                <a:ea typeface="Inter" pitchFamily="34" charset="-122"/>
                <a:cs typeface="Inter" pitchFamily="34" charset="-120"/>
              </a:rPr>
              <a:t>Standard tagset with fine-grained distinctions like singular vs. plural nouns and verb tenses</a:t>
            </a:r>
            <a:endParaRPr lang="en-US" sz="1700" dirty="0"/>
          </a:p>
        </p:txBody>
      </p:sp>
      <p:sp>
        <p:nvSpPr>
          <p:cNvPr id="9" name="Text 7"/>
          <p:cNvSpPr/>
          <p:nvPr/>
        </p:nvSpPr>
        <p:spPr>
          <a:xfrm>
            <a:off x="9454515" y="2003822"/>
            <a:ext cx="4017764" cy="720447"/>
          </a:xfrm>
          <a:prstGeom prst="rect">
            <a:avLst/>
          </a:prstGeom>
          <a:noFill/>
          <a:ln/>
        </p:spPr>
        <p:txBody>
          <a:bodyPr wrap="none" lIns="0" tIns="0" rIns="0" bIns="0" rtlCol="0" anchor="t"/>
          <a:lstStyle/>
          <a:p>
            <a:pPr algn="ctr" indent="0" marL="0">
              <a:lnSpc>
                <a:spcPts val="5650"/>
              </a:lnSpc>
              <a:buNone/>
            </a:pPr>
            <a:r>
              <a:rPr lang="en-US" sz="5650" b="1" dirty="0">
                <a:solidFill>
                  <a:srgbClr val="000000"/>
                </a:solidFill>
                <a:latin typeface="Inter Bold" pitchFamily="34" charset="0"/>
                <a:ea typeface="Inter Bold" pitchFamily="34" charset="-122"/>
                <a:cs typeface="Inter Bold" pitchFamily="34" charset="-120"/>
              </a:rPr>
              <a:t>97%</a:t>
            </a:r>
            <a:endParaRPr lang="en-US" sz="5650" dirty="0"/>
          </a:p>
        </p:txBody>
      </p:sp>
      <p:sp>
        <p:nvSpPr>
          <p:cNvPr id="10" name="Text 8"/>
          <p:cNvSpPr/>
          <p:nvPr/>
        </p:nvSpPr>
        <p:spPr>
          <a:xfrm>
            <a:off x="9701927" y="2997041"/>
            <a:ext cx="3522940" cy="341114"/>
          </a:xfrm>
          <a:prstGeom prst="rect">
            <a:avLst/>
          </a:prstGeom>
          <a:noFill/>
          <a:ln/>
        </p:spPr>
        <p:txBody>
          <a:bodyPr wrap="none" lIns="0" tIns="0" rIns="0" bIns="0" rtlCol="0" anchor="t"/>
          <a:lstStyle/>
          <a:p>
            <a:pPr algn="ctr" indent="0" marL="0">
              <a:lnSpc>
                <a:spcPts val="2650"/>
              </a:lnSpc>
              <a:buNone/>
            </a:pPr>
            <a:r>
              <a:rPr lang="en-US" sz="2100" b="1" dirty="0">
                <a:solidFill>
                  <a:srgbClr val="000000"/>
                </a:solidFill>
                <a:latin typeface="Inter Bold" pitchFamily="34" charset="0"/>
                <a:ea typeface="Inter Bold" pitchFamily="34" charset="-122"/>
                <a:cs typeface="Inter Bold" pitchFamily="34" charset="-120"/>
              </a:rPr>
              <a:t>Modern Tagging Accuracy</a:t>
            </a:r>
            <a:endParaRPr lang="en-US" sz="2100" dirty="0"/>
          </a:p>
        </p:txBody>
      </p:sp>
      <p:sp>
        <p:nvSpPr>
          <p:cNvPr id="11" name="Text 9"/>
          <p:cNvSpPr/>
          <p:nvPr/>
        </p:nvSpPr>
        <p:spPr>
          <a:xfrm>
            <a:off x="9454515" y="3469124"/>
            <a:ext cx="4017764" cy="1047988"/>
          </a:xfrm>
          <a:prstGeom prst="rect">
            <a:avLst/>
          </a:prstGeom>
          <a:noFill/>
          <a:ln/>
        </p:spPr>
        <p:txBody>
          <a:bodyPr wrap="square" lIns="0" tIns="0" rIns="0" bIns="0" rtlCol="0" anchor="t"/>
          <a:lstStyle/>
          <a:p>
            <a:pPr algn="ctr" indent="0" marL="0">
              <a:lnSpc>
                <a:spcPts val="2750"/>
              </a:lnSpc>
              <a:buNone/>
            </a:pPr>
            <a:r>
              <a:rPr lang="en-US" sz="1700" dirty="0">
                <a:solidFill>
                  <a:srgbClr val="000000"/>
                </a:solidFill>
                <a:latin typeface="Inter" pitchFamily="34" charset="0"/>
                <a:ea typeface="Inter" pitchFamily="34" charset="-122"/>
                <a:cs typeface="Inter" pitchFamily="34" charset="-120"/>
              </a:rPr>
              <a:t>State-of-the-art models achieve near-human performance on standard English texts</a:t>
            </a:r>
            <a:endParaRPr lang="en-US" sz="1700" dirty="0"/>
          </a:p>
        </p:txBody>
      </p:sp>
      <p:sp>
        <p:nvSpPr>
          <p:cNvPr id="12" name="Text 10"/>
          <p:cNvSpPr/>
          <p:nvPr/>
        </p:nvSpPr>
        <p:spPr>
          <a:xfrm>
            <a:off x="764143" y="5112068"/>
            <a:ext cx="12708136" cy="1047988"/>
          </a:xfrm>
          <a:prstGeom prst="rect">
            <a:avLst/>
          </a:prstGeom>
          <a:noFill/>
          <a:ln/>
        </p:spPr>
        <p:txBody>
          <a:bodyPr wrap="square" lIns="0" tIns="0" rIns="0" bIns="0" rtlCol="0" anchor="t"/>
          <a:lstStyle/>
          <a:p>
            <a:pPr algn="l" indent="0" marL="0">
              <a:lnSpc>
                <a:spcPts val="2750"/>
              </a:lnSpc>
              <a:buNone/>
            </a:pPr>
            <a:r>
              <a:rPr lang="en-US" sz="1700" dirty="0">
                <a:solidFill>
                  <a:srgbClr val="000000"/>
                </a:solidFill>
                <a:latin typeface="Inter" pitchFamily="34" charset="0"/>
                <a:ea typeface="Inter" pitchFamily="34" charset="-122"/>
                <a:cs typeface="Inter" pitchFamily="34" charset="-120"/>
              </a:rPr>
              <a:t>Part-of-speech tagging assigns grammatical categories to each word in a text based on both its definition and context. For example, "book" can be either a noun ("I read a book") or a verb ("Please book a room"). POS taggers use surrounding words to disambiguate such cases.</a:t>
            </a:r>
            <a:endParaRPr lang="en-US" sz="1700" dirty="0"/>
          </a:p>
        </p:txBody>
      </p:sp>
      <p:sp>
        <p:nvSpPr>
          <p:cNvPr id="13" name="Text 11"/>
          <p:cNvSpPr/>
          <p:nvPr/>
        </p:nvSpPr>
        <p:spPr>
          <a:xfrm>
            <a:off x="764143" y="6405682"/>
            <a:ext cx="12708136" cy="1047988"/>
          </a:xfrm>
          <a:prstGeom prst="rect">
            <a:avLst/>
          </a:prstGeom>
          <a:noFill/>
          <a:ln/>
        </p:spPr>
        <p:txBody>
          <a:bodyPr wrap="square" lIns="0" tIns="0" rIns="0" bIns="0" rtlCol="0" anchor="t"/>
          <a:lstStyle/>
          <a:p>
            <a:pPr algn="l" indent="0" marL="0">
              <a:lnSpc>
                <a:spcPts val="2750"/>
              </a:lnSpc>
              <a:buNone/>
            </a:pPr>
            <a:r>
              <a:rPr lang="en-US" sz="1700" dirty="0">
                <a:solidFill>
                  <a:srgbClr val="000000"/>
                </a:solidFill>
                <a:latin typeface="Inter" pitchFamily="34" charset="0"/>
                <a:ea typeface="Inter" pitchFamily="34" charset="-122"/>
                <a:cs typeface="Inter" pitchFamily="34" charset="-120"/>
              </a:rPr>
              <a:t>Modern POS taggers typically employ machine learning approaches, including Hidden Markov Models, Conditional Random Fields, and increasingly, neural networks. These models learn tag sequence probabilities from large annotated corpora, incorporating both lexical features and contextual patterns to achieve high accuracy across diverse texts.</a:t>
            </a:r>
            <a:endParaRPr lang="en-US" sz="1700" dirty="0"/>
          </a:p>
        </p:txBody>
      </p:sp>
      <p:pic>
        <p:nvPicPr>
          <p:cNvPr id="14"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Text 0"/>
          <p:cNvSpPr/>
          <p:nvPr/>
        </p:nvSpPr>
        <p:spPr>
          <a:xfrm>
            <a:off x="562808" y="442198"/>
            <a:ext cx="5227796" cy="502563"/>
          </a:xfrm>
          <a:prstGeom prst="rect">
            <a:avLst/>
          </a:prstGeom>
          <a:noFill/>
          <a:ln/>
        </p:spPr>
        <p:txBody>
          <a:bodyPr wrap="none" lIns="0" tIns="0" rIns="0" bIns="0" rtlCol="0" anchor="t"/>
          <a:lstStyle/>
          <a:p>
            <a:pPr algn="l" indent="0" marL="0">
              <a:lnSpc>
                <a:spcPts val="3950"/>
              </a:lnSpc>
              <a:buNone/>
            </a:pPr>
            <a:r>
              <a:rPr lang="en-US" sz="3150" b="1" dirty="0">
                <a:solidFill>
                  <a:srgbClr val="000000"/>
                </a:solidFill>
                <a:latin typeface="Inter Bold" pitchFamily="34" charset="0"/>
                <a:ea typeface="Inter Bold" pitchFamily="34" charset="-122"/>
                <a:cs typeface="Inter Bold" pitchFamily="34" charset="-120"/>
              </a:rPr>
              <a:t>POS Tagging: Applications</a:t>
            </a:r>
            <a:endParaRPr lang="en-US" sz="3150" dirty="0"/>
          </a:p>
        </p:txBody>
      </p:sp>
      <p:pic>
        <p:nvPicPr>
          <p:cNvPr id="3" name="Image 0" descr="preencoded.png">    </p:cNvPr>
          <p:cNvPicPr>
            <a:picLocks noChangeAspect="1"/>
          </p:cNvPicPr>
          <p:nvPr/>
        </p:nvPicPr>
        <p:blipFill>
          <a:blip r:embed="rId1"/>
          <a:stretch>
            <a:fillRect/>
          </a:stretch>
        </p:blipFill>
        <p:spPr>
          <a:xfrm>
            <a:off x="3144679" y="3455194"/>
            <a:ext cx="7745611" cy="7745611"/>
          </a:xfrm>
          <a:prstGeom prst="rect">
            <a:avLst/>
          </a:prstGeom>
        </p:spPr>
      </p:pic>
      <p:pic>
        <p:nvPicPr>
          <p:cNvPr id="4" name="Image 1" descr="preencoded.png">    </p:cNvPr>
          <p:cNvPicPr>
            <a:picLocks noChangeAspect="1"/>
          </p:cNvPicPr>
          <p:nvPr/>
        </p:nvPicPr>
        <p:blipFill>
          <a:blip r:embed="rId2"/>
          <a:stretch>
            <a:fillRect/>
          </a:stretch>
        </p:blipFill>
        <p:spPr>
          <a:xfrm>
            <a:off x="4198144" y="6046708"/>
            <a:ext cx="271343" cy="339209"/>
          </a:xfrm>
          <a:prstGeom prst="rect">
            <a:avLst/>
          </a:prstGeom>
        </p:spPr>
      </p:pic>
      <p:pic>
        <p:nvPicPr>
          <p:cNvPr id="5" name="Image 2" descr="preencoded.png">    </p:cNvPr>
          <p:cNvPicPr>
            <a:picLocks noChangeAspect="1"/>
          </p:cNvPicPr>
          <p:nvPr/>
        </p:nvPicPr>
        <p:blipFill>
          <a:blip r:embed="rId3"/>
          <a:stretch>
            <a:fillRect/>
          </a:stretch>
        </p:blipFill>
        <p:spPr>
          <a:xfrm>
            <a:off x="3144679" y="3455194"/>
            <a:ext cx="7745611" cy="7745611"/>
          </a:xfrm>
          <a:prstGeom prst="rect">
            <a:avLst/>
          </a:prstGeom>
        </p:spPr>
      </p:pic>
      <p:sp>
        <p:nvSpPr>
          <p:cNvPr id="6" name="Text 1"/>
          <p:cNvSpPr/>
          <p:nvPr/>
        </p:nvSpPr>
        <p:spPr>
          <a:xfrm>
            <a:off x="5770126" y="4474726"/>
            <a:ext cx="271343" cy="339209"/>
          </a:xfrm>
          <a:prstGeom prst="rect">
            <a:avLst/>
          </a:prstGeom>
          <a:noFill/>
          <a:ln/>
        </p:spPr>
        <p:txBody>
          <a:bodyPr wrap="none" lIns="0" tIns="0" rIns="0" bIns="0" rtlCol="0" anchor="t"/>
          <a:lstStyle/>
          <a:p>
            <a:pPr algn="l" indent="0" marL="0">
              <a:lnSpc>
                <a:spcPts val="3400"/>
              </a:lnSpc>
              <a:buNone/>
            </a:pPr>
            <a:r>
              <a:rPr lang="en-US" sz="2100" b="1" dirty="0">
                <a:solidFill>
                  <a:srgbClr val="000000"/>
                </a:solidFill>
                <a:latin typeface="Inter Bold" pitchFamily="34" charset="0"/>
                <a:ea typeface="Inter Bold" pitchFamily="34" charset="-122"/>
                <a:cs typeface="Inter Bold" pitchFamily="34" charset="-120"/>
              </a:rPr>
              <a:t>2</a:t>
            </a:r>
            <a:endParaRPr lang="en-US" sz="2100" dirty="0"/>
          </a:p>
        </p:txBody>
      </p:sp>
      <p:pic>
        <p:nvPicPr>
          <p:cNvPr id="7" name="Image 3" descr="preencoded.png">    </p:cNvPr>
          <p:cNvPicPr>
            <a:picLocks noChangeAspect="1"/>
          </p:cNvPicPr>
          <p:nvPr/>
        </p:nvPicPr>
        <p:blipFill>
          <a:blip r:embed="rId4"/>
          <a:stretch>
            <a:fillRect/>
          </a:stretch>
        </p:blipFill>
        <p:spPr>
          <a:xfrm>
            <a:off x="3144679" y="3455194"/>
            <a:ext cx="7745611" cy="7745611"/>
          </a:xfrm>
          <a:prstGeom prst="rect">
            <a:avLst/>
          </a:prstGeom>
        </p:spPr>
      </p:pic>
      <p:pic>
        <p:nvPicPr>
          <p:cNvPr id="8" name="Image 4" descr="preencoded.png">    </p:cNvPr>
          <p:cNvPicPr>
            <a:picLocks noChangeAspect="1"/>
          </p:cNvPicPr>
          <p:nvPr/>
        </p:nvPicPr>
        <p:blipFill>
          <a:blip r:embed="rId5"/>
          <a:stretch>
            <a:fillRect/>
          </a:stretch>
        </p:blipFill>
        <p:spPr>
          <a:xfrm>
            <a:off x="7993142" y="4474726"/>
            <a:ext cx="271343" cy="339209"/>
          </a:xfrm>
          <a:prstGeom prst="rect">
            <a:avLst/>
          </a:prstGeom>
        </p:spPr>
      </p:pic>
      <p:pic>
        <p:nvPicPr>
          <p:cNvPr id="9" name="Image 5" descr="preencoded.png">    </p:cNvPr>
          <p:cNvPicPr>
            <a:picLocks noChangeAspect="1"/>
          </p:cNvPicPr>
          <p:nvPr/>
        </p:nvPicPr>
        <p:blipFill>
          <a:blip r:embed="rId6"/>
          <a:stretch>
            <a:fillRect/>
          </a:stretch>
        </p:blipFill>
        <p:spPr>
          <a:xfrm>
            <a:off x="3144679" y="3455194"/>
            <a:ext cx="7745611" cy="7745611"/>
          </a:xfrm>
          <a:prstGeom prst="rect">
            <a:avLst/>
          </a:prstGeom>
        </p:spPr>
      </p:pic>
      <p:pic>
        <p:nvPicPr>
          <p:cNvPr id="10" name="Image 6" descr="preencoded.png">    </p:cNvPr>
          <p:cNvPicPr>
            <a:picLocks noChangeAspect="1"/>
          </p:cNvPicPr>
          <p:nvPr/>
        </p:nvPicPr>
        <p:blipFill>
          <a:blip r:embed="rId7"/>
          <a:stretch>
            <a:fillRect/>
          </a:stretch>
        </p:blipFill>
        <p:spPr>
          <a:xfrm>
            <a:off x="9565124" y="6046708"/>
            <a:ext cx="271343" cy="339209"/>
          </a:xfrm>
          <a:prstGeom prst="rect">
            <a:avLst/>
          </a:prstGeom>
        </p:spPr>
      </p:pic>
      <p:sp>
        <p:nvSpPr>
          <p:cNvPr id="11" name="Text 2"/>
          <p:cNvSpPr/>
          <p:nvPr/>
        </p:nvSpPr>
        <p:spPr>
          <a:xfrm>
            <a:off x="562808" y="7508796"/>
            <a:ext cx="12909471" cy="514588"/>
          </a:xfrm>
          <a:prstGeom prst="rect">
            <a:avLst/>
          </a:prstGeom>
          <a:noFill/>
          <a:ln/>
        </p:spPr>
        <p:txBody>
          <a:bodyPr wrap="square" lIns="0" tIns="0" rIns="0" bIns="0" rtlCol="0" anchor="t"/>
          <a:lstStyle/>
          <a:p>
            <a:pPr algn="l" indent="0" marL="0">
              <a:lnSpc>
                <a:spcPts val="2000"/>
              </a:lnSpc>
              <a:buNone/>
            </a:pPr>
            <a:r>
              <a:rPr lang="en-US" sz="1250" dirty="0">
                <a:solidFill>
                  <a:srgbClr val="000000"/>
                </a:solidFill>
                <a:latin typeface="Inter" pitchFamily="34" charset="0"/>
                <a:ea typeface="Inter" pitchFamily="34" charset="-122"/>
                <a:cs typeface="Inter" pitchFamily="34" charset="-120"/>
              </a:rPr>
              <a:t>POS tagging serves as a fundamental building block for many higher-level NLP tasks. By annotating the grammatical role of each word, it provides crucial structural information that helps disambiguate meaning and enables more sophisticated linguistic analysis.</a:t>
            </a:r>
            <a:endParaRPr lang="en-US" sz="1250" dirty="0"/>
          </a:p>
        </p:txBody>
      </p:sp>
      <p:sp>
        <p:nvSpPr>
          <p:cNvPr id="12" name="Text 3"/>
          <p:cNvSpPr/>
          <p:nvPr/>
        </p:nvSpPr>
        <p:spPr>
          <a:xfrm>
            <a:off x="1080968" y="2781181"/>
            <a:ext cx="2010132" cy="251222"/>
          </a:xfrm>
          <a:prstGeom prst="rect">
            <a:avLst/>
          </a:prstGeom>
          <a:noFill/>
          <a:ln/>
        </p:spPr>
        <p:txBody>
          <a:bodyPr wrap="none" lIns="0" tIns="0" rIns="0" bIns="0" rtlCol="0" anchor="t"/>
          <a:lstStyle/>
          <a:p>
            <a:pPr algn="ctr" indent="0" marL="0">
              <a:lnSpc>
                <a:spcPts val="1950"/>
              </a:lnSpc>
              <a:buNone/>
            </a:pPr>
            <a:r>
              <a:rPr lang="en-US" sz="1550" b="1" dirty="0">
                <a:solidFill>
                  <a:srgbClr val="000000"/>
                </a:solidFill>
                <a:latin typeface="Inter Bold" pitchFamily="34" charset="0"/>
                <a:ea typeface="Inter Bold" pitchFamily="34" charset="-122"/>
                <a:cs typeface="Inter Bold" pitchFamily="34" charset="-120"/>
              </a:rPr>
              <a:t>Grammar Checking</a:t>
            </a:r>
            <a:endParaRPr lang="en-US" sz="1550" dirty="0"/>
          </a:p>
        </p:txBody>
      </p:sp>
      <p:sp>
        <p:nvSpPr>
          <p:cNvPr id="13" name="Text 4"/>
          <p:cNvSpPr/>
          <p:nvPr/>
        </p:nvSpPr>
        <p:spPr>
          <a:xfrm>
            <a:off x="562808" y="3128843"/>
            <a:ext cx="3046452" cy="771882"/>
          </a:xfrm>
          <a:prstGeom prst="rect">
            <a:avLst/>
          </a:prstGeom>
          <a:noFill/>
          <a:ln/>
        </p:spPr>
        <p:txBody>
          <a:bodyPr wrap="square" lIns="0" tIns="0" rIns="0" bIns="0" rtlCol="0" anchor="t"/>
          <a:lstStyle/>
          <a:p>
            <a:pPr algn="ctr" indent="0" marL="0">
              <a:lnSpc>
                <a:spcPts val="2000"/>
              </a:lnSpc>
              <a:buNone/>
            </a:pPr>
            <a:r>
              <a:rPr lang="en-US" sz="1250" dirty="0">
                <a:solidFill>
                  <a:srgbClr val="000000"/>
                </a:solidFill>
                <a:latin typeface="Inter" pitchFamily="34" charset="0"/>
                <a:ea typeface="Inter" pitchFamily="34" charset="-122"/>
                <a:cs typeface="Inter" pitchFamily="34" charset="-120"/>
              </a:rPr>
              <a:t>POS tags reveal grammatical errors like agreement mistakes between subjects and verbs or incorrect article usage.</a:t>
            </a:r>
            <a:endParaRPr lang="en-US" sz="1250" dirty="0"/>
          </a:p>
        </p:txBody>
      </p:sp>
      <p:sp>
        <p:nvSpPr>
          <p:cNvPr id="14" name="Text 5"/>
          <p:cNvSpPr/>
          <p:nvPr/>
        </p:nvSpPr>
        <p:spPr>
          <a:xfrm>
            <a:off x="562808" y="3997166"/>
            <a:ext cx="3046452" cy="257294"/>
          </a:xfrm>
          <a:prstGeom prst="rect">
            <a:avLst/>
          </a:prstGeom>
          <a:noFill/>
          <a:ln/>
        </p:spPr>
        <p:txBody>
          <a:bodyPr wrap="none" lIns="0" tIns="0" rIns="0" bIns="0" rtlCol="0" anchor="t"/>
          <a:lstStyle/>
          <a:p>
            <a:pPr algn="l" marL="342900" indent="-342900">
              <a:lnSpc>
                <a:spcPts val="2000"/>
              </a:lnSpc>
              <a:buSzPct val="100000"/>
              <a:buChar char="•"/>
            </a:pPr>
            <a:r>
              <a:rPr lang="en-US" sz="1250" dirty="0">
                <a:solidFill>
                  <a:srgbClr val="000000"/>
                </a:solidFill>
                <a:latin typeface="Inter" pitchFamily="34" charset="0"/>
                <a:ea typeface="Inter" pitchFamily="34" charset="-122"/>
                <a:cs typeface="Inter" pitchFamily="34" charset="-120"/>
              </a:rPr>
              <a:t>Identifies structural errors</a:t>
            </a:r>
            <a:endParaRPr lang="en-US" sz="1250" dirty="0"/>
          </a:p>
        </p:txBody>
      </p:sp>
      <p:sp>
        <p:nvSpPr>
          <p:cNvPr id="15" name="Text 6"/>
          <p:cNvSpPr/>
          <p:nvPr/>
        </p:nvSpPr>
        <p:spPr>
          <a:xfrm>
            <a:off x="562808" y="4310658"/>
            <a:ext cx="3046452" cy="257294"/>
          </a:xfrm>
          <a:prstGeom prst="rect">
            <a:avLst/>
          </a:prstGeom>
          <a:noFill/>
          <a:ln/>
        </p:spPr>
        <p:txBody>
          <a:bodyPr wrap="none" lIns="0" tIns="0" rIns="0" bIns="0" rtlCol="0" anchor="t"/>
          <a:lstStyle/>
          <a:p>
            <a:pPr algn="l" marL="342900" indent="-342900">
              <a:lnSpc>
                <a:spcPts val="2000"/>
              </a:lnSpc>
              <a:buSzPct val="100000"/>
              <a:buChar char="•"/>
            </a:pPr>
            <a:r>
              <a:rPr lang="en-US" sz="1250" dirty="0">
                <a:solidFill>
                  <a:srgbClr val="000000"/>
                </a:solidFill>
                <a:latin typeface="Inter" pitchFamily="34" charset="0"/>
                <a:ea typeface="Inter" pitchFamily="34" charset="-122"/>
                <a:cs typeface="Inter" pitchFamily="34" charset="-120"/>
              </a:rPr>
              <a:t>Suggests grammatical corrections</a:t>
            </a:r>
            <a:endParaRPr lang="en-US" sz="1250" dirty="0"/>
          </a:p>
        </p:txBody>
      </p:sp>
      <p:sp>
        <p:nvSpPr>
          <p:cNvPr id="16" name="Text 7"/>
          <p:cNvSpPr/>
          <p:nvPr/>
        </p:nvSpPr>
        <p:spPr>
          <a:xfrm>
            <a:off x="4368641" y="1266349"/>
            <a:ext cx="2010132" cy="251222"/>
          </a:xfrm>
          <a:prstGeom prst="rect">
            <a:avLst/>
          </a:prstGeom>
          <a:noFill/>
          <a:ln/>
        </p:spPr>
        <p:txBody>
          <a:bodyPr wrap="none" lIns="0" tIns="0" rIns="0" bIns="0" rtlCol="0" anchor="t"/>
          <a:lstStyle/>
          <a:p>
            <a:pPr algn="ctr" indent="0" marL="0">
              <a:lnSpc>
                <a:spcPts val="1950"/>
              </a:lnSpc>
              <a:buNone/>
            </a:pPr>
            <a:r>
              <a:rPr lang="en-US" sz="1550" b="1" dirty="0">
                <a:solidFill>
                  <a:srgbClr val="000000"/>
                </a:solidFill>
                <a:latin typeface="Inter Bold" pitchFamily="34" charset="0"/>
                <a:ea typeface="Inter Bold" pitchFamily="34" charset="-122"/>
                <a:cs typeface="Inter Bold" pitchFamily="34" charset="-120"/>
              </a:rPr>
              <a:t>Syntactic Parsing</a:t>
            </a:r>
            <a:endParaRPr lang="en-US" sz="1550" dirty="0"/>
          </a:p>
        </p:txBody>
      </p:sp>
      <p:sp>
        <p:nvSpPr>
          <p:cNvPr id="17" name="Text 8"/>
          <p:cNvSpPr/>
          <p:nvPr/>
        </p:nvSpPr>
        <p:spPr>
          <a:xfrm>
            <a:off x="3850481" y="1614011"/>
            <a:ext cx="3046452" cy="771882"/>
          </a:xfrm>
          <a:prstGeom prst="rect">
            <a:avLst/>
          </a:prstGeom>
          <a:noFill/>
          <a:ln/>
        </p:spPr>
        <p:txBody>
          <a:bodyPr wrap="square" lIns="0" tIns="0" rIns="0" bIns="0" rtlCol="0" anchor="t"/>
          <a:lstStyle/>
          <a:p>
            <a:pPr algn="ctr" indent="0" marL="0">
              <a:lnSpc>
                <a:spcPts val="2000"/>
              </a:lnSpc>
              <a:buNone/>
            </a:pPr>
            <a:r>
              <a:rPr lang="en-US" sz="1250" dirty="0">
                <a:solidFill>
                  <a:srgbClr val="000000"/>
                </a:solidFill>
                <a:latin typeface="Inter" pitchFamily="34" charset="0"/>
                <a:ea typeface="Inter" pitchFamily="34" charset="-122"/>
                <a:cs typeface="Inter" pitchFamily="34" charset="-120"/>
              </a:rPr>
              <a:t>POS tags provide essential input for building parse trees and analyzing sentence structure.</a:t>
            </a:r>
            <a:endParaRPr lang="en-US" sz="1250" dirty="0"/>
          </a:p>
        </p:txBody>
      </p:sp>
      <p:sp>
        <p:nvSpPr>
          <p:cNvPr id="18" name="Text 9"/>
          <p:cNvSpPr/>
          <p:nvPr/>
        </p:nvSpPr>
        <p:spPr>
          <a:xfrm>
            <a:off x="3850481" y="2482334"/>
            <a:ext cx="3046452" cy="514588"/>
          </a:xfrm>
          <a:prstGeom prst="rect">
            <a:avLst/>
          </a:prstGeom>
          <a:noFill/>
          <a:ln/>
        </p:spPr>
        <p:txBody>
          <a:bodyPr wrap="square" lIns="0" tIns="0" rIns="0" bIns="0" rtlCol="0" anchor="t"/>
          <a:lstStyle/>
          <a:p>
            <a:pPr algn="l" marL="342900" indent="-342900">
              <a:lnSpc>
                <a:spcPts val="2000"/>
              </a:lnSpc>
              <a:buSzPct val="100000"/>
              <a:buChar char="•"/>
            </a:pPr>
            <a:r>
              <a:rPr lang="en-US" sz="1250" dirty="0">
                <a:solidFill>
                  <a:srgbClr val="000000"/>
                </a:solidFill>
                <a:latin typeface="Inter" pitchFamily="34" charset="0"/>
                <a:ea typeface="Inter" pitchFamily="34" charset="-122"/>
                <a:cs typeface="Inter" pitchFamily="34" charset="-120"/>
              </a:rPr>
              <a:t>Forms foundation for dependency parsing</a:t>
            </a:r>
            <a:endParaRPr lang="en-US" sz="1250" dirty="0"/>
          </a:p>
        </p:txBody>
      </p:sp>
      <p:sp>
        <p:nvSpPr>
          <p:cNvPr id="19" name="Text 10"/>
          <p:cNvSpPr/>
          <p:nvPr/>
        </p:nvSpPr>
        <p:spPr>
          <a:xfrm>
            <a:off x="3850481" y="3053120"/>
            <a:ext cx="3046452" cy="257294"/>
          </a:xfrm>
          <a:prstGeom prst="rect">
            <a:avLst/>
          </a:prstGeom>
          <a:noFill/>
          <a:ln/>
        </p:spPr>
        <p:txBody>
          <a:bodyPr wrap="none" lIns="0" tIns="0" rIns="0" bIns="0" rtlCol="0" anchor="t"/>
          <a:lstStyle/>
          <a:p>
            <a:pPr algn="l" marL="342900" indent="-342900">
              <a:lnSpc>
                <a:spcPts val="2000"/>
              </a:lnSpc>
              <a:buSzPct val="100000"/>
              <a:buChar char="•"/>
            </a:pPr>
            <a:r>
              <a:rPr lang="en-US" sz="1250" dirty="0">
                <a:solidFill>
                  <a:srgbClr val="000000"/>
                </a:solidFill>
                <a:latin typeface="Inter" pitchFamily="34" charset="0"/>
                <a:ea typeface="Inter" pitchFamily="34" charset="-122"/>
                <a:cs typeface="Inter" pitchFamily="34" charset="-120"/>
              </a:rPr>
              <a:t>Enables deeper syntax analysis</a:t>
            </a:r>
            <a:endParaRPr lang="en-US" sz="1250" dirty="0"/>
          </a:p>
        </p:txBody>
      </p:sp>
      <p:sp>
        <p:nvSpPr>
          <p:cNvPr id="20" name="Text 11"/>
          <p:cNvSpPr/>
          <p:nvPr/>
        </p:nvSpPr>
        <p:spPr>
          <a:xfrm>
            <a:off x="7564636" y="1523643"/>
            <a:ext cx="2193488" cy="251222"/>
          </a:xfrm>
          <a:prstGeom prst="rect">
            <a:avLst/>
          </a:prstGeom>
          <a:noFill/>
          <a:ln/>
        </p:spPr>
        <p:txBody>
          <a:bodyPr wrap="none" lIns="0" tIns="0" rIns="0" bIns="0" rtlCol="0" anchor="t"/>
          <a:lstStyle/>
          <a:p>
            <a:pPr algn="ctr" indent="0" marL="0">
              <a:lnSpc>
                <a:spcPts val="1950"/>
              </a:lnSpc>
              <a:buNone/>
            </a:pPr>
            <a:r>
              <a:rPr lang="en-US" sz="1550" b="1" dirty="0">
                <a:solidFill>
                  <a:srgbClr val="000000"/>
                </a:solidFill>
                <a:latin typeface="Inter Bold" pitchFamily="34" charset="0"/>
                <a:ea typeface="Inter Bold" pitchFamily="34" charset="-122"/>
                <a:cs typeface="Inter Bold" pitchFamily="34" charset="-120"/>
              </a:rPr>
              <a:t>Information Extraction</a:t>
            </a:r>
            <a:endParaRPr lang="en-US" sz="1550" dirty="0"/>
          </a:p>
        </p:txBody>
      </p:sp>
      <p:sp>
        <p:nvSpPr>
          <p:cNvPr id="21" name="Text 12"/>
          <p:cNvSpPr/>
          <p:nvPr/>
        </p:nvSpPr>
        <p:spPr>
          <a:xfrm>
            <a:off x="7138154" y="1871305"/>
            <a:ext cx="3046452" cy="514588"/>
          </a:xfrm>
          <a:prstGeom prst="rect">
            <a:avLst/>
          </a:prstGeom>
          <a:noFill/>
          <a:ln/>
        </p:spPr>
        <p:txBody>
          <a:bodyPr wrap="square" lIns="0" tIns="0" rIns="0" bIns="0" rtlCol="0" anchor="t"/>
          <a:lstStyle/>
          <a:p>
            <a:pPr algn="ctr" indent="0" marL="0">
              <a:lnSpc>
                <a:spcPts val="2000"/>
              </a:lnSpc>
              <a:buNone/>
            </a:pPr>
            <a:r>
              <a:rPr lang="en-US" sz="1250" dirty="0">
                <a:solidFill>
                  <a:srgbClr val="000000"/>
                </a:solidFill>
                <a:latin typeface="Inter" pitchFamily="34" charset="0"/>
                <a:ea typeface="Inter" pitchFamily="34" charset="-122"/>
                <a:cs typeface="Inter" pitchFamily="34" charset="-120"/>
              </a:rPr>
              <a:t>POS patterns help identify key entities and relationships in text.</a:t>
            </a:r>
            <a:endParaRPr lang="en-US" sz="1250" dirty="0"/>
          </a:p>
        </p:txBody>
      </p:sp>
      <p:sp>
        <p:nvSpPr>
          <p:cNvPr id="22" name="Text 13"/>
          <p:cNvSpPr/>
          <p:nvPr/>
        </p:nvSpPr>
        <p:spPr>
          <a:xfrm>
            <a:off x="7138154" y="2482334"/>
            <a:ext cx="3046452" cy="257294"/>
          </a:xfrm>
          <a:prstGeom prst="rect">
            <a:avLst/>
          </a:prstGeom>
          <a:noFill/>
          <a:ln/>
        </p:spPr>
        <p:txBody>
          <a:bodyPr wrap="none" lIns="0" tIns="0" rIns="0" bIns="0" rtlCol="0" anchor="t"/>
          <a:lstStyle/>
          <a:p>
            <a:pPr algn="l" marL="342900" indent="-342900">
              <a:lnSpc>
                <a:spcPts val="2000"/>
              </a:lnSpc>
              <a:buSzPct val="100000"/>
              <a:buChar char="•"/>
            </a:pPr>
            <a:r>
              <a:rPr lang="en-US" sz="1250" dirty="0">
                <a:solidFill>
                  <a:srgbClr val="000000"/>
                </a:solidFill>
                <a:latin typeface="Inter" pitchFamily="34" charset="0"/>
                <a:ea typeface="Inter" pitchFamily="34" charset="-122"/>
                <a:cs typeface="Inter" pitchFamily="34" charset="-120"/>
              </a:rPr>
              <a:t>Extracts names, dates, amounts</a:t>
            </a:r>
            <a:endParaRPr lang="en-US" sz="1250" dirty="0"/>
          </a:p>
        </p:txBody>
      </p:sp>
      <p:sp>
        <p:nvSpPr>
          <p:cNvPr id="23" name="Text 14"/>
          <p:cNvSpPr/>
          <p:nvPr/>
        </p:nvSpPr>
        <p:spPr>
          <a:xfrm>
            <a:off x="7138154" y="2795826"/>
            <a:ext cx="3046452" cy="514588"/>
          </a:xfrm>
          <a:prstGeom prst="rect">
            <a:avLst/>
          </a:prstGeom>
          <a:noFill/>
          <a:ln/>
        </p:spPr>
        <p:txBody>
          <a:bodyPr wrap="square" lIns="0" tIns="0" rIns="0" bIns="0" rtlCol="0" anchor="t"/>
          <a:lstStyle/>
          <a:p>
            <a:pPr algn="l" marL="342900" indent="-342900">
              <a:lnSpc>
                <a:spcPts val="2000"/>
              </a:lnSpc>
              <a:buSzPct val="100000"/>
              <a:buChar char="•"/>
            </a:pPr>
            <a:r>
              <a:rPr lang="en-US" sz="1250" dirty="0">
                <a:solidFill>
                  <a:srgbClr val="000000"/>
                </a:solidFill>
                <a:latin typeface="Inter" pitchFamily="34" charset="0"/>
                <a:ea typeface="Inter" pitchFamily="34" charset="-122"/>
                <a:cs typeface="Inter" pitchFamily="34" charset="-120"/>
              </a:rPr>
              <a:t>Identifies noun phrases for concept extraction</a:t>
            </a:r>
            <a:endParaRPr lang="en-US" sz="1250" dirty="0"/>
          </a:p>
        </p:txBody>
      </p:sp>
      <p:sp>
        <p:nvSpPr>
          <p:cNvPr id="24" name="Text 15"/>
          <p:cNvSpPr/>
          <p:nvPr/>
        </p:nvSpPr>
        <p:spPr>
          <a:xfrm>
            <a:off x="10943987" y="2781181"/>
            <a:ext cx="2010132" cy="251222"/>
          </a:xfrm>
          <a:prstGeom prst="rect">
            <a:avLst/>
          </a:prstGeom>
          <a:noFill/>
          <a:ln/>
        </p:spPr>
        <p:txBody>
          <a:bodyPr wrap="none" lIns="0" tIns="0" rIns="0" bIns="0" rtlCol="0" anchor="t"/>
          <a:lstStyle/>
          <a:p>
            <a:pPr algn="ctr" indent="0" marL="0">
              <a:lnSpc>
                <a:spcPts val="1950"/>
              </a:lnSpc>
              <a:buNone/>
            </a:pPr>
            <a:r>
              <a:rPr lang="en-US" sz="1550" b="1" dirty="0">
                <a:solidFill>
                  <a:srgbClr val="000000"/>
                </a:solidFill>
                <a:latin typeface="Inter Bold" pitchFamily="34" charset="0"/>
                <a:ea typeface="Inter Bold" pitchFamily="34" charset="-122"/>
                <a:cs typeface="Inter Bold" pitchFamily="34" charset="-120"/>
              </a:rPr>
              <a:t>Question Answering</a:t>
            </a:r>
            <a:endParaRPr lang="en-US" sz="1550" dirty="0"/>
          </a:p>
        </p:txBody>
      </p:sp>
      <p:sp>
        <p:nvSpPr>
          <p:cNvPr id="25" name="Text 16"/>
          <p:cNvSpPr/>
          <p:nvPr/>
        </p:nvSpPr>
        <p:spPr>
          <a:xfrm>
            <a:off x="10425827" y="3128843"/>
            <a:ext cx="3046452" cy="771882"/>
          </a:xfrm>
          <a:prstGeom prst="rect">
            <a:avLst/>
          </a:prstGeom>
          <a:noFill/>
          <a:ln/>
        </p:spPr>
        <p:txBody>
          <a:bodyPr wrap="square" lIns="0" tIns="0" rIns="0" bIns="0" rtlCol="0" anchor="t"/>
          <a:lstStyle/>
          <a:p>
            <a:pPr algn="ctr" indent="0" marL="0">
              <a:lnSpc>
                <a:spcPts val="2000"/>
              </a:lnSpc>
              <a:buNone/>
            </a:pPr>
            <a:r>
              <a:rPr lang="en-US" sz="1250" dirty="0">
                <a:solidFill>
                  <a:srgbClr val="000000"/>
                </a:solidFill>
                <a:latin typeface="Inter" pitchFamily="34" charset="0"/>
                <a:ea typeface="Inter" pitchFamily="34" charset="-122"/>
                <a:cs typeface="Inter" pitchFamily="34" charset="-120"/>
              </a:rPr>
              <a:t>POS tags help determine question types and identify potential answer candidates.</a:t>
            </a:r>
            <a:endParaRPr lang="en-US" sz="1250" dirty="0"/>
          </a:p>
        </p:txBody>
      </p:sp>
      <p:sp>
        <p:nvSpPr>
          <p:cNvPr id="26" name="Text 17"/>
          <p:cNvSpPr/>
          <p:nvPr/>
        </p:nvSpPr>
        <p:spPr>
          <a:xfrm>
            <a:off x="10425827" y="3997166"/>
            <a:ext cx="3046452" cy="257294"/>
          </a:xfrm>
          <a:prstGeom prst="rect">
            <a:avLst/>
          </a:prstGeom>
          <a:noFill/>
          <a:ln/>
        </p:spPr>
        <p:txBody>
          <a:bodyPr wrap="none" lIns="0" tIns="0" rIns="0" bIns="0" rtlCol="0" anchor="t"/>
          <a:lstStyle/>
          <a:p>
            <a:pPr algn="l" marL="342900" indent="-342900">
              <a:lnSpc>
                <a:spcPts val="2000"/>
              </a:lnSpc>
              <a:buSzPct val="100000"/>
              <a:buChar char="•"/>
            </a:pPr>
            <a:r>
              <a:rPr lang="en-US" sz="1250" dirty="0">
                <a:solidFill>
                  <a:srgbClr val="000000"/>
                </a:solidFill>
                <a:latin typeface="Inter" pitchFamily="34" charset="0"/>
                <a:ea typeface="Inter" pitchFamily="34" charset="-122"/>
                <a:cs typeface="Inter" pitchFamily="34" charset="-120"/>
              </a:rPr>
              <a:t>Classifies question purpose</a:t>
            </a:r>
            <a:endParaRPr lang="en-US" sz="1250" dirty="0"/>
          </a:p>
        </p:txBody>
      </p:sp>
      <p:sp>
        <p:nvSpPr>
          <p:cNvPr id="27" name="Text 18"/>
          <p:cNvSpPr/>
          <p:nvPr/>
        </p:nvSpPr>
        <p:spPr>
          <a:xfrm>
            <a:off x="10425827" y="4310658"/>
            <a:ext cx="3046452" cy="257294"/>
          </a:xfrm>
          <a:prstGeom prst="rect">
            <a:avLst/>
          </a:prstGeom>
          <a:noFill/>
          <a:ln/>
        </p:spPr>
        <p:txBody>
          <a:bodyPr wrap="none" lIns="0" tIns="0" rIns="0" bIns="0" rtlCol="0" anchor="t"/>
          <a:lstStyle/>
          <a:p>
            <a:pPr algn="l" marL="342900" indent="-342900">
              <a:lnSpc>
                <a:spcPts val="2000"/>
              </a:lnSpc>
              <a:buSzPct val="100000"/>
              <a:buChar char="•"/>
            </a:pPr>
            <a:r>
              <a:rPr lang="en-US" sz="1250" dirty="0">
                <a:solidFill>
                  <a:srgbClr val="000000"/>
                </a:solidFill>
                <a:latin typeface="Inter" pitchFamily="34" charset="0"/>
                <a:ea typeface="Inter" pitchFamily="34" charset="-122"/>
                <a:cs typeface="Inter" pitchFamily="34" charset="-120"/>
              </a:rPr>
              <a:t>Locates relevant information</a:t>
            </a:r>
            <a:endParaRPr lang="en-US" sz="1250" dirty="0"/>
          </a:p>
        </p:txBody>
      </p:sp>
      <p:pic>
        <p:nvPicPr>
          <p:cNvPr id="28" name="Image 7" descr="preencoded.png">    </p:cNvPr>
          <p:cNvPicPr>
            <a:picLocks noChangeAspect="1"/>
          </p:cNvPicPr>
          <p:nvPr/>
        </p:nvPicPr>
        <p:blipFill>
          <a:blip r:embed="rId8"/>
          <a:stretch>
            <a:fillRect/>
          </a:stretch>
        </p:blipFill>
        <p:spPr>
          <a:xfrm>
            <a:off x="13700760" y="228600"/>
            <a:ext cx="701040" cy="66413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Text 0"/>
          <p:cNvSpPr/>
          <p:nvPr/>
        </p:nvSpPr>
        <p:spPr>
          <a:xfrm>
            <a:off x="706398" y="556736"/>
            <a:ext cx="7915989" cy="630674"/>
          </a:xfrm>
          <a:prstGeom prst="rect">
            <a:avLst/>
          </a:prstGeom>
          <a:noFill/>
          <a:ln/>
        </p:spPr>
        <p:txBody>
          <a:bodyPr wrap="none" lIns="0" tIns="0" rIns="0" bIns="0" rtlCol="0" anchor="t"/>
          <a:lstStyle/>
          <a:p>
            <a:pPr algn="l" indent="0" marL="0">
              <a:lnSpc>
                <a:spcPts val="4950"/>
              </a:lnSpc>
              <a:buNone/>
            </a:pPr>
            <a:r>
              <a:rPr lang="en-US" sz="3950" b="1" dirty="0">
                <a:solidFill>
                  <a:srgbClr val="000000"/>
                </a:solidFill>
                <a:latin typeface="Inter Bold" pitchFamily="34" charset="0"/>
                <a:ea typeface="Inter Bold" pitchFamily="34" charset="-122"/>
                <a:cs typeface="Inter Bold" pitchFamily="34" charset="-120"/>
              </a:rPr>
              <a:t>Named Entity Recognition (NER)</a:t>
            </a:r>
            <a:endParaRPr lang="en-US" sz="3950" dirty="0"/>
          </a:p>
        </p:txBody>
      </p:sp>
      <p:sp>
        <p:nvSpPr>
          <p:cNvPr id="3" name="Text 1"/>
          <p:cNvSpPr/>
          <p:nvPr/>
        </p:nvSpPr>
        <p:spPr>
          <a:xfrm>
            <a:off x="706398" y="1691878"/>
            <a:ext cx="2523053" cy="315278"/>
          </a:xfrm>
          <a:prstGeom prst="rect">
            <a:avLst/>
          </a:prstGeom>
          <a:noFill/>
          <a:ln/>
        </p:spPr>
        <p:txBody>
          <a:bodyPr wrap="none" lIns="0" tIns="0" rIns="0" bIns="0" rtlCol="0" anchor="t"/>
          <a:lstStyle/>
          <a:p>
            <a:pPr algn="l" indent="0" marL="0">
              <a:lnSpc>
                <a:spcPts val="2450"/>
              </a:lnSpc>
              <a:buNone/>
            </a:pPr>
            <a:r>
              <a:rPr lang="en-US" sz="1950" b="1" dirty="0">
                <a:solidFill>
                  <a:srgbClr val="000000"/>
                </a:solidFill>
                <a:latin typeface="Inter Bold" pitchFamily="34" charset="0"/>
                <a:ea typeface="Inter Bold" pitchFamily="34" charset="-122"/>
                <a:cs typeface="Inter Bold" pitchFamily="34" charset="-120"/>
              </a:rPr>
              <a:t>Entity Definition</a:t>
            </a:r>
            <a:endParaRPr lang="en-US" sz="1950" dirty="0"/>
          </a:p>
        </p:txBody>
      </p:sp>
      <p:sp>
        <p:nvSpPr>
          <p:cNvPr id="4" name="Text 2"/>
          <p:cNvSpPr/>
          <p:nvPr/>
        </p:nvSpPr>
        <p:spPr>
          <a:xfrm>
            <a:off x="706398" y="2208967"/>
            <a:ext cx="6136719" cy="1614488"/>
          </a:xfrm>
          <a:prstGeom prst="rect">
            <a:avLst/>
          </a:prstGeom>
          <a:noFill/>
          <a:ln/>
        </p:spPr>
        <p:txBody>
          <a:bodyPr wrap="square" lIns="0" tIns="0" rIns="0" bIns="0" rtlCol="0" anchor="t"/>
          <a:lstStyle/>
          <a:p>
            <a:pPr algn="l" indent="0" marL="0">
              <a:lnSpc>
                <a:spcPts val="2500"/>
              </a:lnSpc>
              <a:buNone/>
            </a:pPr>
            <a:r>
              <a:rPr lang="en-US" sz="1550" dirty="0">
                <a:solidFill>
                  <a:srgbClr val="000000"/>
                </a:solidFill>
                <a:latin typeface="Inter" pitchFamily="34" charset="0"/>
                <a:ea typeface="Inter" pitchFamily="34" charset="-122"/>
                <a:cs typeface="Inter" pitchFamily="34" charset="-120"/>
              </a:rPr>
              <a:t>Named Entity Recognition identifies and classifies named entities in text into predefined categories. These entities typically represent real-world objects with proper names, though the specific categories vary depending on the application domain.</a:t>
            </a:r>
            <a:endParaRPr lang="en-US" sz="1550" dirty="0"/>
          </a:p>
        </p:txBody>
      </p:sp>
      <p:sp>
        <p:nvSpPr>
          <p:cNvPr id="5" name="Text 3"/>
          <p:cNvSpPr/>
          <p:nvPr/>
        </p:nvSpPr>
        <p:spPr>
          <a:xfrm>
            <a:off x="706398" y="4005024"/>
            <a:ext cx="6136719" cy="322898"/>
          </a:xfrm>
          <a:prstGeom prst="rect">
            <a:avLst/>
          </a:prstGeom>
          <a:noFill/>
          <a:ln/>
        </p:spPr>
        <p:txBody>
          <a:bodyPr wrap="none" lIns="0" tIns="0" rIns="0" bIns="0" rtlCol="0" anchor="t"/>
          <a:lstStyle/>
          <a:p>
            <a:pPr algn="l" indent="0" marL="0">
              <a:lnSpc>
                <a:spcPts val="2500"/>
              </a:lnSpc>
              <a:buNone/>
            </a:pPr>
            <a:r>
              <a:rPr lang="en-US" sz="1550" dirty="0">
                <a:solidFill>
                  <a:srgbClr val="000000"/>
                </a:solidFill>
                <a:latin typeface="Inter" pitchFamily="34" charset="0"/>
                <a:ea typeface="Inter" pitchFamily="34" charset="-122"/>
                <a:cs typeface="Inter" pitchFamily="34" charset="-120"/>
              </a:rPr>
              <a:t>Common entity types include:</a:t>
            </a:r>
            <a:endParaRPr lang="en-US" sz="1550" dirty="0"/>
          </a:p>
        </p:txBody>
      </p:sp>
      <p:sp>
        <p:nvSpPr>
          <p:cNvPr id="6" name="Text 4"/>
          <p:cNvSpPr/>
          <p:nvPr/>
        </p:nvSpPr>
        <p:spPr>
          <a:xfrm>
            <a:off x="706398" y="4509492"/>
            <a:ext cx="6136719" cy="322898"/>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Persons (Barack Obama, Marie Curie)</a:t>
            </a:r>
            <a:endParaRPr lang="en-US" sz="1550" dirty="0"/>
          </a:p>
        </p:txBody>
      </p:sp>
      <p:sp>
        <p:nvSpPr>
          <p:cNvPr id="7" name="Text 5"/>
          <p:cNvSpPr/>
          <p:nvPr/>
        </p:nvSpPr>
        <p:spPr>
          <a:xfrm>
            <a:off x="706398" y="4902994"/>
            <a:ext cx="6136719" cy="322898"/>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Organizations (Microsoft, Harvard University)</a:t>
            </a:r>
            <a:endParaRPr lang="en-US" sz="1550" dirty="0"/>
          </a:p>
        </p:txBody>
      </p:sp>
      <p:sp>
        <p:nvSpPr>
          <p:cNvPr id="8" name="Text 6"/>
          <p:cNvSpPr/>
          <p:nvPr/>
        </p:nvSpPr>
        <p:spPr>
          <a:xfrm>
            <a:off x="706398" y="5296495"/>
            <a:ext cx="6136719" cy="322898"/>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Locations (Paris, Mount Everest)</a:t>
            </a:r>
            <a:endParaRPr lang="en-US" sz="1550" dirty="0"/>
          </a:p>
        </p:txBody>
      </p:sp>
      <p:sp>
        <p:nvSpPr>
          <p:cNvPr id="9" name="Text 7"/>
          <p:cNvSpPr/>
          <p:nvPr/>
        </p:nvSpPr>
        <p:spPr>
          <a:xfrm>
            <a:off x="706398" y="5689997"/>
            <a:ext cx="6136719" cy="322898"/>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Date/Time expressions (May 2023, next Monday)</a:t>
            </a:r>
            <a:endParaRPr lang="en-US" sz="1550" dirty="0"/>
          </a:p>
        </p:txBody>
      </p:sp>
      <p:sp>
        <p:nvSpPr>
          <p:cNvPr id="10" name="Text 8"/>
          <p:cNvSpPr/>
          <p:nvPr/>
        </p:nvSpPr>
        <p:spPr>
          <a:xfrm>
            <a:off x="706398" y="6083498"/>
            <a:ext cx="6136719" cy="322898"/>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Monetary values ($500, €1.2 million)</a:t>
            </a:r>
            <a:endParaRPr lang="en-US" sz="1550" dirty="0"/>
          </a:p>
        </p:txBody>
      </p:sp>
      <p:sp>
        <p:nvSpPr>
          <p:cNvPr id="11" name="Text 9"/>
          <p:cNvSpPr/>
          <p:nvPr/>
        </p:nvSpPr>
        <p:spPr>
          <a:xfrm>
            <a:off x="7343180" y="1691878"/>
            <a:ext cx="2759273" cy="315278"/>
          </a:xfrm>
          <a:prstGeom prst="rect">
            <a:avLst/>
          </a:prstGeom>
          <a:noFill/>
          <a:ln/>
        </p:spPr>
        <p:txBody>
          <a:bodyPr wrap="none" lIns="0" tIns="0" rIns="0" bIns="0" rtlCol="0" anchor="t"/>
          <a:lstStyle/>
          <a:p>
            <a:pPr algn="l" indent="0" marL="0">
              <a:lnSpc>
                <a:spcPts val="2450"/>
              </a:lnSpc>
              <a:buNone/>
            </a:pPr>
            <a:r>
              <a:rPr lang="en-US" sz="1950" b="1" dirty="0">
                <a:solidFill>
                  <a:srgbClr val="000000"/>
                </a:solidFill>
                <a:latin typeface="Inter Bold" pitchFamily="34" charset="0"/>
                <a:ea typeface="Inter Bold" pitchFamily="34" charset="-122"/>
                <a:cs typeface="Inter Bold" pitchFamily="34" charset="-120"/>
              </a:rPr>
              <a:t>Technical Approaches</a:t>
            </a:r>
            <a:endParaRPr lang="en-US" sz="1950" dirty="0"/>
          </a:p>
        </p:txBody>
      </p:sp>
      <p:sp>
        <p:nvSpPr>
          <p:cNvPr id="12" name="Text 10"/>
          <p:cNvSpPr/>
          <p:nvPr/>
        </p:nvSpPr>
        <p:spPr>
          <a:xfrm>
            <a:off x="7343180" y="2208967"/>
            <a:ext cx="6136719" cy="645795"/>
          </a:xfrm>
          <a:prstGeom prst="rect">
            <a:avLst/>
          </a:prstGeom>
          <a:noFill/>
          <a:ln/>
        </p:spPr>
        <p:txBody>
          <a:bodyPr wrap="square" lIns="0" tIns="0" rIns="0" bIns="0" rtlCol="0" anchor="t"/>
          <a:lstStyle/>
          <a:p>
            <a:pPr algn="l" indent="0" marL="0">
              <a:lnSpc>
                <a:spcPts val="2500"/>
              </a:lnSpc>
              <a:buNone/>
            </a:pPr>
            <a:r>
              <a:rPr lang="en-US" sz="1550" dirty="0">
                <a:solidFill>
                  <a:srgbClr val="000000"/>
                </a:solidFill>
                <a:latin typeface="Inter" pitchFamily="34" charset="0"/>
                <a:ea typeface="Inter" pitchFamily="34" charset="-122"/>
                <a:cs typeface="Inter" pitchFamily="34" charset="-120"/>
              </a:rPr>
              <a:t>Modern NER systems typically use sequence labeling models with BIO (Beginning-Inside-Outside) tagging schemes:</a:t>
            </a:r>
            <a:endParaRPr lang="en-US" sz="1550" dirty="0"/>
          </a:p>
        </p:txBody>
      </p:sp>
      <p:sp>
        <p:nvSpPr>
          <p:cNvPr id="13" name="Text 11"/>
          <p:cNvSpPr/>
          <p:nvPr/>
        </p:nvSpPr>
        <p:spPr>
          <a:xfrm>
            <a:off x="7343180" y="3036332"/>
            <a:ext cx="6136719" cy="322898"/>
          </a:xfrm>
          <a:prstGeom prst="rect">
            <a:avLst/>
          </a:prstGeom>
          <a:noFill/>
          <a:ln/>
        </p:spPr>
        <p:txBody>
          <a:bodyPr wrap="none" lIns="0" tIns="0" rIns="0" bIns="0" rtlCol="0" anchor="t"/>
          <a:lstStyle/>
          <a:p>
            <a:pPr algn="l" marL="342900" indent="-342900">
              <a:lnSpc>
                <a:spcPts val="2500"/>
              </a:lnSpc>
              <a:buSzPct val="100000"/>
              <a:buChar char="•"/>
            </a:pPr>
            <a:r>
              <a:rPr lang="en-US" sz="1550" b="1" dirty="0">
                <a:solidFill>
                  <a:srgbClr val="000000"/>
                </a:solidFill>
                <a:latin typeface="Inter" pitchFamily="34" charset="0"/>
                <a:ea typeface="Inter" pitchFamily="34" charset="-122"/>
                <a:cs typeface="Inter" pitchFamily="34" charset="-120"/>
              </a:rPr>
              <a:t>B-PER:</a:t>
            </a:r>
            <a:pPr algn="l" indent="0" marL="0">
              <a:lnSpc>
                <a:spcPts val="2500"/>
              </a:lnSpc>
              <a:buNone/>
            </a:pPr>
            <a:r>
              <a:rPr lang="en-US" sz="1550" dirty="0">
                <a:solidFill>
                  <a:srgbClr val="000000"/>
                </a:solidFill>
                <a:latin typeface="Inter" pitchFamily="34" charset="0"/>
                <a:ea typeface="Inter" pitchFamily="34" charset="-122"/>
                <a:cs typeface="Inter" pitchFamily="34" charset="-120"/>
              </a:rPr>
              <a:t> Beginning of person entity</a:t>
            </a:r>
            <a:endParaRPr lang="en-US" sz="1550" dirty="0"/>
          </a:p>
        </p:txBody>
      </p:sp>
      <p:sp>
        <p:nvSpPr>
          <p:cNvPr id="14" name="Text 12"/>
          <p:cNvSpPr/>
          <p:nvPr/>
        </p:nvSpPr>
        <p:spPr>
          <a:xfrm>
            <a:off x="7343180" y="3429833"/>
            <a:ext cx="6136719" cy="322898"/>
          </a:xfrm>
          <a:prstGeom prst="rect">
            <a:avLst/>
          </a:prstGeom>
          <a:noFill/>
          <a:ln/>
        </p:spPr>
        <p:txBody>
          <a:bodyPr wrap="none" lIns="0" tIns="0" rIns="0" bIns="0" rtlCol="0" anchor="t"/>
          <a:lstStyle/>
          <a:p>
            <a:pPr algn="l" marL="342900" indent="-342900">
              <a:lnSpc>
                <a:spcPts val="2500"/>
              </a:lnSpc>
              <a:buSzPct val="100000"/>
              <a:buChar char="•"/>
            </a:pPr>
            <a:r>
              <a:rPr lang="en-US" sz="1550" b="1" dirty="0">
                <a:solidFill>
                  <a:srgbClr val="000000"/>
                </a:solidFill>
                <a:latin typeface="Inter" pitchFamily="34" charset="0"/>
                <a:ea typeface="Inter" pitchFamily="34" charset="-122"/>
                <a:cs typeface="Inter" pitchFamily="34" charset="-120"/>
              </a:rPr>
              <a:t>I-PER:</a:t>
            </a:r>
            <a:pPr algn="l" indent="0" marL="0">
              <a:lnSpc>
                <a:spcPts val="2500"/>
              </a:lnSpc>
              <a:buNone/>
            </a:pPr>
            <a:r>
              <a:rPr lang="en-US" sz="1550" dirty="0">
                <a:solidFill>
                  <a:srgbClr val="000000"/>
                </a:solidFill>
                <a:latin typeface="Inter" pitchFamily="34" charset="0"/>
                <a:ea typeface="Inter" pitchFamily="34" charset="-122"/>
                <a:cs typeface="Inter" pitchFamily="34" charset="-120"/>
              </a:rPr>
              <a:t> Continuation of person entity</a:t>
            </a:r>
            <a:endParaRPr lang="en-US" sz="1550" dirty="0"/>
          </a:p>
        </p:txBody>
      </p:sp>
      <p:sp>
        <p:nvSpPr>
          <p:cNvPr id="15" name="Text 13"/>
          <p:cNvSpPr/>
          <p:nvPr/>
        </p:nvSpPr>
        <p:spPr>
          <a:xfrm>
            <a:off x="7343180" y="3823335"/>
            <a:ext cx="6136719" cy="322898"/>
          </a:xfrm>
          <a:prstGeom prst="rect">
            <a:avLst/>
          </a:prstGeom>
          <a:noFill/>
          <a:ln/>
        </p:spPr>
        <p:txBody>
          <a:bodyPr wrap="none" lIns="0" tIns="0" rIns="0" bIns="0" rtlCol="0" anchor="t"/>
          <a:lstStyle/>
          <a:p>
            <a:pPr algn="l" marL="342900" indent="-342900">
              <a:lnSpc>
                <a:spcPts val="2500"/>
              </a:lnSpc>
              <a:buSzPct val="100000"/>
              <a:buChar char="•"/>
            </a:pPr>
            <a:r>
              <a:rPr lang="en-US" sz="1550" b="1" dirty="0">
                <a:solidFill>
                  <a:srgbClr val="000000"/>
                </a:solidFill>
                <a:latin typeface="Inter" pitchFamily="34" charset="0"/>
                <a:ea typeface="Inter" pitchFamily="34" charset="-122"/>
                <a:cs typeface="Inter" pitchFamily="34" charset="-120"/>
              </a:rPr>
              <a:t>B-ORG:</a:t>
            </a:r>
            <a:pPr algn="l" indent="0" marL="0">
              <a:lnSpc>
                <a:spcPts val="2500"/>
              </a:lnSpc>
              <a:buNone/>
            </a:pPr>
            <a:r>
              <a:rPr lang="en-US" sz="1550" dirty="0">
                <a:solidFill>
                  <a:srgbClr val="000000"/>
                </a:solidFill>
                <a:latin typeface="Inter" pitchFamily="34" charset="0"/>
                <a:ea typeface="Inter" pitchFamily="34" charset="-122"/>
                <a:cs typeface="Inter" pitchFamily="34" charset="-120"/>
              </a:rPr>
              <a:t> Beginning of organization entity</a:t>
            </a:r>
            <a:endParaRPr lang="en-US" sz="1550" dirty="0"/>
          </a:p>
        </p:txBody>
      </p:sp>
      <p:sp>
        <p:nvSpPr>
          <p:cNvPr id="16" name="Text 14"/>
          <p:cNvSpPr/>
          <p:nvPr/>
        </p:nvSpPr>
        <p:spPr>
          <a:xfrm>
            <a:off x="7343180" y="4216837"/>
            <a:ext cx="6136719" cy="322898"/>
          </a:xfrm>
          <a:prstGeom prst="rect">
            <a:avLst/>
          </a:prstGeom>
          <a:noFill/>
          <a:ln/>
        </p:spPr>
        <p:txBody>
          <a:bodyPr wrap="none" lIns="0" tIns="0" rIns="0" bIns="0" rtlCol="0" anchor="t"/>
          <a:lstStyle/>
          <a:p>
            <a:pPr algn="l" marL="342900" indent="-342900">
              <a:lnSpc>
                <a:spcPts val="2500"/>
              </a:lnSpc>
              <a:buSzPct val="100000"/>
              <a:buChar char="•"/>
            </a:pPr>
            <a:r>
              <a:rPr lang="en-US" sz="1550" b="1" dirty="0">
                <a:solidFill>
                  <a:srgbClr val="000000"/>
                </a:solidFill>
                <a:latin typeface="Inter" pitchFamily="34" charset="0"/>
                <a:ea typeface="Inter" pitchFamily="34" charset="-122"/>
                <a:cs typeface="Inter" pitchFamily="34" charset="-120"/>
              </a:rPr>
              <a:t>I-ORG:</a:t>
            </a:r>
            <a:pPr algn="l" indent="0" marL="0">
              <a:lnSpc>
                <a:spcPts val="2500"/>
              </a:lnSpc>
              <a:buNone/>
            </a:pPr>
            <a:r>
              <a:rPr lang="en-US" sz="1550" dirty="0">
                <a:solidFill>
                  <a:srgbClr val="000000"/>
                </a:solidFill>
                <a:latin typeface="Inter" pitchFamily="34" charset="0"/>
                <a:ea typeface="Inter" pitchFamily="34" charset="-122"/>
                <a:cs typeface="Inter" pitchFamily="34" charset="-120"/>
              </a:rPr>
              <a:t> Continuation of organization entity</a:t>
            </a:r>
            <a:endParaRPr lang="en-US" sz="1550" dirty="0"/>
          </a:p>
        </p:txBody>
      </p:sp>
      <p:sp>
        <p:nvSpPr>
          <p:cNvPr id="17" name="Text 15"/>
          <p:cNvSpPr/>
          <p:nvPr/>
        </p:nvSpPr>
        <p:spPr>
          <a:xfrm>
            <a:off x="7343180" y="4610338"/>
            <a:ext cx="6136719" cy="322898"/>
          </a:xfrm>
          <a:prstGeom prst="rect">
            <a:avLst/>
          </a:prstGeom>
          <a:noFill/>
          <a:ln/>
        </p:spPr>
        <p:txBody>
          <a:bodyPr wrap="none" lIns="0" tIns="0" rIns="0" bIns="0" rtlCol="0" anchor="t"/>
          <a:lstStyle/>
          <a:p>
            <a:pPr algn="l" marL="342900" indent="-342900">
              <a:lnSpc>
                <a:spcPts val="2500"/>
              </a:lnSpc>
              <a:buSzPct val="100000"/>
              <a:buChar char="•"/>
            </a:pPr>
            <a:r>
              <a:rPr lang="en-US" sz="1550" b="1" dirty="0">
                <a:solidFill>
                  <a:srgbClr val="000000"/>
                </a:solidFill>
                <a:latin typeface="Inter" pitchFamily="34" charset="0"/>
                <a:ea typeface="Inter" pitchFamily="34" charset="-122"/>
                <a:cs typeface="Inter" pitchFamily="34" charset="-120"/>
              </a:rPr>
              <a:t>O:</a:t>
            </a:r>
            <a:pPr algn="l" indent="0" marL="0">
              <a:lnSpc>
                <a:spcPts val="2500"/>
              </a:lnSpc>
              <a:buNone/>
            </a:pPr>
            <a:r>
              <a:rPr lang="en-US" sz="1550" dirty="0">
                <a:solidFill>
                  <a:srgbClr val="000000"/>
                </a:solidFill>
                <a:latin typeface="Inter" pitchFamily="34" charset="0"/>
                <a:ea typeface="Inter" pitchFamily="34" charset="-122"/>
                <a:cs typeface="Inter" pitchFamily="34" charset="-120"/>
              </a:rPr>
              <a:t> Not part of any entity</a:t>
            </a:r>
            <a:endParaRPr lang="en-US" sz="1550" dirty="0"/>
          </a:p>
        </p:txBody>
      </p:sp>
      <p:sp>
        <p:nvSpPr>
          <p:cNvPr id="18" name="Text 16"/>
          <p:cNvSpPr/>
          <p:nvPr/>
        </p:nvSpPr>
        <p:spPr>
          <a:xfrm>
            <a:off x="7343180" y="5114806"/>
            <a:ext cx="6136719" cy="968693"/>
          </a:xfrm>
          <a:prstGeom prst="rect">
            <a:avLst/>
          </a:prstGeom>
          <a:noFill/>
          <a:ln/>
        </p:spPr>
        <p:txBody>
          <a:bodyPr wrap="square" lIns="0" tIns="0" rIns="0" bIns="0" rtlCol="0" anchor="t"/>
          <a:lstStyle/>
          <a:p>
            <a:pPr algn="l" indent="0" marL="0">
              <a:lnSpc>
                <a:spcPts val="2500"/>
              </a:lnSpc>
              <a:buNone/>
            </a:pPr>
            <a:r>
              <a:rPr lang="en-US" sz="1550" dirty="0">
                <a:solidFill>
                  <a:srgbClr val="000000"/>
                </a:solidFill>
                <a:latin typeface="Inter" pitchFamily="34" charset="0"/>
                <a:ea typeface="Inter" pitchFamily="34" charset="-122"/>
                <a:cs typeface="Inter" pitchFamily="34" charset="-120"/>
              </a:rPr>
              <a:t>Implementation approaches include Conditional Random Fields (CRFs), Bidirectional LSTMs, and Transformer-based models like BERT.</a:t>
            </a:r>
            <a:endParaRPr lang="en-US" sz="1550" dirty="0"/>
          </a:p>
        </p:txBody>
      </p:sp>
      <p:sp>
        <p:nvSpPr>
          <p:cNvPr id="19" name="Text 17"/>
          <p:cNvSpPr/>
          <p:nvPr/>
        </p:nvSpPr>
        <p:spPr>
          <a:xfrm>
            <a:off x="706398" y="6704052"/>
            <a:ext cx="12765881" cy="968693"/>
          </a:xfrm>
          <a:prstGeom prst="rect">
            <a:avLst/>
          </a:prstGeom>
          <a:noFill/>
          <a:ln/>
        </p:spPr>
        <p:txBody>
          <a:bodyPr wrap="square" lIns="0" tIns="0" rIns="0" bIns="0" rtlCol="0" anchor="t"/>
          <a:lstStyle/>
          <a:p>
            <a:pPr algn="l" indent="0" marL="0">
              <a:lnSpc>
                <a:spcPts val="2500"/>
              </a:lnSpc>
              <a:buNone/>
            </a:pPr>
            <a:r>
              <a:rPr lang="en-US" sz="1550" dirty="0">
                <a:solidFill>
                  <a:srgbClr val="000000"/>
                </a:solidFill>
                <a:latin typeface="Inter" pitchFamily="34" charset="0"/>
                <a:ea typeface="Inter" pitchFamily="34" charset="-122"/>
                <a:cs typeface="Inter" pitchFamily="34" charset="-120"/>
              </a:rPr>
              <a:t>NER serves as a crucial component for information extraction systems, enabling applications to identify key entities mentioned in documents and understand relationships between them. It powers features like smart search, content recommendation, and automated knowledge base construction.</a:t>
            </a:r>
            <a:endParaRPr lang="en-US" sz="1550" dirty="0"/>
          </a:p>
        </p:txBody>
      </p:sp>
      <p:pic>
        <p:nvPicPr>
          <p:cNvPr id="20"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093946"/>
            <a:ext cx="6907054"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Why is NLP Challenging?</a:t>
            </a:r>
            <a:endParaRPr lang="en-US" sz="4450" dirty="0"/>
          </a:p>
        </p:txBody>
      </p:sp>
      <p:sp>
        <p:nvSpPr>
          <p:cNvPr id="3" name="Shape 1"/>
          <p:cNvSpPr/>
          <p:nvPr/>
        </p:nvSpPr>
        <p:spPr>
          <a:xfrm>
            <a:off x="793790" y="2398038"/>
            <a:ext cx="510302" cy="510302"/>
          </a:xfrm>
          <a:prstGeom prst="roundRect">
            <a:avLst>
              <a:gd name="adj" fmla="val 18669"/>
            </a:avLst>
          </a:prstGeom>
          <a:solidFill>
            <a:srgbClr val="D2EDF9"/>
          </a:solidFill>
          <a:ln w="7620">
            <a:solidFill>
              <a:srgbClr val="B8D3DF"/>
            </a:solidFill>
            <a:prstDash val="solid"/>
          </a:ln>
        </p:spPr>
      </p:sp>
      <p:pic>
        <p:nvPicPr>
          <p:cNvPr id="4" name="Image 0" descr="preencoded.png">    </p:cNvPr>
          <p:cNvPicPr>
            <a:picLocks noChangeAspect="1"/>
          </p:cNvPicPr>
          <p:nvPr/>
        </p:nvPicPr>
        <p:blipFill>
          <a:blip r:embed="rId1"/>
          <a:stretch>
            <a:fillRect/>
          </a:stretch>
        </p:blipFill>
        <p:spPr>
          <a:xfrm>
            <a:off x="878860" y="2440543"/>
            <a:ext cx="340162" cy="425291"/>
          </a:xfrm>
          <a:prstGeom prst="rect">
            <a:avLst/>
          </a:prstGeom>
        </p:spPr>
      </p:pic>
      <p:sp>
        <p:nvSpPr>
          <p:cNvPr id="5" name="Text 2"/>
          <p:cNvSpPr/>
          <p:nvPr/>
        </p:nvSpPr>
        <p:spPr>
          <a:xfrm>
            <a:off x="1530906" y="2398038"/>
            <a:ext cx="2874526"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Language Ambiguity</a:t>
            </a:r>
            <a:endParaRPr lang="en-US" sz="2200" dirty="0"/>
          </a:p>
        </p:txBody>
      </p:sp>
      <p:sp>
        <p:nvSpPr>
          <p:cNvPr id="6" name="Text 3"/>
          <p:cNvSpPr/>
          <p:nvPr/>
        </p:nvSpPr>
        <p:spPr>
          <a:xfrm>
            <a:off x="1530906" y="2888456"/>
            <a:ext cx="3337798" cy="3266123"/>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Words and phrases often have multiple meanings, creating ambiguity that's difficult for machines to resolve without context. Humans naturally disambiguate based on experience, but computers must be explicitly programmed to handle these nuances.</a:t>
            </a:r>
            <a:endParaRPr lang="en-US" sz="1750" dirty="0"/>
          </a:p>
        </p:txBody>
      </p:sp>
      <p:sp>
        <p:nvSpPr>
          <p:cNvPr id="7" name="Shape 4"/>
          <p:cNvSpPr/>
          <p:nvPr/>
        </p:nvSpPr>
        <p:spPr>
          <a:xfrm>
            <a:off x="5095518" y="2398038"/>
            <a:ext cx="510302" cy="510302"/>
          </a:xfrm>
          <a:prstGeom prst="roundRect">
            <a:avLst>
              <a:gd name="adj" fmla="val 18669"/>
            </a:avLst>
          </a:prstGeom>
          <a:solidFill>
            <a:srgbClr val="D2EDF9"/>
          </a:solidFill>
          <a:ln w="7620">
            <a:solidFill>
              <a:srgbClr val="B8D3DF"/>
            </a:solidFill>
            <a:prstDash val="solid"/>
          </a:ln>
        </p:spPr>
      </p:sp>
      <p:pic>
        <p:nvPicPr>
          <p:cNvPr id="8" name="Image 1" descr="preencoded.png">    </p:cNvPr>
          <p:cNvPicPr>
            <a:picLocks noChangeAspect="1"/>
          </p:cNvPicPr>
          <p:nvPr/>
        </p:nvPicPr>
        <p:blipFill>
          <a:blip r:embed="rId2"/>
          <a:stretch>
            <a:fillRect/>
          </a:stretch>
        </p:blipFill>
        <p:spPr>
          <a:xfrm>
            <a:off x="5180588" y="2440543"/>
            <a:ext cx="340162" cy="425291"/>
          </a:xfrm>
          <a:prstGeom prst="rect">
            <a:avLst/>
          </a:prstGeom>
        </p:spPr>
      </p:pic>
      <p:sp>
        <p:nvSpPr>
          <p:cNvPr id="9" name="Text 5"/>
          <p:cNvSpPr/>
          <p:nvPr/>
        </p:nvSpPr>
        <p:spPr>
          <a:xfrm>
            <a:off x="5832634" y="2398038"/>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Cultural Factors</a:t>
            </a:r>
            <a:endParaRPr lang="en-US" sz="2200" dirty="0"/>
          </a:p>
        </p:txBody>
      </p:sp>
      <p:sp>
        <p:nvSpPr>
          <p:cNvPr id="10" name="Text 6"/>
          <p:cNvSpPr/>
          <p:nvPr/>
        </p:nvSpPr>
        <p:spPr>
          <a:xfrm>
            <a:off x="5832634" y="2888456"/>
            <a:ext cx="3337798" cy="2903220"/>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Languages are deeply embedded in cultural contexts, with idioms, references, and connotations that vary widely across regions and groups. These cultural differences pose significant challenges for machine understanding.</a:t>
            </a:r>
            <a:endParaRPr lang="en-US" sz="1750" dirty="0"/>
          </a:p>
        </p:txBody>
      </p:sp>
      <p:sp>
        <p:nvSpPr>
          <p:cNvPr id="11" name="Shape 7"/>
          <p:cNvSpPr/>
          <p:nvPr/>
        </p:nvSpPr>
        <p:spPr>
          <a:xfrm>
            <a:off x="9397246" y="2398038"/>
            <a:ext cx="510302" cy="510302"/>
          </a:xfrm>
          <a:prstGeom prst="roundRect">
            <a:avLst>
              <a:gd name="adj" fmla="val 18669"/>
            </a:avLst>
          </a:prstGeom>
          <a:solidFill>
            <a:srgbClr val="D2EDF9"/>
          </a:solidFill>
          <a:ln w="7620">
            <a:solidFill>
              <a:srgbClr val="B8D3DF"/>
            </a:solidFill>
            <a:prstDash val="solid"/>
          </a:ln>
        </p:spPr>
      </p:sp>
      <p:pic>
        <p:nvPicPr>
          <p:cNvPr id="12" name="Image 2" descr="preencoded.png">    </p:cNvPr>
          <p:cNvPicPr>
            <a:picLocks noChangeAspect="1"/>
          </p:cNvPicPr>
          <p:nvPr/>
        </p:nvPicPr>
        <p:blipFill>
          <a:blip r:embed="rId3"/>
          <a:stretch>
            <a:fillRect/>
          </a:stretch>
        </p:blipFill>
        <p:spPr>
          <a:xfrm>
            <a:off x="9482316" y="2440543"/>
            <a:ext cx="340162" cy="425291"/>
          </a:xfrm>
          <a:prstGeom prst="rect">
            <a:avLst/>
          </a:prstGeom>
        </p:spPr>
      </p:pic>
      <p:sp>
        <p:nvSpPr>
          <p:cNvPr id="13" name="Text 8"/>
          <p:cNvSpPr/>
          <p:nvPr/>
        </p:nvSpPr>
        <p:spPr>
          <a:xfrm>
            <a:off x="10134362" y="2398038"/>
            <a:ext cx="2965728"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Syntactic Complexity</a:t>
            </a:r>
            <a:endParaRPr lang="en-US" sz="2200" dirty="0"/>
          </a:p>
        </p:txBody>
      </p:sp>
      <p:sp>
        <p:nvSpPr>
          <p:cNvPr id="14" name="Text 9"/>
          <p:cNvSpPr/>
          <p:nvPr/>
        </p:nvSpPr>
        <p:spPr>
          <a:xfrm>
            <a:off x="10134362" y="2888456"/>
            <a:ext cx="3337798" cy="2540318"/>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The structural rules of language (grammar) vary tremendously between languages, with many exceptions and edge cases that are difficult to formalize completely in algorithms.</a:t>
            </a:r>
            <a:endParaRPr lang="en-US" sz="1750" dirty="0"/>
          </a:p>
        </p:txBody>
      </p:sp>
      <p:sp>
        <p:nvSpPr>
          <p:cNvPr id="15" name="Text 10"/>
          <p:cNvSpPr/>
          <p:nvPr/>
        </p:nvSpPr>
        <p:spPr>
          <a:xfrm>
            <a:off x="793790" y="6409730"/>
            <a:ext cx="12678489" cy="725805"/>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These challenges make NLP one of the most complex areas of artificial intelligence, requiring sophisticated approaches that combine linguistic knowledge with machine learning techniques.</a:t>
            </a:r>
            <a:endParaRPr lang="en-US" sz="1750" dirty="0"/>
          </a:p>
        </p:txBody>
      </p:sp>
      <p:pic>
        <p:nvPicPr>
          <p:cNvPr id="16" name="Image 3" descr="preencoded.png">    </p:cNvPr>
          <p:cNvPicPr>
            <a:picLocks noChangeAspect="1"/>
          </p:cNvPicPr>
          <p:nvPr/>
        </p:nvPicPr>
        <p:blipFill>
          <a:blip r:embed="rId4"/>
          <a:stretch>
            <a:fillRect/>
          </a:stretch>
        </p:blipFill>
        <p:spPr>
          <a:xfrm>
            <a:off x="13700760" y="228600"/>
            <a:ext cx="701040" cy="664131"/>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Text 0"/>
          <p:cNvSpPr/>
          <p:nvPr/>
        </p:nvSpPr>
        <p:spPr>
          <a:xfrm>
            <a:off x="746760" y="758428"/>
            <a:ext cx="5334714" cy="666869"/>
          </a:xfrm>
          <a:prstGeom prst="rect">
            <a:avLst/>
          </a:prstGeom>
          <a:noFill/>
          <a:ln/>
        </p:spPr>
        <p:txBody>
          <a:bodyPr wrap="none" lIns="0" tIns="0" rIns="0" bIns="0" rtlCol="0" anchor="t"/>
          <a:lstStyle/>
          <a:p>
            <a:pPr algn="l" indent="0" marL="0">
              <a:lnSpc>
                <a:spcPts val="5250"/>
              </a:lnSpc>
              <a:buNone/>
            </a:pPr>
            <a:r>
              <a:rPr lang="en-US" sz="4200" b="1" dirty="0">
                <a:solidFill>
                  <a:srgbClr val="000000"/>
                </a:solidFill>
                <a:latin typeface="Inter Bold" pitchFamily="34" charset="0"/>
                <a:ea typeface="Inter Bold" pitchFamily="34" charset="-122"/>
                <a:cs typeface="Inter Bold" pitchFamily="34" charset="-120"/>
              </a:rPr>
              <a:t>Chunking</a:t>
            </a:r>
            <a:endParaRPr lang="en-US" sz="4200" dirty="0"/>
          </a:p>
        </p:txBody>
      </p:sp>
      <p:sp>
        <p:nvSpPr>
          <p:cNvPr id="3" name="Shape 1"/>
          <p:cNvSpPr/>
          <p:nvPr/>
        </p:nvSpPr>
        <p:spPr>
          <a:xfrm>
            <a:off x="746760" y="2092047"/>
            <a:ext cx="480060" cy="480060"/>
          </a:xfrm>
          <a:prstGeom prst="roundRect">
            <a:avLst>
              <a:gd name="adj" fmla="val 18669"/>
            </a:avLst>
          </a:prstGeom>
          <a:solidFill>
            <a:srgbClr val="D2EDF9"/>
          </a:solidFill>
          <a:ln w="7620">
            <a:solidFill>
              <a:srgbClr val="B8D3DF"/>
            </a:solidFill>
            <a:prstDash val="solid"/>
          </a:ln>
        </p:spPr>
      </p:sp>
      <p:pic>
        <p:nvPicPr>
          <p:cNvPr id="4" name="Image 0" descr="preencoded.png">    </p:cNvPr>
          <p:cNvPicPr>
            <a:picLocks noChangeAspect="1"/>
          </p:cNvPicPr>
          <p:nvPr/>
        </p:nvPicPr>
        <p:blipFill>
          <a:blip r:embed="rId1"/>
          <a:stretch>
            <a:fillRect/>
          </a:stretch>
        </p:blipFill>
        <p:spPr>
          <a:xfrm>
            <a:off x="826770" y="2132052"/>
            <a:ext cx="320040" cy="400050"/>
          </a:xfrm>
          <a:prstGeom prst="rect">
            <a:avLst/>
          </a:prstGeom>
        </p:spPr>
      </p:pic>
      <p:sp>
        <p:nvSpPr>
          <p:cNvPr id="5" name="Text 2"/>
          <p:cNvSpPr/>
          <p:nvPr/>
        </p:nvSpPr>
        <p:spPr>
          <a:xfrm>
            <a:off x="1440180" y="2092047"/>
            <a:ext cx="2702481" cy="333375"/>
          </a:xfrm>
          <a:prstGeom prst="rect">
            <a:avLst/>
          </a:prstGeom>
          <a:noFill/>
          <a:ln/>
        </p:spPr>
        <p:txBody>
          <a:bodyPr wrap="none" lIns="0" tIns="0" rIns="0" bIns="0" rtlCol="0" anchor="t"/>
          <a:lstStyle/>
          <a:p>
            <a:pPr algn="l" indent="0" marL="0">
              <a:lnSpc>
                <a:spcPts val="2600"/>
              </a:lnSpc>
              <a:buNone/>
            </a:pPr>
            <a:r>
              <a:rPr lang="en-US" sz="2100" b="1" dirty="0">
                <a:solidFill>
                  <a:srgbClr val="000000"/>
                </a:solidFill>
                <a:latin typeface="Inter Bold" pitchFamily="34" charset="0"/>
                <a:ea typeface="Inter Bold" pitchFamily="34" charset="-122"/>
                <a:cs typeface="Inter Bold" pitchFamily="34" charset="-120"/>
              </a:rPr>
              <a:t>Phrase Identification</a:t>
            </a:r>
            <a:endParaRPr lang="en-US" sz="2100" dirty="0"/>
          </a:p>
        </p:txBody>
      </p:sp>
      <p:sp>
        <p:nvSpPr>
          <p:cNvPr id="6" name="Text 3"/>
          <p:cNvSpPr/>
          <p:nvPr/>
        </p:nvSpPr>
        <p:spPr>
          <a:xfrm>
            <a:off x="1440180" y="2553414"/>
            <a:ext cx="3406140" cy="2730818"/>
          </a:xfrm>
          <a:prstGeom prst="rect">
            <a:avLst/>
          </a:prstGeom>
          <a:noFill/>
          <a:ln/>
        </p:spPr>
        <p:txBody>
          <a:bodyPr wrap="square" lIns="0" tIns="0" rIns="0" bIns="0" rtlCol="0" anchor="t"/>
          <a:lstStyle/>
          <a:p>
            <a:pPr algn="l" indent="0" marL="0">
              <a:lnSpc>
                <a:spcPts val="2650"/>
              </a:lnSpc>
              <a:buNone/>
            </a:pPr>
            <a:r>
              <a:rPr lang="en-US" sz="1650" dirty="0">
                <a:solidFill>
                  <a:srgbClr val="000000"/>
                </a:solidFill>
                <a:latin typeface="Inter" pitchFamily="34" charset="0"/>
                <a:ea typeface="Inter" pitchFamily="34" charset="-122"/>
                <a:cs typeface="Inter" pitchFamily="34" charset="-120"/>
              </a:rPr>
              <a:t>Chunking (also called shallow parsing) identifies and groups words into syntactically related phrases such as noun phrases or verb phrases. Unlike full parsing, it doesn't attempt to build a complete hierarchical structure of the sentence.</a:t>
            </a:r>
            <a:endParaRPr lang="en-US" sz="1650" dirty="0"/>
          </a:p>
        </p:txBody>
      </p:sp>
      <p:sp>
        <p:nvSpPr>
          <p:cNvPr id="7" name="Shape 4"/>
          <p:cNvSpPr/>
          <p:nvPr/>
        </p:nvSpPr>
        <p:spPr>
          <a:xfrm>
            <a:off x="5059680" y="2092047"/>
            <a:ext cx="480060" cy="480060"/>
          </a:xfrm>
          <a:prstGeom prst="roundRect">
            <a:avLst>
              <a:gd name="adj" fmla="val 18669"/>
            </a:avLst>
          </a:prstGeom>
          <a:solidFill>
            <a:srgbClr val="D2EDF9"/>
          </a:solidFill>
          <a:ln w="7620">
            <a:solidFill>
              <a:srgbClr val="B8D3DF"/>
            </a:solidFill>
            <a:prstDash val="solid"/>
          </a:ln>
        </p:spPr>
      </p:sp>
      <p:sp>
        <p:nvSpPr>
          <p:cNvPr id="8" name="Text 5"/>
          <p:cNvSpPr/>
          <p:nvPr/>
        </p:nvSpPr>
        <p:spPr>
          <a:xfrm>
            <a:off x="5753100" y="2092047"/>
            <a:ext cx="2667357" cy="333375"/>
          </a:xfrm>
          <a:prstGeom prst="rect">
            <a:avLst/>
          </a:prstGeom>
          <a:noFill/>
          <a:ln/>
        </p:spPr>
        <p:txBody>
          <a:bodyPr wrap="none" lIns="0" tIns="0" rIns="0" bIns="0" rtlCol="0" anchor="t"/>
          <a:lstStyle/>
          <a:p>
            <a:pPr algn="l" indent="0" marL="0">
              <a:lnSpc>
                <a:spcPts val="2600"/>
              </a:lnSpc>
              <a:buNone/>
            </a:pPr>
            <a:r>
              <a:rPr lang="en-US" sz="2100" b="1" dirty="0">
                <a:solidFill>
                  <a:srgbClr val="000000"/>
                </a:solidFill>
                <a:latin typeface="Inter Bold" pitchFamily="34" charset="0"/>
                <a:ea typeface="Inter Bold" pitchFamily="34" charset="-122"/>
                <a:cs typeface="Inter Bold" pitchFamily="34" charset="-120"/>
              </a:rPr>
              <a:t>Chunking Process</a:t>
            </a:r>
            <a:endParaRPr lang="en-US" sz="2100" dirty="0"/>
          </a:p>
        </p:txBody>
      </p:sp>
      <p:sp>
        <p:nvSpPr>
          <p:cNvPr id="9" name="Text 6"/>
          <p:cNvSpPr/>
          <p:nvPr/>
        </p:nvSpPr>
        <p:spPr>
          <a:xfrm>
            <a:off x="5753100" y="2553414"/>
            <a:ext cx="3406140" cy="2730818"/>
          </a:xfrm>
          <a:prstGeom prst="rect">
            <a:avLst/>
          </a:prstGeom>
          <a:noFill/>
          <a:ln/>
        </p:spPr>
        <p:txBody>
          <a:bodyPr wrap="square" lIns="0" tIns="0" rIns="0" bIns="0" rtlCol="0" anchor="t"/>
          <a:lstStyle/>
          <a:p>
            <a:pPr algn="l" indent="0" marL="0">
              <a:lnSpc>
                <a:spcPts val="2650"/>
              </a:lnSpc>
              <a:buNone/>
            </a:pPr>
            <a:r>
              <a:rPr lang="en-US" sz="1650" dirty="0">
                <a:solidFill>
                  <a:srgbClr val="000000"/>
                </a:solidFill>
                <a:latin typeface="Inter" pitchFamily="34" charset="0"/>
                <a:ea typeface="Inter" pitchFamily="34" charset="-122"/>
                <a:cs typeface="Inter" pitchFamily="34" charset="-120"/>
              </a:rPr>
              <a:t>The process typically builds on POS tagging results, applying rules or statistical models to identify phrase boundaries. Common chunk types include noun phrases (NP), verb phrases (VP), and prepositional phrases (PP).</a:t>
            </a:r>
            <a:endParaRPr lang="en-US" sz="1650" dirty="0"/>
          </a:p>
        </p:txBody>
      </p:sp>
      <p:sp>
        <p:nvSpPr>
          <p:cNvPr id="10" name="Shape 7"/>
          <p:cNvSpPr/>
          <p:nvPr/>
        </p:nvSpPr>
        <p:spPr>
          <a:xfrm>
            <a:off x="9372600" y="2092047"/>
            <a:ext cx="480060" cy="480060"/>
          </a:xfrm>
          <a:prstGeom prst="roundRect">
            <a:avLst>
              <a:gd name="adj" fmla="val 18669"/>
            </a:avLst>
          </a:prstGeom>
          <a:solidFill>
            <a:srgbClr val="D2EDF9"/>
          </a:solidFill>
          <a:ln w="7620">
            <a:solidFill>
              <a:srgbClr val="B8D3DF"/>
            </a:solidFill>
            <a:prstDash val="solid"/>
          </a:ln>
        </p:spPr>
      </p:sp>
      <p:pic>
        <p:nvPicPr>
          <p:cNvPr id="11" name="Image 1" descr="preencoded.png">    </p:cNvPr>
          <p:cNvPicPr>
            <a:picLocks noChangeAspect="1"/>
          </p:cNvPicPr>
          <p:nvPr/>
        </p:nvPicPr>
        <p:blipFill>
          <a:blip r:embed="rId2"/>
          <a:stretch>
            <a:fillRect/>
          </a:stretch>
        </p:blipFill>
        <p:spPr>
          <a:xfrm>
            <a:off x="9452610" y="2132052"/>
            <a:ext cx="320040" cy="400050"/>
          </a:xfrm>
          <a:prstGeom prst="rect">
            <a:avLst/>
          </a:prstGeom>
        </p:spPr>
      </p:pic>
      <p:sp>
        <p:nvSpPr>
          <p:cNvPr id="12" name="Text 8"/>
          <p:cNvSpPr/>
          <p:nvPr/>
        </p:nvSpPr>
        <p:spPr>
          <a:xfrm>
            <a:off x="10066020" y="2092047"/>
            <a:ext cx="2667357" cy="333375"/>
          </a:xfrm>
          <a:prstGeom prst="rect">
            <a:avLst/>
          </a:prstGeom>
          <a:noFill/>
          <a:ln/>
        </p:spPr>
        <p:txBody>
          <a:bodyPr wrap="none" lIns="0" tIns="0" rIns="0" bIns="0" rtlCol="0" anchor="t"/>
          <a:lstStyle/>
          <a:p>
            <a:pPr algn="l" indent="0" marL="0">
              <a:lnSpc>
                <a:spcPts val="2600"/>
              </a:lnSpc>
              <a:buNone/>
            </a:pPr>
            <a:r>
              <a:rPr lang="en-US" sz="2100" b="1" dirty="0">
                <a:solidFill>
                  <a:srgbClr val="000000"/>
                </a:solidFill>
                <a:latin typeface="Inter Bold" pitchFamily="34" charset="0"/>
                <a:ea typeface="Inter Bold" pitchFamily="34" charset="-122"/>
                <a:cs typeface="Inter Bold" pitchFamily="34" charset="-120"/>
              </a:rPr>
              <a:t>Example</a:t>
            </a:r>
            <a:endParaRPr lang="en-US" sz="2100" dirty="0"/>
          </a:p>
        </p:txBody>
      </p:sp>
      <p:sp>
        <p:nvSpPr>
          <p:cNvPr id="13" name="Text 9"/>
          <p:cNvSpPr/>
          <p:nvPr/>
        </p:nvSpPr>
        <p:spPr>
          <a:xfrm>
            <a:off x="10066020" y="2553414"/>
            <a:ext cx="3406140" cy="2048113"/>
          </a:xfrm>
          <a:prstGeom prst="rect">
            <a:avLst/>
          </a:prstGeom>
          <a:noFill/>
          <a:ln/>
        </p:spPr>
        <p:txBody>
          <a:bodyPr wrap="square" lIns="0" tIns="0" rIns="0" bIns="0" rtlCol="0" anchor="t"/>
          <a:lstStyle/>
          <a:p>
            <a:pPr algn="l" indent="0" marL="0">
              <a:lnSpc>
                <a:spcPts val="2650"/>
              </a:lnSpc>
              <a:buNone/>
            </a:pPr>
            <a:r>
              <a:rPr lang="en-US" sz="1650" dirty="0">
                <a:solidFill>
                  <a:srgbClr val="000000"/>
                </a:solidFill>
                <a:latin typeface="Inter" pitchFamily="34" charset="0"/>
                <a:ea typeface="Inter" pitchFamily="34" charset="-122"/>
                <a:cs typeface="Inter" pitchFamily="34" charset="-120"/>
              </a:rPr>
              <a:t>"[NP The quick brown fox] [VP jumped] [PP over] [NP the lazy dog]." This chunks the sentence into two noun phrases, one verb phrase, and one prepositional phrase.</a:t>
            </a:r>
            <a:endParaRPr lang="en-US" sz="1650" dirty="0"/>
          </a:p>
        </p:txBody>
      </p:sp>
      <p:sp>
        <p:nvSpPr>
          <p:cNvPr id="14" name="Text 10"/>
          <p:cNvSpPr/>
          <p:nvPr/>
        </p:nvSpPr>
        <p:spPr>
          <a:xfrm>
            <a:off x="746760" y="5524262"/>
            <a:ext cx="12725519" cy="682704"/>
          </a:xfrm>
          <a:prstGeom prst="rect">
            <a:avLst/>
          </a:prstGeom>
          <a:noFill/>
          <a:ln/>
        </p:spPr>
        <p:txBody>
          <a:bodyPr wrap="square" lIns="0" tIns="0" rIns="0" bIns="0" rtlCol="0" anchor="t"/>
          <a:lstStyle/>
          <a:p>
            <a:pPr algn="l" indent="0" marL="0">
              <a:lnSpc>
                <a:spcPts val="2650"/>
              </a:lnSpc>
              <a:buNone/>
            </a:pPr>
            <a:r>
              <a:rPr lang="en-US" sz="1650" dirty="0">
                <a:solidFill>
                  <a:srgbClr val="000000"/>
                </a:solidFill>
                <a:latin typeface="Inter" pitchFamily="34" charset="0"/>
                <a:ea typeface="Inter" pitchFamily="34" charset="-122"/>
                <a:cs typeface="Inter" pitchFamily="34" charset="-120"/>
              </a:rPr>
              <a:t>Chunking provides an intermediate level of syntactic analysis between POS tagging and full parsing. It's particularly useful for applications that need to identify the main constituents of a sentence without requiring complete grammatical analysis.</a:t>
            </a:r>
            <a:endParaRPr lang="en-US" sz="1650" dirty="0"/>
          </a:p>
        </p:txBody>
      </p:sp>
      <p:sp>
        <p:nvSpPr>
          <p:cNvPr id="15" name="Text 11"/>
          <p:cNvSpPr/>
          <p:nvPr/>
        </p:nvSpPr>
        <p:spPr>
          <a:xfrm>
            <a:off x="746760" y="6446996"/>
            <a:ext cx="12725519" cy="1024057"/>
          </a:xfrm>
          <a:prstGeom prst="rect">
            <a:avLst/>
          </a:prstGeom>
          <a:noFill/>
          <a:ln/>
        </p:spPr>
        <p:txBody>
          <a:bodyPr wrap="square" lIns="0" tIns="0" rIns="0" bIns="0" rtlCol="0" anchor="t"/>
          <a:lstStyle/>
          <a:p>
            <a:pPr algn="l" indent="0" marL="0">
              <a:lnSpc>
                <a:spcPts val="2650"/>
              </a:lnSpc>
              <a:buNone/>
            </a:pPr>
            <a:r>
              <a:rPr lang="en-US" sz="1650" dirty="0">
                <a:solidFill>
                  <a:srgbClr val="000000"/>
                </a:solidFill>
                <a:latin typeface="Inter" pitchFamily="34" charset="0"/>
                <a:ea typeface="Inter" pitchFamily="34" charset="-122"/>
                <a:cs typeface="Inter" pitchFamily="34" charset="-120"/>
              </a:rPr>
              <a:t>Common applications of chunking include information extraction, where noun phrases often represent key entities of interest, and text summarization, where identifying core sentence components helps determine which elements to retain in compressed text.</a:t>
            </a:r>
            <a:endParaRPr lang="en-US" sz="1650" dirty="0"/>
          </a:p>
        </p:txBody>
      </p:sp>
      <p:pic>
        <p:nvPicPr>
          <p:cNvPr id="16" name="Image 2" descr="preencoded.png">    </p:cNvPr>
          <p:cNvPicPr>
            <a:picLocks noChangeAspect="1"/>
          </p:cNvPicPr>
          <p:nvPr/>
        </p:nvPicPr>
        <p:blipFill>
          <a:blip r:embed="rId3"/>
          <a:stretch>
            <a:fillRect/>
          </a:stretch>
        </p:blipFill>
        <p:spPr>
          <a:xfrm>
            <a:off x="13700760" y="228600"/>
            <a:ext cx="701040" cy="664131"/>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Text 0"/>
          <p:cNvSpPr/>
          <p:nvPr/>
        </p:nvSpPr>
        <p:spPr>
          <a:xfrm>
            <a:off x="683300" y="538520"/>
            <a:ext cx="4881443" cy="610195"/>
          </a:xfrm>
          <a:prstGeom prst="rect">
            <a:avLst/>
          </a:prstGeom>
          <a:noFill/>
          <a:ln/>
        </p:spPr>
        <p:txBody>
          <a:bodyPr wrap="none" lIns="0" tIns="0" rIns="0" bIns="0" rtlCol="0" anchor="t"/>
          <a:lstStyle/>
          <a:p>
            <a:pPr algn="l" indent="0" marL="0">
              <a:lnSpc>
                <a:spcPts val="4800"/>
              </a:lnSpc>
              <a:buNone/>
            </a:pPr>
            <a:r>
              <a:rPr lang="en-US" sz="3800" b="1" dirty="0">
                <a:solidFill>
                  <a:srgbClr val="000000"/>
                </a:solidFill>
                <a:latin typeface="Inter Bold" pitchFamily="34" charset="0"/>
                <a:ea typeface="Inter Bold" pitchFamily="34" charset="-122"/>
                <a:cs typeface="Inter Bold" pitchFamily="34" charset="-120"/>
              </a:rPr>
              <a:t>Chinking</a:t>
            </a:r>
            <a:endParaRPr lang="en-US" sz="3800" dirty="0"/>
          </a:p>
        </p:txBody>
      </p:sp>
      <p:sp>
        <p:nvSpPr>
          <p:cNvPr id="3" name="Text 1"/>
          <p:cNvSpPr/>
          <p:nvPr/>
        </p:nvSpPr>
        <p:spPr>
          <a:xfrm>
            <a:off x="683300" y="1636633"/>
            <a:ext cx="2440662" cy="305038"/>
          </a:xfrm>
          <a:prstGeom prst="rect">
            <a:avLst/>
          </a:prstGeom>
          <a:noFill/>
          <a:ln/>
        </p:spPr>
        <p:txBody>
          <a:bodyPr wrap="none" lIns="0" tIns="0" rIns="0" bIns="0" rtlCol="0" anchor="t"/>
          <a:lstStyle/>
          <a:p>
            <a:pPr algn="l" indent="0" marL="0">
              <a:lnSpc>
                <a:spcPts val="2400"/>
              </a:lnSpc>
              <a:buNone/>
            </a:pPr>
            <a:r>
              <a:rPr lang="en-US" sz="1900" b="1" dirty="0">
                <a:solidFill>
                  <a:srgbClr val="000000"/>
                </a:solidFill>
                <a:latin typeface="Inter Bold" pitchFamily="34" charset="0"/>
                <a:ea typeface="Inter Bold" pitchFamily="34" charset="-122"/>
                <a:cs typeface="Inter Bold" pitchFamily="34" charset="-120"/>
              </a:rPr>
              <a:t>Definition</a:t>
            </a:r>
            <a:endParaRPr lang="en-US" sz="1900" dirty="0"/>
          </a:p>
        </p:txBody>
      </p:sp>
      <p:sp>
        <p:nvSpPr>
          <p:cNvPr id="4" name="Text 2"/>
          <p:cNvSpPr/>
          <p:nvPr/>
        </p:nvSpPr>
        <p:spPr>
          <a:xfrm>
            <a:off x="683300" y="2136815"/>
            <a:ext cx="6156365" cy="1249680"/>
          </a:xfrm>
          <a:prstGeom prst="rect">
            <a:avLst/>
          </a:prstGeom>
          <a:noFill/>
          <a:ln/>
        </p:spPr>
        <p:txBody>
          <a:bodyPr wrap="square" lIns="0" tIns="0" rIns="0" bIns="0" rtlCol="0" anchor="t"/>
          <a:lstStyle/>
          <a:p>
            <a:pPr algn="l" indent="0" marL="0">
              <a:lnSpc>
                <a:spcPts val="2450"/>
              </a:lnSpc>
              <a:buNone/>
            </a:pPr>
            <a:r>
              <a:rPr lang="en-US" sz="1500" dirty="0">
                <a:solidFill>
                  <a:srgbClr val="000000"/>
                </a:solidFill>
                <a:latin typeface="Inter" pitchFamily="34" charset="0"/>
                <a:ea typeface="Inter" pitchFamily="34" charset="-122"/>
                <a:cs typeface="Inter" pitchFamily="34" charset="-120"/>
              </a:rPr>
              <a:t>Chinking is the process of removing sequences from chunks. While chunking identifies phrases to include, chinking specifies what to exclude from those chunks. It provides a way to refine chunks by carving out exceptions.</a:t>
            </a:r>
            <a:endParaRPr lang="en-US" sz="1500" dirty="0"/>
          </a:p>
        </p:txBody>
      </p:sp>
      <p:sp>
        <p:nvSpPr>
          <p:cNvPr id="5" name="Text 3"/>
          <p:cNvSpPr/>
          <p:nvPr/>
        </p:nvSpPr>
        <p:spPr>
          <a:xfrm>
            <a:off x="683300" y="3562112"/>
            <a:ext cx="6156365" cy="624840"/>
          </a:xfrm>
          <a:prstGeom prst="rect">
            <a:avLst/>
          </a:prstGeom>
          <a:noFill/>
          <a:ln/>
        </p:spPr>
        <p:txBody>
          <a:bodyPr wrap="square" lIns="0" tIns="0" rIns="0" bIns="0" rtlCol="0" anchor="t"/>
          <a:lstStyle/>
          <a:p>
            <a:pPr algn="l" indent="0" marL="0">
              <a:lnSpc>
                <a:spcPts val="2450"/>
              </a:lnSpc>
              <a:buNone/>
            </a:pPr>
            <a:r>
              <a:rPr lang="en-US" sz="1500" dirty="0">
                <a:solidFill>
                  <a:srgbClr val="000000"/>
                </a:solidFill>
                <a:latin typeface="Inter" pitchFamily="34" charset="0"/>
                <a:ea typeface="Inter" pitchFamily="34" charset="-122"/>
                <a:cs typeface="Inter" pitchFamily="34" charset="-120"/>
              </a:rPr>
              <a:t>The term derives from the idea of cutting "chinks" or holes in the previously identified chunks.</a:t>
            </a:r>
            <a:endParaRPr lang="en-US" sz="1500" dirty="0"/>
          </a:p>
        </p:txBody>
      </p:sp>
      <p:sp>
        <p:nvSpPr>
          <p:cNvPr id="6" name="Text 4"/>
          <p:cNvSpPr/>
          <p:nvPr/>
        </p:nvSpPr>
        <p:spPr>
          <a:xfrm>
            <a:off x="7323534" y="1636633"/>
            <a:ext cx="2440662" cy="305038"/>
          </a:xfrm>
          <a:prstGeom prst="rect">
            <a:avLst/>
          </a:prstGeom>
          <a:noFill/>
          <a:ln/>
        </p:spPr>
        <p:txBody>
          <a:bodyPr wrap="none" lIns="0" tIns="0" rIns="0" bIns="0" rtlCol="0" anchor="t"/>
          <a:lstStyle/>
          <a:p>
            <a:pPr algn="l" indent="0" marL="0">
              <a:lnSpc>
                <a:spcPts val="2400"/>
              </a:lnSpc>
              <a:buNone/>
            </a:pPr>
            <a:r>
              <a:rPr lang="en-US" sz="1900" b="1" dirty="0">
                <a:solidFill>
                  <a:srgbClr val="000000"/>
                </a:solidFill>
                <a:latin typeface="Inter Bold" pitchFamily="34" charset="0"/>
                <a:ea typeface="Inter Bold" pitchFamily="34" charset="-122"/>
                <a:cs typeface="Inter Bold" pitchFamily="34" charset="-120"/>
              </a:rPr>
              <a:t>Example</a:t>
            </a:r>
            <a:endParaRPr lang="en-US" sz="1900" dirty="0"/>
          </a:p>
        </p:txBody>
      </p:sp>
      <p:sp>
        <p:nvSpPr>
          <p:cNvPr id="7" name="Text 5"/>
          <p:cNvSpPr/>
          <p:nvPr/>
        </p:nvSpPr>
        <p:spPr>
          <a:xfrm>
            <a:off x="7323534" y="2136815"/>
            <a:ext cx="6156365" cy="624840"/>
          </a:xfrm>
          <a:prstGeom prst="rect">
            <a:avLst/>
          </a:prstGeom>
          <a:noFill/>
          <a:ln/>
        </p:spPr>
        <p:txBody>
          <a:bodyPr wrap="square" lIns="0" tIns="0" rIns="0" bIns="0" rtlCol="0" anchor="t"/>
          <a:lstStyle/>
          <a:p>
            <a:pPr algn="l" indent="0" marL="0">
              <a:lnSpc>
                <a:spcPts val="2450"/>
              </a:lnSpc>
              <a:buNone/>
            </a:pPr>
            <a:r>
              <a:rPr lang="en-US" sz="1500" dirty="0">
                <a:solidFill>
                  <a:srgbClr val="000000"/>
                </a:solidFill>
                <a:latin typeface="Inter" pitchFamily="34" charset="0"/>
                <a:ea typeface="Inter" pitchFamily="34" charset="-122"/>
                <a:cs typeface="Inter" pitchFamily="34" charset="-120"/>
              </a:rPr>
              <a:t>Consider the sentence: "The very quick brown fox jumped over the extremely lazy dog."</a:t>
            </a:r>
            <a:endParaRPr lang="en-US" sz="1500" dirty="0"/>
          </a:p>
        </p:txBody>
      </p:sp>
      <p:sp>
        <p:nvSpPr>
          <p:cNvPr id="8" name="Text 6"/>
          <p:cNvSpPr/>
          <p:nvPr/>
        </p:nvSpPr>
        <p:spPr>
          <a:xfrm>
            <a:off x="7323534" y="2937272"/>
            <a:ext cx="6156365" cy="312420"/>
          </a:xfrm>
          <a:prstGeom prst="rect">
            <a:avLst/>
          </a:prstGeom>
          <a:noFill/>
          <a:ln/>
        </p:spPr>
        <p:txBody>
          <a:bodyPr wrap="none" lIns="0" tIns="0" rIns="0" bIns="0" rtlCol="0" anchor="t"/>
          <a:lstStyle/>
          <a:p>
            <a:pPr algn="l" indent="0" marL="0">
              <a:lnSpc>
                <a:spcPts val="2450"/>
              </a:lnSpc>
              <a:buNone/>
            </a:pPr>
            <a:r>
              <a:rPr lang="en-US" sz="1500" dirty="0">
                <a:solidFill>
                  <a:srgbClr val="000000"/>
                </a:solidFill>
                <a:latin typeface="Inter" pitchFamily="34" charset="0"/>
                <a:ea typeface="Inter" pitchFamily="34" charset="-122"/>
                <a:cs typeface="Inter" pitchFamily="34" charset="-120"/>
              </a:rPr>
              <a:t>Initial chunking might identify noun phrases:</a:t>
            </a:r>
            <a:endParaRPr lang="en-US" sz="1500" dirty="0"/>
          </a:p>
        </p:txBody>
      </p:sp>
      <p:sp>
        <p:nvSpPr>
          <p:cNvPr id="9" name="Text 7"/>
          <p:cNvSpPr/>
          <p:nvPr/>
        </p:nvSpPr>
        <p:spPr>
          <a:xfrm>
            <a:off x="7323534" y="3425309"/>
            <a:ext cx="6156365" cy="624840"/>
          </a:xfrm>
          <a:prstGeom prst="rect">
            <a:avLst/>
          </a:prstGeom>
          <a:noFill/>
          <a:ln/>
        </p:spPr>
        <p:txBody>
          <a:bodyPr wrap="square" lIns="0" tIns="0" rIns="0" bIns="0" rtlCol="0" anchor="t"/>
          <a:lstStyle/>
          <a:p>
            <a:pPr algn="l" indent="0" marL="0">
              <a:lnSpc>
                <a:spcPts val="2450"/>
              </a:lnSpc>
              <a:buNone/>
            </a:pPr>
            <a:r>
              <a:rPr lang="en-US" sz="1500" dirty="0">
                <a:solidFill>
                  <a:srgbClr val="000000"/>
                </a:solidFill>
                <a:latin typeface="Inter" pitchFamily="34" charset="0"/>
                <a:ea typeface="Inter" pitchFamily="34" charset="-122"/>
                <a:cs typeface="Inter" pitchFamily="34" charset="-120"/>
              </a:rPr>
              <a:t>[NP The very quick brown fox] jumped over [NP the extremely lazy dog]</a:t>
            </a:r>
            <a:endParaRPr lang="en-US" sz="1500" dirty="0"/>
          </a:p>
        </p:txBody>
      </p:sp>
      <p:sp>
        <p:nvSpPr>
          <p:cNvPr id="10" name="Text 8"/>
          <p:cNvSpPr/>
          <p:nvPr/>
        </p:nvSpPr>
        <p:spPr>
          <a:xfrm>
            <a:off x="7323534" y="4225766"/>
            <a:ext cx="6156365" cy="312420"/>
          </a:xfrm>
          <a:prstGeom prst="rect">
            <a:avLst/>
          </a:prstGeom>
          <a:noFill/>
          <a:ln/>
        </p:spPr>
        <p:txBody>
          <a:bodyPr wrap="none" lIns="0" tIns="0" rIns="0" bIns="0" rtlCol="0" anchor="t"/>
          <a:lstStyle/>
          <a:p>
            <a:pPr algn="l" indent="0" marL="0">
              <a:lnSpc>
                <a:spcPts val="2450"/>
              </a:lnSpc>
              <a:buNone/>
            </a:pPr>
            <a:r>
              <a:rPr lang="en-US" sz="1500" dirty="0">
                <a:solidFill>
                  <a:srgbClr val="000000"/>
                </a:solidFill>
                <a:latin typeface="Inter" pitchFamily="34" charset="0"/>
                <a:ea typeface="Inter" pitchFamily="34" charset="-122"/>
                <a:cs typeface="Inter" pitchFamily="34" charset="-120"/>
              </a:rPr>
              <a:t>Chinking to remove intensifiers:</a:t>
            </a:r>
            <a:endParaRPr lang="en-US" sz="1500" dirty="0"/>
          </a:p>
        </p:txBody>
      </p:sp>
      <p:sp>
        <p:nvSpPr>
          <p:cNvPr id="11" name="Text 9"/>
          <p:cNvSpPr/>
          <p:nvPr/>
        </p:nvSpPr>
        <p:spPr>
          <a:xfrm>
            <a:off x="7323534" y="4713803"/>
            <a:ext cx="6156365" cy="624840"/>
          </a:xfrm>
          <a:prstGeom prst="rect">
            <a:avLst/>
          </a:prstGeom>
          <a:noFill/>
          <a:ln/>
        </p:spPr>
        <p:txBody>
          <a:bodyPr wrap="square" lIns="0" tIns="0" rIns="0" bIns="0" rtlCol="0" anchor="t"/>
          <a:lstStyle/>
          <a:p>
            <a:pPr algn="l" indent="0" marL="0">
              <a:lnSpc>
                <a:spcPts val="2450"/>
              </a:lnSpc>
              <a:buNone/>
            </a:pPr>
            <a:r>
              <a:rPr lang="en-US" sz="1500" dirty="0">
                <a:solidFill>
                  <a:srgbClr val="000000"/>
                </a:solidFill>
                <a:latin typeface="Inter" pitchFamily="34" charset="0"/>
                <a:ea typeface="Inter" pitchFamily="34" charset="-122"/>
                <a:cs typeface="Inter" pitchFamily="34" charset="-120"/>
              </a:rPr>
              <a:t>[NP The {very} quick brown fox] jumped over [NP the {extremely} lazy dog]</a:t>
            </a:r>
            <a:endParaRPr lang="en-US" sz="1500" dirty="0"/>
          </a:p>
        </p:txBody>
      </p:sp>
      <p:sp>
        <p:nvSpPr>
          <p:cNvPr id="12" name="Text 10"/>
          <p:cNvSpPr/>
          <p:nvPr/>
        </p:nvSpPr>
        <p:spPr>
          <a:xfrm>
            <a:off x="7323534" y="5514261"/>
            <a:ext cx="6156365" cy="312420"/>
          </a:xfrm>
          <a:prstGeom prst="rect">
            <a:avLst/>
          </a:prstGeom>
          <a:noFill/>
          <a:ln/>
        </p:spPr>
        <p:txBody>
          <a:bodyPr wrap="none" lIns="0" tIns="0" rIns="0" bIns="0" rtlCol="0" anchor="t"/>
          <a:lstStyle/>
          <a:p>
            <a:pPr algn="l" indent="0" marL="0">
              <a:lnSpc>
                <a:spcPts val="2450"/>
              </a:lnSpc>
              <a:buNone/>
            </a:pPr>
            <a:r>
              <a:rPr lang="en-US" sz="1500" dirty="0">
                <a:solidFill>
                  <a:srgbClr val="000000"/>
                </a:solidFill>
                <a:latin typeface="Inter" pitchFamily="34" charset="0"/>
                <a:ea typeface="Inter" pitchFamily="34" charset="-122"/>
                <a:cs typeface="Inter" pitchFamily="34" charset="-120"/>
              </a:rPr>
              <a:t>Where {} indicates the excluded portions (chinks).</a:t>
            </a:r>
            <a:endParaRPr lang="en-US" sz="1500" dirty="0"/>
          </a:p>
        </p:txBody>
      </p:sp>
      <p:sp>
        <p:nvSpPr>
          <p:cNvPr id="13" name="Text 11"/>
          <p:cNvSpPr/>
          <p:nvPr/>
        </p:nvSpPr>
        <p:spPr>
          <a:xfrm>
            <a:off x="683300" y="6221849"/>
            <a:ext cx="12788979" cy="624840"/>
          </a:xfrm>
          <a:prstGeom prst="rect">
            <a:avLst/>
          </a:prstGeom>
          <a:noFill/>
          <a:ln/>
        </p:spPr>
        <p:txBody>
          <a:bodyPr wrap="square" lIns="0" tIns="0" rIns="0" bIns="0" rtlCol="0" anchor="t"/>
          <a:lstStyle/>
          <a:p>
            <a:pPr algn="l" indent="0" marL="0">
              <a:lnSpc>
                <a:spcPts val="2450"/>
              </a:lnSpc>
              <a:buNone/>
            </a:pPr>
            <a:r>
              <a:rPr lang="en-US" sz="1500" dirty="0">
                <a:solidFill>
                  <a:srgbClr val="000000"/>
                </a:solidFill>
                <a:latin typeface="Inter" pitchFamily="34" charset="0"/>
                <a:ea typeface="Inter" pitchFamily="34" charset="-122"/>
                <a:cs typeface="Inter" pitchFamily="34" charset="-120"/>
              </a:rPr>
              <a:t>Chinking is particularly useful when it's easier to define what should be excluded rather than what should be included. It allows for more flexible and precise phrase boundary definition in complex grammatical structures.</a:t>
            </a:r>
            <a:endParaRPr lang="en-US" sz="1500" dirty="0"/>
          </a:p>
        </p:txBody>
      </p:sp>
      <p:sp>
        <p:nvSpPr>
          <p:cNvPr id="14" name="Text 12"/>
          <p:cNvSpPr/>
          <p:nvPr/>
        </p:nvSpPr>
        <p:spPr>
          <a:xfrm>
            <a:off x="683300" y="7066240"/>
            <a:ext cx="12788979" cy="624840"/>
          </a:xfrm>
          <a:prstGeom prst="rect">
            <a:avLst/>
          </a:prstGeom>
          <a:noFill/>
          <a:ln/>
        </p:spPr>
        <p:txBody>
          <a:bodyPr wrap="square" lIns="0" tIns="0" rIns="0" bIns="0" rtlCol="0" anchor="t"/>
          <a:lstStyle/>
          <a:p>
            <a:pPr algn="l" indent="0" marL="0">
              <a:lnSpc>
                <a:spcPts val="2450"/>
              </a:lnSpc>
              <a:buNone/>
            </a:pPr>
            <a:r>
              <a:rPr lang="en-US" sz="1500" dirty="0">
                <a:solidFill>
                  <a:srgbClr val="000000"/>
                </a:solidFill>
                <a:latin typeface="Inter" pitchFamily="34" charset="0"/>
                <a:ea typeface="Inter" pitchFamily="34" charset="-122"/>
                <a:cs typeface="Inter" pitchFamily="34" charset="-120"/>
              </a:rPr>
              <a:t>In NLTK and similar NLP frameworks, chinking is typically implemented using specialized grammar notation that combines positive chunk rules with negative exclusion patterns, allowing for sophisticated pattern matching that can handle linguistic exceptions.</a:t>
            </a:r>
            <a:endParaRPr lang="en-US" sz="1500" dirty="0"/>
          </a:p>
        </p:txBody>
      </p:sp>
      <p:pic>
        <p:nvPicPr>
          <p:cNvPr id="15"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Text 0"/>
          <p:cNvSpPr/>
          <p:nvPr/>
        </p:nvSpPr>
        <p:spPr>
          <a:xfrm>
            <a:off x="704255" y="553283"/>
            <a:ext cx="5030510" cy="628769"/>
          </a:xfrm>
          <a:prstGeom prst="rect">
            <a:avLst/>
          </a:prstGeom>
          <a:noFill/>
          <a:ln/>
        </p:spPr>
        <p:txBody>
          <a:bodyPr wrap="none" lIns="0" tIns="0" rIns="0" bIns="0" rtlCol="0" anchor="t"/>
          <a:lstStyle/>
          <a:p>
            <a:pPr algn="l" indent="0" marL="0">
              <a:lnSpc>
                <a:spcPts val="4950"/>
              </a:lnSpc>
              <a:buNone/>
            </a:pPr>
            <a:r>
              <a:rPr lang="en-US" sz="3950" b="1" dirty="0">
                <a:solidFill>
                  <a:srgbClr val="000000"/>
                </a:solidFill>
                <a:latin typeface="Inter Bold" pitchFamily="34" charset="0"/>
                <a:ea typeface="Inter Bold" pitchFamily="34" charset="-122"/>
                <a:cs typeface="Inter Bold" pitchFamily="34" charset="-120"/>
              </a:rPr>
              <a:t>Lemmatization</a:t>
            </a:r>
            <a:endParaRPr lang="en-US" sz="3950" dirty="0"/>
          </a:p>
        </p:txBody>
      </p:sp>
      <p:sp>
        <p:nvSpPr>
          <p:cNvPr id="3" name="Shape 1"/>
          <p:cNvSpPr/>
          <p:nvPr/>
        </p:nvSpPr>
        <p:spPr>
          <a:xfrm>
            <a:off x="704255" y="1584484"/>
            <a:ext cx="4121825" cy="3709868"/>
          </a:xfrm>
          <a:prstGeom prst="roundRect">
            <a:avLst>
              <a:gd name="adj" fmla="val 2278"/>
            </a:avLst>
          </a:prstGeom>
          <a:solidFill>
            <a:srgbClr val="D2EDF9"/>
          </a:solidFill>
          <a:ln w="7620">
            <a:solidFill>
              <a:srgbClr val="B8D3DF"/>
            </a:solidFill>
            <a:prstDash val="solid"/>
          </a:ln>
        </p:spPr>
      </p:sp>
      <p:sp>
        <p:nvSpPr>
          <p:cNvPr id="4" name="Text 2"/>
          <p:cNvSpPr/>
          <p:nvPr/>
        </p:nvSpPr>
        <p:spPr>
          <a:xfrm>
            <a:off x="913090" y="1793319"/>
            <a:ext cx="3265765" cy="314444"/>
          </a:xfrm>
          <a:prstGeom prst="rect">
            <a:avLst/>
          </a:prstGeom>
          <a:noFill/>
          <a:ln/>
        </p:spPr>
        <p:txBody>
          <a:bodyPr wrap="none" lIns="0" tIns="0" rIns="0" bIns="0" rtlCol="0" anchor="t"/>
          <a:lstStyle/>
          <a:p>
            <a:pPr algn="l" indent="0" marL="0">
              <a:lnSpc>
                <a:spcPts val="2450"/>
              </a:lnSpc>
              <a:buNone/>
            </a:pPr>
            <a:r>
              <a:rPr lang="en-US" sz="1950" b="1" dirty="0">
                <a:solidFill>
                  <a:srgbClr val="000000"/>
                </a:solidFill>
                <a:latin typeface="Inter Bold" pitchFamily="34" charset="0"/>
                <a:ea typeface="Inter Bold" pitchFamily="34" charset="-122"/>
                <a:cs typeface="Inter Bold" pitchFamily="34" charset="-120"/>
              </a:rPr>
              <a:t>Dictionary Form Reduction</a:t>
            </a:r>
            <a:endParaRPr lang="en-US" sz="1950" dirty="0"/>
          </a:p>
        </p:txBody>
      </p:sp>
      <p:sp>
        <p:nvSpPr>
          <p:cNvPr id="5" name="Text 3"/>
          <p:cNvSpPr/>
          <p:nvPr/>
        </p:nvSpPr>
        <p:spPr>
          <a:xfrm>
            <a:off x="913090" y="2228493"/>
            <a:ext cx="3704153" cy="2575560"/>
          </a:xfrm>
          <a:prstGeom prst="rect">
            <a:avLst/>
          </a:prstGeom>
          <a:noFill/>
          <a:ln/>
        </p:spPr>
        <p:txBody>
          <a:bodyPr wrap="square" lIns="0" tIns="0" rIns="0" bIns="0" rtlCol="0" anchor="t"/>
          <a:lstStyle/>
          <a:p>
            <a:pPr algn="l" indent="0" marL="0">
              <a:lnSpc>
                <a:spcPts val="2500"/>
              </a:lnSpc>
              <a:buNone/>
            </a:pPr>
            <a:r>
              <a:rPr lang="en-US" sz="1550" dirty="0">
                <a:solidFill>
                  <a:srgbClr val="000000"/>
                </a:solidFill>
                <a:latin typeface="Inter" pitchFamily="34" charset="0"/>
                <a:ea typeface="Inter" pitchFamily="34" charset="-122"/>
                <a:cs typeface="Inter" pitchFamily="34" charset="-120"/>
              </a:rPr>
              <a:t>Lemmatization reduces words to their canonical dictionary form (lemma) based on vocabulary and morphological analysis. Unlike stemming's algorithmic approach, lemmatization considers the part of speech and context to determine the correct base form.</a:t>
            </a:r>
            <a:endParaRPr lang="en-US" sz="1550" dirty="0"/>
          </a:p>
        </p:txBody>
      </p:sp>
      <p:sp>
        <p:nvSpPr>
          <p:cNvPr id="6" name="Shape 4"/>
          <p:cNvSpPr/>
          <p:nvPr/>
        </p:nvSpPr>
        <p:spPr>
          <a:xfrm>
            <a:off x="5027295" y="1584484"/>
            <a:ext cx="4121825" cy="3709868"/>
          </a:xfrm>
          <a:prstGeom prst="roundRect">
            <a:avLst>
              <a:gd name="adj" fmla="val 2278"/>
            </a:avLst>
          </a:prstGeom>
          <a:solidFill>
            <a:srgbClr val="D2EDF9"/>
          </a:solidFill>
          <a:ln w="7620">
            <a:solidFill>
              <a:srgbClr val="B8D3DF"/>
            </a:solidFill>
            <a:prstDash val="solid"/>
          </a:ln>
        </p:spPr>
      </p:sp>
      <p:sp>
        <p:nvSpPr>
          <p:cNvPr id="7" name="Text 5"/>
          <p:cNvSpPr/>
          <p:nvPr/>
        </p:nvSpPr>
        <p:spPr>
          <a:xfrm>
            <a:off x="5236131" y="1793319"/>
            <a:ext cx="2515195" cy="314444"/>
          </a:xfrm>
          <a:prstGeom prst="rect">
            <a:avLst/>
          </a:prstGeom>
          <a:noFill/>
          <a:ln/>
        </p:spPr>
        <p:txBody>
          <a:bodyPr wrap="none" lIns="0" tIns="0" rIns="0" bIns="0" rtlCol="0" anchor="t"/>
          <a:lstStyle/>
          <a:p>
            <a:pPr algn="l" indent="0" marL="0">
              <a:lnSpc>
                <a:spcPts val="2450"/>
              </a:lnSpc>
              <a:buNone/>
            </a:pPr>
            <a:r>
              <a:rPr lang="en-US" sz="1950" b="1" dirty="0">
                <a:solidFill>
                  <a:srgbClr val="000000"/>
                </a:solidFill>
                <a:latin typeface="Inter Bold" pitchFamily="34" charset="0"/>
                <a:ea typeface="Inter Bold" pitchFamily="34" charset="-122"/>
                <a:cs typeface="Inter Bold" pitchFamily="34" charset="-120"/>
              </a:rPr>
              <a:t>Examples</a:t>
            </a:r>
            <a:endParaRPr lang="en-US" sz="1950" dirty="0"/>
          </a:p>
        </p:txBody>
      </p:sp>
      <p:sp>
        <p:nvSpPr>
          <p:cNvPr id="8" name="Text 6"/>
          <p:cNvSpPr/>
          <p:nvPr/>
        </p:nvSpPr>
        <p:spPr>
          <a:xfrm>
            <a:off x="5236131" y="2228493"/>
            <a:ext cx="3704153" cy="643890"/>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"running," "runs," "ran" → "run" (verb)</a:t>
            </a:r>
            <a:endParaRPr lang="en-US" sz="1550" dirty="0"/>
          </a:p>
        </p:txBody>
      </p:sp>
      <p:sp>
        <p:nvSpPr>
          <p:cNvPr id="9" name="Text 7"/>
          <p:cNvSpPr/>
          <p:nvPr/>
        </p:nvSpPr>
        <p:spPr>
          <a:xfrm>
            <a:off x="5236131" y="2942749"/>
            <a:ext cx="3704153" cy="643890"/>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"better," "best" → "good" (adjective)</a:t>
            </a:r>
            <a:endParaRPr lang="en-US" sz="1550" dirty="0"/>
          </a:p>
        </p:txBody>
      </p:sp>
      <p:sp>
        <p:nvSpPr>
          <p:cNvPr id="10" name="Text 8"/>
          <p:cNvSpPr/>
          <p:nvPr/>
        </p:nvSpPr>
        <p:spPr>
          <a:xfrm>
            <a:off x="5236131" y="3657005"/>
            <a:ext cx="3704153" cy="321945"/>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"mice" → "mouse" (noun)</a:t>
            </a:r>
            <a:endParaRPr lang="en-US" sz="1550" dirty="0"/>
          </a:p>
        </p:txBody>
      </p:sp>
      <p:sp>
        <p:nvSpPr>
          <p:cNvPr id="11" name="Text 9"/>
          <p:cNvSpPr/>
          <p:nvPr/>
        </p:nvSpPr>
        <p:spPr>
          <a:xfrm>
            <a:off x="5236131" y="4049316"/>
            <a:ext cx="3704153" cy="643890"/>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"was," "were," "been" → "be" (verb)</a:t>
            </a:r>
            <a:endParaRPr lang="en-US" sz="1550" dirty="0"/>
          </a:p>
        </p:txBody>
      </p:sp>
      <p:sp>
        <p:nvSpPr>
          <p:cNvPr id="12" name="Text 10"/>
          <p:cNvSpPr/>
          <p:nvPr/>
        </p:nvSpPr>
        <p:spPr>
          <a:xfrm>
            <a:off x="5236131" y="4763572"/>
            <a:ext cx="3704153" cy="321945"/>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"children" → "child" (noun)</a:t>
            </a:r>
            <a:endParaRPr lang="en-US" sz="1550" dirty="0"/>
          </a:p>
        </p:txBody>
      </p:sp>
      <p:sp>
        <p:nvSpPr>
          <p:cNvPr id="13" name="Shape 11"/>
          <p:cNvSpPr/>
          <p:nvPr/>
        </p:nvSpPr>
        <p:spPr>
          <a:xfrm>
            <a:off x="9350335" y="1584484"/>
            <a:ext cx="4121825" cy="3709868"/>
          </a:xfrm>
          <a:prstGeom prst="roundRect">
            <a:avLst>
              <a:gd name="adj" fmla="val 2278"/>
            </a:avLst>
          </a:prstGeom>
          <a:solidFill>
            <a:srgbClr val="D2EDF9"/>
          </a:solidFill>
          <a:ln w="7620">
            <a:solidFill>
              <a:srgbClr val="B8D3DF"/>
            </a:solidFill>
            <a:prstDash val="solid"/>
          </a:ln>
        </p:spPr>
      </p:sp>
      <p:sp>
        <p:nvSpPr>
          <p:cNvPr id="14" name="Text 12"/>
          <p:cNvSpPr/>
          <p:nvPr/>
        </p:nvSpPr>
        <p:spPr>
          <a:xfrm>
            <a:off x="9559171" y="1793319"/>
            <a:ext cx="2760464" cy="314444"/>
          </a:xfrm>
          <a:prstGeom prst="rect">
            <a:avLst/>
          </a:prstGeom>
          <a:noFill/>
          <a:ln/>
        </p:spPr>
        <p:txBody>
          <a:bodyPr wrap="none" lIns="0" tIns="0" rIns="0" bIns="0" rtlCol="0" anchor="t"/>
          <a:lstStyle/>
          <a:p>
            <a:pPr algn="l" indent="0" marL="0">
              <a:lnSpc>
                <a:spcPts val="2450"/>
              </a:lnSpc>
              <a:buNone/>
            </a:pPr>
            <a:r>
              <a:rPr lang="en-US" sz="1950" b="1" dirty="0">
                <a:solidFill>
                  <a:srgbClr val="000000"/>
                </a:solidFill>
                <a:latin typeface="Inter Bold" pitchFamily="34" charset="0"/>
                <a:ea typeface="Inter Bold" pitchFamily="34" charset="-122"/>
                <a:cs typeface="Inter Bold" pitchFamily="34" charset="-120"/>
              </a:rPr>
              <a:t>Process Requirements</a:t>
            </a:r>
            <a:endParaRPr lang="en-US" sz="1950" dirty="0"/>
          </a:p>
        </p:txBody>
      </p:sp>
      <p:sp>
        <p:nvSpPr>
          <p:cNvPr id="15" name="Text 13"/>
          <p:cNvSpPr/>
          <p:nvPr/>
        </p:nvSpPr>
        <p:spPr>
          <a:xfrm>
            <a:off x="9559171" y="2228493"/>
            <a:ext cx="3704153" cy="321945"/>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Part-of-speech information</a:t>
            </a:r>
            <a:endParaRPr lang="en-US" sz="1550" dirty="0"/>
          </a:p>
        </p:txBody>
      </p:sp>
      <p:sp>
        <p:nvSpPr>
          <p:cNvPr id="16" name="Text 14"/>
          <p:cNvSpPr/>
          <p:nvPr/>
        </p:nvSpPr>
        <p:spPr>
          <a:xfrm>
            <a:off x="9559171" y="2620804"/>
            <a:ext cx="3704153" cy="321945"/>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Morphological analyzer</a:t>
            </a:r>
            <a:endParaRPr lang="en-US" sz="1550" dirty="0"/>
          </a:p>
        </p:txBody>
      </p:sp>
      <p:sp>
        <p:nvSpPr>
          <p:cNvPr id="17" name="Text 15"/>
          <p:cNvSpPr/>
          <p:nvPr/>
        </p:nvSpPr>
        <p:spPr>
          <a:xfrm>
            <a:off x="9559171" y="3013115"/>
            <a:ext cx="3704153" cy="321945"/>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Dictionary of lemmas</a:t>
            </a:r>
            <a:endParaRPr lang="en-US" sz="1550" dirty="0"/>
          </a:p>
        </p:txBody>
      </p:sp>
      <p:sp>
        <p:nvSpPr>
          <p:cNvPr id="18" name="Text 16"/>
          <p:cNvSpPr/>
          <p:nvPr/>
        </p:nvSpPr>
        <p:spPr>
          <a:xfrm>
            <a:off x="9559171" y="3405426"/>
            <a:ext cx="3704153" cy="321945"/>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Context awareness</a:t>
            </a:r>
            <a:endParaRPr lang="en-US" sz="1550" dirty="0"/>
          </a:p>
        </p:txBody>
      </p:sp>
      <p:sp>
        <p:nvSpPr>
          <p:cNvPr id="19" name="Text 17"/>
          <p:cNvSpPr/>
          <p:nvPr/>
        </p:nvSpPr>
        <p:spPr>
          <a:xfrm>
            <a:off x="704255" y="5520690"/>
            <a:ext cx="12768024" cy="965835"/>
          </a:xfrm>
          <a:prstGeom prst="rect">
            <a:avLst/>
          </a:prstGeom>
          <a:noFill/>
          <a:ln/>
        </p:spPr>
        <p:txBody>
          <a:bodyPr wrap="square" lIns="0" tIns="0" rIns="0" bIns="0" rtlCol="0" anchor="t"/>
          <a:lstStyle/>
          <a:p>
            <a:pPr algn="l" indent="0" marL="0">
              <a:lnSpc>
                <a:spcPts val="2500"/>
              </a:lnSpc>
              <a:buNone/>
            </a:pPr>
            <a:r>
              <a:rPr lang="en-US" sz="1550" dirty="0">
                <a:solidFill>
                  <a:srgbClr val="000000"/>
                </a:solidFill>
                <a:latin typeface="Inter" pitchFamily="34" charset="0"/>
                <a:ea typeface="Inter" pitchFamily="34" charset="-122"/>
                <a:cs typeface="Inter" pitchFamily="34" charset="-120"/>
              </a:rPr>
              <a:t>Lemmatization's linguistic approach produces more accurate results than stemming, particularly for irregular forms and words with complex morphology. The resulting lemmas are always valid words in the language, making the output more interpretable for both humans and downstream NLP applications.</a:t>
            </a:r>
            <a:endParaRPr lang="en-US" sz="1550" dirty="0"/>
          </a:p>
        </p:txBody>
      </p:sp>
      <p:sp>
        <p:nvSpPr>
          <p:cNvPr id="20" name="Text 18"/>
          <p:cNvSpPr/>
          <p:nvPr/>
        </p:nvSpPr>
        <p:spPr>
          <a:xfrm>
            <a:off x="704255" y="6712863"/>
            <a:ext cx="12768024" cy="965835"/>
          </a:xfrm>
          <a:prstGeom prst="rect">
            <a:avLst/>
          </a:prstGeom>
          <a:noFill/>
          <a:ln/>
        </p:spPr>
        <p:txBody>
          <a:bodyPr wrap="square" lIns="0" tIns="0" rIns="0" bIns="0" rtlCol="0" anchor="t"/>
          <a:lstStyle/>
          <a:p>
            <a:pPr algn="l" indent="0" marL="0">
              <a:lnSpc>
                <a:spcPts val="2500"/>
              </a:lnSpc>
              <a:buNone/>
            </a:pPr>
            <a:r>
              <a:rPr lang="en-US" sz="1550" dirty="0">
                <a:solidFill>
                  <a:srgbClr val="000000"/>
                </a:solidFill>
                <a:latin typeface="Inter" pitchFamily="34" charset="0"/>
                <a:ea typeface="Inter" pitchFamily="34" charset="-122"/>
                <a:cs typeface="Inter" pitchFamily="34" charset="-120"/>
              </a:rPr>
              <a:t>While more computationally intensive than stemming, lemmatization has become increasingly feasible with modern computing resources and improved algorithms. It's particularly valuable for applications where linguistic precision is important, such as question answering, machine translation, and sentiment analysis.</a:t>
            </a:r>
            <a:endParaRPr lang="en-US" sz="1550" dirty="0"/>
          </a:p>
        </p:txBody>
      </p:sp>
      <p:pic>
        <p:nvPicPr>
          <p:cNvPr id="21"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Text 0"/>
          <p:cNvSpPr/>
          <p:nvPr/>
        </p:nvSpPr>
        <p:spPr>
          <a:xfrm>
            <a:off x="692110" y="691872"/>
            <a:ext cx="6982420" cy="617934"/>
          </a:xfrm>
          <a:prstGeom prst="rect">
            <a:avLst/>
          </a:prstGeom>
          <a:noFill/>
          <a:ln/>
        </p:spPr>
        <p:txBody>
          <a:bodyPr wrap="none" lIns="0" tIns="0" rIns="0" bIns="0" rtlCol="0" anchor="t"/>
          <a:lstStyle/>
          <a:p>
            <a:pPr algn="l" indent="0" marL="0">
              <a:lnSpc>
                <a:spcPts val="4850"/>
              </a:lnSpc>
              <a:buNone/>
            </a:pPr>
            <a:r>
              <a:rPr lang="en-US" sz="3850" b="1" dirty="0">
                <a:solidFill>
                  <a:srgbClr val="000000"/>
                </a:solidFill>
                <a:latin typeface="Inter Bold" pitchFamily="34" charset="0"/>
                <a:ea typeface="Inter Bold" pitchFamily="34" charset="-122"/>
                <a:cs typeface="Inter Bold" pitchFamily="34" charset="-120"/>
              </a:rPr>
              <a:t>Lemmatization vs. Stemming</a:t>
            </a:r>
            <a:endParaRPr lang="en-US" sz="3850" dirty="0"/>
          </a:p>
        </p:txBody>
      </p:sp>
      <p:sp>
        <p:nvSpPr>
          <p:cNvPr id="3" name="Shape 1"/>
          <p:cNvSpPr/>
          <p:nvPr/>
        </p:nvSpPr>
        <p:spPr>
          <a:xfrm>
            <a:off x="692110" y="1927622"/>
            <a:ext cx="444937" cy="444937"/>
          </a:xfrm>
          <a:prstGeom prst="roundRect">
            <a:avLst>
              <a:gd name="adj" fmla="val 18668"/>
            </a:avLst>
          </a:prstGeom>
          <a:solidFill>
            <a:srgbClr val="D2EDF9"/>
          </a:solidFill>
          <a:ln w="7620">
            <a:solidFill>
              <a:srgbClr val="B8D3DF"/>
            </a:solidFill>
            <a:prstDash val="solid"/>
          </a:ln>
        </p:spPr>
      </p:sp>
      <p:sp>
        <p:nvSpPr>
          <p:cNvPr id="4" name="Text 2"/>
          <p:cNvSpPr/>
          <p:nvPr/>
        </p:nvSpPr>
        <p:spPr>
          <a:xfrm>
            <a:off x="766227" y="1964650"/>
            <a:ext cx="296585" cy="370761"/>
          </a:xfrm>
          <a:prstGeom prst="rect">
            <a:avLst/>
          </a:prstGeom>
          <a:noFill/>
          <a:ln/>
        </p:spPr>
        <p:txBody>
          <a:bodyPr wrap="none" lIns="0" tIns="0" rIns="0" bIns="0" rtlCol="0" anchor="t"/>
          <a:lstStyle/>
          <a:p>
            <a:pPr algn="ctr" indent="0" marL="0">
              <a:lnSpc>
                <a:spcPts val="2300"/>
              </a:lnSpc>
              <a:buNone/>
            </a:pPr>
            <a:r>
              <a:rPr lang="en-US" sz="2300" b="1" dirty="0">
                <a:solidFill>
                  <a:srgbClr val="000000"/>
                </a:solidFill>
                <a:latin typeface="Inter Bold" pitchFamily="34" charset="0"/>
                <a:ea typeface="Inter Bold" pitchFamily="34" charset="-122"/>
                <a:cs typeface="Inter Bold" pitchFamily="34" charset="-120"/>
              </a:rPr>
              <a:t>1</a:t>
            </a:r>
            <a:endParaRPr lang="en-US" sz="2300" dirty="0"/>
          </a:p>
        </p:txBody>
      </p:sp>
      <p:sp>
        <p:nvSpPr>
          <p:cNvPr id="5" name="Text 3"/>
          <p:cNvSpPr/>
          <p:nvPr/>
        </p:nvSpPr>
        <p:spPr>
          <a:xfrm>
            <a:off x="1334691" y="1927622"/>
            <a:ext cx="2508528" cy="308967"/>
          </a:xfrm>
          <a:prstGeom prst="rect">
            <a:avLst/>
          </a:prstGeom>
          <a:noFill/>
          <a:ln/>
        </p:spPr>
        <p:txBody>
          <a:bodyPr wrap="none" lIns="0" tIns="0" rIns="0" bIns="0" rtlCol="0" anchor="t"/>
          <a:lstStyle/>
          <a:p>
            <a:pPr algn="l" indent="0" marL="0">
              <a:lnSpc>
                <a:spcPts val="2400"/>
              </a:lnSpc>
              <a:buNone/>
            </a:pPr>
            <a:r>
              <a:rPr lang="en-US" sz="1900" b="1" dirty="0">
                <a:solidFill>
                  <a:srgbClr val="000000"/>
                </a:solidFill>
                <a:latin typeface="Inter Bold" pitchFamily="34" charset="0"/>
                <a:ea typeface="Inter Bold" pitchFamily="34" charset="-122"/>
                <a:cs typeface="Inter Bold" pitchFamily="34" charset="-120"/>
              </a:rPr>
              <a:t>Approach Difference</a:t>
            </a:r>
            <a:endParaRPr lang="en-US" sz="1900" dirty="0"/>
          </a:p>
        </p:txBody>
      </p:sp>
      <p:sp>
        <p:nvSpPr>
          <p:cNvPr id="6" name="Text 4"/>
          <p:cNvSpPr/>
          <p:nvPr/>
        </p:nvSpPr>
        <p:spPr>
          <a:xfrm>
            <a:off x="1334691" y="2355175"/>
            <a:ext cx="5648682" cy="1581745"/>
          </a:xfrm>
          <a:prstGeom prst="rect">
            <a:avLst/>
          </a:prstGeom>
          <a:noFill/>
          <a:ln/>
        </p:spPr>
        <p:txBody>
          <a:bodyPr wrap="square" lIns="0" tIns="0" rIns="0" bIns="0" rtlCol="0" anchor="t"/>
          <a:lstStyle/>
          <a:p>
            <a:pPr algn="l" indent="0" marL="0">
              <a:lnSpc>
                <a:spcPts val="2450"/>
              </a:lnSpc>
              <a:buNone/>
            </a:pPr>
            <a:r>
              <a:rPr lang="en-US" sz="1550" dirty="0">
                <a:solidFill>
                  <a:srgbClr val="000000"/>
                </a:solidFill>
                <a:latin typeface="Inter" pitchFamily="34" charset="0"/>
                <a:ea typeface="Inter" pitchFamily="34" charset="-122"/>
                <a:cs typeface="Inter" pitchFamily="34" charset="-120"/>
              </a:rPr>
              <a:t>Stemming uses simple algorithmic rules to cut off word endings, while lemmatization employs linguistic knowledge to transform words to their dictionary form. This fundamental difference leads to varying results in terms of accuracy and naturalness.</a:t>
            </a:r>
            <a:endParaRPr lang="en-US" sz="1550" dirty="0"/>
          </a:p>
        </p:txBody>
      </p:sp>
      <p:sp>
        <p:nvSpPr>
          <p:cNvPr id="7" name="Shape 5"/>
          <p:cNvSpPr/>
          <p:nvPr/>
        </p:nvSpPr>
        <p:spPr>
          <a:xfrm>
            <a:off x="7181017" y="1927622"/>
            <a:ext cx="444937" cy="444937"/>
          </a:xfrm>
          <a:prstGeom prst="roundRect">
            <a:avLst>
              <a:gd name="adj" fmla="val 18668"/>
            </a:avLst>
          </a:prstGeom>
          <a:solidFill>
            <a:srgbClr val="D2EDF9"/>
          </a:solidFill>
          <a:ln w="7620">
            <a:solidFill>
              <a:srgbClr val="B8D3DF"/>
            </a:solidFill>
            <a:prstDash val="solid"/>
          </a:ln>
        </p:spPr>
      </p:sp>
      <p:sp>
        <p:nvSpPr>
          <p:cNvPr id="8" name="Text 6"/>
          <p:cNvSpPr/>
          <p:nvPr/>
        </p:nvSpPr>
        <p:spPr>
          <a:xfrm>
            <a:off x="7255133" y="1964650"/>
            <a:ext cx="296585" cy="370761"/>
          </a:xfrm>
          <a:prstGeom prst="rect">
            <a:avLst/>
          </a:prstGeom>
          <a:noFill/>
          <a:ln/>
        </p:spPr>
        <p:txBody>
          <a:bodyPr wrap="none" lIns="0" tIns="0" rIns="0" bIns="0" rtlCol="0" anchor="t"/>
          <a:lstStyle/>
          <a:p>
            <a:pPr algn="ctr" indent="0" marL="0">
              <a:lnSpc>
                <a:spcPts val="2300"/>
              </a:lnSpc>
              <a:buNone/>
            </a:pPr>
            <a:r>
              <a:rPr lang="en-US" sz="2300" b="1" dirty="0">
                <a:solidFill>
                  <a:srgbClr val="000000"/>
                </a:solidFill>
                <a:latin typeface="Inter Bold" pitchFamily="34" charset="0"/>
                <a:ea typeface="Inter Bold" pitchFamily="34" charset="-122"/>
                <a:cs typeface="Inter Bold" pitchFamily="34" charset="-120"/>
              </a:rPr>
              <a:t>2</a:t>
            </a:r>
            <a:endParaRPr lang="en-US" sz="2300" dirty="0"/>
          </a:p>
        </p:txBody>
      </p:sp>
      <p:sp>
        <p:nvSpPr>
          <p:cNvPr id="9" name="Text 7"/>
          <p:cNvSpPr/>
          <p:nvPr/>
        </p:nvSpPr>
        <p:spPr>
          <a:xfrm>
            <a:off x="7823597" y="1927622"/>
            <a:ext cx="2471976" cy="308967"/>
          </a:xfrm>
          <a:prstGeom prst="rect">
            <a:avLst/>
          </a:prstGeom>
          <a:noFill/>
          <a:ln/>
        </p:spPr>
        <p:txBody>
          <a:bodyPr wrap="none" lIns="0" tIns="0" rIns="0" bIns="0" rtlCol="0" anchor="t"/>
          <a:lstStyle/>
          <a:p>
            <a:pPr algn="l" indent="0" marL="0">
              <a:lnSpc>
                <a:spcPts val="2400"/>
              </a:lnSpc>
              <a:buNone/>
            </a:pPr>
            <a:r>
              <a:rPr lang="en-US" sz="1900" b="1" dirty="0">
                <a:solidFill>
                  <a:srgbClr val="000000"/>
                </a:solidFill>
                <a:latin typeface="Inter Bold" pitchFamily="34" charset="0"/>
                <a:ea typeface="Inter Bold" pitchFamily="34" charset="-122"/>
                <a:cs typeface="Inter Bold" pitchFamily="34" charset="-120"/>
              </a:rPr>
              <a:t>Output Quality</a:t>
            </a:r>
            <a:endParaRPr lang="en-US" sz="1900" dirty="0"/>
          </a:p>
        </p:txBody>
      </p:sp>
      <p:sp>
        <p:nvSpPr>
          <p:cNvPr id="10" name="Text 8"/>
          <p:cNvSpPr/>
          <p:nvPr/>
        </p:nvSpPr>
        <p:spPr>
          <a:xfrm>
            <a:off x="7823597" y="2355175"/>
            <a:ext cx="5648682" cy="1581745"/>
          </a:xfrm>
          <a:prstGeom prst="rect">
            <a:avLst/>
          </a:prstGeom>
          <a:noFill/>
          <a:ln/>
        </p:spPr>
        <p:txBody>
          <a:bodyPr wrap="square" lIns="0" tIns="0" rIns="0" bIns="0" rtlCol="0" anchor="t"/>
          <a:lstStyle/>
          <a:p>
            <a:pPr algn="l" indent="0" marL="0">
              <a:lnSpc>
                <a:spcPts val="2450"/>
              </a:lnSpc>
              <a:buNone/>
            </a:pPr>
            <a:r>
              <a:rPr lang="en-US" sz="1550" dirty="0">
                <a:solidFill>
                  <a:srgbClr val="000000"/>
                </a:solidFill>
                <a:latin typeface="Inter" pitchFamily="34" charset="0"/>
                <a:ea typeface="Inter" pitchFamily="34" charset="-122"/>
                <a:cs typeface="Inter" pitchFamily="34" charset="-120"/>
              </a:rPr>
              <a:t>Stemming often produces non-words or stems that aren't linguistically valid. For example, "studies" might become "studi." Lemmatization consistently produces actual words found in the dictionary, such as converting "studies" to "study."</a:t>
            </a:r>
            <a:endParaRPr lang="en-US" sz="1550" dirty="0"/>
          </a:p>
        </p:txBody>
      </p:sp>
      <p:sp>
        <p:nvSpPr>
          <p:cNvPr id="11" name="Shape 9"/>
          <p:cNvSpPr/>
          <p:nvPr/>
        </p:nvSpPr>
        <p:spPr>
          <a:xfrm>
            <a:off x="692110" y="4356973"/>
            <a:ext cx="444937" cy="444937"/>
          </a:xfrm>
          <a:prstGeom prst="roundRect">
            <a:avLst>
              <a:gd name="adj" fmla="val 18668"/>
            </a:avLst>
          </a:prstGeom>
          <a:solidFill>
            <a:srgbClr val="D2EDF9"/>
          </a:solidFill>
          <a:ln w="7620">
            <a:solidFill>
              <a:srgbClr val="B8D3DF"/>
            </a:solidFill>
            <a:prstDash val="solid"/>
          </a:ln>
        </p:spPr>
      </p:sp>
      <p:sp>
        <p:nvSpPr>
          <p:cNvPr id="12" name="Text 10"/>
          <p:cNvSpPr/>
          <p:nvPr/>
        </p:nvSpPr>
        <p:spPr>
          <a:xfrm>
            <a:off x="766227" y="4394002"/>
            <a:ext cx="296585" cy="370761"/>
          </a:xfrm>
          <a:prstGeom prst="rect">
            <a:avLst/>
          </a:prstGeom>
          <a:noFill/>
          <a:ln/>
        </p:spPr>
        <p:txBody>
          <a:bodyPr wrap="none" lIns="0" tIns="0" rIns="0" bIns="0" rtlCol="0" anchor="t"/>
          <a:lstStyle/>
          <a:p>
            <a:pPr algn="ctr" indent="0" marL="0">
              <a:lnSpc>
                <a:spcPts val="2300"/>
              </a:lnSpc>
              <a:buNone/>
            </a:pPr>
            <a:r>
              <a:rPr lang="en-US" sz="2300" b="1" dirty="0">
                <a:solidFill>
                  <a:srgbClr val="000000"/>
                </a:solidFill>
                <a:latin typeface="Inter Bold" pitchFamily="34" charset="0"/>
                <a:ea typeface="Inter Bold" pitchFamily="34" charset="-122"/>
                <a:cs typeface="Inter Bold" pitchFamily="34" charset="-120"/>
              </a:rPr>
              <a:t>3</a:t>
            </a:r>
            <a:endParaRPr lang="en-US" sz="2300" dirty="0"/>
          </a:p>
        </p:txBody>
      </p:sp>
      <p:sp>
        <p:nvSpPr>
          <p:cNvPr id="13" name="Text 11"/>
          <p:cNvSpPr/>
          <p:nvPr/>
        </p:nvSpPr>
        <p:spPr>
          <a:xfrm>
            <a:off x="1334691" y="4356973"/>
            <a:ext cx="3515916" cy="308967"/>
          </a:xfrm>
          <a:prstGeom prst="rect">
            <a:avLst/>
          </a:prstGeom>
          <a:noFill/>
          <a:ln/>
        </p:spPr>
        <p:txBody>
          <a:bodyPr wrap="none" lIns="0" tIns="0" rIns="0" bIns="0" rtlCol="0" anchor="t"/>
          <a:lstStyle/>
          <a:p>
            <a:pPr algn="l" indent="0" marL="0">
              <a:lnSpc>
                <a:spcPts val="2400"/>
              </a:lnSpc>
              <a:buNone/>
            </a:pPr>
            <a:r>
              <a:rPr lang="en-US" sz="1900" b="1" dirty="0">
                <a:solidFill>
                  <a:srgbClr val="000000"/>
                </a:solidFill>
                <a:latin typeface="Inter Bold" pitchFamily="34" charset="0"/>
                <a:ea typeface="Inter Bold" pitchFamily="34" charset="-122"/>
                <a:cs typeface="Inter Bold" pitchFamily="34" charset="-120"/>
              </a:rPr>
              <a:t>Computational Requirements</a:t>
            </a:r>
            <a:endParaRPr lang="en-US" sz="1900" dirty="0"/>
          </a:p>
        </p:txBody>
      </p:sp>
      <p:sp>
        <p:nvSpPr>
          <p:cNvPr id="14" name="Text 12"/>
          <p:cNvSpPr/>
          <p:nvPr/>
        </p:nvSpPr>
        <p:spPr>
          <a:xfrm>
            <a:off x="1334691" y="4784527"/>
            <a:ext cx="5648682" cy="1581745"/>
          </a:xfrm>
          <a:prstGeom prst="rect">
            <a:avLst/>
          </a:prstGeom>
          <a:noFill/>
          <a:ln/>
        </p:spPr>
        <p:txBody>
          <a:bodyPr wrap="square" lIns="0" tIns="0" rIns="0" bIns="0" rtlCol="0" anchor="t"/>
          <a:lstStyle/>
          <a:p>
            <a:pPr algn="l" indent="0" marL="0">
              <a:lnSpc>
                <a:spcPts val="2450"/>
              </a:lnSpc>
              <a:buNone/>
            </a:pPr>
            <a:r>
              <a:rPr lang="en-US" sz="1550" dirty="0">
                <a:solidFill>
                  <a:srgbClr val="000000"/>
                </a:solidFill>
                <a:latin typeface="Inter" pitchFamily="34" charset="0"/>
                <a:ea typeface="Inter" pitchFamily="34" charset="-122"/>
                <a:cs typeface="Inter" pitchFamily="34" charset="-120"/>
              </a:rPr>
              <a:t>Stemming is typically faster and requires fewer resources since it applies simple rules without linguistic analysis. Lemmatization needs more computational power and linguistic resources, including dictionaries and morphological analyzers.</a:t>
            </a:r>
            <a:endParaRPr lang="en-US" sz="1550" dirty="0"/>
          </a:p>
        </p:txBody>
      </p:sp>
      <p:sp>
        <p:nvSpPr>
          <p:cNvPr id="15" name="Shape 13"/>
          <p:cNvSpPr/>
          <p:nvPr/>
        </p:nvSpPr>
        <p:spPr>
          <a:xfrm>
            <a:off x="7181017" y="4356973"/>
            <a:ext cx="444937" cy="444937"/>
          </a:xfrm>
          <a:prstGeom prst="roundRect">
            <a:avLst>
              <a:gd name="adj" fmla="val 18668"/>
            </a:avLst>
          </a:prstGeom>
          <a:solidFill>
            <a:srgbClr val="D2EDF9"/>
          </a:solidFill>
          <a:ln w="7620">
            <a:solidFill>
              <a:srgbClr val="B8D3DF"/>
            </a:solidFill>
            <a:prstDash val="solid"/>
          </a:ln>
        </p:spPr>
      </p:sp>
      <p:sp>
        <p:nvSpPr>
          <p:cNvPr id="16" name="Text 14"/>
          <p:cNvSpPr/>
          <p:nvPr/>
        </p:nvSpPr>
        <p:spPr>
          <a:xfrm>
            <a:off x="7255133" y="4394002"/>
            <a:ext cx="296585" cy="370761"/>
          </a:xfrm>
          <a:prstGeom prst="rect">
            <a:avLst/>
          </a:prstGeom>
          <a:noFill/>
          <a:ln/>
        </p:spPr>
        <p:txBody>
          <a:bodyPr wrap="none" lIns="0" tIns="0" rIns="0" bIns="0" rtlCol="0" anchor="t"/>
          <a:lstStyle/>
          <a:p>
            <a:pPr algn="ctr" indent="0" marL="0">
              <a:lnSpc>
                <a:spcPts val="2300"/>
              </a:lnSpc>
              <a:buNone/>
            </a:pPr>
            <a:r>
              <a:rPr lang="en-US" sz="2300" b="1" dirty="0">
                <a:solidFill>
                  <a:srgbClr val="000000"/>
                </a:solidFill>
                <a:latin typeface="Inter Bold" pitchFamily="34" charset="0"/>
                <a:ea typeface="Inter Bold" pitchFamily="34" charset="-122"/>
                <a:cs typeface="Inter Bold" pitchFamily="34" charset="-120"/>
              </a:rPr>
              <a:t>4</a:t>
            </a:r>
            <a:endParaRPr lang="en-US" sz="2300" dirty="0"/>
          </a:p>
        </p:txBody>
      </p:sp>
      <p:sp>
        <p:nvSpPr>
          <p:cNvPr id="17" name="Text 15"/>
          <p:cNvSpPr/>
          <p:nvPr/>
        </p:nvSpPr>
        <p:spPr>
          <a:xfrm>
            <a:off x="7823597" y="4356973"/>
            <a:ext cx="2471976" cy="308967"/>
          </a:xfrm>
          <a:prstGeom prst="rect">
            <a:avLst/>
          </a:prstGeom>
          <a:noFill/>
          <a:ln/>
        </p:spPr>
        <p:txBody>
          <a:bodyPr wrap="none" lIns="0" tIns="0" rIns="0" bIns="0" rtlCol="0" anchor="t"/>
          <a:lstStyle/>
          <a:p>
            <a:pPr algn="l" indent="0" marL="0">
              <a:lnSpc>
                <a:spcPts val="2400"/>
              </a:lnSpc>
              <a:buNone/>
            </a:pPr>
            <a:r>
              <a:rPr lang="en-US" sz="1900" b="1" dirty="0">
                <a:solidFill>
                  <a:srgbClr val="000000"/>
                </a:solidFill>
                <a:latin typeface="Inter Bold" pitchFamily="34" charset="0"/>
                <a:ea typeface="Inter Bold" pitchFamily="34" charset="-122"/>
                <a:cs typeface="Inter Bold" pitchFamily="34" charset="-120"/>
              </a:rPr>
              <a:t>Context Sensitivity</a:t>
            </a:r>
            <a:endParaRPr lang="en-US" sz="1900" dirty="0"/>
          </a:p>
        </p:txBody>
      </p:sp>
      <p:sp>
        <p:nvSpPr>
          <p:cNvPr id="18" name="Text 16"/>
          <p:cNvSpPr/>
          <p:nvPr/>
        </p:nvSpPr>
        <p:spPr>
          <a:xfrm>
            <a:off x="7823597" y="4784527"/>
            <a:ext cx="5648682" cy="1581745"/>
          </a:xfrm>
          <a:prstGeom prst="rect">
            <a:avLst/>
          </a:prstGeom>
          <a:noFill/>
          <a:ln/>
        </p:spPr>
        <p:txBody>
          <a:bodyPr wrap="square" lIns="0" tIns="0" rIns="0" bIns="0" rtlCol="0" anchor="t"/>
          <a:lstStyle/>
          <a:p>
            <a:pPr algn="l" indent="0" marL="0">
              <a:lnSpc>
                <a:spcPts val="2450"/>
              </a:lnSpc>
              <a:buNone/>
            </a:pPr>
            <a:r>
              <a:rPr lang="en-US" sz="1550" dirty="0">
                <a:solidFill>
                  <a:srgbClr val="000000"/>
                </a:solidFill>
                <a:latin typeface="Inter" pitchFamily="34" charset="0"/>
                <a:ea typeface="Inter" pitchFamily="34" charset="-122"/>
                <a:cs typeface="Inter" pitchFamily="34" charset="-120"/>
              </a:rPr>
              <a:t>Lemmatization considers the word's context and part of speech, enabling it to disambiguate words like "better" (as an adjective → "good" or as a verb → "better"). Stemming applies the same rules regardless of context or word function.</a:t>
            </a:r>
            <a:endParaRPr lang="en-US" sz="1550" dirty="0"/>
          </a:p>
        </p:txBody>
      </p:sp>
      <p:sp>
        <p:nvSpPr>
          <p:cNvPr id="19" name="Text 17"/>
          <p:cNvSpPr/>
          <p:nvPr/>
        </p:nvSpPr>
        <p:spPr>
          <a:xfrm>
            <a:off x="692110" y="6588681"/>
            <a:ext cx="12780169" cy="949047"/>
          </a:xfrm>
          <a:prstGeom prst="rect">
            <a:avLst/>
          </a:prstGeom>
          <a:noFill/>
          <a:ln/>
        </p:spPr>
        <p:txBody>
          <a:bodyPr wrap="square" lIns="0" tIns="0" rIns="0" bIns="0" rtlCol="0" anchor="t"/>
          <a:lstStyle/>
          <a:p>
            <a:pPr algn="l" indent="0" marL="0">
              <a:lnSpc>
                <a:spcPts val="2450"/>
              </a:lnSpc>
              <a:buNone/>
            </a:pPr>
            <a:r>
              <a:rPr lang="en-US" sz="1550" dirty="0">
                <a:solidFill>
                  <a:srgbClr val="000000"/>
                </a:solidFill>
                <a:latin typeface="Inter" pitchFamily="34" charset="0"/>
                <a:ea typeface="Inter" pitchFamily="34" charset="-122"/>
                <a:cs typeface="Inter" pitchFamily="34" charset="-120"/>
              </a:rPr>
              <a:t>The choice between stemming and lemmatization depends on the specific requirements of your NLP task. Stemming may be sufficient for search engines and information retrieval where computational efficiency is prioritized over linguistic accuracy. Lemmatization is preferred for applications requiring precise language understanding, such as machine translation or detailed text analysis.</a:t>
            </a:r>
            <a:endParaRPr lang="en-US" sz="1550" dirty="0"/>
          </a:p>
        </p:txBody>
      </p:sp>
      <p:pic>
        <p:nvPicPr>
          <p:cNvPr id="20"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Text 0"/>
          <p:cNvSpPr/>
          <p:nvPr/>
        </p:nvSpPr>
        <p:spPr>
          <a:xfrm>
            <a:off x="599003" y="471488"/>
            <a:ext cx="5654873" cy="534829"/>
          </a:xfrm>
          <a:prstGeom prst="rect">
            <a:avLst/>
          </a:prstGeom>
          <a:noFill/>
          <a:ln/>
        </p:spPr>
        <p:txBody>
          <a:bodyPr wrap="none" lIns="0" tIns="0" rIns="0" bIns="0" rtlCol="0" anchor="t"/>
          <a:lstStyle/>
          <a:p>
            <a:pPr algn="l" indent="0" marL="0">
              <a:lnSpc>
                <a:spcPts val="4200"/>
              </a:lnSpc>
              <a:buNone/>
            </a:pPr>
            <a:r>
              <a:rPr lang="en-US" sz="3350" b="1" dirty="0">
                <a:solidFill>
                  <a:srgbClr val="000000"/>
                </a:solidFill>
                <a:latin typeface="Inter Bold" pitchFamily="34" charset="0"/>
                <a:ea typeface="Inter Bold" pitchFamily="34" charset="-122"/>
                <a:cs typeface="Inter Bold" pitchFamily="34" charset="-120"/>
              </a:rPr>
              <a:t>WordNet: Lexical Database</a:t>
            </a:r>
            <a:endParaRPr lang="en-US" sz="3350" dirty="0"/>
          </a:p>
        </p:txBody>
      </p:sp>
      <p:sp>
        <p:nvSpPr>
          <p:cNvPr id="3" name="Shape 1"/>
          <p:cNvSpPr/>
          <p:nvPr/>
        </p:nvSpPr>
        <p:spPr>
          <a:xfrm>
            <a:off x="599003" y="1348502"/>
            <a:ext cx="2145506" cy="985957"/>
          </a:xfrm>
          <a:prstGeom prst="roundRect">
            <a:avLst>
              <a:gd name="adj" fmla="val 7291"/>
            </a:avLst>
          </a:prstGeom>
          <a:solidFill>
            <a:srgbClr val="D2EDF9"/>
          </a:solidFill>
          <a:ln w="7620">
            <a:solidFill>
              <a:srgbClr val="B8D3DF"/>
            </a:solidFill>
            <a:prstDash val="solid"/>
          </a:ln>
        </p:spPr>
      </p:sp>
      <p:pic>
        <p:nvPicPr>
          <p:cNvPr id="4" name="Image 0" descr="preencoded.png">    </p:cNvPr>
          <p:cNvPicPr>
            <a:picLocks noChangeAspect="1"/>
          </p:cNvPicPr>
          <p:nvPr/>
        </p:nvPicPr>
        <p:blipFill>
          <a:blip r:embed="rId1"/>
          <a:stretch>
            <a:fillRect/>
          </a:stretch>
        </p:blipFill>
        <p:spPr>
          <a:xfrm>
            <a:off x="1551384" y="1691045"/>
            <a:ext cx="240625" cy="300752"/>
          </a:xfrm>
          <a:prstGeom prst="rect">
            <a:avLst/>
          </a:prstGeom>
        </p:spPr>
      </p:pic>
      <p:sp>
        <p:nvSpPr>
          <p:cNvPr id="5" name="Text 2"/>
          <p:cNvSpPr/>
          <p:nvPr/>
        </p:nvSpPr>
        <p:spPr>
          <a:xfrm>
            <a:off x="2915603" y="1519595"/>
            <a:ext cx="3473172" cy="267414"/>
          </a:xfrm>
          <a:prstGeom prst="rect">
            <a:avLst/>
          </a:prstGeom>
          <a:noFill/>
          <a:ln/>
        </p:spPr>
        <p:txBody>
          <a:bodyPr wrap="none" lIns="0" tIns="0" rIns="0" bIns="0" rtlCol="0" anchor="t"/>
          <a:lstStyle/>
          <a:p>
            <a:pPr algn="l" indent="0" marL="0">
              <a:lnSpc>
                <a:spcPts val="2100"/>
              </a:lnSpc>
              <a:buNone/>
            </a:pPr>
            <a:r>
              <a:rPr lang="en-US" sz="1650" b="1" dirty="0">
                <a:solidFill>
                  <a:srgbClr val="000000"/>
                </a:solidFill>
                <a:latin typeface="Inter Bold" pitchFamily="34" charset="0"/>
                <a:ea typeface="Inter Bold" pitchFamily="34" charset="-122"/>
                <a:cs typeface="Inter Bold" pitchFamily="34" charset="-120"/>
              </a:rPr>
              <a:t>Comprehensive Lexical Resource</a:t>
            </a:r>
            <a:endParaRPr lang="en-US" sz="1650" dirty="0"/>
          </a:p>
        </p:txBody>
      </p:sp>
      <p:sp>
        <p:nvSpPr>
          <p:cNvPr id="6" name="Text 3"/>
          <p:cNvSpPr/>
          <p:nvPr/>
        </p:nvSpPr>
        <p:spPr>
          <a:xfrm>
            <a:off x="2915603" y="1889641"/>
            <a:ext cx="4335780" cy="273725"/>
          </a:xfrm>
          <a:prstGeom prst="rect">
            <a:avLst/>
          </a:prstGeom>
          <a:noFill/>
          <a:ln/>
        </p:spPr>
        <p:txBody>
          <a:bodyPr wrap="none" lIns="0" tIns="0" rIns="0" bIns="0" rtlCol="0" anchor="t"/>
          <a:lstStyle/>
          <a:p>
            <a:pPr algn="l" indent="0" marL="0">
              <a:lnSpc>
                <a:spcPts val="2150"/>
              </a:lnSpc>
              <a:buNone/>
            </a:pPr>
            <a:r>
              <a:rPr lang="en-US" sz="1300" dirty="0">
                <a:solidFill>
                  <a:srgbClr val="000000"/>
                </a:solidFill>
                <a:latin typeface="Inter" pitchFamily="34" charset="0"/>
                <a:ea typeface="Inter" pitchFamily="34" charset="-122"/>
                <a:cs typeface="Inter" pitchFamily="34" charset="-120"/>
              </a:rPr>
              <a:t>A lexical database containing 155,000+ English words</a:t>
            </a:r>
            <a:endParaRPr lang="en-US" sz="1300" dirty="0"/>
          </a:p>
        </p:txBody>
      </p:sp>
      <p:sp>
        <p:nvSpPr>
          <p:cNvPr id="7" name="Shape 4"/>
          <p:cNvSpPr/>
          <p:nvPr/>
        </p:nvSpPr>
        <p:spPr>
          <a:xfrm>
            <a:off x="2829997" y="2324933"/>
            <a:ext cx="10556796" cy="11430"/>
          </a:xfrm>
          <a:prstGeom prst="roundRect">
            <a:avLst>
              <a:gd name="adj" fmla="val 628903"/>
            </a:avLst>
          </a:prstGeom>
          <a:solidFill>
            <a:srgbClr val="B8D3DF"/>
          </a:solidFill>
          <a:ln/>
        </p:spPr>
      </p:sp>
      <p:sp>
        <p:nvSpPr>
          <p:cNvPr id="8" name="Shape 5"/>
          <p:cNvSpPr/>
          <p:nvPr/>
        </p:nvSpPr>
        <p:spPr>
          <a:xfrm>
            <a:off x="599003" y="2419945"/>
            <a:ext cx="4291013" cy="985957"/>
          </a:xfrm>
          <a:prstGeom prst="roundRect">
            <a:avLst>
              <a:gd name="adj" fmla="val 7291"/>
            </a:avLst>
          </a:prstGeom>
          <a:solidFill>
            <a:srgbClr val="D2EDF9"/>
          </a:solidFill>
          <a:ln w="7620">
            <a:solidFill>
              <a:srgbClr val="B8D3DF"/>
            </a:solidFill>
            <a:prstDash val="solid"/>
          </a:ln>
        </p:spPr>
      </p:sp>
      <p:pic>
        <p:nvPicPr>
          <p:cNvPr id="9" name="Image 1" descr="preencoded.png">    </p:cNvPr>
          <p:cNvPicPr>
            <a:picLocks noChangeAspect="1"/>
          </p:cNvPicPr>
          <p:nvPr/>
        </p:nvPicPr>
        <p:blipFill>
          <a:blip r:embed="rId2"/>
          <a:stretch>
            <a:fillRect/>
          </a:stretch>
        </p:blipFill>
        <p:spPr>
          <a:xfrm>
            <a:off x="2624138" y="2762488"/>
            <a:ext cx="240625" cy="300752"/>
          </a:xfrm>
          <a:prstGeom prst="rect">
            <a:avLst/>
          </a:prstGeom>
        </p:spPr>
      </p:pic>
      <p:sp>
        <p:nvSpPr>
          <p:cNvPr id="10" name="Text 6"/>
          <p:cNvSpPr/>
          <p:nvPr/>
        </p:nvSpPr>
        <p:spPr>
          <a:xfrm>
            <a:off x="5061109" y="2591038"/>
            <a:ext cx="2445782" cy="267414"/>
          </a:xfrm>
          <a:prstGeom prst="rect">
            <a:avLst/>
          </a:prstGeom>
          <a:noFill/>
          <a:ln/>
        </p:spPr>
        <p:txBody>
          <a:bodyPr wrap="none" lIns="0" tIns="0" rIns="0" bIns="0" rtlCol="0" anchor="t"/>
          <a:lstStyle/>
          <a:p>
            <a:pPr algn="l" indent="0" marL="0">
              <a:lnSpc>
                <a:spcPts val="2100"/>
              </a:lnSpc>
              <a:buNone/>
            </a:pPr>
            <a:r>
              <a:rPr lang="en-US" sz="1650" b="1" dirty="0">
                <a:solidFill>
                  <a:srgbClr val="000000"/>
                </a:solidFill>
                <a:latin typeface="Inter Bold" pitchFamily="34" charset="0"/>
                <a:ea typeface="Inter Bold" pitchFamily="34" charset="-122"/>
                <a:cs typeface="Inter Bold" pitchFamily="34" charset="-120"/>
              </a:rPr>
              <a:t>Semantic Relationships</a:t>
            </a:r>
            <a:endParaRPr lang="en-US" sz="1650" dirty="0"/>
          </a:p>
        </p:txBody>
      </p:sp>
      <p:sp>
        <p:nvSpPr>
          <p:cNvPr id="11" name="Text 7"/>
          <p:cNvSpPr/>
          <p:nvPr/>
        </p:nvSpPr>
        <p:spPr>
          <a:xfrm>
            <a:off x="5061109" y="2961084"/>
            <a:ext cx="3774162" cy="273725"/>
          </a:xfrm>
          <a:prstGeom prst="rect">
            <a:avLst/>
          </a:prstGeom>
          <a:noFill/>
          <a:ln/>
        </p:spPr>
        <p:txBody>
          <a:bodyPr wrap="none" lIns="0" tIns="0" rIns="0" bIns="0" rtlCol="0" anchor="t"/>
          <a:lstStyle/>
          <a:p>
            <a:pPr algn="l" indent="0" marL="0">
              <a:lnSpc>
                <a:spcPts val="2150"/>
              </a:lnSpc>
              <a:buNone/>
            </a:pPr>
            <a:r>
              <a:rPr lang="en-US" sz="1300" dirty="0">
                <a:solidFill>
                  <a:srgbClr val="000000"/>
                </a:solidFill>
                <a:latin typeface="Inter" pitchFamily="34" charset="0"/>
                <a:ea typeface="Inter" pitchFamily="34" charset="-122"/>
                <a:cs typeface="Inter" pitchFamily="34" charset="-120"/>
              </a:rPr>
              <a:t>Words connected by meaning rather than form</a:t>
            </a:r>
            <a:endParaRPr lang="en-US" sz="1300" dirty="0"/>
          </a:p>
        </p:txBody>
      </p:sp>
      <p:sp>
        <p:nvSpPr>
          <p:cNvPr id="12" name="Shape 8"/>
          <p:cNvSpPr/>
          <p:nvPr/>
        </p:nvSpPr>
        <p:spPr>
          <a:xfrm>
            <a:off x="4975503" y="3396377"/>
            <a:ext cx="8411289" cy="11430"/>
          </a:xfrm>
          <a:prstGeom prst="roundRect">
            <a:avLst>
              <a:gd name="adj" fmla="val 628903"/>
            </a:avLst>
          </a:prstGeom>
          <a:solidFill>
            <a:srgbClr val="B8D3DF"/>
          </a:solidFill>
          <a:ln/>
        </p:spPr>
      </p:sp>
      <p:sp>
        <p:nvSpPr>
          <p:cNvPr id="13" name="Shape 9"/>
          <p:cNvSpPr/>
          <p:nvPr/>
        </p:nvSpPr>
        <p:spPr>
          <a:xfrm>
            <a:off x="599003" y="3491389"/>
            <a:ext cx="6436638" cy="985957"/>
          </a:xfrm>
          <a:prstGeom prst="roundRect">
            <a:avLst>
              <a:gd name="adj" fmla="val 7291"/>
            </a:avLst>
          </a:prstGeom>
          <a:solidFill>
            <a:srgbClr val="D2EDF9"/>
          </a:solidFill>
          <a:ln w="7620">
            <a:solidFill>
              <a:srgbClr val="B8D3DF"/>
            </a:solidFill>
            <a:prstDash val="solid"/>
          </a:ln>
        </p:spPr>
      </p:sp>
      <p:sp>
        <p:nvSpPr>
          <p:cNvPr id="14" name="Text 10"/>
          <p:cNvSpPr/>
          <p:nvPr/>
        </p:nvSpPr>
        <p:spPr>
          <a:xfrm>
            <a:off x="3697010" y="3833932"/>
            <a:ext cx="240625" cy="300752"/>
          </a:xfrm>
          <a:prstGeom prst="rect">
            <a:avLst/>
          </a:prstGeom>
          <a:noFill/>
          <a:ln/>
        </p:spPr>
        <p:txBody>
          <a:bodyPr wrap="none" lIns="0" tIns="0" rIns="0" bIns="0" rtlCol="0" anchor="t"/>
          <a:lstStyle/>
          <a:p>
            <a:pPr algn="ctr" indent="0" marL="0">
              <a:lnSpc>
                <a:spcPts val="3000"/>
              </a:lnSpc>
              <a:buNone/>
            </a:pPr>
            <a:r>
              <a:rPr lang="en-US" sz="1850" b="1" dirty="0">
                <a:solidFill>
                  <a:srgbClr val="000000"/>
                </a:solidFill>
                <a:latin typeface="Inter Bold" pitchFamily="34" charset="0"/>
                <a:ea typeface="Inter Bold" pitchFamily="34" charset="-122"/>
                <a:cs typeface="Inter Bold" pitchFamily="34" charset="-120"/>
              </a:rPr>
              <a:t>3</a:t>
            </a:r>
            <a:endParaRPr lang="en-US" sz="1850" dirty="0"/>
          </a:p>
        </p:txBody>
      </p:sp>
      <p:sp>
        <p:nvSpPr>
          <p:cNvPr id="15" name="Text 11"/>
          <p:cNvSpPr/>
          <p:nvPr/>
        </p:nvSpPr>
        <p:spPr>
          <a:xfrm>
            <a:off x="7206734" y="3662482"/>
            <a:ext cx="2656880" cy="267414"/>
          </a:xfrm>
          <a:prstGeom prst="rect">
            <a:avLst/>
          </a:prstGeom>
          <a:noFill/>
          <a:ln/>
        </p:spPr>
        <p:txBody>
          <a:bodyPr wrap="none" lIns="0" tIns="0" rIns="0" bIns="0" rtlCol="0" anchor="t"/>
          <a:lstStyle/>
          <a:p>
            <a:pPr algn="l" indent="0" marL="0">
              <a:lnSpc>
                <a:spcPts val="2100"/>
              </a:lnSpc>
              <a:buNone/>
            </a:pPr>
            <a:r>
              <a:rPr lang="en-US" sz="1650" b="1" dirty="0">
                <a:solidFill>
                  <a:srgbClr val="000000"/>
                </a:solidFill>
                <a:latin typeface="Inter Bold" pitchFamily="34" charset="0"/>
                <a:ea typeface="Inter Bold" pitchFamily="34" charset="-122"/>
                <a:cs typeface="Inter Bold" pitchFamily="34" charset="-120"/>
              </a:rPr>
              <a:t>Hierarchical Organization</a:t>
            </a:r>
            <a:endParaRPr lang="en-US" sz="1650" dirty="0"/>
          </a:p>
        </p:txBody>
      </p:sp>
      <p:sp>
        <p:nvSpPr>
          <p:cNvPr id="16" name="Text 12"/>
          <p:cNvSpPr/>
          <p:nvPr/>
        </p:nvSpPr>
        <p:spPr>
          <a:xfrm>
            <a:off x="7206734" y="4032528"/>
            <a:ext cx="3500914" cy="273725"/>
          </a:xfrm>
          <a:prstGeom prst="rect">
            <a:avLst/>
          </a:prstGeom>
          <a:noFill/>
          <a:ln/>
        </p:spPr>
        <p:txBody>
          <a:bodyPr wrap="none" lIns="0" tIns="0" rIns="0" bIns="0" rtlCol="0" anchor="t"/>
          <a:lstStyle/>
          <a:p>
            <a:pPr algn="l" indent="0" marL="0">
              <a:lnSpc>
                <a:spcPts val="2150"/>
              </a:lnSpc>
              <a:buNone/>
            </a:pPr>
            <a:r>
              <a:rPr lang="en-US" sz="1300" dirty="0">
                <a:solidFill>
                  <a:srgbClr val="000000"/>
                </a:solidFill>
                <a:latin typeface="Inter" pitchFamily="34" charset="0"/>
                <a:ea typeface="Inter" pitchFamily="34" charset="-122"/>
                <a:cs typeface="Inter" pitchFamily="34" charset="-120"/>
              </a:rPr>
              <a:t>Concepts arranged in taxonomic structures</a:t>
            </a:r>
            <a:endParaRPr lang="en-US" sz="1300" dirty="0"/>
          </a:p>
        </p:txBody>
      </p:sp>
      <p:sp>
        <p:nvSpPr>
          <p:cNvPr id="17" name="Text 13"/>
          <p:cNvSpPr/>
          <p:nvPr/>
        </p:nvSpPr>
        <p:spPr>
          <a:xfrm>
            <a:off x="599003" y="4669869"/>
            <a:ext cx="12873276" cy="547449"/>
          </a:xfrm>
          <a:prstGeom prst="rect">
            <a:avLst/>
          </a:prstGeom>
          <a:noFill/>
          <a:ln/>
        </p:spPr>
        <p:txBody>
          <a:bodyPr wrap="square" lIns="0" tIns="0" rIns="0" bIns="0" rtlCol="0" anchor="t"/>
          <a:lstStyle/>
          <a:p>
            <a:pPr algn="l" indent="0" marL="0">
              <a:lnSpc>
                <a:spcPts val="2150"/>
              </a:lnSpc>
              <a:buNone/>
            </a:pPr>
            <a:r>
              <a:rPr lang="en-US" sz="1300" dirty="0">
                <a:solidFill>
                  <a:srgbClr val="000000"/>
                </a:solidFill>
                <a:latin typeface="Inter" pitchFamily="34" charset="0"/>
                <a:ea typeface="Inter" pitchFamily="34" charset="-122"/>
                <a:cs typeface="Inter" pitchFamily="34" charset="-120"/>
              </a:rPr>
              <a:t>WordNet groups words into sets of cognitive synonyms (synsets), each expressing a distinct concept. These synsets are interconnected by semantic and lexical relations, creating a network that captures the rich structure of language meaning. Key relationship types include:</a:t>
            </a:r>
            <a:endParaRPr lang="en-US" sz="1300" dirty="0"/>
          </a:p>
        </p:txBody>
      </p:sp>
      <p:sp>
        <p:nvSpPr>
          <p:cNvPr id="18" name="Text 14"/>
          <p:cNvSpPr/>
          <p:nvPr/>
        </p:nvSpPr>
        <p:spPr>
          <a:xfrm>
            <a:off x="599003" y="5409843"/>
            <a:ext cx="12873276" cy="273725"/>
          </a:xfrm>
          <a:prstGeom prst="rect">
            <a:avLst/>
          </a:prstGeom>
          <a:noFill/>
          <a:ln/>
        </p:spPr>
        <p:txBody>
          <a:bodyPr wrap="none" lIns="0" tIns="0" rIns="0" bIns="0" rtlCol="0" anchor="t"/>
          <a:lstStyle/>
          <a:p>
            <a:pPr algn="l" marL="342900" indent="-342900">
              <a:lnSpc>
                <a:spcPts val="2150"/>
              </a:lnSpc>
              <a:buSzPct val="100000"/>
              <a:buChar char="•"/>
            </a:pPr>
            <a:r>
              <a:rPr lang="en-US" sz="1300" b="1" dirty="0">
                <a:solidFill>
                  <a:srgbClr val="000000"/>
                </a:solidFill>
                <a:latin typeface="Inter" pitchFamily="34" charset="0"/>
                <a:ea typeface="Inter" pitchFamily="34" charset="-122"/>
                <a:cs typeface="Inter" pitchFamily="34" charset="-120"/>
              </a:rPr>
              <a:t>Synonymy:</a:t>
            </a:r>
            <a:pPr algn="l" indent="0" marL="0">
              <a:lnSpc>
                <a:spcPts val="2150"/>
              </a:lnSpc>
              <a:buNone/>
            </a:pPr>
            <a:r>
              <a:rPr lang="en-US" sz="1300" dirty="0">
                <a:solidFill>
                  <a:srgbClr val="000000"/>
                </a:solidFill>
                <a:latin typeface="Inter" pitchFamily="34" charset="0"/>
                <a:ea typeface="Inter" pitchFamily="34" charset="-122"/>
                <a:cs typeface="Inter" pitchFamily="34" charset="-120"/>
              </a:rPr>
              <a:t> Similar meanings (happy, joyful, glad)</a:t>
            </a:r>
            <a:endParaRPr lang="en-US" sz="1300" dirty="0"/>
          </a:p>
        </p:txBody>
      </p:sp>
      <p:sp>
        <p:nvSpPr>
          <p:cNvPr id="19" name="Text 15"/>
          <p:cNvSpPr/>
          <p:nvPr/>
        </p:nvSpPr>
        <p:spPr>
          <a:xfrm>
            <a:off x="599003" y="5743456"/>
            <a:ext cx="12873276" cy="273725"/>
          </a:xfrm>
          <a:prstGeom prst="rect">
            <a:avLst/>
          </a:prstGeom>
          <a:noFill/>
          <a:ln/>
        </p:spPr>
        <p:txBody>
          <a:bodyPr wrap="none" lIns="0" tIns="0" rIns="0" bIns="0" rtlCol="0" anchor="t"/>
          <a:lstStyle/>
          <a:p>
            <a:pPr algn="l" marL="342900" indent="-342900">
              <a:lnSpc>
                <a:spcPts val="2150"/>
              </a:lnSpc>
              <a:buSzPct val="100000"/>
              <a:buChar char="•"/>
            </a:pPr>
            <a:r>
              <a:rPr lang="en-US" sz="1300" b="1" dirty="0">
                <a:solidFill>
                  <a:srgbClr val="000000"/>
                </a:solidFill>
                <a:latin typeface="Inter" pitchFamily="34" charset="0"/>
                <a:ea typeface="Inter" pitchFamily="34" charset="-122"/>
                <a:cs typeface="Inter" pitchFamily="34" charset="-120"/>
              </a:rPr>
              <a:t>Antonymy:</a:t>
            </a:r>
            <a:pPr algn="l" indent="0" marL="0">
              <a:lnSpc>
                <a:spcPts val="2150"/>
              </a:lnSpc>
              <a:buNone/>
            </a:pPr>
            <a:r>
              <a:rPr lang="en-US" sz="1300" dirty="0">
                <a:solidFill>
                  <a:srgbClr val="000000"/>
                </a:solidFill>
                <a:latin typeface="Inter" pitchFamily="34" charset="0"/>
                <a:ea typeface="Inter" pitchFamily="34" charset="-122"/>
                <a:cs typeface="Inter" pitchFamily="34" charset="-120"/>
              </a:rPr>
              <a:t> Opposite meanings (hot, cold)</a:t>
            </a:r>
            <a:endParaRPr lang="en-US" sz="1300" dirty="0"/>
          </a:p>
        </p:txBody>
      </p:sp>
      <p:sp>
        <p:nvSpPr>
          <p:cNvPr id="20" name="Text 16"/>
          <p:cNvSpPr/>
          <p:nvPr/>
        </p:nvSpPr>
        <p:spPr>
          <a:xfrm>
            <a:off x="599003" y="6077069"/>
            <a:ext cx="12873276" cy="273725"/>
          </a:xfrm>
          <a:prstGeom prst="rect">
            <a:avLst/>
          </a:prstGeom>
          <a:noFill/>
          <a:ln/>
        </p:spPr>
        <p:txBody>
          <a:bodyPr wrap="none" lIns="0" tIns="0" rIns="0" bIns="0" rtlCol="0" anchor="t"/>
          <a:lstStyle/>
          <a:p>
            <a:pPr algn="l" marL="342900" indent="-342900">
              <a:lnSpc>
                <a:spcPts val="2150"/>
              </a:lnSpc>
              <a:buSzPct val="100000"/>
              <a:buChar char="•"/>
            </a:pPr>
            <a:r>
              <a:rPr lang="en-US" sz="1300" b="1" dirty="0">
                <a:solidFill>
                  <a:srgbClr val="000000"/>
                </a:solidFill>
                <a:latin typeface="Inter" pitchFamily="34" charset="0"/>
                <a:ea typeface="Inter" pitchFamily="34" charset="-122"/>
                <a:cs typeface="Inter" pitchFamily="34" charset="-120"/>
              </a:rPr>
              <a:t>Hypernymy/Hyponymy:</a:t>
            </a:r>
            <a:pPr algn="l" indent="0" marL="0">
              <a:lnSpc>
                <a:spcPts val="2150"/>
              </a:lnSpc>
              <a:buNone/>
            </a:pPr>
            <a:r>
              <a:rPr lang="en-US" sz="1300" dirty="0">
                <a:solidFill>
                  <a:srgbClr val="000000"/>
                </a:solidFill>
                <a:latin typeface="Inter" pitchFamily="34" charset="0"/>
                <a:ea typeface="Inter" pitchFamily="34" charset="-122"/>
                <a:cs typeface="Inter" pitchFamily="34" charset="-120"/>
              </a:rPr>
              <a:t> Superclass/subclass relationships (animal → dog → poodle)</a:t>
            </a:r>
            <a:endParaRPr lang="en-US" sz="1300" dirty="0"/>
          </a:p>
        </p:txBody>
      </p:sp>
      <p:sp>
        <p:nvSpPr>
          <p:cNvPr id="21" name="Text 17"/>
          <p:cNvSpPr/>
          <p:nvPr/>
        </p:nvSpPr>
        <p:spPr>
          <a:xfrm>
            <a:off x="599003" y="6410682"/>
            <a:ext cx="12873276" cy="273725"/>
          </a:xfrm>
          <a:prstGeom prst="rect">
            <a:avLst/>
          </a:prstGeom>
          <a:noFill/>
          <a:ln/>
        </p:spPr>
        <p:txBody>
          <a:bodyPr wrap="none" lIns="0" tIns="0" rIns="0" bIns="0" rtlCol="0" anchor="t"/>
          <a:lstStyle/>
          <a:p>
            <a:pPr algn="l" marL="342900" indent="-342900">
              <a:lnSpc>
                <a:spcPts val="2150"/>
              </a:lnSpc>
              <a:buSzPct val="100000"/>
              <a:buChar char="•"/>
            </a:pPr>
            <a:r>
              <a:rPr lang="en-US" sz="1300" b="1" dirty="0">
                <a:solidFill>
                  <a:srgbClr val="000000"/>
                </a:solidFill>
                <a:latin typeface="Inter" pitchFamily="34" charset="0"/>
                <a:ea typeface="Inter" pitchFamily="34" charset="-122"/>
                <a:cs typeface="Inter" pitchFamily="34" charset="-120"/>
              </a:rPr>
              <a:t>Meronymy/Holonymy:</a:t>
            </a:r>
            <a:pPr algn="l" indent="0" marL="0">
              <a:lnSpc>
                <a:spcPts val="2150"/>
              </a:lnSpc>
              <a:buNone/>
            </a:pPr>
            <a:r>
              <a:rPr lang="en-US" sz="1300" dirty="0">
                <a:solidFill>
                  <a:srgbClr val="000000"/>
                </a:solidFill>
                <a:latin typeface="Inter" pitchFamily="34" charset="0"/>
                <a:ea typeface="Inter" pitchFamily="34" charset="-122"/>
                <a:cs typeface="Inter" pitchFamily="34" charset="-120"/>
              </a:rPr>
              <a:t> Part-whole relationships (car has wheel, door, engine)</a:t>
            </a:r>
            <a:endParaRPr lang="en-US" sz="1300" dirty="0"/>
          </a:p>
        </p:txBody>
      </p:sp>
      <p:sp>
        <p:nvSpPr>
          <p:cNvPr id="22" name="Text 18"/>
          <p:cNvSpPr/>
          <p:nvPr/>
        </p:nvSpPr>
        <p:spPr>
          <a:xfrm>
            <a:off x="599003" y="6744295"/>
            <a:ext cx="12873276" cy="273725"/>
          </a:xfrm>
          <a:prstGeom prst="rect">
            <a:avLst/>
          </a:prstGeom>
          <a:noFill/>
          <a:ln/>
        </p:spPr>
        <p:txBody>
          <a:bodyPr wrap="none" lIns="0" tIns="0" rIns="0" bIns="0" rtlCol="0" anchor="t"/>
          <a:lstStyle/>
          <a:p>
            <a:pPr algn="l" marL="342900" indent="-342900">
              <a:lnSpc>
                <a:spcPts val="2150"/>
              </a:lnSpc>
              <a:buSzPct val="100000"/>
              <a:buChar char="•"/>
            </a:pPr>
            <a:r>
              <a:rPr lang="en-US" sz="1300" b="1" dirty="0">
                <a:solidFill>
                  <a:srgbClr val="000000"/>
                </a:solidFill>
                <a:latin typeface="Inter" pitchFamily="34" charset="0"/>
                <a:ea typeface="Inter" pitchFamily="34" charset="-122"/>
                <a:cs typeface="Inter" pitchFamily="34" charset="-120"/>
              </a:rPr>
              <a:t>Troponymy:</a:t>
            </a:r>
            <a:pPr algn="l" indent="0" marL="0">
              <a:lnSpc>
                <a:spcPts val="2150"/>
              </a:lnSpc>
              <a:buNone/>
            </a:pPr>
            <a:r>
              <a:rPr lang="en-US" sz="1300" dirty="0">
                <a:solidFill>
                  <a:srgbClr val="000000"/>
                </a:solidFill>
                <a:latin typeface="Inter" pitchFamily="34" charset="0"/>
                <a:ea typeface="Inter" pitchFamily="34" charset="-122"/>
                <a:cs typeface="Inter" pitchFamily="34" charset="-120"/>
              </a:rPr>
              <a:t> Manner relationships between verbs (walk → stride, stroll, march)</a:t>
            </a:r>
            <a:endParaRPr lang="en-US" sz="1300" dirty="0"/>
          </a:p>
        </p:txBody>
      </p:sp>
      <p:sp>
        <p:nvSpPr>
          <p:cNvPr id="23" name="Text 19"/>
          <p:cNvSpPr/>
          <p:nvPr/>
        </p:nvSpPr>
        <p:spPr>
          <a:xfrm>
            <a:off x="599003" y="7210544"/>
            <a:ext cx="12873276" cy="547449"/>
          </a:xfrm>
          <a:prstGeom prst="rect">
            <a:avLst/>
          </a:prstGeom>
          <a:noFill/>
          <a:ln/>
        </p:spPr>
        <p:txBody>
          <a:bodyPr wrap="square" lIns="0" tIns="0" rIns="0" bIns="0" rtlCol="0" anchor="t"/>
          <a:lstStyle/>
          <a:p>
            <a:pPr algn="l" indent="0" marL="0">
              <a:lnSpc>
                <a:spcPts val="2150"/>
              </a:lnSpc>
              <a:buNone/>
            </a:pPr>
            <a:r>
              <a:rPr lang="en-US" sz="1300" dirty="0">
                <a:solidFill>
                  <a:srgbClr val="000000"/>
                </a:solidFill>
                <a:latin typeface="Inter" pitchFamily="34" charset="0"/>
                <a:ea typeface="Inter" pitchFamily="34" charset="-122"/>
                <a:cs typeface="Inter" pitchFamily="34" charset="-120"/>
              </a:rPr>
              <a:t>Developed at Princeton University under the direction of George A. Miller, WordNet has become an essential resource for computational linguistics and numerous NLP applications, including word sense disambiguation, information retrieval, and semantic similarity calculations.</a:t>
            </a:r>
            <a:endParaRPr lang="en-US" sz="1300" dirty="0"/>
          </a:p>
        </p:txBody>
      </p:sp>
      <p:pic>
        <p:nvPicPr>
          <p:cNvPr id="24" name="Image 2" descr="preencoded.png">    </p:cNvPr>
          <p:cNvPicPr>
            <a:picLocks noChangeAspect="1"/>
          </p:cNvPicPr>
          <p:nvPr/>
        </p:nvPicPr>
        <p:blipFill>
          <a:blip r:embed="rId3"/>
          <a:stretch>
            <a:fillRect/>
          </a:stretch>
        </p:blipFill>
        <p:spPr>
          <a:xfrm>
            <a:off x="13700760" y="228600"/>
            <a:ext cx="701040" cy="66413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Text 0"/>
          <p:cNvSpPr/>
          <p:nvPr/>
        </p:nvSpPr>
        <p:spPr>
          <a:xfrm>
            <a:off x="652582" y="512802"/>
            <a:ext cx="6291858" cy="582573"/>
          </a:xfrm>
          <a:prstGeom prst="rect">
            <a:avLst/>
          </a:prstGeom>
          <a:noFill/>
          <a:ln/>
        </p:spPr>
        <p:txBody>
          <a:bodyPr wrap="none" lIns="0" tIns="0" rIns="0" bIns="0" rtlCol="0" anchor="t"/>
          <a:lstStyle/>
          <a:p>
            <a:pPr algn="l" indent="0" marL="0">
              <a:lnSpc>
                <a:spcPts val="4550"/>
              </a:lnSpc>
              <a:buNone/>
            </a:pPr>
            <a:r>
              <a:rPr lang="en-US" sz="3650" b="1" dirty="0">
                <a:solidFill>
                  <a:srgbClr val="000000"/>
                </a:solidFill>
                <a:latin typeface="Inter Bold" pitchFamily="34" charset="0"/>
                <a:ea typeface="Inter Bold" pitchFamily="34" charset="-122"/>
                <a:cs typeface="Inter Bold" pitchFamily="34" charset="-120"/>
              </a:rPr>
              <a:t>Bag-of-Words (BoW) Model</a:t>
            </a:r>
            <a:endParaRPr lang="en-US" sz="3650" dirty="0"/>
          </a:p>
        </p:txBody>
      </p:sp>
      <p:sp>
        <p:nvSpPr>
          <p:cNvPr id="3" name="Text 1"/>
          <p:cNvSpPr/>
          <p:nvPr/>
        </p:nvSpPr>
        <p:spPr>
          <a:xfrm>
            <a:off x="2208371" y="2094786"/>
            <a:ext cx="2330887" cy="291346"/>
          </a:xfrm>
          <a:prstGeom prst="rect">
            <a:avLst/>
          </a:prstGeom>
          <a:noFill/>
          <a:ln/>
        </p:spPr>
        <p:txBody>
          <a:bodyPr wrap="none" lIns="0" tIns="0" rIns="0" bIns="0" rtlCol="0" anchor="t"/>
          <a:lstStyle/>
          <a:p>
            <a:pPr algn="r" indent="0" marL="0">
              <a:lnSpc>
                <a:spcPts val="2250"/>
              </a:lnSpc>
              <a:buNone/>
            </a:pPr>
            <a:r>
              <a:rPr lang="en-US" sz="1800" b="1" dirty="0">
                <a:solidFill>
                  <a:srgbClr val="000000"/>
                </a:solidFill>
                <a:latin typeface="Inter Bold" pitchFamily="34" charset="0"/>
                <a:ea typeface="Inter Bold" pitchFamily="34" charset="-122"/>
                <a:cs typeface="Inter Bold" pitchFamily="34" charset="-120"/>
              </a:rPr>
              <a:t>Text Input</a:t>
            </a:r>
            <a:endParaRPr lang="en-US" sz="1800" dirty="0"/>
          </a:p>
        </p:txBody>
      </p:sp>
      <p:sp>
        <p:nvSpPr>
          <p:cNvPr id="4" name="Text 2"/>
          <p:cNvSpPr/>
          <p:nvPr/>
        </p:nvSpPr>
        <p:spPr>
          <a:xfrm>
            <a:off x="652582" y="2497931"/>
            <a:ext cx="3886676" cy="298252"/>
          </a:xfrm>
          <a:prstGeom prst="rect">
            <a:avLst/>
          </a:prstGeom>
          <a:noFill/>
          <a:ln/>
        </p:spPr>
        <p:txBody>
          <a:bodyPr wrap="none" lIns="0" tIns="0" rIns="0" bIns="0" rtlCol="0" anchor="t"/>
          <a:lstStyle/>
          <a:p>
            <a:pPr algn="r" indent="0" marL="0">
              <a:lnSpc>
                <a:spcPts val="2300"/>
              </a:lnSpc>
              <a:buNone/>
            </a:pPr>
            <a:r>
              <a:rPr lang="en-US" sz="1450" dirty="0">
                <a:solidFill>
                  <a:srgbClr val="000000"/>
                </a:solidFill>
                <a:latin typeface="Inter" pitchFamily="34" charset="0"/>
                <a:ea typeface="Inter" pitchFamily="34" charset="-122"/>
                <a:cs typeface="Inter" pitchFamily="34" charset="-120"/>
              </a:rPr>
              <a:t>Raw document text is processed</a:t>
            </a:r>
            <a:endParaRPr lang="en-US" sz="1450" dirty="0"/>
          </a:p>
        </p:txBody>
      </p:sp>
      <p:pic>
        <p:nvPicPr>
          <p:cNvPr id="5" name="Image 0" descr="preencoded.png">    </p:cNvPr>
          <p:cNvPicPr>
            <a:picLocks noChangeAspect="1"/>
          </p:cNvPicPr>
          <p:nvPr/>
        </p:nvPicPr>
        <p:blipFill>
          <a:blip r:embed="rId1"/>
          <a:stretch>
            <a:fillRect/>
          </a:stretch>
        </p:blipFill>
        <p:spPr>
          <a:xfrm>
            <a:off x="4818936" y="1468279"/>
            <a:ext cx="4486870" cy="4486870"/>
          </a:xfrm>
          <a:prstGeom prst="rect">
            <a:avLst/>
          </a:prstGeom>
        </p:spPr>
      </p:pic>
      <p:pic>
        <p:nvPicPr>
          <p:cNvPr id="6" name="Image 1" descr="preencoded.png">    </p:cNvPr>
          <p:cNvPicPr>
            <a:picLocks noChangeAspect="1"/>
          </p:cNvPicPr>
          <p:nvPr/>
        </p:nvPicPr>
        <p:blipFill>
          <a:blip r:embed="rId2"/>
          <a:stretch>
            <a:fillRect/>
          </a:stretch>
        </p:blipFill>
        <p:spPr>
          <a:xfrm>
            <a:off x="6019860" y="2252484"/>
            <a:ext cx="278963" cy="348734"/>
          </a:xfrm>
          <a:prstGeom prst="rect">
            <a:avLst/>
          </a:prstGeom>
        </p:spPr>
      </p:pic>
      <p:sp>
        <p:nvSpPr>
          <p:cNvPr id="7" name="Text 3"/>
          <p:cNvSpPr/>
          <p:nvPr/>
        </p:nvSpPr>
        <p:spPr>
          <a:xfrm>
            <a:off x="9585484" y="2094786"/>
            <a:ext cx="2330887" cy="291346"/>
          </a:xfrm>
          <a:prstGeom prst="rect">
            <a:avLst/>
          </a:prstGeom>
          <a:noFill/>
          <a:ln/>
        </p:spPr>
        <p:txBody>
          <a:bodyPr wrap="none" lIns="0" tIns="0" rIns="0" bIns="0" rtlCol="0" anchor="t"/>
          <a:lstStyle/>
          <a:p>
            <a:pPr algn="l" indent="0" marL="0">
              <a:lnSpc>
                <a:spcPts val="2250"/>
              </a:lnSpc>
              <a:buNone/>
            </a:pPr>
            <a:r>
              <a:rPr lang="en-US" sz="1800" b="1" dirty="0">
                <a:solidFill>
                  <a:srgbClr val="000000"/>
                </a:solidFill>
                <a:latin typeface="Inter Bold" pitchFamily="34" charset="0"/>
                <a:ea typeface="Inter Bold" pitchFamily="34" charset="-122"/>
                <a:cs typeface="Inter Bold" pitchFamily="34" charset="-120"/>
              </a:rPr>
              <a:t>Tokenization</a:t>
            </a:r>
            <a:endParaRPr lang="en-US" sz="1800" dirty="0"/>
          </a:p>
        </p:txBody>
      </p:sp>
      <p:sp>
        <p:nvSpPr>
          <p:cNvPr id="8" name="Text 4"/>
          <p:cNvSpPr/>
          <p:nvPr/>
        </p:nvSpPr>
        <p:spPr>
          <a:xfrm>
            <a:off x="9585484" y="2497931"/>
            <a:ext cx="3886795" cy="298252"/>
          </a:xfrm>
          <a:prstGeom prst="rect">
            <a:avLst/>
          </a:prstGeom>
          <a:noFill/>
          <a:ln/>
        </p:spPr>
        <p:txBody>
          <a:bodyPr wrap="none" lIns="0" tIns="0" rIns="0" bIns="0" rtlCol="0" anchor="t"/>
          <a:lstStyle/>
          <a:p>
            <a:pPr algn="l" indent="0" marL="0">
              <a:lnSpc>
                <a:spcPts val="2300"/>
              </a:lnSpc>
              <a:buNone/>
            </a:pPr>
            <a:r>
              <a:rPr lang="en-US" sz="1450" dirty="0">
                <a:solidFill>
                  <a:srgbClr val="000000"/>
                </a:solidFill>
                <a:latin typeface="Inter" pitchFamily="34" charset="0"/>
                <a:ea typeface="Inter" pitchFamily="34" charset="-122"/>
                <a:cs typeface="Inter" pitchFamily="34" charset="-120"/>
              </a:rPr>
              <a:t>Text split into individual words</a:t>
            </a:r>
            <a:endParaRPr lang="en-US" sz="1450" dirty="0"/>
          </a:p>
        </p:txBody>
      </p:sp>
      <p:pic>
        <p:nvPicPr>
          <p:cNvPr id="9" name="Image 2" descr="preencoded.png">    </p:cNvPr>
          <p:cNvPicPr>
            <a:picLocks noChangeAspect="1"/>
          </p:cNvPicPr>
          <p:nvPr/>
        </p:nvPicPr>
        <p:blipFill>
          <a:blip r:embed="rId3"/>
          <a:stretch>
            <a:fillRect/>
          </a:stretch>
        </p:blipFill>
        <p:spPr>
          <a:xfrm>
            <a:off x="4818936" y="1468279"/>
            <a:ext cx="4486870" cy="4486870"/>
          </a:xfrm>
          <a:prstGeom prst="rect">
            <a:avLst/>
          </a:prstGeom>
        </p:spPr>
      </p:pic>
      <p:pic>
        <p:nvPicPr>
          <p:cNvPr id="10" name="Image 3" descr="preencoded.png">    </p:cNvPr>
          <p:cNvPicPr>
            <a:picLocks noChangeAspect="1"/>
          </p:cNvPicPr>
          <p:nvPr/>
        </p:nvPicPr>
        <p:blipFill>
          <a:blip r:embed="rId4"/>
          <a:stretch>
            <a:fillRect/>
          </a:stretch>
        </p:blipFill>
        <p:spPr>
          <a:xfrm>
            <a:off x="8207633" y="2634317"/>
            <a:ext cx="278963" cy="348734"/>
          </a:xfrm>
          <a:prstGeom prst="rect">
            <a:avLst/>
          </a:prstGeom>
        </p:spPr>
      </p:pic>
      <p:sp>
        <p:nvSpPr>
          <p:cNvPr id="11" name="Text 5"/>
          <p:cNvSpPr/>
          <p:nvPr/>
        </p:nvSpPr>
        <p:spPr>
          <a:xfrm>
            <a:off x="9585484" y="4478060"/>
            <a:ext cx="2330887" cy="291346"/>
          </a:xfrm>
          <a:prstGeom prst="rect">
            <a:avLst/>
          </a:prstGeom>
          <a:noFill/>
          <a:ln/>
        </p:spPr>
        <p:txBody>
          <a:bodyPr wrap="none" lIns="0" tIns="0" rIns="0" bIns="0" rtlCol="0" anchor="t"/>
          <a:lstStyle/>
          <a:p>
            <a:pPr algn="l" indent="0" marL="0">
              <a:lnSpc>
                <a:spcPts val="2250"/>
              </a:lnSpc>
              <a:buNone/>
            </a:pPr>
            <a:r>
              <a:rPr lang="en-US" sz="1800" b="1" dirty="0">
                <a:solidFill>
                  <a:srgbClr val="000000"/>
                </a:solidFill>
                <a:latin typeface="Inter Bold" pitchFamily="34" charset="0"/>
                <a:ea typeface="Inter Bold" pitchFamily="34" charset="-122"/>
                <a:cs typeface="Inter Bold" pitchFamily="34" charset="-120"/>
              </a:rPr>
              <a:t>Vocabulary Building</a:t>
            </a:r>
            <a:endParaRPr lang="en-US" sz="1800" dirty="0"/>
          </a:p>
        </p:txBody>
      </p:sp>
      <p:sp>
        <p:nvSpPr>
          <p:cNvPr id="12" name="Text 6"/>
          <p:cNvSpPr/>
          <p:nvPr/>
        </p:nvSpPr>
        <p:spPr>
          <a:xfrm>
            <a:off x="9585484" y="4881205"/>
            <a:ext cx="3886795" cy="298252"/>
          </a:xfrm>
          <a:prstGeom prst="rect">
            <a:avLst/>
          </a:prstGeom>
          <a:noFill/>
          <a:ln/>
        </p:spPr>
        <p:txBody>
          <a:bodyPr wrap="none" lIns="0" tIns="0" rIns="0" bIns="0" rtlCol="0" anchor="t"/>
          <a:lstStyle/>
          <a:p>
            <a:pPr algn="l" indent="0" marL="0">
              <a:lnSpc>
                <a:spcPts val="2300"/>
              </a:lnSpc>
              <a:buNone/>
            </a:pPr>
            <a:r>
              <a:rPr lang="en-US" sz="1450" dirty="0">
                <a:solidFill>
                  <a:srgbClr val="000000"/>
                </a:solidFill>
                <a:latin typeface="Inter" pitchFamily="34" charset="0"/>
                <a:ea typeface="Inter" pitchFamily="34" charset="-122"/>
                <a:cs typeface="Inter" pitchFamily="34" charset="-120"/>
              </a:rPr>
              <a:t>Unique words form feature dimensions</a:t>
            </a:r>
            <a:endParaRPr lang="en-US" sz="1450" dirty="0"/>
          </a:p>
        </p:txBody>
      </p:sp>
      <p:pic>
        <p:nvPicPr>
          <p:cNvPr id="13" name="Image 4" descr="preencoded.png">    </p:cNvPr>
          <p:cNvPicPr>
            <a:picLocks noChangeAspect="1"/>
          </p:cNvPicPr>
          <p:nvPr/>
        </p:nvPicPr>
        <p:blipFill>
          <a:blip r:embed="rId5"/>
          <a:stretch>
            <a:fillRect/>
          </a:stretch>
        </p:blipFill>
        <p:spPr>
          <a:xfrm>
            <a:off x="4818936" y="1468279"/>
            <a:ext cx="4486870" cy="4486870"/>
          </a:xfrm>
          <a:prstGeom prst="rect">
            <a:avLst/>
          </a:prstGeom>
        </p:spPr>
      </p:pic>
      <p:pic>
        <p:nvPicPr>
          <p:cNvPr id="14" name="Image 5" descr="preencoded.png">    </p:cNvPr>
          <p:cNvPicPr>
            <a:picLocks noChangeAspect="1"/>
          </p:cNvPicPr>
          <p:nvPr/>
        </p:nvPicPr>
        <p:blipFill>
          <a:blip r:embed="rId6"/>
          <a:stretch>
            <a:fillRect/>
          </a:stretch>
        </p:blipFill>
        <p:spPr>
          <a:xfrm>
            <a:off x="7825800" y="4822091"/>
            <a:ext cx="278963" cy="348734"/>
          </a:xfrm>
          <a:prstGeom prst="rect">
            <a:avLst/>
          </a:prstGeom>
        </p:spPr>
      </p:pic>
      <p:sp>
        <p:nvSpPr>
          <p:cNvPr id="15" name="Text 7"/>
          <p:cNvSpPr/>
          <p:nvPr/>
        </p:nvSpPr>
        <p:spPr>
          <a:xfrm>
            <a:off x="2208371" y="4328874"/>
            <a:ext cx="2330887" cy="291346"/>
          </a:xfrm>
          <a:prstGeom prst="rect">
            <a:avLst/>
          </a:prstGeom>
          <a:noFill/>
          <a:ln/>
        </p:spPr>
        <p:txBody>
          <a:bodyPr wrap="none" lIns="0" tIns="0" rIns="0" bIns="0" rtlCol="0" anchor="t"/>
          <a:lstStyle/>
          <a:p>
            <a:pPr algn="r" indent="0" marL="0">
              <a:lnSpc>
                <a:spcPts val="2250"/>
              </a:lnSpc>
              <a:buNone/>
            </a:pPr>
            <a:r>
              <a:rPr lang="en-US" sz="1800" b="1" dirty="0">
                <a:solidFill>
                  <a:srgbClr val="000000"/>
                </a:solidFill>
                <a:latin typeface="Inter Bold" pitchFamily="34" charset="0"/>
                <a:ea typeface="Inter Bold" pitchFamily="34" charset="-122"/>
                <a:cs typeface="Inter Bold" pitchFamily="34" charset="-120"/>
              </a:rPr>
              <a:t>Vector Creation</a:t>
            </a:r>
            <a:endParaRPr lang="en-US" sz="1800" dirty="0"/>
          </a:p>
        </p:txBody>
      </p:sp>
      <p:sp>
        <p:nvSpPr>
          <p:cNvPr id="16" name="Text 8"/>
          <p:cNvSpPr/>
          <p:nvPr/>
        </p:nvSpPr>
        <p:spPr>
          <a:xfrm>
            <a:off x="652582" y="4732020"/>
            <a:ext cx="3886676" cy="596503"/>
          </a:xfrm>
          <a:prstGeom prst="rect">
            <a:avLst/>
          </a:prstGeom>
          <a:noFill/>
          <a:ln/>
        </p:spPr>
        <p:txBody>
          <a:bodyPr wrap="square" lIns="0" tIns="0" rIns="0" bIns="0" rtlCol="0" anchor="t"/>
          <a:lstStyle/>
          <a:p>
            <a:pPr algn="r" indent="0" marL="0">
              <a:lnSpc>
                <a:spcPts val="2300"/>
              </a:lnSpc>
              <a:buNone/>
            </a:pPr>
            <a:r>
              <a:rPr lang="en-US" sz="1450" dirty="0">
                <a:solidFill>
                  <a:srgbClr val="000000"/>
                </a:solidFill>
                <a:latin typeface="Inter" pitchFamily="34" charset="0"/>
                <a:ea typeface="Inter" pitchFamily="34" charset="-122"/>
                <a:cs typeface="Inter" pitchFamily="34" charset="-120"/>
              </a:rPr>
              <a:t>Word counts create numerical representation</a:t>
            </a:r>
            <a:endParaRPr lang="en-US" sz="1450" dirty="0"/>
          </a:p>
        </p:txBody>
      </p:sp>
      <p:pic>
        <p:nvPicPr>
          <p:cNvPr id="17" name="Image 6" descr="preencoded.png">    </p:cNvPr>
          <p:cNvPicPr>
            <a:picLocks noChangeAspect="1"/>
          </p:cNvPicPr>
          <p:nvPr/>
        </p:nvPicPr>
        <p:blipFill>
          <a:blip r:embed="rId7"/>
          <a:stretch>
            <a:fillRect/>
          </a:stretch>
        </p:blipFill>
        <p:spPr>
          <a:xfrm>
            <a:off x="4818936" y="1468279"/>
            <a:ext cx="4486870" cy="4486870"/>
          </a:xfrm>
          <a:prstGeom prst="rect">
            <a:avLst/>
          </a:prstGeom>
        </p:spPr>
      </p:pic>
      <p:sp>
        <p:nvSpPr>
          <p:cNvPr id="18" name="Text 9"/>
          <p:cNvSpPr/>
          <p:nvPr/>
        </p:nvSpPr>
        <p:spPr>
          <a:xfrm>
            <a:off x="5638026" y="4440257"/>
            <a:ext cx="278963" cy="348734"/>
          </a:xfrm>
          <a:prstGeom prst="rect">
            <a:avLst/>
          </a:prstGeom>
          <a:noFill/>
          <a:ln/>
        </p:spPr>
        <p:txBody>
          <a:bodyPr wrap="none" lIns="0" tIns="0" rIns="0" bIns="0" rtlCol="0" anchor="t"/>
          <a:lstStyle/>
          <a:p>
            <a:pPr algn="l" indent="0" marL="0">
              <a:lnSpc>
                <a:spcPts val="3500"/>
              </a:lnSpc>
              <a:buNone/>
            </a:pPr>
            <a:r>
              <a:rPr lang="en-US" sz="2150" b="1" dirty="0">
                <a:solidFill>
                  <a:srgbClr val="000000"/>
                </a:solidFill>
                <a:latin typeface="Inter Bold" pitchFamily="34" charset="0"/>
                <a:ea typeface="Inter Bold" pitchFamily="34" charset="-122"/>
                <a:cs typeface="Inter Bold" pitchFamily="34" charset="-120"/>
              </a:rPr>
              <a:t>4</a:t>
            </a:r>
            <a:endParaRPr lang="en-US" sz="2150" dirty="0"/>
          </a:p>
        </p:txBody>
      </p:sp>
      <p:sp>
        <p:nvSpPr>
          <p:cNvPr id="19" name="Text 10"/>
          <p:cNvSpPr/>
          <p:nvPr/>
        </p:nvSpPr>
        <p:spPr>
          <a:xfrm>
            <a:off x="652582" y="6164818"/>
            <a:ext cx="12819698" cy="894755"/>
          </a:xfrm>
          <a:prstGeom prst="rect">
            <a:avLst/>
          </a:prstGeom>
          <a:noFill/>
          <a:ln/>
        </p:spPr>
        <p:txBody>
          <a:bodyPr wrap="square" lIns="0" tIns="0" rIns="0" bIns="0" rtlCol="0" anchor="t"/>
          <a:lstStyle/>
          <a:p>
            <a:pPr algn="l" indent="0" marL="0">
              <a:lnSpc>
                <a:spcPts val="2300"/>
              </a:lnSpc>
              <a:buNone/>
            </a:pPr>
            <a:r>
              <a:rPr lang="en-US" sz="1450" dirty="0">
                <a:solidFill>
                  <a:srgbClr val="000000"/>
                </a:solidFill>
                <a:latin typeface="Inter" pitchFamily="34" charset="0"/>
                <a:ea typeface="Inter" pitchFamily="34" charset="-122"/>
                <a:cs typeface="Inter" pitchFamily="34" charset="-120"/>
              </a:rPr>
              <a:t>The Bag-of-Words model transforms text into fixed-length vectors by counting word occurrences. It disregards grammar and word order completely, treating documents as unordered "bags" of words. Despite this simplification, BoW has proven surprisingly effective for many text classification and information retrieval tasks.</a:t>
            </a:r>
            <a:endParaRPr lang="en-US" sz="1450" dirty="0"/>
          </a:p>
        </p:txBody>
      </p:sp>
      <p:sp>
        <p:nvSpPr>
          <p:cNvPr id="20" name="Text 11"/>
          <p:cNvSpPr/>
          <p:nvPr/>
        </p:nvSpPr>
        <p:spPr>
          <a:xfrm>
            <a:off x="652582" y="7269242"/>
            <a:ext cx="12819698" cy="894755"/>
          </a:xfrm>
          <a:prstGeom prst="rect">
            <a:avLst/>
          </a:prstGeom>
          <a:noFill/>
          <a:ln/>
        </p:spPr>
        <p:txBody>
          <a:bodyPr wrap="square" lIns="0" tIns="0" rIns="0" bIns="0" rtlCol="0" anchor="t"/>
          <a:lstStyle/>
          <a:p>
            <a:pPr algn="l" indent="0" marL="0">
              <a:lnSpc>
                <a:spcPts val="2300"/>
              </a:lnSpc>
              <a:buNone/>
            </a:pPr>
            <a:r>
              <a:rPr lang="en-US" sz="1450" dirty="0">
                <a:solidFill>
                  <a:srgbClr val="000000"/>
                </a:solidFill>
                <a:latin typeface="Inter" pitchFamily="34" charset="0"/>
                <a:ea typeface="Inter" pitchFamily="34" charset="-122"/>
                <a:cs typeface="Inter" pitchFamily="34" charset="-120"/>
              </a:rPr>
              <a:t>The resulting vectors can be used directly for document comparison using similarity measures like cosine similarity, or as input features for machine learning algorithms. However, the model has limitations: it loses all word order information, generates high-dimensional sparse vectors, and gives equal weight to common and rare words.</a:t>
            </a:r>
            <a:endParaRPr lang="en-US" sz="1450" dirty="0"/>
          </a:p>
        </p:txBody>
      </p:sp>
      <p:pic>
        <p:nvPicPr>
          <p:cNvPr id="21" name="Image 7" descr="preencoded.png">    </p:cNvPr>
          <p:cNvPicPr>
            <a:picLocks noChangeAspect="1"/>
          </p:cNvPicPr>
          <p:nvPr/>
        </p:nvPicPr>
        <p:blipFill>
          <a:blip r:embed="rId8"/>
          <a:stretch>
            <a:fillRect/>
          </a:stretch>
        </p:blipFill>
        <p:spPr>
          <a:xfrm>
            <a:off x="13700760" y="228600"/>
            <a:ext cx="701040" cy="664131"/>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Text 0"/>
          <p:cNvSpPr/>
          <p:nvPr/>
        </p:nvSpPr>
        <p:spPr>
          <a:xfrm>
            <a:off x="621387" y="488275"/>
            <a:ext cx="5192316" cy="554831"/>
          </a:xfrm>
          <a:prstGeom prst="rect">
            <a:avLst/>
          </a:prstGeom>
          <a:noFill/>
          <a:ln/>
        </p:spPr>
        <p:txBody>
          <a:bodyPr wrap="none" lIns="0" tIns="0" rIns="0" bIns="0" rtlCol="0" anchor="t"/>
          <a:lstStyle/>
          <a:p>
            <a:pPr algn="l" indent="0" marL="0">
              <a:lnSpc>
                <a:spcPts val="4350"/>
              </a:lnSpc>
              <a:buNone/>
            </a:pPr>
            <a:r>
              <a:rPr lang="en-US" sz="3450" b="1" dirty="0">
                <a:solidFill>
                  <a:srgbClr val="000000"/>
                </a:solidFill>
                <a:latin typeface="Inter Bold" pitchFamily="34" charset="0"/>
                <a:ea typeface="Inter Bold" pitchFamily="34" charset="-122"/>
                <a:cs typeface="Inter Bold" pitchFamily="34" charset="-120"/>
              </a:rPr>
              <a:t>Bag-of-Words: Example</a:t>
            </a:r>
            <a:endParaRPr lang="en-US" sz="3450" dirty="0"/>
          </a:p>
        </p:txBody>
      </p:sp>
      <p:sp>
        <p:nvSpPr>
          <p:cNvPr id="3" name="Text 1"/>
          <p:cNvSpPr/>
          <p:nvPr/>
        </p:nvSpPr>
        <p:spPr>
          <a:xfrm>
            <a:off x="621387" y="1486853"/>
            <a:ext cx="2219444" cy="277416"/>
          </a:xfrm>
          <a:prstGeom prst="rect">
            <a:avLst/>
          </a:prstGeom>
          <a:noFill/>
          <a:ln/>
        </p:spPr>
        <p:txBody>
          <a:bodyPr wrap="none" lIns="0" tIns="0" rIns="0" bIns="0" rtlCol="0" anchor="t"/>
          <a:lstStyle/>
          <a:p>
            <a:pPr algn="l" indent="0" marL="0">
              <a:lnSpc>
                <a:spcPts val="2150"/>
              </a:lnSpc>
              <a:buNone/>
            </a:pPr>
            <a:r>
              <a:rPr lang="en-US" sz="1700" b="1" dirty="0">
                <a:solidFill>
                  <a:srgbClr val="000000"/>
                </a:solidFill>
                <a:latin typeface="Inter Bold" pitchFamily="34" charset="0"/>
                <a:ea typeface="Inter Bold" pitchFamily="34" charset="-122"/>
                <a:cs typeface="Inter Bold" pitchFamily="34" charset="-120"/>
              </a:rPr>
              <a:t>Original Sentences</a:t>
            </a:r>
            <a:endParaRPr lang="en-US" sz="1700" dirty="0"/>
          </a:p>
        </p:txBody>
      </p:sp>
      <p:sp>
        <p:nvSpPr>
          <p:cNvPr id="4" name="Text 2"/>
          <p:cNvSpPr/>
          <p:nvPr/>
        </p:nvSpPr>
        <p:spPr>
          <a:xfrm>
            <a:off x="621387" y="1941790"/>
            <a:ext cx="6208871" cy="567928"/>
          </a:xfrm>
          <a:prstGeom prst="rect">
            <a:avLst/>
          </a:prstGeom>
          <a:noFill/>
          <a:ln/>
        </p:spPr>
        <p:txBody>
          <a:bodyPr wrap="squar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Let's examine two sentences with the same words but different meanings:</a:t>
            </a:r>
            <a:endParaRPr lang="en-US" sz="1350" dirty="0"/>
          </a:p>
        </p:txBody>
      </p:sp>
      <p:sp>
        <p:nvSpPr>
          <p:cNvPr id="5" name="Text 3"/>
          <p:cNvSpPr/>
          <p:nvPr/>
        </p:nvSpPr>
        <p:spPr>
          <a:xfrm>
            <a:off x="621387" y="2669500"/>
            <a:ext cx="6208871" cy="283964"/>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Sentence 1: "The dog barks at the cat."</a:t>
            </a:r>
            <a:endParaRPr lang="en-US" sz="1350" dirty="0"/>
          </a:p>
        </p:txBody>
      </p:sp>
      <p:sp>
        <p:nvSpPr>
          <p:cNvPr id="6" name="Text 4"/>
          <p:cNvSpPr/>
          <p:nvPr/>
        </p:nvSpPr>
        <p:spPr>
          <a:xfrm>
            <a:off x="621387" y="3113246"/>
            <a:ext cx="6208871" cy="283964"/>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Sentence 2: "The cat barks at the dog."</a:t>
            </a:r>
            <a:endParaRPr lang="en-US" sz="1350" dirty="0"/>
          </a:p>
        </p:txBody>
      </p:sp>
      <p:sp>
        <p:nvSpPr>
          <p:cNvPr id="7" name="Text 5"/>
          <p:cNvSpPr/>
          <p:nvPr/>
        </p:nvSpPr>
        <p:spPr>
          <a:xfrm>
            <a:off x="621387" y="3556992"/>
            <a:ext cx="6208871" cy="567928"/>
          </a:xfrm>
          <a:prstGeom prst="rect">
            <a:avLst/>
          </a:prstGeom>
          <a:noFill/>
          <a:ln/>
        </p:spPr>
        <p:txBody>
          <a:bodyPr wrap="squar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These sentences convey different scenarios, but in a BoW representation, they would be identical because they contain exactly the same words.</a:t>
            </a:r>
            <a:endParaRPr lang="en-US" sz="1350" dirty="0"/>
          </a:p>
        </p:txBody>
      </p:sp>
      <p:sp>
        <p:nvSpPr>
          <p:cNvPr id="8" name="Text 6"/>
          <p:cNvSpPr/>
          <p:nvPr/>
        </p:nvSpPr>
        <p:spPr>
          <a:xfrm>
            <a:off x="7271028" y="1486853"/>
            <a:ext cx="2219444" cy="277416"/>
          </a:xfrm>
          <a:prstGeom prst="rect">
            <a:avLst/>
          </a:prstGeom>
          <a:noFill/>
          <a:ln/>
        </p:spPr>
        <p:txBody>
          <a:bodyPr wrap="none" lIns="0" tIns="0" rIns="0" bIns="0" rtlCol="0" anchor="t"/>
          <a:lstStyle/>
          <a:p>
            <a:pPr algn="l" indent="0" marL="0">
              <a:lnSpc>
                <a:spcPts val="2150"/>
              </a:lnSpc>
              <a:buNone/>
            </a:pPr>
            <a:r>
              <a:rPr lang="en-US" sz="1700" b="1" dirty="0">
                <a:solidFill>
                  <a:srgbClr val="000000"/>
                </a:solidFill>
                <a:latin typeface="Inter Bold" pitchFamily="34" charset="0"/>
                <a:ea typeface="Inter Bold" pitchFamily="34" charset="-122"/>
                <a:cs typeface="Inter Bold" pitchFamily="34" charset="-120"/>
              </a:rPr>
              <a:t>BoW Representation</a:t>
            </a:r>
            <a:endParaRPr lang="en-US" sz="1700" dirty="0"/>
          </a:p>
        </p:txBody>
      </p:sp>
      <p:sp>
        <p:nvSpPr>
          <p:cNvPr id="9" name="Text 7"/>
          <p:cNvSpPr/>
          <p:nvPr/>
        </p:nvSpPr>
        <p:spPr>
          <a:xfrm>
            <a:off x="7271028" y="1941790"/>
            <a:ext cx="6208871" cy="283964"/>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Both sentences yield this vector:</a:t>
            </a:r>
            <a:endParaRPr lang="en-US" sz="1350" dirty="0"/>
          </a:p>
        </p:txBody>
      </p:sp>
      <p:sp>
        <p:nvSpPr>
          <p:cNvPr id="10" name="Shape 8"/>
          <p:cNvSpPr/>
          <p:nvPr/>
        </p:nvSpPr>
        <p:spPr>
          <a:xfrm>
            <a:off x="7271028" y="2425422"/>
            <a:ext cx="6208871" cy="2575679"/>
          </a:xfrm>
          <a:prstGeom prst="roundRect">
            <a:avLst>
              <a:gd name="adj" fmla="val 2895"/>
            </a:avLst>
          </a:prstGeom>
          <a:noFill/>
          <a:ln w="7620">
            <a:solidFill>
              <a:srgbClr val="000000">
                <a:alpha val="8000"/>
              </a:srgbClr>
            </a:solidFill>
            <a:prstDash val="solid"/>
          </a:ln>
        </p:spPr>
      </p:sp>
      <p:sp>
        <p:nvSpPr>
          <p:cNvPr id="11" name="Shape 9"/>
          <p:cNvSpPr/>
          <p:nvPr/>
        </p:nvSpPr>
        <p:spPr>
          <a:xfrm>
            <a:off x="7278648" y="2433042"/>
            <a:ext cx="6193631" cy="512088"/>
          </a:xfrm>
          <a:prstGeom prst="rect">
            <a:avLst/>
          </a:prstGeom>
          <a:solidFill>
            <a:srgbClr val="FFFFFF">
              <a:alpha val="4000"/>
            </a:srgbClr>
          </a:solidFill>
          <a:ln/>
        </p:spPr>
      </p:sp>
      <p:sp>
        <p:nvSpPr>
          <p:cNvPr id="12" name="Text 10"/>
          <p:cNvSpPr/>
          <p:nvPr/>
        </p:nvSpPr>
        <p:spPr>
          <a:xfrm>
            <a:off x="7456170" y="2547104"/>
            <a:ext cx="2737961" cy="283964"/>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the</a:t>
            </a:r>
            <a:endParaRPr lang="en-US" sz="1350" dirty="0"/>
          </a:p>
        </p:txBody>
      </p:sp>
      <p:sp>
        <p:nvSpPr>
          <p:cNvPr id="13" name="Text 11"/>
          <p:cNvSpPr/>
          <p:nvPr/>
        </p:nvSpPr>
        <p:spPr>
          <a:xfrm>
            <a:off x="10556796" y="2547104"/>
            <a:ext cx="2737961" cy="283964"/>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2</a:t>
            </a:r>
            <a:endParaRPr lang="en-US" sz="1350" dirty="0"/>
          </a:p>
        </p:txBody>
      </p:sp>
      <p:sp>
        <p:nvSpPr>
          <p:cNvPr id="14" name="Shape 12"/>
          <p:cNvSpPr/>
          <p:nvPr/>
        </p:nvSpPr>
        <p:spPr>
          <a:xfrm>
            <a:off x="7278648" y="2945130"/>
            <a:ext cx="6193631" cy="512088"/>
          </a:xfrm>
          <a:prstGeom prst="rect">
            <a:avLst/>
          </a:prstGeom>
          <a:solidFill>
            <a:srgbClr val="000000">
              <a:alpha val="4000"/>
            </a:srgbClr>
          </a:solidFill>
          <a:ln/>
        </p:spPr>
      </p:sp>
      <p:sp>
        <p:nvSpPr>
          <p:cNvPr id="15" name="Text 13"/>
          <p:cNvSpPr/>
          <p:nvPr/>
        </p:nvSpPr>
        <p:spPr>
          <a:xfrm>
            <a:off x="7456170" y="3059192"/>
            <a:ext cx="2737961" cy="283964"/>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dog</a:t>
            </a:r>
            <a:endParaRPr lang="en-US" sz="1350" dirty="0"/>
          </a:p>
        </p:txBody>
      </p:sp>
      <p:sp>
        <p:nvSpPr>
          <p:cNvPr id="16" name="Text 14"/>
          <p:cNvSpPr/>
          <p:nvPr/>
        </p:nvSpPr>
        <p:spPr>
          <a:xfrm>
            <a:off x="10556796" y="3059192"/>
            <a:ext cx="2737961" cy="283964"/>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1</a:t>
            </a:r>
            <a:endParaRPr lang="en-US" sz="1350" dirty="0"/>
          </a:p>
        </p:txBody>
      </p:sp>
      <p:sp>
        <p:nvSpPr>
          <p:cNvPr id="17" name="Shape 15"/>
          <p:cNvSpPr/>
          <p:nvPr/>
        </p:nvSpPr>
        <p:spPr>
          <a:xfrm>
            <a:off x="7278648" y="3457218"/>
            <a:ext cx="6193631" cy="512088"/>
          </a:xfrm>
          <a:prstGeom prst="rect">
            <a:avLst/>
          </a:prstGeom>
          <a:solidFill>
            <a:srgbClr val="FFFFFF">
              <a:alpha val="4000"/>
            </a:srgbClr>
          </a:solidFill>
          <a:ln/>
        </p:spPr>
      </p:sp>
      <p:sp>
        <p:nvSpPr>
          <p:cNvPr id="18" name="Text 16"/>
          <p:cNvSpPr/>
          <p:nvPr/>
        </p:nvSpPr>
        <p:spPr>
          <a:xfrm>
            <a:off x="7456170" y="3571280"/>
            <a:ext cx="2737961" cy="283964"/>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barks</a:t>
            </a:r>
            <a:endParaRPr lang="en-US" sz="1350" dirty="0"/>
          </a:p>
        </p:txBody>
      </p:sp>
      <p:sp>
        <p:nvSpPr>
          <p:cNvPr id="19" name="Text 17"/>
          <p:cNvSpPr/>
          <p:nvPr/>
        </p:nvSpPr>
        <p:spPr>
          <a:xfrm>
            <a:off x="10556796" y="3571280"/>
            <a:ext cx="2737961" cy="283964"/>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1</a:t>
            </a:r>
            <a:endParaRPr lang="en-US" sz="1350" dirty="0"/>
          </a:p>
        </p:txBody>
      </p:sp>
      <p:sp>
        <p:nvSpPr>
          <p:cNvPr id="20" name="Shape 18"/>
          <p:cNvSpPr/>
          <p:nvPr/>
        </p:nvSpPr>
        <p:spPr>
          <a:xfrm>
            <a:off x="7278648" y="3969306"/>
            <a:ext cx="6193631" cy="512088"/>
          </a:xfrm>
          <a:prstGeom prst="rect">
            <a:avLst/>
          </a:prstGeom>
          <a:solidFill>
            <a:srgbClr val="000000">
              <a:alpha val="4000"/>
            </a:srgbClr>
          </a:solidFill>
          <a:ln/>
        </p:spPr>
      </p:sp>
      <p:sp>
        <p:nvSpPr>
          <p:cNvPr id="21" name="Text 19"/>
          <p:cNvSpPr/>
          <p:nvPr/>
        </p:nvSpPr>
        <p:spPr>
          <a:xfrm>
            <a:off x="7456170" y="4083368"/>
            <a:ext cx="2737961" cy="283964"/>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at</a:t>
            </a:r>
            <a:endParaRPr lang="en-US" sz="1350" dirty="0"/>
          </a:p>
        </p:txBody>
      </p:sp>
      <p:sp>
        <p:nvSpPr>
          <p:cNvPr id="22" name="Text 20"/>
          <p:cNvSpPr/>
          <p:nvPr/>
        </p:nvSpPr>
        <p:spPr>
          <a:xfrm>
            <a:off x="10556796" y="4083368"/>
            <a:ext cx="2737961" cy="283964"/>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1</a:t>
            </a:r>
            <a:endParaRPr lang="en-US" sz="1350" dirty="0"/>
          </a:p>
        </p:txBody>
      </p:sp>
      <p:sp>
        <p:nvSpPr>
          <p:cNvPr id="23" name="Shape 21"/>
          <p:cNvSpPr/>
          <p:nvPr/>
        </p:nvSpPr>
        <p:spPr>
          <a:xfrm>
            <a:off x="7278648" y="4481393"/>
            <a:ext cx="6193631" cy="512088"/>
          </a:xfrm>
          <a:prstGeom prst="rect">
            <a:avLst/>
          </a:prstGeom>
          <a:solidFill>
            <a:srgbClr val="FFFFFF">
              <a:alpha val="4000"/>
            </a:srgbClr>
          </a:solidFill>
          <a:ln/>
        </p:spPr>
      </p:sp>
      <p:sp>
        <p:nvSpPr>
          <p:cNvPr id="24" name="Text 22"/>
          <p:cNvSpPr/>
          <p:nvPr/>
        </p:nvSpPr>
        <p:spPr>
          <a:xfrm>
            <a:off x="7456170" y="4595455"/>
            <a:ext cx="2737961" cy="283964"/>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cat</a:t>
            </a:r>
            <a:endParaRPr lang="en-US" sz="1350" dirty="0"/>
          </a:p>
        </p:txBody>
      </p:sp>
      <p:sp>
        <p:nvSpPr>
          <p:cNvPr id="25" name="Text 23"/>
          <p:cNvSpPr/>
          <p:nvPr/>
        </p:nvSpPr>
        <p:spPr>
          <a:xfrm>
            <a:off x="10556796" y="4595455"/>
            <a:ext cx="2737961" cy="283964"/>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1</a:t>
            </a:r>
            <a:endParaRPr lang="en-US" sz="1350" dirty="0"/>
          </a:p>
        </p:txBody>
      </p:sp>
      <p:sp>
        <p:nvSpPr>
          <p:cNvPr id="26" name="Text 24"/>
          <p:cNvSpPr/>
          <p:nvPr/>
        </p:nvSpPr>
        <p:spPr>
          <a:xfrm>
            <a:off x="7271028" y="5200769"/>
            <a:ext cx="6208871" cy="567928"/>
          </a:xfrm>
          <a:prstGeom prst="rect">
            <a:avLst/>
          </a:prstGeom>
          <a:noFill/>
          <a:ln/>
        </p:spPr>
        <p:txBody>
          <a:bodyPr wrap="squar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With BoW, we've lost the information about which animal is doing the barking, illustrating a fundamental limitation of this approach.</a:t>
            </a:r>
            <a:endParaRPr lang="en-US" sz="1350" dirty="0"/>
          </a:p>
        </p:txBody>
      </p:sp>
      <p:sp>
        <p:nvSpPr>
          <p:cNvPr id="27" name="Text 25"/>
          <p:cNvSpPr/>
          <p:nvPr/>
        </p:nvSpPr>
        <p:spPr>
          <a:xfrm>
            <a:off x="621387" y="6128147"/>
            <a:ext cx="12850892" cy="851892"/>
          </a:xfrm>
          <a:prstGeom prst="rect">
            <a:avLst/>
          </a:prstGeom>
          <a:noFill/>
          <a:ln/>
        </p:spPr>
        <p:txBody>
          <a:bodyPr wrap="squar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This example highlights why BoW models struggle with tasks requiring understanding of word relationships, negation, or semantic roles. More sophisticated representations like n-grams partially address this by capturing short phrases, while modern contextual embeddings from neural models like BERT preserve much more of the relational information.</a:t>
            </a:r>
            <a:endParaRPr lang="en-US" sz="1350" dirty="0"/>
          </a:p>
        </p:txBody>
      </p:sp>
      <p:sp>
        <p:nvSpPr>
          <p:cNvPr id="28" name="Text 26"/>
          <p:cNvSpPr/>
          <p:nvPr/>
        </p:nvSpPr>
        <p:spPr>
          <a:xfrm>
            <a:off x="621387" y="7179707"/>
            <a:ext cx="12850892" cy="567928"/>
          </a:xfrm>
          <a:prstGeom prst="rect">
            <a:avLst/>
          </a:prstGeom>
          <a:noFill/>
          <a:ln/>
        </p:spPr>
        <p:txBody>
          <a:bodyPr wrap="squar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Despite these limitations, BoW remains valuable for applications like topic classification, spam detection, and sentiment analysis, where overall content often matters more than precise word relationships.</a:t>
            </a:r>
            <a:endParaRPr lang="en-US" sz="1350" dirty="0"/>
          </a:p>
        </p:txBody>
      </p:sp>
      <p:pic>
        <p:nvPicPr>
          <p:cNvPr id="29"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Text 0"/>
          <p:cNvSpPr/>
          <p:nvPr/>
        </p:nvSpPr>
        <p:spPr>
          <a:xfrm>
            <a:off x="618530" y="654368"/>
            <a:ext cx="5243155" cy="552212"/>
          </a:xfrm>
          <a:prstGeom prst="rect">
            <a:avLst/>
          </a:prstGeom>
          <a:noFill/>
          <a:ln/>
        </p:spPr>
        <p:txBody>
          <a:bodyPr wrap="none" lIns="0" tIns="0" rIns="0" bIns="0" rtlCol="0" anchor="t"/>
          <a:lstStyle/>
          <a:p>
            <a:pPr algn="l" indent="0" marL="0">
              <a:lnSpc>
                <a:spcPts val="4300"/>
              </a:lnSpc>
              <a:buNone/>
            </a:pPr>
            <a:r>
              <a:rPr lang="en-US" sz="3450" b="1" dirty="0">
                <a:solidFill>
                  <a:srgbClr val="000000"/>
                </a:solidFill>
                <a:latin typeface="Inter Bold" pitchFamily="34" charset="0"/>
                <a:ea typeface="Inter Bold" pitchFamily="34" charset="-122"/>
                <a:cs typeface="Inter Bold" pitchFamily="34" charset="-120"/>
              </a:rPr>
              <a:t>Feature Selection in NLP</a:t>
            </a:r>
            <a:endParaRPr lang="en-US" sz="3450" dirty="0"/>
          </a:p>
        </p:txBody>
      </p:sp>
      <p:pic>
        <p:nvPicPr>
          <p:cNvPr id="3" name="Image 0" descr="preencoded.png">    </p:cNvPr>
          <p:cNvPicPr>
            <a:picLocks noChangeAspect="1"/>
          </p:cNvPicPr>
          <p:nvPr/>
        </p:nvPicPr>
        <p:blipFill>
          <a:blip r:embed="rId1"/>
          <a:stretch>
            <a:fillRect/>
          </a:stretch>
        </p:blipFill>
        <p:spPr>
          <a:xfrm>
            <a:off x="3036570" y="1559957"/>
            <a:ext cx="1590556" cy="1017984"/>
          </a:xfrm>
          <a:prstGeom prst="rect">
            <a:avLst/>
          </a:prstGeom>
        </p:spPr>
      </p:pic>
      <p:pic>
        <p:nvPicPr>
          <p:cNvPr id="4" name="Image 1" descr="preencoded.png">    </p:cNvPr>
          <p:cNvPicPr>
            <a:picLocks noChangeAspect="1"/>
          </p:cNvPicPr>
          <p:nvPr/>
        </p:nvPicPr>
        <p:blipFill>
          <a:blip r:embed="rId2"/>
          <a:stretch>
            <a:fillRect/>
          </a:stretch>
        </p:blipFill>
        <p:spPr>
          <a:xfrm>
            <a:off x="3707606" y="2039660"/>
            <a:ext cx="248483" cy="310634"/>
          </a:xfrm>
          <a:prstGeom prst="rect">
            <a:avLst/>
          </a:prstGeom>
        </p:spPr>
      </p:pic>
      <p:sp>
        <p:nvSpPr>
          <p:cNvPr id="5" name="Text 1"/>
          <p:cNvSpPr/>
          <p:nvPr/>
        </p:nvSpPr>
        <p:spPr>
          <a:xfrm>
            <a:off x="4803815" y="1736646"/>
            <a:ext cx="2759750" cy="275987"/>
          </a:xfrm>
          <a:prstGeom prst="rect">
            <a:avLst/>
          </a:prstGeom>
          <a:noFill/>
          <a:ln/>
        </p:spPr>
        <p:txBody>
          <a:bodyPr wrap="none" lIns="0" tIns="0" rIns="0" bIns="0" rtlCol="0" anchor="t"/>
          <a:lstStyle/>
          <a:p>
            <a:pPr algn="l" indent="0" marL="0">
              <a:lnSpc>
                <a:spcPts val="2150"/>
              </a:lnSpc>
              <a:buNone/>
            </a:pPr>
            <a:r>
              <a:rPr lang="en-US" sz="1700" b="1" dirty="0">
                <a:solidFill>
                  <a:srgbClr val="000000"/>
                </a:solidFill>
                <a:latin typeface="Inter Bold" pitchFamily="34" charset="0"/>
                <a:ea typeface="Inter Bold" pitchFamily="34" charset="-122"/>
                <a:cs typeface="Inter Bold" pitchFamily="34" charset="-120"/>
              </a:rPr>
              <a:t>Dimensionality Reduction</a:t>
            </a:r>
            <a:endParaRPr lang="en-US" sz="1700" dirty="0"/>
          </a:p>
        </p:txBody>
      </p:sp>
      <p:sp>
        <p:nvSpPr>
          <p:cNvPr id="6" name="Text 2"/>
          <p:cNvSpPr/>
          <p:nvPr/>
        </p:nvSpPr>
        <p:spPr>
          <a:xfrm>
            <a:off x="4803815" y="2118598"/>
            <a:ext cx="3515797" cy="282654"/>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Focusing on the most informative features</a:t>
            </a:r>
            <a:endParaRPr lang="en-US" sz="1350" dirty="0"/>
          </a:p>
        </p:txBody>
      </p:sp>
      <p:sp>
        <p:nvSpPr>
          <p:cNvPr id="7" name="Shape 3"/>
          <p:cNvSpPr/>
          <p:nvPr/>
        </p:nvSpPr>
        <p:spPr>
          <a:xfrm>
            <a:off x="4671298" y="2590443"/>
            <a:ext cx="8756809" cy="11430"/>
          </a:xfrm>
          <a:prstGeom prst="roundRect">
            <a:avLst>
              <a:gd name="adj" fmla="val 649415"/>
            </a:avLst>
          </a:prstGeom>
          <a:solidFill>
            <a:srgbClr val="B8D3DF"/>
          </a:solidFill>
          <a:ln/>
        </p:spPr>
      </p:sp>
      <p:pic>
        <p:nvPicPr>
          <p:cNvPr id="8" name="Image 2" descr="preencoded.png">    </p:cNvPr>
          <p:cNvPicPr>
            <a:picLocks noChangeAspect="1"/>
          </p:cNvPicPr>
          <p:nvPr/>
        </p:nvPicPr>
        <p:blipFill>
          <a:blip r:embed="rId3"/>
          <a:stretch>
            <a:fillRect/>
          </a:stretch>
        </p:blipFill>
        <p:spPr>
          <a:xfrm>
            <a:off x="2241233" y="2622113"/>
            <a:ext cx="3181231" cy="1017984"/>
          </a:xfrm>
          <a:prstGeom prst="rect">
            <a:avLst/>
          </a:prstGeom>
        </p:spPr>
      </p:pic>
      <p:pic>
        <p:nvPicPr>
          <p:cNvPr id="9" name="Image 3" descr="preencoded.png">    </p:cNvPr>
          <p:cNvPicPr>
            <a:picLocks noChangeAspect="1"/>
          </p:cNvPicPr>
          <p:nvPr/>
        </p:nvPicPr>
        <p:blipFill>
          <a:blip r:embed="rId4"/>
          <a:stretch>
            <a:fillRect/>
          </a:stretch>
        </p:blipFill>
        <p:spPr>
          <a:xfrm>
            <a:off x="3707487" y="2975729"/>
            <a:ext cx="248483" cy="310634"/>
          </a:xfrm>
          <a:prstGeom prst="rect">
            <a:avLst/>
          </a:prstGeom>
        </p:spPr>
      </p:pic>
      <p:sp>
        <p:nvSpPr>
          <p:cNvPr id="10" name="Text 4"/>
          <p:cNvSpPr/>
          <p:nvPr/>
        </p:nvSpPr>
        <p:spPr>
          <a:xfrm>
            <a:off x="5599152" y="2798802"/>
            <a:ext cx="2209086" cy="275987"/>
          </a:xfrm>
          <a:prstGeom prst="rect">
            <a:avLst/>
          </a:prstGeom>
          <a:noFill/>
          <a:ln/>
        </p:spPr>
        <p:txBody>
          <a:bodyPr wrap="none" lIns="0" tIns="0" rIns="0" bIns="0" rtlCol="0" anchor="t"/>
          <a:lstStyle/>
          <a:p>
            <a:pPr algn="l" indent="0" marL="0">
              <a:lnSpc>
                <a:spcPts val="2150"/>
              </a:lnSpc>
              <a:buNone/>
            </a:pPr>
            <a:r>
              <a:rPr lang="en-US" sz="1700" b="1" dirty="0">
                <a:solidFill>
                  <a:srgbClr val="000000"/>
                </a:solidFill>
                <a:latin typeface="Inter Bold" pitchFamily="34" charset="0"/>
                <a:ea typeface="Inter Bold" pitchFamily="34" charset="-122"/>
                <a:cs typeface="Inter Bold" pitchFamily="34" charset="-120"/>
              </a:rPr>
              <a:t>Model Performance</a:t>
            </a:r>
            <a:endParaRPr lang="en-US" sz="1700" dirty="0"/>
          </a:p>
        </p:txBody>
      </p:sp>
      <p:sp>
        <p:nvSpPr>
          <p:cNvPr id="11" name="Text 5"/>
          <p:cNvSpPr/>
          <p:nvPr/>
        </p:nvSpPr>
        <p:spPr>
          <a:xfrm>
            <a:off x="5599152" y="3180755"/>
            <a:ext cx="3847981" cy="282654"/>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Improving accuracy and preventing overfitting</a:t>
            </a:r>
            <a:endParaRPr lang="en-US" sz="1350" dirty="0"/>
          </a:p>
        </p:txBody>
      </p:sp>
      <p:sp>
        <p:nvSpPr>
          <p:cNvPr id="12" name="Shape 6"/>
          <p:cNvSpPr/>
          <p:nvPr/>
        </p:nvSpPr>
        <p:spPr>
          <a:xfrm>
            <a:off x="5466636" y="3652599"/>
            <a:ext cx="7961471" cy="11430"/>
          </a:xfrm>
          <a:prstGeom prst="roundRect">
            <a:avLst>
              <a:gd name="adj" fmla="val 649415"/>
            </a:avLst>
          </a:prstGeom>
          <a:solidFill>
            <a:srgbClr val="B8D3DF"/>
          </a:solidFill>
          <a:ln/>
        </p:spPr>
      </p:sp>
      <p:pic>
        <p:nvPicPr>
          <p:cNvPr id="13" name="Image 4" descr="preencoded.png">    </p:cNvPr>
          <p:cNvPicPr>
            <a:picLocks noChangeAspect="1"/>
          </p:cNvPicPr>
          <p:nvPr/>
        </p:nvPicPr>
        <p:blipFill>
          <a:blip r:embed="rId5"/>
          <a:stretch>
            <a:fillRect/>
          </a:stretch>
        </p:blipFill>
        <p:spPr>
          <a:xfrm>
            <a:off x="1445895" y="3684270"/>
            <a:ext cx="4771906" cy="1017984"/>
          </a:xfrm>
          <a:prstGeom prst="rect">
            <a:avLst/>
          </a:prstGeom>
        </p:spPr>
      </p:pic>
      <p:pic>
        <p:nvPicPr>
          <p:cNvPr id="14" name="Image 5" descr="preencoded.png">    </p:cNvPr>
          <p:cNvPicPr>
            <a:picLocks noChangeAspect="1"/>
          </p:cNvPicPr>
          <p:nvPr/>
        </p:nvPicPr>
        <p:blipFill>
          <a:blip r:embed="rId6"/>
          <a:stretch>
            <a:fillRect/>
          </a:stretch>
        </p:blipFill>
        <p:spPr>
          <a:xfrm>
            <a:off x="3707487" y="4037886"/>
            <a:ext cx="248483" cy="310634"/>
          </a:xfrm>
          <a:prstGeom prst="rect">
            <a:avLst/>
          </a:prstGeom>
        </p:spPr>
      </p:pic>
      <p:sp>
        <p:nvSpPr>
          <p:cNvPr id="15" name="Text 7"/>
          <p:cNvSpPr/>
          <p:nvPr/>
        </p:nvSpPr>
        <p:spPr>
          <a:xfrm>
            <a:off x="6394490" y="3860959"/>
            <a:ext cx="2721650" cy="275987"/>
          </a:xfrm>
          <a:prstGeom prst="rect">
            <a:avLst/>
          </a:prstGeom>
          <a:noFill/>
          <a:ln/>
        </p:spPr>
        <p:txBody>
          <a:bodyPr wrap="none" lIns="0" tIns="0" rIns="0" bIns="0" rtlCol="0" anchor="t"/>
          <a:lstStyle/>
          <a:p>
            <a:pPr algn="l" indent="0" marL="0">
              <a:lnSpc>
                <a:spcPts val="2150"/>
              </a:lnSpc>
              <a:buNone/>
            </a:pPr>
            <a:r>
              <a:rPr lang="en-US" sz="1700" b="1" dirty="0">
                <a:solidFill>
                  <a:srgbClr val="000000"/>
                </a:solidFill>
                <a:latin typeface="Inter Bold" pitchFamily="34" charset="0"/>
                <a:ea typeface="Inter Bold" pitchFamily="34" charset="-122"/>
                <a:cs typeface="Inter Bold" pitchFamily="34" charset="-120"/>
              </a:rPr>
              <a:t>Computational Efficiency</a:t>
            </a:r>
            <a:endParaRPr lang="en-US" sz="1700" dirty="0"/>
          </a:p>
        </p:txBody>
      </p:sp>
      <p:sp>
        <p:nvSpPr>
          <p:cNvPr id="16" name="Text 8"/>
          <p:cNvSpPr/>
          <p:nvPr/>
        </p:nvSpPr>
        <p:spPr>
          <a:xfrm>
            <a:off x="6394490" y="4242911"/>
            <a:ext cx="4412933" cy="282654"/>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Reducing processing time and memory requirements</a:t>
            </a:r>
            <a:endParaRPr lang="en-US" sz="1350" dirty="0"/>
          </a:p>
        </p:txBody>
      </p:sp>
      <p:sp>
        <p:nvSpPr>
          <p:cNvPr id="17" name="Shape 9"/>
          <p:cNvSpPr/>
          <p:nvPr/>
        </p:nvSpPr>
        <p:spPr>
          <a:xfrm>
            <a:off x="6261973" y="4714756"/>
            <a:ext cx="7166134" cy="11430"/>
          </a:xfrm>
          <a:prstGeom prst="roundRect">
            <a:avLst>
              <a:gd name="adj" fmla="val 649415"/>
            </a:avLst>
          </a:prstGeom>
          <a:solidFill>
            <a:srgbClr val="B8D3DF"/>
          </a:solidFill>
          <a:ln/>
        </p:spPr>
      </p:sp>
      <p:pic>
        <p:nvPicPr>
          <p:cNvPr id="18" name="Image 6" descr="preencoded.png">    </p:cNvPr>
          <p:cNvPicPr>
            <a:picLocks noChangeAspect="1"/>
          </p:cNvPicPr>
          <p:nvPr/>
        </p:nvPicPr>
        <p:blipFill>
          <a:blip r:embed="rId7"/>
          <a:stretch>
            <a:fillRect/>
          </a:stretch>
        </p:blipFill>
        <p:spPr>
          <a:xfrm>
            <a:off x="650558" y="4746427"/>
            <a:ext cx="6362581" cy="1017984"/>
          </a:xfrm>
          <a:prstGeom prst="rect">
            <a:avLst/>
          </a:prstGeom>
        </p:spPr>
      </p:pic>
      <p:pic>
        <p:nvPicPr>
          <p:cNvPr id="19" name="Image 7" descr="preencoded.png">    </p:cNvPr>
          <p:cNvPicPr>
            <a:picLocks noChangeAspect="1"/>
          </p:cNvPicPr>
          <p:nvPr/>
        </p:nvPicPr>
        <p:blipFill>
          <a:blip r:embed="rId8"/>
          <a:stretch>
            <a:fillRect/>
          </a:stretch>
        </p:blipFill>
        <p:spPr>
          <a:xfrm>
            <a:off x="3707606" y="5100042"/>
            <a:ext cx="248483" cy="310634"/>
          </a:xfrm>
          <a:prstGeom prst="rect">
            <a:avLst/>
          </a:prstGeom>
        </p:spPr>
      </p:pic>
      <p:sp>
        <p:nvSpPr>
          <p:cNvPr id="20" name="Text 10"/>
          <p:cNvSpPr/>
          <p:nvPr/>
        </p:nvSpPr>
        <p:spPr>
          <a:xfrm>
            <a:off x="7189827" y="4923115"/>
            <a:ext cx="2209086" cy="275987"/>
          </a:xfrm>
          <a:prstGeom prst="rect">
            <a:avLst/>
          </a:prstGeom>
          <a:noFill/>
          <a:ln/>
        </p:spPr>
        <p:txBody>
          <a:bodyPr wrap="none" lIns="0" tIns="0" rIns="0" bIns="0" rtlCol="0" anchor="t"/>
          <a:lstStyle/>
          <a:p>
            <a:pPr algn="l" indent="0" marL="0">
              <a:lnSpc>
                <a:spcPts val="2150"/>
              </a:lnSpc>
              <a:buNone/>
            </a:pPr>
            <a:r>
              <a:rPr lang="en-US" sz="1700" b="1" dirty="0">
                <a:solidFill>
                  <a:srgbClr val="000000"/>
                </a:solidFill>
                <a:latin typeface="Inter Bold" pitchFamily="34" charset="0"/>
                <a:ea typeface="Inter Bold" pitchFamily="34" charset="-122"/>
                <a:cs typeface="Inter Bold" pitchFamily="34" charset="-120"/>
              </a:rPr>
              <a:t>Interpretability</a:t>
            </a:r>
            <a:endParaRPr lang="en-US" sz="1700" dirty="0"/>
          </a:p>
        </p:txBody>
      </p:sp>
      <p:sp>
        <p:nvSpPr>
          <p:cNvPr id="21" name="Text 11"/>
          <p:cNvSpPr/>
          <p:nvPr/>
        </p:nvSpPr>
        <p:spPr>
          <a:xfrm>
            <a:off x="7189827" y="5305068"/>
            <a:ext cx="5103257" cy="282654"/>
          </a:xfrm>
          <a:prstGeom prst="rect">
            <a:avLst/>
          </a:prstGeom>
          <a:noFill/>
          <a:ln/>
        </p:spPr>
        <p:txBody>
          <a:bodyPr wrap="non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Making models more explainable by focusing on key features</a:t>
            </a:r>
            <a:endParaRPr lang="en-US" sz="1350" dirty="0"/>
          </a:p>
        </p:txBody>
      </p:sp>
      <p:sp>
        <p:nvSpPr>
          <p:cNvPr id="22" name="Text 12"/>
          <p:cNvSpPr/>
          <p:nvPr/>
        </p:nvSpPr>
        <p:spPr>
          <a:xfrm>
            <a:off x="618530" y="5963126"/>
            <a:ext cx="12853749" cy="565309"/>
          </a:xfrm>
          <a:prstGeom prst="rect">
            <a:avLst/>
          </a:prstGeom>
          <a:noFill/>
          <a:ln/>
        </p:spPr>
        <p:txBody>
          <a:bodyPr wrap="squar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Feature selection in NLP aims to identify and retain only the most informative words or phrases while discarding noise. This process is particularly important in text analysis due to the high dimensionality of language data, where vocabularies can easily contain tens of thousands of unique terms.</a:t>
            </a:r>
            <a:endParaRPr lang="en-US" sz="1350" dirty="0"/>
          </a:p>
        </p:txBody>
      </p:sp>
      <p:sp>
        <p:nvSpPr>
          <p:cNvPr id="23" name="Text 13"/>
          <p:cNvSpPr/>
          <p:nvPr/>
        </p:nvSpPr>
        <p:spPr>
          <a:xfrm>
            <a:off x="618530" y="6727150"/>
            <a:ext cx="12853749" cy="847963"/>
          </a:xfrm>
          <a:prstGeom prst="rect">
            <a:avLst/>
          </a:prstGeom>
          <a:noFill/>
          <a:ln/>
        </p:spPr>
        <p:txBody>
          <a:bodyPr wrap="square" lIns="0" tIns="0" rIns="0" bIns="0" rtlCol="0" anchor="t"/>
          <a:lstStyle/>
          <a:p>
            <a:pPr algn="l" indent="0" marL="0">
              <a:lnSpc>
                <a:spcPts val="2200"/>
              </a:lnSpc>
              <a:buNone/>
            </a:pPr>
            <a:r>
              <a:rPr lang="en-US" sz="1350" dirty="0">
                <a:solidFill>
                  <a:srgbClr val="000000"/>
                </a:solidFill>
                <a:latin typeface="Inter" pitchFamily="34" charset="0"/>
                <a:ea typeface="Inter" pitchFamily="34" charset="-122"/>
                <a:cs typeface="Inter" pitchFamily="34" charset="-120"/>
              </a:rPr>
              <a:t>Common feature selection techniques include frequency thresholds (keeping only words that appear at least N times), statistical measures like chi-square tests (identifying words with strong class correlation), mutual information (measuring how much information a word provides about the class), and model-based approaches like L1 regularization that automatically penalize less important features.</a:t>
            </a:r>
            <a:endParaRPr lang="en-US" sz="1350" dirty="0"/>
          </a:p>
        </p:txBody>
      </p:sp>
      <p:pic>
        <p:nvPicPr>
          <p:cNvPr id="24" name="Image 8" descr="preencoded.png">    </p:cNvPr>
          <p:cNvPicPr>
            <a:picLocks noChangeAspect="1"/>
          </p:cNvPicPr>
          <p:nvPr/>
        </p:nvPicPr>
        <p:blipFill>
          <a:blip r:embed="rId9"/>
          <a:stretch>
            <a:fillRect/>
          </a:stretch>
        </p:blipFill>
        <p:spPr>
          <a:xfrm>
            <a:off x="13700760" y="228600"/>
            <a:ext cx="701040" cy="66413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Text 0"/>
          <p:cNvSpPr/>
          <p:nvPr/>
        </p:nvSpPr>
        <p:spPr>
          <a:xfrm>
            <a:off x="666512" y="547211"/>
            <a:ext cx="6431280" cy="595074"/>
          </a:xfrm>
          <a:prstGeom prst="rect">
            <a:avLst/>
          </a:prstGeom>
          <a:noFill/>
          <a:ln/>
        </p:spPr>
        <p:txBody>
          <a:bodyPr wrap="none" lIns="0" tIns="0" rIns="0" bIns="0" rtlCol="0" anchor="t"/>
          <a:lstStyle/>
          <a:p>
            <a:pPr algn="l" indent="0" marL="0">
              <a:lnSpc>
                <a:spcPts val="4650"/>
              </a:lnSpc>
              <a:buNone/>
            </a:pPr>
            <a:r>
              <a:rPr lang="en-US" sz="3700" b="1" dirty="0">
                <a:solidFill>
                  <a:srgbClr val="000000"/>
                </a:solidFill>
                <a:latin typeface="Inter Bold" pitchFamily="34" charset="0"/>
                <a:ea typeface="Inter Bold" pitchFamily="34" charset="-122"/>
                <a:cs typeface="Inter Bold" pitchFamily="34" charset="-120"/>
              </a:rPr>
              <a:t>Feature Extraction Methods</a:t>
            </a:r>
            <a:endParaRPr lang="en-US" sz="3700" dirty="0"/>
          </a:p>
        </p:txBody>
      </p:sp>
      <p:pic>
        <p:nvPicPr>
          <p:cNvPr id="3" name="Image 0" descr="preencoded.png">    </p:cNvPr>
          <p:cNvPicPr>
            <a:picLocks noChangeAspect="1"/>
          </p:cNvPicPr>
          <p:nvPr/>
        </p:nvPicPr>
        <p:blipFill>
          <a:blip r:embed="rId1"/>
          <a:stretch>
            <a:fillRect/>
          </a:stretch>
        </p:blipFill>
        <p:spPr>
          <a:xfrm>
            <a:off x="666512" y="1556385"/>
            <a:ext cx="476131" cy="476131"/>
          </a:xfrm>
          <a:prstGeom prst="rect">
            <a:avLst/>
          </a:prstGeom>
        </p:spPr>
      </p:pic>
      <p:sp>
        <p:nvSpPr>
          <p:cNvPr id="4" name="Text 1"/>
          <p:cNvSpPr/>
          <p:nvPr/>
        </p:nvSpPr>
        <p:spPr>
          <a:xfrm>
            <a:off x="1333024" y="1523167"/>
            <a:ext cx="2380655" cy="297656"/>
          </a:xfrm>
          <a:prstGeom prst="rect">
            <a:avLst/>
          </a:prstGeom>
          <a:noFill/>
          <a:ln/>
        </p:spPr>
        <p:txBody>
          <a:bodyPr wrap="none" lIns="0" tIns="0" rIns="0" bIns="0" rtlCol="0" anchor="t"/>
          <a:lstStyle/>
          <a:p>
            <a:pPr algn="l" indent="0" marL="0">
              <a:lnSpc>
                <a:spcPts val="2300"/>
              </a:lnSpc>
              <a:buNone/>
            </a:pPr>
            <a:r>
              <a:rPr lang="en-US" sz="1850" b="1" dirty="0">
                <a:solidFill>
                  <a:srgbClr val="000000"/>
                </a:solidFill>
                <a:latin typeface="Inter Bold" pitchFamily="34" charset="0"/>
                <a:ea typeface="Inter Bold" pitchFamily="34" charset="-122"/>
                <a:cs typeface="Inter Bold" pitchFamily="34" charset="-120"/>
              </a:rPr>
              <a:t>N-grams</a:t>
            </a:r>
            <a:endParaRPr lang="en-US" sz="1850" dirty="0"/>
          </a:p>
        </p:txBody>
      </p:sp>
      <p:sp>
        <p:nvSpPr>
          <p:cNvPr id="5" name="Text 2"/>
          <p:cNvSpPr/>
          <p:nvPr/>
        </p:nvSpPr>
        <p:spPr>
          <a:xfrm>
            <a:off x="1333024" y="1935004"/>
            <a:ext cx="12139255" cy="609600"/>
          </a:xfrm>
          <a:prstGeom prst="rect">
            <a:avLst/>
          </a:prstGeom>
          <a:noFill/>
          <a:ln/>
        </p:spPr>
        <p:txBody>
          <a:bodyPr wrap="square" lIns="0" tIns="0" rIns="0" bIns="0" rtlCol="0" anchor="t"/>
          <a:lstStyle/>
          <a:p>
            <a:pPr algn="l" indent="0" marL="0">
              <a:lnSpc>
                <a:spcPts val="2350"/>
              </a:lnSpc>
              <a:buNone/>
            </a:pPr>
            <a:r>
              <a:rPr lang="en-US" sz="1450" dirty="0">
                <a:solidFill>
                  <a:srgbClr val="000000"/>
                </a:solidFill>
                <a:latin typeface="Inter" pitchFamily="34" charset="0"/>
                <a:ea typeface="Inter" pitchFamily="34" charset="-122"/>
                <a:cs typeface="Inter" pitchFamily="34" charset="-120"/>
              </a:rPr>
              <a:t>Sequences of N consecutive words that capture short phrases and local context. Unigrams (single words), bigrams (pairs), and trigrams (triplets) are commonly used to preserve some word order information lost in simple bag-of-words models.</a:t>
            </a:r>
            <a:endParaRPr lang="en-US" sz="1450" dirty="0"/>
          </a:p>
        </p:txBody>
      </p:sp>
      <p:pic>
        <p:nvPicPr>
          <p:cNvPr id="6" name="Image 1" descr="preencoded.png">    </p:cNvPr>
          <p:cNvPicPr>
            <a:picLocks noChangeAspect="1"/>
          </p:cNvPicPr>
          <p:nvPr/>
        </p:nvPicPr>
        <p:blipFill>
          <a:blip r:embed="rId2"/>
          <a:stretch>
            <a:fillRect/>
          </a:stretch>
        </p:blipFill>
        <p:spPr>
          <a:xfrm>
            <a:off x="666512" y="3149084"/>
            <a:ext cx="476131" cy="476131"/>
          </a:xfrm>
          <a:prstGeom prst="rect">
            <a:avLst/>
          </a:prstGeom>
        </p:spPr>
      </p:pic>
      <p:sp>
        <p:nvSpPr>
          <p:cNvPr id="7" name="Text 3"/>
          <p:cNvSpPr/>
          <p:nvPr/>
        </p:nvSpPr>
        <p:spPr>
          <a:xfrm>
            <a:off x="1333024" y="3115866"/>
            <a:ext cx="2380655" cy="297656"/>
          </a:xfrm>
          <a:prstGeom prst="rect">
            <a:avLst/>
          </a:prstGeom>
          <a:noFill/>
          <a:ln/>
        </p:spPr>
        <p:txBody>
          <a:bodyPr wrap="none" lIns="0" tIns="0" rIns="0" bIns="0" rtlCol="0" anchor="t"/>
          <a:lstStyle/>
          <a:p>
            <a:pPr algn="l" indent="0" marL="0">
              <a:lnSpc>
                <a:spcPts val="2300"/>
              </a:lnSpc>
              <a:buNone/>
            </a:pPr>
            <a:r>
              <a:rPr lang="en-US" sz="1850" b="1" dirty="0">
                <a:solidFill>
                  <a:srgbClr val="000000"/>
                </a:solidFill>
                <a:latin typeface="Inter Bold" pitchFamily="34" charset="0"/>
                <a:ea typeface="Inter Bold" pitchFamily="34" charset="-122"/>
                <a:cs typeface="Inter Bold" pitchFamily="34" charset="-120"/>
              </a:rPr>
              <a:t>TF-IDF</a:t>
            </a:r>
            <a:endParaRPr lang="en-US" sz="1850" dirty="0"/>
          </a:p>
        </p:txBody>
      </p:sp>
      <p:sp>
        <p:nvSpPr>
          <p:cNvPr id="8" name="Text 4"/>
          <p:cNvSpPr/>
          <p:nvPr/>
        </p:nvSpPr>
        <p:spPr>
          <a:xfrm>
            <a:off x="1333024" y="3527703"/>
            <a:ext cx="12139255" cy="609600"/>
          </a:xfrm>
          <a:prstGeom prst="rect">
            <a:avLst/>
          </a:prstGeom>
          <a:noFill/>
          <a:ln/>
        </p:spPr>
        <p:txBody>
          <a:bodyPr wrap="square" lIns="0" tIns="0" rIns="0" bIns="0" rtlCol="0" anchor="t"/>
          <a:lstStyle/>
          <a:p>
            <a:pPr algn="l" indent="0" marL="0">
              <a:lnSpc>
                <a:spcPts val="2350"/>
              </a:lnSpc>
              <a:buNone/>
            </a:pPr>
            <a:r>
              <a:rPr lang="en-US" sz="1450" dirty="0">
                <a:solidFill>
                  <a:srgbClr val="000000"/>
                </a:solidFill>
                <a:latin typeface="Inter" pitchFamily="34" charset="0"/>
                <a:ea typeface="Inter" pitchFamily="34" charset="-122"/>
                <a:cs typeface="Inter" pitchFamily="34" charset="-120"/>
              </a:rPr>
              <a:t>Term Frequency-Inverse Document Frequency weights words based on both their frequency in a document and their rarity across the corpus. This highlights distinctive terms while downplaying common words that appear everywhere.</a:t>
            </a:r>
            <a:endParaRPr lang="en-US" sz="1450" dirty="0"/>
          </a:p>
        </p:txBody>
      </p:sp>
      <p:pic>
        <p:nvPicPr>
          <p:cNvPr id="9" name="Image 2" descr="preencoded.png">    </p:cNvPr>
          <p:cNvPicPr>
            <a:picLocks noChangeAspect="1"/>
          </p:cNvPicPr>
          <p:nvPr/>
        </p:nvPicPr>
        <p:blipFill>
          <a:blip r:embed="rId3"/>
          <a:stretch>
            <a:fillRect/>
          </a:stretch>
        </p:blipFill>
        <p:spPr>
          <a:xfrm>
            <a:off x="666512" y="4741783"/>
            <a:ext cx="476131" cy="476131"/>
          </a:xfrm>
          <a:prstGeom prst="rect">
            <a:avLst/>
          </a:prstGeom>
        </p:spPr>
      </p:pic>
      <p:sp>
        <p:nvSpPr>
          <p:cNvPr id="10" name="Text 5"/>
          <p:cNvSpPr/>
          <p:nvPr/>
        </p:nvSpPr>
        <p:spPr>
          <a:xfrm>
            <a:off x="1333024" y="4708565"/>
            <a:ext cx="2380655" cy="297656"/>
          </a:xfrm>
          <a:prstGeom prst="rect">
            <a:avLst/>
          </a:prstGeom>
          <a:noFill/>
          <a:ln/>
        </p:spPr>
        <p:txBody>
          <a:bodyPr wrap="none" lIns="0" tIns="0" rIns="0" bIns="0" rtlCol="0" anchor="t"/>
          <a:lstStyle/>
          <a:p>
            <a:pPr algn="l" indent="0" marL="0">
              <a:lnSpc>
                <a:spcPts val="2300"/>
              </a:lnSpc>
              <a:buNone/>
            </a:pPr>
            <a:r>
              <a:rPr lang="en-US" sz="1850" b="1" dirty="0">
                <a:solidFill>
                  <a:srgbClr val="000000"/>
                </a:solidFill>
                <a:latin typeface="Inter Bold" pitchFamily="34" charset="0"/>
                <a:ea typeface="Inter Bold" pitchFamily="34" charset="-122"/>
                <a:cs typeface="Inter Bold" pitchFamily="34" charset="-120"/>
              </a:rPr>
              <a:t>Word Embeddings</a:t>
            </a:r>
            <a:endParaRPr lang="en-US" sz="1850" dirty="0"/>
          </a:p>
        </p:txBody>
      </p:sp>
      <p:sp>
        <p:nvSpPr>
          <p:cNvPr id="11" name="Text 6"/>
          <p:cNvSpPr/>
          <p:nvPr/>
        </p:nvSpPr>
        <p:spPr>
          <a:xfrm>
            <a:off x="1333024" y="5120402"/>
            <a:ext cx="12139255" cy="609600"/>
          </a:xfrm>
          <a:prstGeom prst="rect">
            <a:avLst/>
          </a:prstGeom>
          <a:noFill/>
          <a:ln/>
        </p:spPr>
        <p:txBody>
          <a:bodyPr wrap="square" lIns="0" tIns="0" rIns="0" bIns="0" rtlCol="0" anchor="t"/>
          <a:lstStyle/>
          <a:p>
            <a:pPr algn="l" indent="0" marL="0">
              <a:lnSpc>
                <a:spcPts val="2350"/>
              </a:lnSpc>
              <a:buNone/>
            </a:pPr>
            <a:r>
              <a:rPr lang="en-US" sz="1450" dirty="0">
                <a:solidFill>
                  <a:srgbClr val="000000"/>
                </a:solidFill>
                <a:latin typeface="Inter" pitchFamily="34" charset="0"/>
                <a:ea typeface="Inter" pitchFamily="34" charset="-122"/>
                <a:cs typeface="Inter" pitchFamily="34" charset="-120"/>
              </a:rPr>
              <a:t>Dense vector representations like Word2Vec and GloVe that encode semantic relationships between words in a continuous vector space. Similar words cluster together, capturing linguistic regularities and analogies.</a:t>
            </a:r>
            <a:endParaRPr lang="en-US" sz="1450" dirty="0"/>
          </a:p>
        </p:txBody>
      </p:sp>
      <p:sp>
        <p:nvSpPr>
          <p:cNvPr id="12" name="Text 7"/>
          <p:cNvSpPr/>
          <p:nvPr/>
        </p:nvSpPr>
        <p:spPr>
          <a:xfrm>
            <a:off x="666512" y="5944195"/>
            <a:ext cx="12805767" cy="609600"/>
          </a:xfrm>
          <a:prstGeom prst="rect">
            <a:avLst/>
          </a:prstGeom>
          <a:noFill/>
          <a:ln/>
        </p:spPr>
        <p:txBody>
          <a:bodyPr wrap="square" lIns="0" tIns="0" rIns="0" bIns="0" rtlCol="0" anchor="t"/>
          <a:lstStyle/>
          <a:p>
            <a:pPr algn="l" indent="0" marL="0">
              <a:lnSpc>
                <a:spcPts val="2350"/>
              </a:lnSpc>
              <a:buNone/>
            </a:pPr>
            <a:r>
              <a:rPr lang="en-US" sz="1450" dirty="0">
                <a:solidFill>
                  <a:srgbClr val="000000"/>
                </a:solidFill>
                <a:latin typeface="Inter" pitchFamily="34" charset="0"/>
                <a:ea typeface="Inter" pitchFamily="34" charset="-122"/>
                <a:cs typeface="Inter" pitchFamily="34" charset="-120"/>
              </a:rPr>
              <a:t>These feature extraction methods transform raw text into numerical representations that machine learning algorithms can process. Each approach makes different trade-offs between preserving linguistic information and computational efficiency.</a:t>
            </a:r>
            <a:endParaRPr lang="en-US" sz="1450" dirty="0"/>
          </a:p>
        </p:txBody>
      </p:sp>
      <p:sp>
        <p:nvSpPr>
          <p:cNvPr id="13" name="Text 8"/>
          <p:cNvSpPr/>
          <p:nvPr/>
        </p:nvSpPr>
        <p:spPr>
          <a:xfrm>
            <a:off x="666512" y="6767989"/>
            <a:ext cx="12805767" cy="914400"/>
          </a:xfrm>
          <a:prstGeom prst="rect">
            <a:avLst/>
          </a:prstGeom>
          <a:noFill/>
          <a:ln/>
        </p:spPr>
        <p:txBody>
          <a:bodyPr wrap="square" lIns="0" tIns="0" rIns="0" bIns="0" rtlCol="0" anchor="t"/>
          <a:lstStyle/>
          <a:p>
            <a:pPr algn="l" indent="0" marL="0">
              <a:lnSpc>
                <a:spcPts val="2350"/>
              </a:lnSpc>
              <a:buNone/>
            </a:pPr>
            <a:r>
              <a:rPr lang="en-US" sz="1450" dirty="0">
                <a:solidFill>
                  <a:srgbClr val="000000"/>
                </a:solidFill>
                <a:latin typeface="Inter" pitchFamily="34" charset="0"/>
                <a:ea typeface="Inter" pitchFamily="34" charset="-122"/>
                <a:cs typeface="Inter" pitchFamily="34" charset="-120"/>
              </a:rPr>
              <a:t>Modern NLP increasingly relies on contextual embeddings from transformer models like BERT, which generate dynamic word representations based on the surrounding context rather than static vectors. These approaches capture more nuanced meaning but require significant computational resources compared to traditional methods.</a:t>
            </a:r>
            <a:endParaRPr lang="en-US" sz="1450" dirty="0"/>
          </a:p>
        </p:txBody>
      </p:sp>
      <p:pic>
        <p:nvPicPr>
          <p:cNvPr id="14" name="Image 3" descr="preencoded.png">    </p:cNvPr>
          <p:cNvPicPr>
            <a:picLocks noChangeAspect="1"/>
          </p:cNvPicPr>
          <p:nvPr/>
        </p:nvPicPr>
        <p:blipFill>
          <a:blip r:embed="rId4"/>
          <a:stretch>
            <a:fillRect/>
          </a:stretch>
        </p:blipFill>
        <p:spPr>
          <a:xfrm>
            <a:off x="13700760" y="228600"/>
            <a:ext cx="701040" cy="66413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Text 0"/>
          <p:cNvSpPr/>
          <p:nvPr/>
        </p:nvSpPr>
        <p:spPr>
          <a:xfrm>
            <a:off x="605195" y="475536"/>
            <a:ext cx="9176385" cy="540306"/>
          </a:xfrm>
          <a:prstGeom prst="rect">
            <a:avLst/>
          </a:prstGeom>
          <a:noFill/>
          <a:ln/>
        </p:spPr>
        <p:txBody>
          <a:bodyPr wrap="none" lIns="0" tIns="0" rIns="0" bIns="0" rtlCol="0" anchor="t"/>
          <a:lstStyle/>
          <a:p>
            <a:pPr algn="l" indent="0" marL="0">
              <a:lnSpc>
                <a:spcPts val="4250"/>
              </a:lnSpc>
              <a:buNone/>
            </a:pPr>
            <a:r>
              <a:rPr lang="en-US" sz="3400" b="1" dirty="0">
                <a:solidFill>
                  <a:srgbClr val="000000"/>
                </a:solidFill>
                <a:latin typeface="Inter Bold" pitchFamily="34" charset="0"/>
                <a:ea typeface="Inter Bold" pitchFamily="34" charset="-122"/>
                <a:cs typeface="Inter Bold" pitchFamily="34" charset="-120"/>
              </a:rPr>
              <a:t>NLP Research Curves and Future Directions</a:t>
            </a:r>
            <a:endParaRPr lang="en-US" sz="3400" dirty="0"/>
          </a:p>
        </p:txBody>
      </p:sp>
      <p:pic>
        <p:nvPicPr>
          <p:cNvPr id="3" name="Image 0" descr="preencoded.png">    </p:cNvPr>
          <p:cNvPicPr>
            <a:picLocks noChangeAspect="1"/>
          </p:cNvPicPr>
          <p:nvPr/>
        </p:nvPicPr>
        <p:blipFill>
          <a:blip r:embed="rId1"/>
          <a:stretch>
            <a:fillRect/>
          </a:stretch>
        </p:blipFill>
        <p:spPr>
          <a:xfrm>
            <a:off x="605195" y="1361599"/>
            <a:ext cx="864632" cy="1549479"/>
          </a:xfrm>
          <a:prstGeom prst="rect">
            <a:avLst/>
          </a:prstGeom>
        </p:spPr>
      </p:pic>
      <p:sp>
        <p:nvSpPr>
          <p:cNvPr id="4" name="Text 1"/>
          <p:cNvSpPr/>
          <p:nvPr/>
        </p:nvSpPr>
        <p:spPr>
          <a:xfrm>
            <a:off x="1729145" y="1534477"/>
            <a:ext cx="2704505" cy="270272"/>
          </a:xfrm>
          <a:prstGeom prst="rect">
            <a:avLst/>
          </a:prstGeom>
          <a:noFill/>
          <a:ln/>
        </p:spPr>
        <p:txBody>
          <a:bodyPr wrap="none" lIns="0" tIns="0" rIns="0" bIns="0" rtlCol="0" anchor="t"/>
          <a:lstStyle/>
          <a:p>
            <a:pPr algn="l" indent="0" marL="0">
              <a:lnSpc>
                <a:spcPts val="2100"/>
              </a:lnSpc>
              <a:buNone/>
            </a:pPr>
            <a:r>
              <a:rPr lang="en-US" sz="1700" b="1" dirty="0">
                <a:solidFill>
                  <a:srgbClr val="000000"/>
                </a:solidFill>
                <a:latin typeface="Inter Bold" pitchFamily="34" charset="0"/>
                <a:ea typeface="Inter Bold" pitchFamily="34" charset="-122"/>
                <a:cs typeface="Inter Bold" pitchFamily="34" charset="-120"/>
              </a:rPr>
              <a:t>Deep Learning Revolution</a:t>
            </a:r>
            <a:endParaRPr lang="en-US" sz="1700" dirty="0"/>
          </a:p>
        </p:txBody>
      </p:sp>
      <p:sp>
        <p:nvSpPr>
          <p:cNvPr id="5" name="Text 2"/>
          <p:cNvSpPr/>
          <p:nvPr/>
        </p:nvSpPr>
        <p:spPr>
          <a:xfrm>
            <a:off x="1729145" y="1908453"/>
            <a:ext cx="11743134" cy="829747"/>
          </a:xfrm>
          <a:prstGeom prst="rect">
            <a:avLst/>
          </a:prstGeom>
          <a:noFill/>
          <a:ln/>
        </p:spPr>
        <p:txBody>
          <a:bodyPr wrap="square" lIns="0" tIns="0" rIns="0" bIns="0" rtlCol="0" anchor="t"/>
          <a:lstStyle/>
          <a:p>
            <a:pPr algn="l" indent="0" marL="0">
              <a:lnSpc>
                <a:spcPts val="2150"/>
              </a:lnSpc>
              <a:buNone/>
            </a:pPr>
            <a:r>
              <a:rPr lang="en-US" sz="1350" dirty="0">
                <a:solidFill>
                  <a:srgbClr val="000000"/>
                </a:solidFill>
                <a:latin typeface="Inter" pitchFamily="34" charset="0"/>
                <a:ea typeface="Inter" pitchFamily="34" charset="-122"/>
                <a:cs typeface="Inter" pitchFamily="34" charset="-120"/>
              </a:rPr>
              <a:t>The transformation of NLP through neural approaches like Transformers, BERT, and GPT has dramatically improved performance across virtually all language tasks. These architectures have enabled systems to capture contextual meaning and generate increasingly natural language.</a:t>
            </a:r>
            <a:endParaRPr lang="en-US" sz="1350" dirty="0"/>
          </a:p>
        </p:txBody>
      </p:sp>
      <p:pic>
        <p:nvPicPr>
          <p:cNvPr id="6" name="Image 1" descr="preencoded.png">    </p:cNvPr>
          <p:cNvPicPr>
            <a:picLocks noChangeAspect="1"/>
          </p:cNvPicPr>
          <p:nvPr/>
        </p:nvPicPr>
        <p:blipFill>
          <a:blip r:embed="rId2"/>
          <a:stretch>
            <a:fillRect/>
          </a:stretch>
        </p:blipFill>
        <p:spPr>
          <a:xfrm>
            <a:off x="605195" y="2911078"/>
            <a:ext cx="864632" cy="1549479"/>
          </a:xfrm>
          <a:prstGeom prst="rect">
            <a:avLst/>
          </a:prstGeom>
        </p:spPr>
      </p:pic>
      <p:sp>
        <p:nvSpPr>
          <p:cNvPr id="7" name="Text 3"/>
          <p:cNvSpPr/>
          <p:nvPr/>
        </p:nvSpPr>
        <p:spPr>
          <a:xfrm>
            <a:off x="1729145" y="3083957"/>
            <a:ext cx="2701409" cy="270272"/>
          </a:xfrm>
          <a:prstGeom prst="rect">
            <a:avLst/>
          </a:prstGeom>
          <a:noFill/>
          <a:ln/>
        </p:spPr>
        <p:txBody>
          <a:bodyPr wrap="none" lIns="0" tIns="0" rIns="0" bIns="0" rtlCol="0" anchor="t"/>
          <a:lstStyle/>
          <a:p>
            <a:pPr algn="l" indent="0" marL="0">
              <a:lnSpc>
                <a:spcPts val="2100"/>
              </a:lnSpc>
              <a:buNone/>
            </a:pPr>
            <a:r>
              <a:rPr lang="en-US" sz="1700" b="1" dirty="0">
                <a:solidFill>
                  <a:srgbClr val="000000"/>
                </a:solidFill>
                <a:latin typeface="Inter Bold" pitchFamily="34" charset="0"/>
                <a:ea typeface="Inter Bold" pitchFamily="34" charset="-122"/>
                <a:cs typeface="Inter Bold" pitchFamily="34" charset="-120"/>
              </a:rPr>
              <a:t>Self-Supervised Learning</a:t>
            </a:r>
            <a:endParaRPr lang="en-US" sz="1700" dirty="0"/>
          </a:p>
        </p:txBody>
      </p:sp>
      <p:sp>
        <p:nvSpPr>
          <p:cNvPr id="8" name="Text 4"/>
          <p:cNvSpPr/>
          <p:nvPr/>
        </p:nvSpPr>
        <p:spPr>
          <a:xfrm>
            <a:off x="1729145" y="3457932"/>
            <a:ext cx="11743134" cy="829747"/>
          </a:xfrm>
          <a:prstGeom prst="rect">
            <a:avLst/>
          </a:prstGeom>
          <a:noFill/>
          <a:ln/>
        </p:spPr>
        <p:txBody>
          <a:bodyPr wrap="square" lIns="0" tIns="0" rIns="0" bIns="0" rtlCol="0" anchor="t"/>
          <a:lstStyle/>
          <a:p>
            <a:pPr algn="l" indent="0" marL="0">
              <a:lnSpc>
                <a:spcPts val="2150"/>
              </a:lnSpc>
              <a:buNone/>
            </a:pPr>
            <a:r>
              <a:rPr lang="en-US" sz="1350" dirty="0">
                <a:solidFill>
                  <a:srgbClr val="000000"/>
                </a:solidFill>
                <a:latin typeface="Inter" pitchFamily="34" charset="0"/>
                <a:ea typeface="Inter" pitchFamily="34" charset="-122"/>
                <a:cs typeface="Inter" pitchFamily="34" charset="-120"/>
              </a:rPr>
              <a:t>Moving beyond labeled datasets, modern NLP leverages massive amounts of unlabeled text through pre-training objectives like masked language modeling and next sentence prediction. This allows models to learn linguistic patterns from billions of examples before fine-tuning on specific tasks.</a:t>
            </a:r>
            <a:endParaRPr lang="en-US" sz="1350" dirty="0"/>
          </a:p>
        </p:txBody>
      </p:sp>
      <p:pic>
        <p:nvPicPr>
          <p:cNvPr id="9" name="Image 2" descr="preencoded.png">    </p:cNvPr>
          <p:cNvPicPr>
            <a:picLocks noChangeAspect="1"/>
          </p:cNvPicPr>
          <p:nvPr/>
        </p:nvPicPr>
        <p:blipFill>
          <a:blip r:embed="rId3"/>
          <a:stretch>
            <a:fillRect/>
          </a:stretch>
        </p:blipFill>
        <p:spPr>
          <a:xfrm>
            <a:off x="605195" y="4460558"/>
            <a:ext cx="864632" cy="1272897"/>
          </a:xfrm>
          <a:prstGeom prst="rect">
            <a:avLst/>
          </a:prstGeom>
        </p:spPr>
      </p:pic>
      <p:sp>
        <p:nvSpPr>
          <p:cNvPr id="10" name="Text 5"/>
          <p:cNvSpPr/>
          <p:nvPr/>
        </p:nvSpPr>
        <p:spPr>
          <a:xfrm>
            <a:off x="1729145" y="4633436"/>
            <a:ext cx="2161580" cy="270272"/>
          </a:xfrm>
          <a:prstGeom prst="rect">
            <a:avLst/>
          </a:prstGeom>
          <a:noFill/>
          <a:ln/>
        </p:spPr>
        <p:txBody>
          <a:bodyPr wrap="none" lIns="0" tIns="0" rIns="0" bIns="0" rtlCol="0" anchor="t"/>
          <a:lstStyle/>
          <a:p>
            <a:pPr algn="l" indent="0" marL="0">
              <a:lnSpc>
                <a:spcPts val="2100"/>
              </a:lnSpc>
              <a:buNone/>
            </a:pPr>
            <a:r>
              <a:rPr lang="en-US" sz="1700" b="1" dirty="0">
                <a:solidFill>
                  <a:srgbClr val="000000"/>
                </a:solidFill>
                <a:latin typeface="Inter Bold" pitchFamily="34" charset="0"/>
                <a:ea typeface="Inter Bold" pitchFamily="34" charset="-122"/>
                <a:cs typeface="Inter Bold" pitchFamily="34" charset="-120"/>
              </a:rPr>
              <a:t>Multilingual Models</a:t>
            </a:r>
            <a:endParaRPr lang="en-US" sz="1700" dirty="0"/>
          </a:p>
        </p:txBody>
      </p:sp>
      <p:sp>
        <p:nvSpPr>
          <p:cNvPr id="11" name="Text 6"/>
          <p:cNvSpPr/>
          <p:nvPr/>
        </p:nvSpPr>
        <p:spPr>
          <a:xfrm>
            <a:off x="1729145" y="5007412"/>
            <a:ext cx="11743134" cy="553164"/>
          </a:xfrm>
          <a:prstGeom prst="rect">
            <a:avLst/>
          </a:prstGeom>
          <a:noFill/>
          <a:ln/>
        </p:spPr>
        <p:txBody>
          <a:bodyPr wrap="square" lIns="0" tIns="0" rIns="0" bIns="0" rtlCol="0" anchor="t"/>
          <a:lstStyle/>
          <a:p>
            <a:pPr algn="l" indent="0" marL="0">
              <a:lnSpc>
                <a:spcPts val="2150"/>
              </a:lnSpc>
              <a:buNone/>
            </a:pPr>
            <a:r>
              <a:rPr lang="en-US" sz="1350" dirty="0">
                <a:solidFill>
                  <a:srgbClr val="000000"/>
                </a:solidFill>
                <a:latin typeface="Inter" pitchFamily="34" charset="0"/>
                <a:ea typeface="Inter" pitchFamily="34" charset="-122"/>
                <a:cs typeface="Inter" pitchFamily="34" charset="-120"/>
              </a:rPr>
              <a:t>Research increasingly focuses on creating models that work across languages, either through multilingual training or zero-shot cross-lingual transfer. This democratizes NLP capabilities for languages with fewer resources while uncovering universal linguistic properties.</a:t>
            </a:r>
            <a:endParaRPr lang="en-US" sz="1350" dirty="0"/>
          </a:p>
        </p:txBody>
      </p:sp>
      <p:pic>
        <p:nvPicPr>
          <p:cNvPr id="12" name="Image 3" descr="preencoded.png">    </p:cNvPr>
          <p:cNvPicPr>
            <a:picLocks noChangeAspect="1"/>
          </p:cNvPicPr>
          <p:nvPr/>
        </p:nvPicPr>
        <p:blipFill>
          <a:blip r:embed="rId4"/>
          <a:stretch>
            <a:fillRect/>
          </a:stretch>
        </p:blipFill>
        <p:spPr>
          <a:xfrm>
            <a:off x="605195" y="5733455"/>
            <a:ext cx="864632" cy="1272897"/>
          </a:xfrm>
          <a:prstGeom prst="rect">
            <a:avLst/>
          </a:prstGeom>
        </p:spPr>
      </p:pic>
      <p:sp>
        <p:nvSpPr>
          <p:cNvPr id="13" name="Text 7"/>
          <p:cNvSpPr/>
          <p:nvPr/>
        </p:nvSpPr>
        <p:spPr>
          <a:xfrm>
            <a:off x="1729145" y="5906333"/>
            <a:ext cx="2161580" cy="270272"/>
          </a:xfrm>
          <a:prstGeom prst="rect">
            <a:avLst/>
          </a:prstGeom>
          <a:noFill/>
          <a:ln/>
        </p:spPr>
        <p:txBody>
          <a:bodyPr wrap="none" lIns="0" tIns="0" rIns="0" bIns="0" rtlCol="0" anchor="t"/>
          <a:lstStyle/>
          <a:p>
            <a:pPr algn="l" indent="0" marL="0">
              <a:lnSpc>
                <a:spcPts val="2100"/>
              </a:lnSpc>
              <a:buNone/>
            </a:pPr>
            <a:r>
              <a:rPr lang="en-US" sz="1700" b="1" dirty="0">
                <a:solidFill>
                  <a:srgbClr val="000000"/>
                </a:solidFill>
                <a:latin typeface="Inter Bold" pitchFamily="34" charset="0"/>
                <a:ea typeface="Inter Bold" pitchFamily="34" charset="-122"/>
                <a:cs typeface="Inter Bold" pitchFamily="34" charset="-120"/>
              </a:rPr>
              <a:t>Ethical Challenges</a:t>
            </a:r>
            <a:endParaRPr lang="en-US" sz="1700" dirty="0"/>
          </a:p>
        </p:txBody>
      </p:sp>
      <p:sp>
        <p:nvSpPr>
          <p:cNvPr id="14" name="Text 8"/>
          <p:cNvSpPr/>
          <p:nvPr/>
        </p:nvSpPr>
        <p:spPr>
          <a:xfrm>
            <a:off x="1729145" y="6280309"/>
            <a:ext cx="11743134" cy="553164"/>
          </a:xfrm>
          <a:prstGeom prst="rect">
            <a:avLst/>
          </a:prstGeom>
          <a:noFill/>
          <a:ln/>
        </p:spPr>
        <p:txBody>
          <a:bodyPr wrap="square" lIns="0" tIns="0" rIns="0" bIns="0" rtlCol="0" anchor="t"/>
          <a:lstStyle/>
          <a:p>
            <a:pPr algn="l" indent="0" marL="0">
              <a:lnSpc>
                <a:spcPts val="2150"/>
              </a:lnSpc>
              <a:buNone/>
            </a:pPr>
            <a:r>
              <a:rPr lang="en-US" sz="1350" dirty="0">
                <a:solidFill>
                  <a:srgbClr val="000000"/>
                </a:solidFill>
                <a:latin typeface="Inter" pitchFamily="34" charset="0"/>
                <a:ea typeface="Inter" pitchFamily="34" charset="-122"/>
                <a:cs typeface="Inter" pitchFamily="34" charset="-120"/>
              </a:rPr>
              <a:t>As NLP systems become more powerful, addressing issues of bias, explainability, and privacy grows increasingly important. Research into fair, transparent, and accountable NLP aims to ensure these technologies benefit society broadly while minimizing potential harms.</a:t>
            </a:r>
            <a:endParaRPr lang="en-US" sz="1350" dirty="0"/>
          </a:p>
        </p:txBody>
      </p:sp>
      <p:sp>
        <p:nvSpPr>
          <p:cNvPr id="15" name="Text 9"/>
          <p:cNvSpPr/>
          <p:nvPr/>
        </p:nvSpPr>
        <p:spPr>
          <a:xfrm>
            <a:off x="605195" y="7200900"/>
            <a:ext cx="12867084" cy="553164"/>
          </a:xfrm>
          <a:prstGeom prst="rect">
            <a:avLst/>
          </a:prstGeom>
          <a:noFill/>
          <a:ln/>
        </p:spPr>
        <p:txBody>
          <a:bodyPr wrap="square" lIns="0" tIns="0" rIns="0" bIns="0" rtlCol="0" anchor="t"/>
          <a:lstStyle/>
          <a:p>
            <a:pPr algn="l" indent="0" marL="0">
              <a:lnSpc>
                <a:spcPts val="2150"/>
              </a:lnSpc>
              <a:buNone/>
            </a:pPr>
            <a:r>
              <a:rPr lang="en-US" sz="1350" dirty="0">
                <a:solidFill>
                  <a:srgbClr val="000000"/>
                </a:solidFill>
                <a:latin typeface="Inter" pitchFamily="34" charset="0"/>
                <a:ea typeface="Inter" pitchFamily="34" charset="-122"/>
                <a:cs typeface="Inter" pitchFamily="34" charset="-120"/>
              </a:rPr>
              <a:t>The rapid evolution of NLP continues to accelerate, with models growing larger and more capable each year. Recent developments in multimodal learning are bridging the gap between language processing and other domains like vision, audio, and structured data.</a:t>
            </a:r>
            <a:endParaRPr lang="en-US" sz="1350" dirty="0"/>
          </a:p>
        </p:txBody>
      </p:sp>
      <p:pic>
        <p:nvPicPr>
          <p:cNvPr id="16" name="Image 4" descr="preencoded.png">    </p:cNvPr>
          <p:cNvPicPr>
            <a:picLocks noChangeAspect="1"/>
          </p:cNvPicPr>
          <p:nvPr/>
        </p:nvPicPr>
        <p:blipFill>
          <a:blip r:embed="rId5"/>
          <a:stretch>
            <a:fillRect/>
          </a:stretch>
        </p:blipFill>
        <p:spPr>
          <a:xfrm>
            <a:off x="13700760" y="228600"/>
            <a:ext cx="701040" cy="66413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71049" y="780455"/>
            <a:ext cx="6472476" cy="688419"/>
          </a:xfrm>
          <a:prstGeom prst="rect">
            <a:avLst/>
          </a:prstGeom>
          <a:noFill/>
          <a:ln/>
        </p:spPr>
        <p:txBody>
          <a:bodyPr wrap="none" lIns="0" tIns="0" rIns="0" bIns="0" rtlCol="0" anchor="t"/>
          <a:lstStyle/>
          <a:p>
            <a:pPr algn="l" indent="0" marL="0">
              <a:lnSpc>
                <a:spcPts val="5400"/>
              </a:lnSpc>
              <a:buNone/>
            </a:pPr>
            <a:r>
              <a:rPr lang="en-US" sz="4300" b="1" dirty="0">
                <a:solidFill>
                  <a:srgbClr val="000000"/>
                </a:solidFill>
                <a:latin typeface="Inter Bold" pitchFamily="34" charset="0"/>
                <a:ea typeface="Inter Bold" pitchFamily="34" charset="-122"/>
                <a:cs typeface="Inter Bold" pitchFamily="34" charset="-120"/>
              </a:rPr>
              <a:t>Major Application Areas</a:t>
            </a:r>
            <a:endParaRPr lang="en-US" sz="4300" dirty="0"/>
          </a:p>
        </p:txBody>
      </p:sp>
      <p:pic>
        <p:nvPicPr>
          <p:cNvPr id="3" name="Image 0" descr="preencoded.png">    </p:cNvPr>
          <p:cNvPicPr>
            <a:picLocks noChangeAspect="1"/>
          </p:cNvPicPr>
          <p:nvPr/>
        </p:nvPicPr>
        <p:blipFill>
          <a:blip r:embed="rId1"/>
          <a:stretch>
            <a:fillRect/>
          </a:stretch>
        </p:blipFill>
        <p:spPr>
          <a:xfrm>
            <a:off x="771049" y="1837730"/>
            <a:ext cx="550664" cy="550664"/>
          </a:xfrm>
          <a:prstGeom prst="rect">
            <a:avLst/>
          </a:prstGeom>
        </p:spPr>
      </p:pic>
      <p:sp>
        <p:nvSpPr>
          <p:cNvPr id="4" name="Text 1"/>
          <p:cNvSpPr/>
          <p:nvPr/>
        </p:nvSpPr>
        <p:spPr>
          <a:xfrm>
            <a:off x="1541978" y="1799273"/>
            <a:ext cx="2156579" cy="688419"/>
          </a:xfrm>
          <a:prstGeom prst="rect">
            <a:avLst/>
          </a:prstGeom>
          <a:noFill/>
          <a:ln/>
        </p:spPr>
        <p:txBody>
          <a:bodyPr wrap="square" lIns="0" tIns="0" rIns="0" bIns="0" rtlCol="0" anchor="t"/>
          <a:lstStyle/>
          <a:p>
            <a:pPr algn="l" indent="0" marL="0">
              <a:lnSpc>
                <a:spcPts val="2700"/>
              </a:lnSpc>
              <a:buNone/>
            </a:pPr>
            <a:r>
              <a:rPr lang="en-US" sz="2150" b="1" dirty="0">
                <a:solidFill>
                  <a:srgbClr val="000000"/>
                </a:solidFill>
                <a:latin typeface="Inter Bold" pitchFamily="34" charset="0"/>
                <a:ea typeface="Inter Bold" pitchFamily="34" charset="-122"/>
                <a:cs typeface="Inter Bold" pitchFamily="34" charset="-120"/>
              </a:rPr>
              <a:t>Machine Translation</a:t>
            </a:r>
            <a:endParaRPr lang="en-US" sz="2150" dirty="0"/>
          </a:p>
        </p:txBody>
      </p:sp>
      <p:sp>
        <p:nvSpPr>
          <p:cNvPr id="5" name="Text 2"/>
          <p:cNvSpPr/>
          <p:nvPr/>
        </p:nvSpPr>
        <p:spPr>
          <a:xfrm>
            <a:off x="1541978" y="2619851"/>
            <a:ext cx="2156579" cy="3524250"/>
          </a:xfrm>
          <a:prstGeom prst="rect">
            <a:avLst/>
          </a:prstGeom>
          <a:noFill/>
          <a:ln/>
        </p:spPr>
        <p:txBody>
          <a:bodyPr wrap="square" lIns="0" tIns="0" rIns="0" bIns="0" rtlCol="0" anchor="t"/>
          <a:lstStyle/>
          <a:p>
            <a:pPr algn="l" indent="0" marL="0">
              <a:lnSpc>
                <a:spcPts val="2750"/>
              </a:lnSpc>
              <a:buNone/>
            </a:pPr>
            <a:r>
              <a:rPr lang="en-US" sz="1700" dirty="0">
                <a:solidFill>
                  <a:srgbClr val="000000"/>
                </a:solidFill>
                <a:latin typeface="Inter" pitchFamily="34" charset="0"/>
                <a:ea typeface="Inter" pitchFamily="34" charset="-122"/>
                <a:cs typeface="Inter" pitchFamily="34" charset="-120"/>
              </a:rPr>
              <a:t>Systems like Google Translate and DeepL that automatically convert text from one language to another, facilitating global communication and content accessibility.</a:t>
            </a:r>
            <a:endParaRPr lang="en-US" sz="1700" dirty="0"/>
          </a:p>
        </p:txBody>
      </p:sp>
      <p:pic>
        <p:nvPicPr>
          <p:cNvPr id="6" name="Image 1" descr="preencoded.png">    </p:cNvPr>
          <p:cNvPicPr>
            <a:picLocks noChangeAspect="1"/>
          </p:cNvPicPr>
          <p:nvPr/>
        </p:nvPicPr>
        <p:blipFill>
          <a:blip r:embed="rId2"/>
          <a:stretch>
            <a:fillRect/>
          </a:stretch>
        </p:blipFill>
        <p:spPr>
          <a:xfrm>
            <a:off x="4028956" y="1837730"/>
            <a:ext cx="550664" cy="550664"/>
          </a:xfrm>
          <a:prstGeom prst="rect">
            <a:avLst/>
          </a:prstGeom>
        </p:spPr>
      </p:pic>
      <p:sp>
        <p:nvSpPr>
          <p:cNvPr id="7" name="Text 3"/>
          <p:cNvSpPr/>
          <p:nvPr/>
        </p:nvSpPr>
        <p:spPr>
          <a:xfrm>
            <a:off x="4799886" y="1799273"/>
            <a:ext cx="2156579" cy="688419"/>
          </a:xfrm>
          <a:prstGeom prst="rect">
            <a:avLst/>
          </a:prstGeom>
          <a:noFill/>
          <a:ln/>
        </p:spPr>
        <p:txBody>
          <a:bodyPr wrap="square" lIns="0" tIns="0" rIns="0" bIns="0" rtlCol="0" anchor="t"/>
          <a:lstStyle/>
          <a:p>
            <a:pPr algn="l" indent="0" marL="0">
              <a:lnSpc>
                <a:spcPts val="2700"/>
              </a:lnSpc>
              <a:buNone/>
            </a:pPr>
            <a:r>
              <a:rPr lang="en-US" sz="2150" b="1" dirty="0">
                <a:solidFill>
                  <a:srgbClr val="000000"/>
                </a:solidFill>
                <a:latin typeface="Inter Bold" pitchFamily="34" charset="0"/>
                <a:ea typeface="Inter Bold" pitchFamily="34" charset="-122"/>
                <a:cs typeface="Inter Bold" pitchFamily="34" charset="-120"/>
              </a:rPr>
              <a:t>Virtual Assistants</a:t>
            </a:r>
            <a:endParaRPr lang="en-US" sz="2150" dirty="0"/>
          </a:p>
        </p:txBody>
      </p:sp>
      <p:sp>
        <p:nvSpPr>
          <p:cNvPr id="8" name="Text 4"/>
          <p:cNvSpPr/>
          <p:nvPr/>
        </p:nvSpPr>
        <p:spPr>
          <a:xfrm>
            <a:off x="4799886" y="2619851"/>
            <a:ext cx="2156579" cy="3876675"/>
          </a:xfrm>
          <a:prstGeom prst="rect">
            <a:avLst/>
          </a:prstGeom>
          <a:noFill/>
          <a:ln/>
        </p:spPr>
        <p:txBody>
          <a:bodyPr wrap="square" lIns="0" tIns="0" rIns="0" bIns="0" rtlCol="0" anchor="t"/>
          <a:lstStyle/>
          <a:p>
            <a:pPr algn="l" indent="0" marL="0">
              <a:lnSpc>
                <a:spcPts val="2750"/>
              </a:lnSpc>
              <a:buNone/>
            </a:pPr>
            <a:r>
              <a:rPr lang="en-US" sz="1700" dirty="0">
                <a:solidFill>
                  <a:srgbClr val="000000"/>
                </a:solidFill>
                <a:latin typeface="Inter" pitchFamily="34" charset="0"/>
                <a:ea typeface="Inter" pitchFamily="34" charset="-122"/>
                <a:cs typeface="Inter" pitchFamily="34" charset="-120"/>
              </a:rPr>
              <a:t>AI systems like Alexa, Siri, and Google Assistant that understand spoken commands and questions, providing information and performing tasks through natural language interfaces.</a:t>
            </a:r>
            <a:endParaRPr lang="en-US" sz="1700" dirty="0"/>
          </a:p>
        </p:txBody>
      </p:sp>
      <p:pic>
        <p:nvPicPr>
          <p:cNvPr id="9" name="Image 2" descr="preencoded.png">    </p:cNvPr>
          <p:cNvPicPr>
            <a:picLocks noChangeAspect="1"/>
          </p:cNvPicPr>
          <p:nvPr/>
        </p:nvPicPr>
        <p:blipFill>
          <a:blip r:embed="rId3"/>
          <a:stretch>
            <a:fillRect/>
          </a:stretch>
        </p:blipFill>
        <p:spPr>
          <a:xfrm>
            <a:off x="7286863" y="1837730"/>
            <a:ext cx="550664" cy="550664"/>
          </a:xfrm>
          <a:prstGeom prst="rect">
            <a:avLst/>
          </a:prstGeom>
        </p:spPr>
      </p:pic>
      <p:sp>
        <p:nvSpPr>
          <p:cNvPr id="10" name="Text 5"/>
          <p:cNvSpPr/>
          <p:nvPr/>
        </p:nvSpPr>
        <p:spPr>
          <a:xfrm>
            <a:off x="8057793" y="1799273"/>
            <a:ext cx="2156579" cy="688419"/>
          </a:xfrm>
          <a:prstGeom prst="rect">
            <a:avLst/>
          </a:prstGeom>
          <a:noFill/>
          <a:ln/>
        </p:spPr>
        <p:txBody>
          <a:bodyPr wrap="square" lIns="0" tIns="0" rIns="0" bIns="0" rtlCol="0" anchor="t"/>
          <a:lstStyle/>
          <a:p>
            <a:pPr algn="l" indent="0" marL="0">
              <a:lnSpc>
                <a:spcPts val="2700"/>
              </a:lnSpc>
              <a:buNone/>
            </a:pPr>
            <a:r>
              <a:rPr lang="en-US" sz="2150" b="1" dirty="0">
                <a:solidFill>
                  <a:srgbClr val="000000"/>
                </a:solidFill>
                <a:latin typeface="Inter Bold" pitchFamily="34" charset="0"/>
                <a:ea typeface="Inter Bold" pitchFamily="34" charset="-122"/>
                <a:cs typeface="Inter Bold" pitchFamily="34" charset="-120"/>
              </a:rPr>
              <a:t>Sentiment Analysis</a:t>
            </a:r>
            <a:endParaRPr lang="en-US" sz="2150" dirty="0"/>
          </a:p>
        </p:txBody>
      </p:sp>
      <p:sp>
        <p:nvSpPr>
          <p:cNvPr id="11" name="Text 6"/>
          <p:cNvSpPr/>
          <p:nvPr/>
        </p:nvSpPr>
        <p:spPr>
          <a:xfrm>
            <a:off x="8057793" y="2619851"/>
            <a:ext cx="2156579" cy="3524250"/>
          </a:xfrm>
          <a:prstGeom prst="rect">
            <a:avLst/>
          </a:prstGeom>
          <a:noFill/>
          <a:ln/>
        </p:spPr>
        <p:txBody>
          <a:bodyPr wrap="square" lIns="0" tIns="0" rIns="0" bIns="0" rtlCol="0" anchor="t"/>
          <a:lstStyle/>
          <a:p>
            <a:pPr algn="l" indent="0" marL="0">
              <a:lnSpc>
                <a:spcPts val="2750"/>
              </a:lnSpc>
              <a:buNone/>
            </a:pPr>
            <a:r>
              <a:rPr lang="en-US" sz="1700" dirty="0">
                <a:solidFill>
                  <a:srgbClr val="000000"/>
                </a:solidFill>
                <a:latin typeface="Inter" pitchFamily="34" charset="0"/>
                <a:ea typeface="Inter" pitchFamily="34" charset="-122"/>
                <a:cs typeface="Inter" pitchFamily="34" charset="-120"/>
              </a:rPr>
              <a:t>Tools that automatically determine the emotional tone behind text, widely used for social media monitoring, brand management, and customer feedback analysis.</a:t>
            </a:r>
            <a:endParaRPr lang="en-US" sz="1700" dirty="0"/>
          </a:p>
        </p:txBody>
      </p:sp>
      <p:pic>
        <p:nvPicPr>
          <p:cNvPr id="12" name="Image 3" descr="preencoded.png">    </p:cNvPr>
          <p:cNvPicPr>
            <a:picLocks noChangeAspect="1"/>
          </p:cNvPicPr>
          <p:nvPr/>
        </p:nvPicPr>
        <p:blipFill>
          <a:blip r:embed="rId4"/>
          <a:stretch>
            <a:fillRect/>
          </a:stretch>
        </p:blipFill>
        <p:spPr>
          <a:xfrm>
            <a:off x="10544770" y="1837730"/>
            <a:ext cx="550664" cy="550664"/>
          </a:xfrm>
          <a:prstGeom prst="rect">
            <a:avLst/>
          </a:prstGeom>
        </p:spPr>
      </p:pic>
      <p:sp>
        <p:nvSpPr>
          <p:cNvPr id="13" name="Text 7"/>
          <p:cNvSpPr/>
          <p:nvPr/>
        </p:nvSpPr>
        <p:spPr>
          <a:xfrm>
            <a:off x="11315700" y="1799273"/>
            <a:ext cx="2156579" cy="688419"/>
          </a:xfrm>
          <a:prstGeom prst="rect">
            <a:avLst/>
          </a:prstGeom>
          <a:noFill/>
          <a:ln/>
        </p:spPr>
        <p:txBody>
          <a:bodyPr wrap="square" lIns="0" tIns="0" rIns="0" bIns="0" rtlCol="0" anchor="t"/>
          <a:lstStyle/>
          <a:p>
            <a:pPr algn="l" indent="0" marL="0">
              <a:lnSpc>
                <a:spcPts val="2700"/>
              </a:lnSpc>
              <a:buNone/>
            </a:pPr>
            <a:r>
              <a:rPr lang="en-US" sz="2150" b="1" dirty="0">
                <a:solidFill>
                  <a:srgbClr val="000000"/>
                </a:solidFill>
                <a:latin typeface="Inter Bold" pitchFamily="34" charset="0"/>
                <a:ea typeface="Inter Bold" pitchFamily="34" charset="-122"/>
                <a:cs typeface="Inter Bold" pitchFamily="34" charset="-120"/>
              </a:rPr>
              <a:t>Document Summarization</a:t>
            </a:r>
            <a:endParaRPr lang="en-US" sz="2150" dirty="0"/>
          </a:p>
        </p:txBody>
      </p:sp>
      <p:sp>
        <p:nvSpPr>
          <p:cNvPr id="14" name="Text 8"/>
          <p:cNvSpPr/>
          <p:nvPr/>
        </p:nvSpPr>
        <p:spPr>
          <a:xfrm>
            <a:off x="11315700" y="2619851"/>
            <a:ext cx="2156579" cy="3524250"/>
          </a:xfrm>
          <a:prstGeom prst="rect">
            <a:avLst/>
          </a:prstGeom>
          <a:noFill/>
          <a:ln/>
        </p:spPr>
        <p:txBody>
          <a:bodyPr wrap="square" lIns="0" tIns="0" rIns="0" bIns="0" rtlCol="0" anchor="t"/>
          <a:lstStyle/>
          <a:p>
            <a:pPr algn="l" indent="0" marL="0">
              <a:lnSpc>
                <a:spcPts val="2750"/>
              </a:lnSpc>
              <a:buNone/>
            </a:pPr>
            <a:r>
              <a:rPr lang="en-US" sz="1700" dirty="0">
                <a:solidFill>
                  <a:srgbClr val="000000"/>
                </a:solidFill>
                <a:latin typeface="Inter" pitchFamily="34" charset="0"/>
                <a:ea typeface="Inter" pitchFamily="34" charset="-122"/>
                <a:cs typeface="Inter" pitchFamily="34" charset="-120"/>
              </a:rPr>
              <a:t>Applications that condense lengthy documents into shorter versions while preserving key information and meaning, saving time and improving information accessibility.</a:t>
            </a:r>
            <a:endParaRPr lang="en-US" sz="1700" dirty="0"/>
          </a:p>
        </p:txBody>
      </p:sp>
      <p:sp>
        <p:nvSpPr>
          <p:cNvPr id="15" name="Text 9"/>
          <p:cNvSpPr/>
          <p:nvPr/>
        </p:nvSpPr>
        <p:spPr>
          <a:xfrm>
            <a:off x="771049" y="6744295"/>
            <a:ext cx="12701230" cy="704850"/>
          </a:xfrm>
          <a:prstGeom prst="rect">
            <a:avLst/>
          </a:prstGeom>
          <a:noFill/>
          <a:ln/>
        </p:spPr>
        <p:txBody>
          <a:bodyPr wrap="square" lIns="0" tIns="0" rIns="0" bIns="0" rtlCol="0" anchor="t"/>
          <a:lstStyle/>
          <a:p>
            <a:pPr algn="l" indent="0" marL="0">
              <a:lnSpc>
                <a:spcPts val="2750"/>
              </a:lnSpc>
              <a:buNone/>
            </a:pPr>
            <a:r>
              <a:rPr lang="en-US" sz="1700" dirty="0">
                <a:solidFill>
                  <a:srgbClr val="000000"/>
                </a:solidFill>
                <a:latin typeface="Inter" pitchFamily="34" charset="0"/>
                <a:ea typeface="Inter" pitchFamily="34" charset="-122"/>
                <a:cs typeface="Inter" pitchFamily="34" charset="-120"/>
              </a:rPr>
              <a:t>These applications represent just a few examples of how NLP is transforming industries and everyday experiences, creating new possibilities for human-computer interaction.</a:t>
            </a:r>
            <a:endParaRPr lang="en-US" sz="1700" dirty="0"/>
          </a:p>
        </p:txBody>
      </p:sp>
      <p:pic>
        <p:nvPicPr>
          <p:cNvPr id="16" name="Image 4" descr="preencoded.png">    </p:cNvPr>
          <p:cNvPicPr>
            <a:picLocks noChangeAspect="1"/>
          </p:cNvPicPr>
          <p:nvPr/>
        </p:nvPicPr>
        <p:blipFill>
          <a:blip r:embed="rId5"/>
          <a:stretch>
            <a:fillRect/>
          </a:stretch>
        </p:blipFill>
        <p:spPr>
          <a:xfrm>
            <a:off x="13700760" y="228600"/>
            <a:ext cx="701040" cy="664131"/>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Text 0"/>
          <p:cNvSpPr/>
          <p:nvPr/>
        </p:nvSpPr>
        <p:spPr>
          <a:xfrm>
            <a:off x="680918" y="629126"/>
            <a:ext cx="5755243" cy="607933"/>
          </a:xfrm>
          <a:prstGeom prst="rect">
            <a:avLst/>
          </a:prstGeom>
          <a:noFill/>
          <a:ln/>
        </p:spPr>
        <p:txBody>
          <a:bodyPr wrap="none" lIns="0" tIns="0" rIns="0" bIns="0" rtlCol="0" anchor="t"/>
          <a:lstStyle/>
          <a:p>
            <a:pPr algn="l" indent="0" marL="0">
              <a:lnSpc>
                <a:spcPts val="4750"/>
              </a:lnSpc>
              <a:buNone/>
            </a:pPr>
            <a:r>
              <a:rPr lang="en-US" sz="3800" b="1" dirty="0">
                <a:solidFill>
                  <a:srgbClr val="000000"/>
                </a:solidFill>
                <a:latin typeface="Inter Bold" pitchFamily="34" charset="0"/>
                <a:ea typeface="Inter Bold" pitchFamily="34" charset="-122"/>
                <a:cs typeface="Inter Bold" pitchFamily="34" charset="-120"/>
              </a:rPr>
              <a:t>Conclusion &amp; Resources</a:t>
            </a:r>
            <a:endParaRPr lang="en-US" sz="3800" dirty="0"/>
          </a:p>
        </p:txBody>
      </p:sp>
      <p:sp>
        <p:nvSpPr>
          <p:cNvPr id="3" name="Shape 1"/>
          <p:cNvSpPr/>
          <p:nvPr/>
        </p:nvSpPr>
        <p:spPr>
          <a:xfrm>
            <a:off x="680918" y="2209800"/>
            <a:ext cx="4069199" cy="194548"/>
          </a:xfrm>
          <a:prstGeom prst="roundRect">
            <a:avLst>
              <a:gd name="adj" fmla="val 42002"/>
            </a:avLst>
          </a:prstGeom>
          <a:solidFill>
            <a:srgbClr val="D2EDF9"/>
          </a:solidFill>
          <a:ln w="7620">
            <a:solidFill>
              <a:srgbClr val="B8D3DF"/>
            </a:solidFill>
            <a:prstDash val="solid"/>
          </a:ln>
        </p:spPr>
      </p:sp>
      <p:sp>
        <p:nvSpPr>
          <p:cNvPr id="4" name="Text 2"/>
          <p:cNvSpPr/>
          <p:nvPr/>
        </p:nvSpPr>
        <p:spPr>
          <a:xfrm>
            <a:off x="680918" y="2696170"/>
            <a:ext cx="2947035" cy="303967"/>
          </a:xfrm>
          <a:prstGeom prst="rect">
            <a:avLst/>
          </a:prstGeom>
          <a:noFill/>
          <a:ln/>
        </p:spPr>
        <p:txBody>
          <a:bodyPr wrap="none" lIns="0" tIns="0" rIns="0" bIns="0" rtlCol="0" anchor="t"/>
          <a:lstStyle/>
          <a:p>
            <a:pPr algn="l" indent="0" marL="0">
              <a:lnSpc>
                <a:spcPts val="2350"/>
              </a:lnSpc>
              <a:buNone/>
            </a:pPr>
            <a:r>
              <a:rPr lang="en-US" sz="1900" b="1" dirty="0">
                <a:solidFill>
                  <a:srgbClr val="000000"/>
                </a:solidFill>
                <a:latin typeface="Inter Bold" pitchFamily="34" charset="0"/>
                <a:ea typeface="Inter Bold" pitchFamily="34" charset="-122"/>
                <a:cs typeface="Inter Bold" pitchFamily="34" charset="-120"/>
              </a:rPr>
              <a:t>Mastering Fundamentals</a:t>
            </a:r>
            <a:endParaRPr lang="en-US" sz="1900" dirty="0"/>
          </a:p>
        </p:txBody>
      </p:sp>
      <p:sp>
        <p:nvSpPr>
          <p:cNvPr id="5" name="Text 3"/>
          <p:cNvSpPr/>
          <p:nvPr/>
        </p:nvSpPr>
        <p:spPr>
          <a:xfrm>
            <a:off x="680918" y="3116818"/>
            <a:ext cx="4069199" cy="2178606"/>
          </a:xfrm>
          <a:prstGeom prst="rect">
            <a:avLst/>
          </a:prstGeom>
          <a:noFill/>
          <a:ln/>
        </p:spPr>
        <p:txBody>
          <a:bodyPr wrap="square" lIns="0" tIns="0" rIns="0" bIns="0" rtlCol="0" anchor="t"/>
          <a:lstStyle/>
          <a:p>
            <a:pPr algn="l" indent="0" marL="0">
              <a:lnSpc>
                <a:spcPts val="2450"/>
              </a:lnSpc>
              <a:buNone/>
            </a:pPr>
            <a:r>
              <a:rPr lang="en-US" sz="1500" dirty="0">
                <a:solidFill>
                  <a:srgbClr val="000000"/>
                </a:solidFill>
                <a:latin typeface="Inter" pitchFamily="34" charset="0"/>
                <a:ea typeface="Inter" pitchFamily="34" charset="-122"/>
                <a:cs typeface="Inter" pitchFamily="34" charset="-120"/>
              </a:rPr>
              <a:t>NLP combines linguistic principles with computational techniques to process and generate human language. Understanding the core concepts of syntax, semantics, pragmatics, and discourse provides the foundation for building effective language processing systems.</a:t>
            </a:r>
            <a:endParaRPr lang="en-US" sz="1500" dirty="0"/>
          </a:p>
        </p:txBody>
      </p:sp>
      <p:sp>
        <p:nvSpPr>
          <p:cNvPr id="6" name="Shape 4"/>
          <p:cNvSpPr/>
          <p:nvPr/>
        </p:nvSpPr>
        <p:spPr>
          <a:xfrm>
            <a:off x="5041940" y="1917978"/>
            <a:ext cx="4069199" cy="194548"/>
          </a:xfrm>
          <a:prstGeom prst="roundRect">
            <a:avLst>
              <a:gd name="adj" fmla="val 42002"/>
            </a:avLst>
          </a:prstGeom>
          <a:solidFill>
            <a:srgbClr val="D2EDF9"/>
          </a:solidFill>
          <a:ln w="7620">
            <a:solidFill>
              <a:srgbClr val="B8D3DF"/>
            </a:solidFill>
            <a:prstDash val="solid"/>
          </a:ln>
        </p:spPr>
      </p:sp>
      <p:sp>
        <p:nvSpPr>
          <p:cNvPr id="7" name="Text 5"/>
          <p:cNvSpPr/>
          <p:nvPr/>
        </p:nvSpPr>
        <p:spPr>
          <a:xfrm>
            <a:off x="5041940" y="2404348"/>
            <a:ext cx="2869644" cy="303967"/>
          </a:xfrm>
          <a:prstGeom prst="rect">
            <a:avLst/>
          </a:prstGeom>
          <a:noFill/>
          <a:ln/>
        </p:spPr>
        <p:txBody>
          <a:bodyPr wrap="none" lIns="0" tIns="0" rIns="0" bIns="0" rtlCol="0" anchor="t"/>
          <a:lstStyle/>
          <a:p>
            <a:pPr algn="l" indent="0" marL="0">
              <a:lnSpc>
                <a:spcPts val="2350"/>
              </a:lnSpc>
              <a:buNone/>
            </a:pPr>
            <a:r>
              <a:rPr lang="en-US" sz="1900" b="1" dirty="0">
                <a:solidFill>
                  <a:srgbClr val="000000"/>
                </a:solidFill>
                <a:latin typeface="Inter Bold" pitchFamily="34" charset="0"/>
                <a:ea typeface="Inter Bold" pitchFamily="34" charset="-122"/>
                <a:cs typeface="Inter Bold" pitchFamily="34" charset="-120"/>
              </a:rPr>
              <a:t>Building Technical Skills</a:t>
            </a:r>
            <a:endParaRPr lang="en-US" sz="1900" dirty="0"/>
          </a:p>
        </p:txBody>
      </p:sp>
      <p:sp>
        <p:nvSpPr>
          <p:cNvPr id="8" name="Text 6"/>
          <p:cNvSpPr/>
          <p:nvPr/>
        </p:nvSpPr>
        <p:spPr>
          <a:xfrm>
            <a:off x="5041940" y="2824996"/>
            <a:ext cx="4069199" cy="2178606"/>
          </a:xfrm>
          <a:prstGeom prst="rect">
            <a:avLst/>
          </a:prstGeom>
          <a:noFill/>
          <a:ln/>
        </p:spPr>
        <p:txBody>
          <a:bodyPr wrap="square" lIns="0" tIns="0" rIns="0" bIns="0" rtlCol="0" anchor="t"/>
          <a:lstStyle/>
          <a:p>
            <a:pPr algn="l" indent="0" marL="0">
              <a:lnSpc>
                <a:spcPts val="2450"/>
              </a:lnSpc>
              <a:buNone/>
            </a:pPr>
            <a:r>
              <a:rPr lang="en-US" sz="1500" dirty="0">
                <a:solidFill>
                  <a:srgbClr val="000000"/>
                </a:solidFill>
                <a:latin typeface="Inter" pitchFamily="34" charset="0"/>
                <a:ea typeface="Inter" pitchFamily="34" charset="-122"/>
                <a:cs typeface="Inter" pitchFamily="34" charset="-120"/>
              </a:rPr>
              <a:t>Text pre-processing, tokenization, POS tagging, entity recognition, and feature extraction form the essential technical toolkit for NLP practitioners. These techniques transform raw text into structured representations that algorithms can effectively process.</a:t>
            </a:r>
            <a:endParaRPr lang="en-US" sz="1500" dirty="0"/>
          </a:p>
        </p:txBody>
      </p:sp>
      <p:sp>
        <p:nvSpPr>
          <p:cNvPr id="9" name="Shape 7"/>
          <p:cNvSpPr/>
          <p:nvPr/>
        </p:nvSpPr>
        <p:spPr>
          <a:xfrm>
            <a:off x="9402961" y="1626156"/>
            <a:ext cx="4069199" cy="194548"/>
          </a:xfrm>
          <a:prstGeom prst="roundRect">
            <a:avLst>
              <a:gd name="adj" fmla="val 42002"/>
            </a:avLst>
          </a:prstGeom>
          <a:solidFill>
            <a:srgbClr val="D2EDF9"/>
          </a:solidFill>
          <a:ln w="7620">
            <a:solidFill>
              <a:srgbClr val="B8D3DF"/>
            </a:solidFill>
            <a:prstDash val="solid"/>
          </a:ln>
        </p:spPr>
      </p:sp>
      <p:sp>
        <p:nvSpPr>
          <p:cNvPr id="10" name="Text 8"/>
          <p:cNvSpPr/>
          <p:nvPr/>
        </p:nvSpPr>
        <p:spPr>
          <a:xfrm>
            <a:off x="9402961" y="2112526"/>
            <a:ext cx="3502700" cy="303967"/>
          </a:xfrm>
          <a:prstGeom prst="rect">
            <a:avLst/>
          </a:prstGeom>
          <a:noFill/>
          <a:ln/>
        </p:spPr>
        <p:txBody>
          <a:bodyPr wrap="none" lIns="0" tIns="0" rIns="0" bIns="0" rtlCol="0" anchor="t"/>
          <a:lstStyle/>
          <a:p>
            <a:pPr algn="l" indent="0" marL="0">
              <a:lnSpc>
                <a:spcPts val="2350"/>
              </a:lnSpc>
              <a:buNone/>
            </a:pPr>
            <a:r>
              <a:rPr lang="en-US" sz="1900" b="1" dirty="0">
                <a:solidFill>
                  <a:srgbClr val="000000"/>
                </a:solidFill>
                <a:latin typeface="Inter Bold" pitchFamily="34" charset="0"/>
                <a:ea typeface="Inter Bold" pitchFamily="34" charset="-122"/>
                <a:cs typeface="Inter Bold" pitchFamily="34" charset="-120"/>
              </a:rPr>
              <a:t>Exploring Advanced Methods</a:t>
            </a:r>
            <a:endParaRPr lang="en-US" sz="1900" dirty="0"/>
          </a:p>
        </p:txBody>
      </p:sp>
      <p:sp>
        <p:nvSpPr>
          <p:cNvPr id="11" name="Text 9"/>
          <p:cNvSpPr/>
          <p:nvPr/>
        </p:nvSpPr>
        <p:spPr>
          <a:xfrm>
            <a:off x="9402961" y="2533174"/>
            <a:ext cx="4069199" cy="2178606"/>
          </a:xfrm>
          <a:prstGeom prst="rect">
            <a:avLst/>
          </a:prstGeom>
          <a:noFill/>
          <a:ln/>
        </p:spPr>
        <p:txBody>
          <a:bodyPr wrap="square" lIns="0" tIns="0" rIns="0" bIns="0" rtlCol="0" anchor="t"/>
          <a:lstStyle/>
          <a:p>
            <a:pPr algn="l" indent="0" marL="0">
              <a:lnSpc>
                <a:spcPts val="2450"/>
              </a:lnSpc>
              <a:buNone/>
            </a:pPr>
            <a:r>
              <a:rPr lang="en-US" sz="1500" dirty="0">
                <a:solidFill>
                  <a:srgbClr val="000000"/>
                </a:solidFill>
                <a:latin typeface="Inter" pitchFamily="34" charset="0"/>
                <a:ea typeface="Inter" pitchFamily="34" charset="-122"/>
                <a:cs typeface="Inter" pitchFamily="34" charset="-120"/>
              </a:rPr>
              <a:t>The field continues to evolve rapidly, with neural approaches like transformer models pushing the boundaries of what's possible in language understanding and generation. Staying current with research trends is essential for leveraging state-of-the-art methods.</a:t>
            </a:r>
            <a:endParaRPr lang="en-US" sz="1500" dirty="0"/>
          </a:p>
        </p:txBody>
      </p:sp>
      <p:sp>
        <p:nvSpPr>
          <p:cNvPr id="12" name="Text 10"/>
          <p:cNvSpPr/>
          <p:nvPr/>
        </p:nvSpPr>
        <p:spPr>
          <a:xfrm>
            <a:off x="680918" y="5514261"/>
            <a:ext cx="12791361" cy="933688"/>
          </a:xfrm>
          <a:prstGeom prst="rect">
            <a:avLst/>
          </a:prstGeom>
          <a:noFill/>
          <a:ln/>
        </p:spPr>
        <p:txBody>
          <a:bodyPr wrap="square" lIns="0" tIns="0" rIns="0" bIns="0" rtlCol="0" anchor="t"/>
          <a:lstStyle/>
          <a:p>
            <a:pPr algn="l" indent="0" marL="0">
              <a:lnSpc>
                <a:spcPts val="2450"/>
              </a:lnSpc>
              <a:buNone/>
            </a:pPr>
            <a:r>
              <a:rPr lang="en-US" sz="1500" dirty="0">
                <a:solidFill>
                  <a:srgbClr val="000000"/>
                </a:solidFill>
                <a:latin typeface="Inter" pitchFamily="34" charset="0"/>
                <a:ea typeface="Inter" pitchFamily="34" charset="-122"/>
                <a:cs typeface="Inter" pitchFamily="34" charset="-120"/>
              </a:rPr>
              <a:t>Natural Language Processing stands at the intersection of linguistics, artificial intelligence, and computer science, enabling machines to understand, interpret, and generate human language in meaningful ways. From the basic building blocks of tokenization and tagging to sophisticated neural architectures, NLP technologies continue to transform how we interact with computers and information.</a:t>
            </a:r>
            <a:endParaRPr lang="en-US" sz="1500" dirty="0"/>
          </a:p>
        </p:txBody>
      </p:sp>
      <p:sp>
        <p:nvSpPr>
          <p:cNvPr id="13" name="Text 11"/>
          <p:cNvSpPr/>
          <p:nvPr/>
        </p:nvSpPr>
        <p:spPr>
          <a:xfrm>
            <a:off x="680918" y="6666786"/>
            <a:ext cx="12791361" cy="933688"/>
          </a:xfrm>
          <a:prstGeom prst="rect">
            <a:avLst/>
          </a:prstGeom>
          <a:noFill/>
          <a:ln/>
        </p:spPr>
        <p:txBody>
          <a:bodyPr wrap="square" lIns="0" tIns="0" rIns="0" bIns="0" rtlCol="0" anchor="t"/>
          <a:lstStyle/>
          <a:p>
            <a:pPr algn="l" indent="0" marL="0">
              <a:lnSpc>
                <a:spcPts val="2450"/>
              </a:lnSpc>
              <a:buNone/>
            </a:pPr>
            <a:r>
              <a:rPr lang="en-US" sz="1500" dirty="0">
                <a:solidFill>
                  <a:srgbClr val="000000"/>
                </a:solidFill>
                <a:latin typeface="Inter" pitchFamily="34" charset="0"/>
                <a:ea typeface="Inter" pitchFamily="34" charset="-122"/>
                <a:cs typeface="Inter" pitchFamily="34" charset="-120"/>
              </a:rPr>
              <a:t>As the field evolves, the combination of growing computational resources, innovative algorithms, and deeper linguistic insights promises to make human-machine communication increasingly natural and powerful. The fundamentals covered in this presentation provide the framework for understanding both current capabilities and future developments in this exciting field.</a:t>
            </a:r>
            <a:endParaRPr lang="en-US" sz="1500" dirty="0"/>
          </a:p>
        </p:txBody>
      </p:sp>
      <p:pic>
        <p:nvPicPr>
          <p:cNvPr id="14"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02707" y="554593"/>
            <a:ext cx="5019675" cy="627459"/>
          </a:xfrm>
          <a:prstGeom prst="rect">
            <a:avLst/>
          </a:prstGeom>
          <a:noFill/>
          <a:ln/>
        </p:spPr>
        <p:txBody>
          <a:bodyPr wrap="none" lIns="0" tIns="0" rIns="0" bIns="0" rtlCol="0" anchor="t"/>
          <a:lstStyle/>
          <a:p>
            <a:pPr algn="l" indent="0" marL="0">
              <a:lnSpc>
                <a:spcPts val="4900"/>
              </a:lnSpc>
              <a:buNone/>
            </a:pPr>
            <a:r>
              <a:rPr lang="en-US" sz="3950" b="1" dirty="0">
                <a:solidFill>
                  <a:srgbClr val="000000"/>
                </a:solidFill>
                <a:latin typeface="Inter Bold" pitchFamily="34" charset="0"/>
                <a:ea typeface="Inter Bold" pitchFamily="34" charset="-122"/>
                <a:cs typeface="Inter Bold" pitchFamily="34" charset="-120"/>
              </a:rPr>
              <a:t>NLP: Key Concepts</a:t>
            </a:r>
            <a:endParaRPr lang="en-US" sz="3950" dirty="0"/>
          </a:p>
        </p:txBody>
      </p:sp>
      <p:sp>
        <p:nvSpPr>
          <p:cNvPr id="3" name="Text 1"/>
          <p:cNvSpPr/>
          <p:nvPr/>
        </p:nvSpPr>
        <p:spPr>
          <a:xfrm>
            <a:off x="2343031" y="1583531"/>
            <a:ext cx="2509838" cy="313730"/>
          </a:xfrm>
          <a:prstGeom prst="rect">
            <a:avLst/>
          </a:prstGeom>
          <a:noFill/>
          <a:ln/>
        </p:spPr>
        <p:txBody>
          <a:bodyPr wrap="none" lIns="0" tIns="0" rIns="0" bIns="0" rtlCol="0" anchor="t"/>
          <a:lstStyle/>
          <a:p>
            <a:pPr algn="r" indent="0" marL="0">
              <a:lnSpc>
                <a:spcPts val="2450"/>
              </a:lnSpc>
              <a:buNone/>
            </a:pPr>
            <a:r>
              <a:rPr lang="en-US" sz="1950" b="1" dirty="0">
                <a:solidFill>
                  <a:srgbClr val="000000"/>
                </a:solidFill>
                <a:latin typeface="Inter Bold" pitchFamily="34" charset="0"/>
                <a:ea typeface="Inter Bold" pitchFamily="34" charset="-122"/>
                <a:cs typeface="Inter Bold" pitchFamily="34" charset="-120"/>
              </a:rPr>
              <a:t>Syntax</a:t>
            </a:r>
            <a:endParaRPr lang="en-US" sz="1950" dirty="0"/>
          </a:p>
        </p:txBody>
      </p:sp>
      <p:sp>
        <p:nvSpPr>
          <p:cNvPr id="4" name="Text 2"/>
          <p:cNvSpPr/>
          <p:nvPr/>
        </p:nvSpPr>
        <p:spPr>
          <a:xfrm>
            <a:off x="702707" y="2017633"/>
            <a:ext cx="4150162" cy="963335"/>
          </a:xfrm>
          <a:prstGeom prst="rect">
            <a:avLst/>
          </a:prstGeom>
          <a:noFill/>
          <a:ln/>
        </p:spPr>
        <p:txBody>
          <a:bodyPr wrap="square" lIns="0" tIns="0" rIns="0" bIns="0" rtlCol="0" anchor="t"/>
          <a:lstStyle/>
          <a:p>
            <a:pPr algn="r" indent="0" marL="0">
              <a:lnSpc>
                <a:spcPts val="2500"/>
              </a:lnSpc>
              <a:buNone/>
            </a:pPr>
            <a:r>
              <a:rPr lang="en-US" sz="1550" dirty="0">
                <a:solidFill>
                  <a:srgbClr val="000000"/>
                </a:solidFill>
                <a:latin typeface="Inter" pitchFamily="34" charset="0"/>
                <a:ea typeface="Inter" pitchFamily="34" charset="-122"/>
                <a:cs typeface="Inter" pitchFamily="34" charset="-120"/>
              </a:rPr>
              <a:t>The structural rules governing the composition of sentences, clauses, and phrases in a language.</a:t>
            </a:r>
            <a:endParaRPr lang="en-US" sz="1550" dirty="0"/>
          </a:p>
        </p:txBody>
      </p:sp>
      <p:sp>
        <p:nvSpPr>
          <p:cNvPr id="5" name="Text 3"/>
          <p:cNvSpPr/>
          <p:nvPr/>
        </p:nvSpPr>
        <p:spPr>
          <a:xfrm>
            <a:off x="702707" y="3101340"/>
            <a:ext cx="4150162" cy="321112"/>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Grammar rules</a:t>
            </a:r>
            <a:endParaRPr lang="en-US" sz="1550" dirty="0"/>
          </a:p>
        </p:txBody>
      </p:sp>
      <p:sp>
        <p:nvSpPr>
          <p:cNvPr id="6" name="Text 4"/>
          <p:cNvSpPr/>
          <p:nvPr/>
        </p:nvSpPr>
        <p:spPr>
          <a:xfrm>
            <a:off x="702707" y="3492698"/>
            <a:ext cx="4150162" cy="321112"/>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Sentence structure</a:t>
            </a:r>
            <a:endParaRPr lang="en-US" sz="1550" dirty="0"/>
          </a:p>
        </p:txBody>
      </p:sp>
      <p:sp>
        <p:nvSpPr>
          <p:cNvPr id="7" name="Text 5"/>
          <p:cNvSpPr/>
          <p:nvPr/>
        </p:nvSpPr>
        <p:spPr>
          <a:xfrm>
            <a:off x="702707" y="3884057"/>
            <a:ext cx="4150162" cy="321112"/>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Word order patterns</a:t>
            </a:r>
            <a:endParaRPr lang="en-US" sz="1550" dirty="0"/>
          </a:p>
        </p:txBody>
      </p:sp>
      <p:pic>
        <p:nvPicPr>
          <p:cNvPr id="8" name="Image 0" descr="preencoded.png">    </p:cNvPr>
          <p:cNvPicPr>
            <a:picLocks noChangeAspect="1"/>
          </p:cNvPicPr>
          <p:nvPr/>
        </p:nvPicPr>
        <p:blipFill>
          <a:blip r:embed="rId1"/>
          <a:stretch>
            <a:fillRect/>
          </a:stretch>
        </p:blipFill>
        <p:spPr>
          <a:xfrm>
            <a:off x="4852868" y="1960483"/>
            <a:ext cx="4469249" cy="4469249"/>
          </a:xfrm>
          <a:prstGeom prst="rect">
            <a:avLst/>
          </a:prstGeom>
        </p:spPr>
      </p:pic>
      <p:pic>
        <p:nvPicPr>
          <p:cNvPr id="9" name="Image 1" descr="preencoded.png">    </p:cNvPr>
          <p:cNvPicPr>
            <a:picLocks noChangeAspect="1"/>
          </p:cNvPicPr>
          <p:nvPr/>
        </p:nvPicPr>
        <p:blipFill>
          <a:blip r:embed="rId2"/>
          <a:stretch>
            <a:fillRect/>
          </a:stretch>
        </p:blipFill>
        <p:spPr>
          <a:xfrm>
            <a:off x="6132433" y="3204805"/>
            <a:ext cx="282297" cy="352901"/>
          </a:xfrm>
          <a:prstGeom prst="rect">
            <a:avLst/>
          </a:prstGeom>
        </p:spPr>
      </p:pic>
      <p:sp>
        <p:nvSpPr>
          <p:cNvPr id="10" name="Text 6"/>
          <p:cNvSpPr/>
          <p:nvPr/>
        </p:nvSpPr>
        <p:spPr>
          <a:xfrm>
            <a:off x="9322118" y="1744028"/>
            <a:ext cx="2509838" cy="313730"/>
          </a:xfrm>
          <a:prstGeom prst="rect">
            <a:avLst/>
          </a:prstGeom>
          <a:noFill/>
          <a:ln/>
        </p:spPr>
        <p:txBody>
          <a:bodyPr wrap="none" lIns="0" tIns="0" rIns="0" bIns="0" rtlCol="0" anchor="t"/>
          <a:lstStyle/>
          <a:p>
            <a:pPr algn="l" indent="0" marL="0">
              <a:lnSpc>
                <a:spcPts val="2450"/>
              </a:lnSpc>
              <a:buNone/>
            </a:pPr>
            <a:r>
              <a:rPr lang="en-US" sz="1950" b="1" dirty="0">
                <a:solidFill>
                  <a:srgbClr val="000000"/>
                </a:solidFill>
                <a:latin typeface="Inter Bold" pitchFamily="34" charset="0"/>
                <a:ea typeface="Inter Bold" pitchFamily="34" charset="-122"/>
                <a:cs typeface="Inter Bold" pitchFamily="34" charset="-120"/>
              </a:rPr>
              <a:t>Semantics</a:t>
            </a:r>
            <a:endParaRPr lang="en-US" sz="1950" dirty="0"/>
          </a:p>
        </p:txBody>
      </p:sp>
      <p:sp>
        <p:nvSpPr>
          <p:cNvPr id="11" name="Text 7"/>
          <p:cNvSpPr/>
          <p:nvPr/>
        </p:nvSpPr>
        <p:spPr>
          <a:xfrm>
            <a:off x="9322118" y="2178129"/>
            <a:ext cx="4150162" cy="642223"/>
          </a:xfrm>
          <a:prstGeom prst="rect">
            <a:avLst/>
          </a:prstGeom>
          <a:noFill/>
          <a:ln/>
        </p:spPr>
        <p:txBody>
          <a:bodyPr wrap="square" lIns="0" tIns="0" rIns="0" bIns="0" rtlCol="0" anchor="t"/>
          <a:lstStyle/>
          <a:p>
            <a:pPr algn="l" indent="0" marL="0">
              <a:lnSpc>
                <a:spcPts val="2500"/>
              </a:lnSpc>
              <a:buNone/>
            </a:pPr>
            <a:r>
              <a:rPr lang="en-US" sz="1550" dirty="0">
                <a:solidFill>
                  <a:srgbClr val="000000"/>
                </a:solidFill>
                <a:latin typeface="Inter" pitchFamily="34" charset="0"/>
                <a:ea typeface="Inter" pitchFamily="34" charset="-122"/>
                <a:cs typeface="Inter" pitchFamily="34" charset="-120"/>
              </a:rPr>
              <a:t>The study of meaning in language at both word and sentence levels.</a:t>
            </a:r>
            <a:endParaRPr lang="en-US" sz="1550" dirty="0"/>
          </a:p>
        </p:txBody>
      </p:sp>
      <p:sp>
        <p:nvSpPr>
          <p:cNvPr id="12" name="Text 8"/>
          <p:cNvSpPr/>
          <p:nvPr/>
        </p:nvSpPr>
        <p:spPr>
          <a:xfrm>
            <a:off x="9322118" y="2940725"/>
            <a:ext cx="4150162" cy="321112"/>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Word meanings</a:t>
            </a:r>
            <a:endParaRPr lang="en-US" sz="1550" dirty="0"/>
          </a:p>
        </p:txBody>
      </p:sp>
      <p:sp>
        <p:nvSpPr>
          <p:cNvPr id="13" name="Text 9"/>
          <p:cNvSpPr/>
          <p:nvPr/>
        </p:nvSpPr>
        <p:spPr>
          <a:xfrm>
            <a:off x="9322118" y="3332083"/>
            <a:ext cx="4150162" cy="321112"/>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Semantic relationships</a:t>
            </a:r>
            <a:endParaRPr lang="en-US" sz="1550" dirty="0"/>
          </a:p>
        </p:txBody>
      </p:sp>
      <p:sp>
        <p:nvSpPr>
          <p:cNvPr id="14" name="Text 10"/>
          <p:cNvSpPr/>
          <p:nvPr/>
        </p:nvSpPr>
        <p:spPr>
          <a:xfrm>
            <a:off x="9322118" y="3723442"/>
            <a:ext cx="4150162" cy="321112"/>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Ambiguity resolution</a:t>
            </a:r>
            <a:endParaRPr lang="en-US" sz="1550" dirty="0"/>
          </a:p>
        </p:txBody>
      </p:sp>
      <p:pic>
        <p:nvPicPr>
          <p:cNvPr id="15" name="Image 2" descr="preencoded.png">    </p:cNvPr>
          <p:cNvPicPr>
            <a:picLocks noChangeAspect="1"/>
          </p:cNvPicPr>
          <p:nvPr/>
        </p:nvPicPr>
        <p:blipFill>
          <a:blip r:embed="rId3"/>
          <a:stretch>
            <a:fillRect/>
          </a:stretch>
        </p:blipFill>
        <p:spPr>
          <a:xfrm>
            <a:off x="4852868" y="1960483"/>
            <a:ext cx="4469249" cy="4469249"/>
          </a:xfrm>
          <a:prstGeom prst="rect">
            <a:avLst/>
          </a:prstGeom>
        </p:spPr>
      </p:pic>
      <p:pic>
        <p:nvPicPr>
          <p:cNvPr id="16" name="Image 3" descr="preencoded.png">    </p:cNvPr>
          <p:cNvPicPr>
            <a:picLocks noChangeAspect="1"/>
          </p:cNvPicPr>
          <p:nvPr/>
        </p:nvPicPr>
        <p:blipFill>
          <a:blip r:embed="rId4"/>
          <a:stretch>
            <a:fillRect/>
          </a:stretch>
        </p:blipFill>
        <p:spPr>
          <a:xfrm>
            <a:off x="7760018" y="3204805"/>
            <a:ext cx="282297" cy="352901"/>
          </a:xfrm>
          <a:prstGeom prst="rect">
            <a:avLst/>
          </a:prstGeom>
        </p:spPr>
      </p:pic>
      <p:sp>
        <p:nvSpPr>
          <p:cNvPr id="17" name="Text 11"/>
          <p:cNvSpPr/>
          <p:nvPr/>
        </p:nvSpPr>
        <p:spPr>
          <a:xfrm>
            <a:off x="9322118" y="4506278"/>
            <a:ext cx="2509838" cy="313730"/>
          </a:xfrm>
          <a:prstGeom prst="rect">
            <a:avLst/>
          </a:prstGeom>
          <a:noFill/>
          <a:ln/>
        </p:spPr>
        <p:txBody>
          <a:bodyPr wrap="none" lIns="0" tIns="0" rIns="0" bIns="0" rtlCol="0" anchor="t"/>
          <a:lstStyle/>
          <a:p>
            <a:pPr algn="l" indent="0" marL="0">
              <a:lnSpc>
                <a:spcPts val="2450"/>
              </a:lnSpc>
              <a:buNone/>
            </a:pPr>
            <a:r>
              <a:rPr lang="en-US" sz="1950" b="1" dirty="0">
                <a:solidFill>
                  <a:srgbClr val="000000"/>
                </a:solidFill>
                <a:latin typeface="Inter Bold" pitchFamily="34" charset="0"/>
                <a:ea typeface="Inter Bold" pitchFamily="34" charset="-122"/>
                <a:cs typeface="Inter Bold" pitchFamily="34" charset="-120"/>
              </a:rPr>
              <a:t>Pragmatics</a:t>
            </a:r>
            <a:endParaRPr lang="en-US" sz="1950" dirty="0"/>
          </a:p>
        </p:txBody>
      </p:sp>
      <p:sp>
        <p:nvSpPr>
          <p:cNvPr id="18" name="Text 12"/>
          <p:cNvSpPr/>
          <p:nvPr/>
        </p:nvSpPr>
        <p:spPr>
          <a:xfrm>
            <a:off x="9322118" y="4940379"/>
            <a:ext cx="4150162" cy="642223"/>
          </a:xfrm>
          <a:prstGeom prst="rect">
            <a:avLst/>
          </a:prstGeom>
          <a:noFill/>
          <a:ln/>
        </p:spPr>
        <p:txBody>
          <a:bodyPr wrap="square" lIns="0" tIns="0" rIns="0" bIns="0" rtlCol="0" anchor="t"/>
          <a:lstStyle/>
          <a:p>
            <a:pPr algn="l" indent="0" marL="0">
              <a:lnSpc>
                <a:spcPts val="2500"/>
              </a:lnSpc>
              <a:buNone/>
            </a:pPr>
            <a:r>
              <a:rPr lang="en-US" sz="1550" dirty="0">
                <a:solidFill>
                  <a:srgbClr val="000000"/>
                </a:solidFill>
                <a:latin typeface="Inter" pitchFamily="34" charset="0"/>
                <a:ea typeface="Inter" pitchFamily="34" charset="-122"/>
                <a:cs typeface="Inter" pitchFamily="34" charset="-120"/>
              </a:rPr>
              <a:t>How context contributes to meaning beyond literal interpretations.</a:t>
            </a:r>
            <a:endParaRPr lang="en-US" sz="1550" dirty="0"/>
          </a:p>
        </p:txBody>
      </p:sp>
      <p:sp>
        <p:nvSpPr>
          <p:cNvPr id="19" name="Text 13"/>
          <p:cNvSpPr/>
          <p:nvPr/>
        </p:nvSpPr>
        <p:spPr>
          <a:xfrm>
            <a:off x="9322118" y="5702975"/>
            <a:ext cx="4150162" cy="321112"/>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Speaker intention</a:t>
            </a:r>
            <a:endParaRPr lang="en-US" sz="1550" dirty="0"/>
          </a:p>
        </p:txBody>
      </p:sp>
      <p:sp>
        <p:nvSpPr>
          <p:cNvPr id="20" name="Text 14"/>
          <p:cNvSpPr/>
          <p:nvPr/>
        </p:nvSpPr>
        <p:spPr>
          <a:xfrm>
            <a:off x="9322118" y="6094333"/>
            <a:ext cx="4150162" cy="321112"/>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Contextual clues</a:t>
            </a:r>
            <a:endParaRPr lang="en-US" sz="1550" dirty="0"/>
          </a:p>
        </p:txBody>
      </p:sp>
      <p:sp>
        <p:nvSpPr>
          <p:cNvPr id="21" name="Text 15"/>
          <p:cNvSpPr/>
          <p:nvPr/>
        </p:nvSpPr>
        <p:spPr>
          <a:xfrm>
            <a:off x="9322118" y="6485692"/>
            <a:ext cx="4150162" cy="321112"/>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Implied meanings</a:t>
            </a:r>
            <a:endParaRPr lang="en-US" sz="1550" dirty="0"/>
          </a:p>
        </p:txBody>
      </p:sp>
      <p:pic>
        <p:nvPicPr>
          <p:cNvPr id="22" name="Image 4" descr="preencoded.png">    </p:cNvPr>
          <p:cNvPicPr>
            <a:picLocks noChangeAspect="1"/>
          </p:cNvPicPr>
          <p:nvPr/>
        </p:nvPicPr>
        <p:blipFill>
          <a:blip r:embed="rId5"/>
          <a:stretch>
            <a:fillRect/>
          </a:stretch>
        </p:blipFill>
        <p:spPr>
          <a:xfrm>
            <a:off x="4852868" y="1960483"/>
            <a:ext cx="4469249" cy="4469249"/>
          </a:xfrm>
          <a:prstGeom prst="rect">
            <a:avLst/>
          </a:prstGeom>
        </p:spPr>
      </p:pic>
      <p:pic>
        <p:nvPicPr>
          <p:cNvPr id="23" name="Image 5" descr="preencoded.png">    </p:cNvPr>
          <p:cNvPicPr>
            <a:picLocks noChangeAspect="1"/>
          </p:cNvPicPr>
          <p:nvPr/>
        </p:nvPicPr>
        <p:blipFill>
          <a:blip r:embed="rId6"/>
          <a:stretch>
            <a:fillRect/>
          </a:stretch>
        </p:blipFill>
        <p:spPr>
          <a:xfrm>
            <a:off x="7760018" y="4832390"/>
            <a:ext cx="282297" cy="352901"/>
          </a:xfrm>
          <a:prstGeom prst="rect">
            <a:avLst/>
          </a:prstGeom>
        </p:spPr>
      </p:pic>
      <p:sp>
        <p:nvSpPr>
          <p:cNvPr id="24" name="Text 16"/>
          <p:cNvSpPr/>
          <p:nvPr/>
        </p:nvSpPr>
        <p:spPr>
          <a:xfrm>
            <a:off x="2343031" y="4506278"/>
            <a:ext cx="2509838" cy="313730"/>
          </a:xfrm>
          <a:prstGeom prst="rect">
            <a:avLst/>
          </a:prstGeom>
          <a:noFill/>
          <a:ln/>
        </p:spPr>
        <p:txBody>
          <a:bodyPr wrap="none" lIns="0" tIns="0" rIns="0" bIns="0" rtlCol="0" anchor="t"/>
          <a:lstStyle/>
          <a:p>
            <a:pPr algn="r" indent="0" marL="0">
              <a:lnSpc>
                <a:spcPts val="2450"/>
              </a:lnSpc>
              <a:buNone/>
            </a:pPr>
            <a:r>
              <a:rPr lang="en-US" sz="1950" b="1" dirty="0">
                <a:solidFill>
                  <a:srgbClr val="000000"/>
                </a:solidFill>
                <a:latin typeface="Inter Bold" pitchFamily="34" charset="0"/>
                <a:ea typeface="Inter Bold" pitchFamily="34" charset="-122"/>
                <a:cs typeface="Inter Bold" pitchFamily="34" charset="-120"/>
              </a:rPr>
              <a:t>Discourse</a:t>
            </a:r>
            <a:endParaRPr lang="en-US" sz="1950" dirty="0"/>
          </a:p>
        </p:txBody>
      </p:sp>
      <p:sp>
        <p:nvSpPr>
          <p:cNvPr id="25" name="Text 17"/>
          <p:cNvSpPr/>
          <p:nvPr/>
        </p:nvSpPr>
        <p:spPr>
          <a:xfrm>
            <a:off x="702707" y="4940379"/>
            <a:ext cx="4150162" cy="642223"/>
          </a:xfrm>
          <a:prstGeom prst="rect">
            <a:avLst/>
          </a:prstGeom>
          <a:noFill/>
          <a:ln/>
        </p:spPr>
        <p:txBody>
          <a:bodyPr wrap="square" lIns="0" tIns="0" rIns="0" bIns="0" rtlCol="0" anchor="t"/>
          <a:lstStyle/>
          <a:p>
            <a:pPr algn="r" indent="0" marL="0">
              <a:lnSpc>
                <a:spcPts val="2500"/>
              </a:lnSpc>
              <a:buNone/>
            </a:pPr>
            <a:r>
              <a:rPr lang="en-US" sz="1550" dirty="0">
                <a:solidFill>
                  <a:srgbClr val="000000"/>
                </a:solidFill>
                <a:latin typeface="Inter" pitchFamily="34" charset="0"/>
                <a:ea typeface="Inter" pitchFamily="34" charset="-122"/>
                <a:cs typeface="Inter" pitchFamily="34" charset="-120"/>
              </a:rPr>
              <a:t>Language analysis beyond single sentences, examining connected text.</a:t>
            </a:r>
            <a:endParaRPr lang="en-US" sz="1550" dirty="0"/>
          </a:p>
        </p:txBody>
      </p:sp>
      <p:sp>
        <p:nvSpPr>
          <p:cNvPr id="26" name="Text 18"/>
          <p:cNvSpPr/>
          <p:nvPr/>
        </p:nvSpPr>
        <p:spPr>
          <a:xfrm>
            <a:off x="702707" y="5702975"/>
            <a:ext cx="4150162" cy="321112"/>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Text coherence</a:t>
            </a:r>
            <a:endParaRPr lang="en-US" sz="1550" dirty="0"/>
          </a:p>
        </p:txBody>
      </p:sp>
      <p:sp>
        <p:nvSpPr>
          <p:cNvPr id="27" name="Text 19"/>
          <p:cNvSpPr/>
          <p:nvPr/>
        </p:nvSpPr>
        <p:spPr>
          <a:xfrm>
            <a:off x="702707" y="6094333"/>
            <a:ext cx="4150162" cy="321112"/>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Information flow</a:t>
            </a:r>
            <a:endParaRPr lang="en-US" sz="1550" dirty="0"/>
          </a:p>
        </p:txBody>
      </p:sp>
      <p:sp>
        <p:nvSpPr>
          <p:cNvPr id="28" name="Text 20"/>
          <p:cNvSpPr/>
          <p:nvPr/>
        </p:nvSpPr>
        <p:spPr>
          <a:xfrm>
            <a:off x="702707" y="6485692"/>
            <a:ext cx="4150162" cy="321112"/>
          </a:xfrm>
          <a:prstGeom prst="rect">
            <a:avLst/>
          </a:prstGeom>
          <a:noFill/>
          <a:ln/>
        </p:spPr>
        <p:txBody>
          <a:bodyPr wrap="none" lIns="0" tIns="0" rIns="0" bIns="0" rtlCol="0" anchor="t"/>
          <a:lstStyle/>
          <a:p>
            <a:pPr algn="l" marL="342900" indent="-342900">
              <a:lnSpc>
                <a:spcPts val="2500"/>
              </a:lnSpc>
              <a:buSzPct val="100000"/>
              <a:buChar char="•"/>
            </a:pPr>
            <a:r>
              <a:rPr lang="en-US" sz="1550" dirty="0">
                <a:solidFill>
                  <a:srgbClr val="000000"/>
                </a:solidFill>
                <a:latin typeface="Inter" pitchFamily="34" charset="0"/>
                <a:ea typeface="Inter" pitchFamily="34" charset="-122"/>
                <a:cs typeface="Inter" pitchFamily="34" charset="-120"/>
              </a:rPr>
              <a:t>Conversational structure</a:t>
            </a:r>
            <a:endParaRPr lang="en-US" sz="1550" dirty="0"/>
          </a:p>
        </p:txBody>
      </p:sp>
      <p:pic>
        <p:nvPicPr>
          <p:cNvPr id="29" name="Image 6" descr="preencoded.png">    </p:cNvPr>
          <p:cNvPicPr>
            <a:picLocks noChangeAspect="1"/>
          </p:cNvPicPr>
          <p:nvPr/>
        </p:nvPicPr>
        <p:blipFill>
          <a:blip r:embed="rId7"/>
          <a:stretch>
            <a:fillRect/>
          </a:stretch>
        </p:blipFill>
        <p:spPr>
          <a:xfrm>
            <a:off x="4852868" y="1960483"/>
            <a:ext cx="4469249" cy="4469249"/>
          </a:xfrm>
          <a:prstGeom prst="rect">
            <a:avLst/>
          </a:prstGeom>
        </p:spPr>
      </p:pic>
      <p:pic>
        <p:nvPicPr>
          <p:cNvPr id="30" name="Image 7" descr="preencoded.png">    </p:cNvPr>
          <p:cNvPicPr>
            <a:picLocks noChangeAspect="1"/>
          </p:cNvPicPr>
          <p:nvPr/>
        </p:nvPicPr>
        <p:blipFill>
          <a:blip r:embed="rId8"/>
          <a:stretch>
            <a:fillRect/>
          </a:stretch>
        </p:blipFill>
        <p:spPr>
          <a:xfrm>
            <a:off x="6132433" y="4832390"/>
            <a:ext cx="282297" cy="352901"/>
          </a:xfrm>
          <a:prstGeom prst="rect">
            <a:avLst/>
          </a:prstGeom>
        </p:spPr>
      </p:pic>
      <p:sp>
        <p:nvSpPr>
          <p:cNvPr id="31" name="Text 21"/>
          <p:cNvSpPr/>
          <p:nvPr/>
        </p:nvSpPr>
        <p:spPr>
          <a:xfrm>
            <a:off x="702707" y="7032665"/>
            <a:ext cx="12769572" cy="642223"/>
          </a:xfrm>
          <a:prstGeom prst="rect">
            <a:avLst/>
          </a:prstGeom>
          <a:noFill/>
          <a:ln/>
        </p:spPr>
        <p:txBody>
          <a:bodyPr wrap="square" lIns="0" tIns="0" rIns="0" bIns="0" rtlCol="0" anchor="t"/>
          <a:lstStyle/>
          <a:p>
            <a:pPr algn="l" indent="0" marL="0">
              <a:lnSpc>
                <a:spcPts val="2500"/>
              </a:lnSpc>
              <a:buNone/>
            </a:pPr>
            <a:r>
              <a:rPr lang="en-US" sz="1550" dirty="0">
                <a:solidFill>
                  <a:srgbClr val="000000"/>
                </a:solidFill>
                <a:latin typeface="Inter" pitchFamily="34" charset="0"/>
                <a:ea typeface="Inter" pitchFamily="34" charset="-122"/>
                <a:cs typeface="Inter" pitchFamily="34" charset="-120"/>
              </a:rPr>
              <a:t>The field of NLP is divided into two main areas: Natural Language Understanding (NLU), which focuses on machine comprehension of human language, and Natural Language Generation (NLG), which enables computers to produce human-like text or speech.</a:t>
            </a:r>
            <a:endParaRPr lang="en-US" sz="1550" dirty="0"/>
          </a:p>
        </p:txBody>
      </p:sp>
      <p:pic>
        <p:nvPicPr>
          <p:cNvPr id="32" name="Image 8" descr="preencoded.png">    </p:cNvPr>
          <p:cNvPicPr>
            <a:picLocks noChangeAspect="1"/>
          </p:cNvPicPr>
          <p:nvPr/>
        </p:nvPicPr>
        <p:blipFill>
          <a:blip r:embed="rId9"/>
          <a:stretch>
            <a:fillRect/>
          </a:stretch>
        </p:blipFill>
        <p:spPr>
          <a:xfrm>
            <a:off x="13700760" y="228600"/>
            <a:ext cx="701040" cy="66413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987147"/>
            <a:ext cx="5670590"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Syntax Overview</a:t>
            </a:r>
            <a:endParaRPr lang="en-US" sz="4450" dirty="0"/>
          </a:p>
        </p:txBody>
      </p:sp>
      <p:sp>
        <p:nvSpPr>
          <p:cNvPr id="3" name="Shape 1"/>
          <p:cNvSpPr/>
          <p:nvPr/>
        </p:nvSpPr>
        <p:spPr>
          <a:xfrm>
            <a:off x="793790" y="2036088"/>
            <a:ext cx="4074914" cy="3862507"/>
          </a:xfrm>
          <a:prstGeom prst="roundRect">
            <a:avLst>
              <a:gd name="adj" fmla="val 2466"/>
            </a:avLst>
          </a:prstGeom>
          <a:solidFill>
            <a:srgbClr val="D2EDF9"/>
          </a:solidFill>
          <a:ln w="7620">
            <a:solidFill>
              <a:srgbClr val="B8D3DF"/>
            </a:solidFill>
            <a:prstDash val="solid"/>
          </a:ln>
        </p:spPr>
      </p:sp>
      <p:sp>
        <p:nvSpPr>
          <p:cNvPr id="4" name="Text 2"/>
          <p:cNvSpPr/>
          <p:nvPr/>
        </p:nvSpPr>
        <p:spPr>
          <a:xfrm>
            <a:off x="1028224" y="2270522"/>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Grammatical Rules</a:t>
            </a:r>
            <a:endParaRPr lang="en-US" sz="2200" dirty="0"/>
          </a:p>
        </p:txBody>
      </p:sp>
      <p:sp>
        <p:nvSpPr>
          <p:cNvPr id="5" name="Text 3"/>
          <p:cNvSpPr/>
          <p:nvPr/>
        </p:nvSpPr>
        <p:spPr>
          <a:xfrm>
            <a:off x="1028224" y="2760940"/>
            <a:ext cx="3606046" cy="2903220"/>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Syntax defines the rules that determine how words can be combined into phrases, clauses, and sentences. These rules specify allowable word orders and structural relationships that create well-formed expressions in a language.</a:t>
            </a:r>
            <a:endParaRPr lang="en-US" sz="1750" dirty="0"/>
          </a:p>
        </p:txBody>
      </p:sp>
      <p:sp>
        <p:nvSpPr>
          <p:cNvPr id="6" name="Shape 4"/>
          <p:cNvSpPr/>
          <p:nvPr/>
        </p:nvSpPr>
        <p:spPr>
          <a:xfrm>
            <a:off x="5095518" y="2036088"/>
            <a:ext cx="4074914" cy="3862507"/>
          </a:xfrm>
          <a:prstGeom prst="roundRect">
            <a:avLst>
              <a:gd name="adj" fmla="val 2466"/>
            </a:avLst>
          </a:prstGeom>
          <a:solidFill>
            <a:srgbClr val="D2EDF9"/>
          </a:solidFill>
          <a:ln w="7620">
            <a:solidFill>
              <a:srgbClr val="B8D3DF"/>
            </a:solidFill>
            <a:prstDash val="solid"/>
          </a:ln>
        </p:spPr>
      </p:sp>
      <p:sp>
        <p:nvSpPr>
          <p:cNvPr id="7" name="Text 5"/>
          <p:cNvSpPr/>
          <p:nvPr/>
        </p:nvSpPr>
        <p:spPr>
          <a:xfrm>
            <a:off x="5329952" y="2270522"/>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Structural Elements</a:t>
            </a:r>
            <a:endParaRPr lang="en-US" sz="2200" dirty="0"/>
          </a:p>
        </p:txBody>
      </p:sp>
      <p:sp>
        <p:nvSpPr>
          <p:cNvPr id="8" name="Text 6"/>
          <p:cNvSpPr/>
          <p:nvPr/>
        </p:nvSpPr>
        <p:spPr>
          <a:xfrm>
            <a:off x="5329952" y="2760940"/>
            <a:ext cx="3606046"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Subject-verb agreement</a:t>
            </a:r>
            <a:endParaRPr lang="en-US" sz="1750" dirty="0"/>
          </a:p>
        </p:txBody>
      </p:sp>
      <p:sp>
        <p:nvSpPr>
          <p:cNvPr id="9" name="Text 7"/>
          <p:cNvSpPr/>
          <p:nvPr/>
        </p:nvSpPr>
        <p:spPr>
          <a:xfrm>
            <a:off x="5329952" y="3203138"/>
            <a:ext cx="3606046"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Phrase structure</a:t>
            </a:r>
            <a:endParaRPr lang="en-US" sz="1750" dirty="0"/>
          </a:p>
        </p:txBody>
      </p:sp>
      <p:sp>
        <p:nvSpPr>
          <p:cNvPr id="10" name="Text 8"/>
          <p:cNvSpPr/>
          <p:nvPr/>
        </p:nvSpPr>
        <p:spPr>
          <a:xfrm>
            <a:off x="5329952" y="3645337"/>
            <a:ext cx="3606046"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Word order constraints</a:t>
            </a:r>
            <a:endParaRPr lang="en-US" sz="1750" dirty="0"/>
          </a:p>
        </p:txBody>
      </p:sp>
      <p:sp>
        <p:nvSpPr>
          <p:cNvPr id="11" name="Text 9"/>
          <p:cNvSpPr/>
          <p:nvPr/>
        </p:nvSpPr>
        <p:spPr>
          <a:xfrm>
            <a:off x="5329952" y="4087535"/>
            <a:ext cx="3606046"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Dependency relationships</a:t>
            </a:r>
            <a:endParaRPr lang="en-US" sz="1750" dirty="0"/>
          </a:p>
        </p:txBody>
      </p:sp>
      <p:sp>
        <p:nvSpPr>
          <p:cNvPr id="12" name="Shape 10"/>
          <p:cNvSpPr/>
          <p:nvPr/>
        </p:nvSpPr>
        <p:spPr>
          <a:xfrm>
            <a:off x="9397246" y="2036088"/>
            <a:ext cx="4074914" cy="3862507"/>
          </a:xfrm>
          <a:prstGeom prst="roundRect">
            <a:avLst>
              <a:gd name="adj" fmla="val 2466"/>
            </a:avLst>
          </a:prstGeom>
          <a:solidFill>
            <a:srgbClr val="D2EDF9"/>
          </a:solidFill>
          <a:ln w="7620">
            <a:solidFill>
              <a:srgbClr val="B8D3DF"/>
            </a:solidFill>
            <a:prstDash val="solid"/>
          </a:ln>
        </p:spPr>
      </p:sp>
      <p:sp>
        <p:nvSpPr>
          <p:cNvPr id="13" name="Text 11"/>
          <p:cNvSpPr/>
          <p:nvPr/>
        </p:nvSpPr>
        <p:spPr>
          <a:xfrm>
            <a:off x="9631680" y="2270522"/>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Syntactic Parsing</a:t>
            </a:r>
            <a:endParaRPr lang="en-US" sz="2200" dirty="0"/>
          </a:p>
        </p:txBody>
      </p:sp>
      <p:sp>
        <p:nvSpPr>
          <p:cNvPr id="14" name="Text 12"/>
          <p:cNvSpPr/>
          <p:nvPr/>
        </p:nvSpPr>
        <p:spPr>
          <a:xfrm>
            <a:off x="9631680" y="2760940"/>
            <a:ext cx="3606046" cy="2540318"/>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NLP systems analyze syntax by breaking sentences into their grammatical components, identifying relationships between words, and constructing parse trees that represent the structural hierarchy of the text.</a:t>
            </a:r>
            <a:endParaRPr lang="en-US" sz="1750" dirty="0"/>
          </a:p>
        </p:txBody>
      </p:sp>
      <p:sp>
        <p:nvSpPr>
          <p:cNvPr id="15" name="Text 13"/>
          <p:cNvSpPr/>
          <p:nvPr/>
        </p:nvSpPr>
        <p:spPr>
          <a:xfrm>
            <a:off x="793790" y="6153745"/>
            <a:ext cx="12678489" cy="1088708"/>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Understanding syntax is fundamental to NLP because it provides the framework for analyzing how words combine to form meaningful expressions. Syntactic analysis helps computers detect grammatical errors, generate well-formed sentences, and establish the structural foundation needed for semantic interpretation.</a:t>
            </a:r>
            <a:endParaRPr lang="en-US" sz="1750" dirty="0"/>
          </a:p>
        </p:txBody>
      </p:sp>
      <p:pic>
        <p:nvPicPr>
          <p:cNvPr id="16"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040249"/>
            <a:ext cx="5670590" cy="708779"/>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Syntax: Example</a:t>
            </a:r>
            <a:endParaRPr lang="en-US" sz="4450" dirty="0"/>
          </a:p>
        </p:txBody>
      </p:sp>
      <p:sp>
        <p:nvSpPr>
          <p:cNvPr id="3" name="Text 1"/>
          <p:cNvSpPr/>
          <p:nvPr/>
        </p:nvSpPr>
        <p:spPr>
          <a:xfrm>
            <a:off x="793790" y="2316004"/>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Well-Formed Syntax</a:t>
            </a:r>
            <a:endParaRPr lang="en-US" sz="2200" dirty="0"/>
          </a:p>
        </p:txBody>
      </p:sp>
      <p:sp>
        <p:nvSpPr>
          <p:cNvPr id="4" name="Text 2"/>
          <p:cNvSpPr/>
          <p:nvPr/>
        </p:nvSpPr>
        <p:spPr>
          <a:xfrm>
            <a:off x="793790" y="2897148"/>
            <a:ext cx="6062543" cy="362903"/>
          </a:xfrm>
          <a:prstGeom prst="rect">
            <a:avLst/>
          </a:prstGeom>
          <a:noFill/>
          <a:ln/>
        </p:spPr>
        <p:txBody>
          <a:bodyPr wrap="non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"The cat sat on the mat."</a:t>
            </a:r>
            <a:endParaRPr lang="en-US" sz="1750" dirty="0"/>
          </a:p>
        </p:txBody>
      </p:sp>
      <p:sp>
        <p:nvSpPr>
          <p:cNvPr id="5" name="Text 3"/>
          <p:cNvSpPr/>
          <p:nvPr/>
        </p:nvSpPr>
        <p:spPr>
          <a:xfrm>
            <a:off x="793790" y="3464123"/>
            <a:ext cx="6062543"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Subject noun phrase: "The cat"</a:t>
            </a:r>
            <a:endParaRPr lang="en-US" sz="1750" dirty="0"/>
          </a:p>
        </p:txBody>
      </p:sp>
      <p:sp>
        <p:nvSpPr>
          <p:cNvPr id="6" name="Text 4"/>
          <p:cNvSpPr/>
          <p:nvPr/>
        </p:nvSpPr>
        <p:spPr>
          <a:xfrm>
            <a:off x="793790" y="3906322"/>
            <a:ext cx="6062543"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Verb: "sat"</a:t>
            </a:r>
            <a:endParaRPr lang="en-US" sz="1750" dirty="0"/>
          </a:p>
        </p:txBody>
      </p:sp>
      <p:sp>
        <p:nvSpPr>
          <p:cNvPr id="7" name="Text 5"/>
          <p:cNvSpPr/>
          <p:nvPr/>
        </p:nvSpPr>
        <p:spPr>
          <a:xfrm>
            <a:off x="793790" y="4348520"/>
            <a:ext cx="6062543"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000000"/>
                </a:solidFill>
                <a:latin typeface="Inter" pitchFamily="34" charset="0"/>
                <a:ea typeface="Inter" pitchFamily="34" charset="-122"/>
                <a:cs typeface="Inter" pitchFamily="34" charset="-120"/>
              </a:rPr>
              <a:t>Prepositional phrase: "on the mat"</a:t>
            </a:r>
            <a:endParaRPr lang="en-US" sz="1750" dirty="0"/>
          </a:p>
        </p:txBody>
      </p:sp>
      <p:sp>
        <p:nvSpPr>
          <p:cNvPr id="8" name="Text 6"/>
          <p:cNvSpPr/>
          <p:nvPr/>
        </p:nvSpPr>
        <p:spPr>
          <a:xfrm>
            <a:off x="793790" y="4915495"/>
            <a:ext cx="6062543" cy="725805"/>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This follows English syntax rules with subject → verb → prepositional phrase structure.</a:t>
            </a:r>
            <a:endParaRPr lang="en-US" sz="1750" dirty="0"/>
          </a:p>
        </p:txBody>
      </p:sp>
      <p:sp>
        <p:nvSpPr>
          <p:cNvPr id="9" name="Text 7"/>
          <p:cNvSpPr/>
          <p:nvPr/>
        </p:nvSpPr>
        <p:spPr>
          <a:xfrm>
            <a:off x="7417356" y="2316004"/>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Incorrect Syntax</a:t>
            </a:r>
            <a:endParaRPr lang="en-US" sz="2200" dirty="0"/>
          </a:p>
        </p:txBody>
      </p:sp>
      <p:sp>
        <p:nvSpPr>
          <p:cNvPr id="10" name="Text 8"/>
          <p:cNvSpPr/>
          <p:nvPr/>
        </p:nvSpPr>
        <p:spPr>
          <a:xfrm>
            <a:off x="7417356" y="2897148"/>
            <a:ext cx="6062543" cy="362903"/>
          </a:xfrm>
          <a:prstGeom prst="rect">
            <a:avLst/>
          </a:prstGeom>
          <a:noFill/>
          <a:ln/>
        </p:spPr>
        <p:txBody>
          <a:bodyPr wrap="non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"Cat the mat the on sat."</a:t>
            </a:r>
            <a:endParaRPr lang="en-US" sz="1750" dirty="0"/>
          </a:p>
        </p:txBody>
      </p:sp>
      <p:sp>
        <p:nvSpPr>
          <p:cNvPr id="11" name="Text 9"/>
          <p:cNvSpPr/>
          <p:nvPr/>
        </p:nvSpPr>
        <p:spPr>
          <a:xfrm>
            <a:off x="7417356" y="3464123"/>
            <a:ext cx="6062543" cy="362903"/>
          </a:xfrm>
          <a:prstGeom prst="rect">
            <a:avLst/>
          </a:prstGeom>
          <a:noFill/>
          <a:ln/>
        </p:spPr>
        <p:txBody>
          <a:bodyPr wrap="non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"Mat the on sat cat the."</a:t>
            </a:r>
            <a:endParaRPr lang="en-US" sz="1750" dirty="0"/>
          </a:p>
        </p:txBody>
      </p:sp>
      <p:sp>
        <p:nvSpPr>
          <p:cNvPr id="12" name="Text 10"/>
          <p:cNvSpPr/>
          <p:nvPr/>
        </p:nvSpPr>
        <p:spPr>
          <a:xfrm>
            <a:off x="7417356" y="4031099"/>
            <a:ext cx="6062543" cy="1451610"/>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These arrangements violate English syntax rules, making the sentences difficult or impossible to understand despite containing the same words as the well-formed example.</a:t>
            </a:r>
            <a:endParaRPr lang="en-US" sz="1750" dirty="0"/>
          </a:p>
        </p:txBody>
      </p:sp>
      <p:sp>
        <p:nvSpPr>
          <p:cNvPr id="13" name="Text 11"/>
          <p:cNvSpPr/>
          <p:nvPr/>
        </p:nvSpPr>
        <p:spPr>
          <a:xfrm>
            <a:off x="793790" y="6100524"/>
            <a:ext cx="12678489" cy="1088708"/>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Inter" pitchFamily="34" charset="0"/>
                <a:ea typeface="Inter" pitchFamily="34" charset="-122"/>
                <a:cs typeface="Inter" pitchFamily="34" charset="-120"/>
              </a:rPr>
              <a:t>Syntax provides the structural foundation that makes language comprehensible. Even when all the correct words are present, improper syntax can render a sentence meaningless or dramatically alter its interpretation. NLP systems must accurately model these syntactic relationships to process language effectively.</a:t>
            </a:r>
            <a:endParaRPr lang="en-US" sz="1750" dirty="0"/>
          </a:p>
        </p:txBody>
      </p:sp>
      <p:pic>
        <p:nvPicPr>
          <p:cNvPr id="14"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22578" y="630793"/>
            <a:ext cx="4474607" cy="556022"/>
          </a:xfrm>
          <a:prstGeom prst="rect">
            <a:avLst/>
          </a:prstGeom>
          <a:noFill/>
          <a:ln/>
        </p:spPr>
        <p:txBody>
          <a:bodyPr wrap="none" lIns="0" tIns="0" rIns="0" bIns="0" rtlCol="0" anchor="t"/>
          <a:lstStyle/>
          <a:p>
            <a:pPr algn="l" indent="0" marL="0">
              <a:lnSpc>
                <a:spcPts val="4350"/>
              </a:lnSpc>
              <a:buNone/>
            </a:pPr>
            <a:r>
              <a:rPr lang="en-US" sz="3500" b="1" dirty="0">
                <a:solidFill>
                  <a:srgbClr val="000000"/>
                </a:solidFill>
                <a:latin typeface="Inter Bold" pitchFamily="34" charset="0"/>
                <a:ea typeface="Inter Bold" pitchFamily="34" charset="-122"/>
                <a:cs typeface="Inter Bold" pitchFamily="34" charset="-120"/>
              </a:rPr>
              <a:t>Semantics Overview</a:t>
            </a:r>
            <a:endParaRPr lang="en-US" sz="3500" dirty="0"/>
          </a:p>
        </p:txBody>
      </p:sp>
      <p:pic>
        <p:nvPicPr>
          <p:cNvPr id="3" name="Image 0" descr="preencoded.png">    </p:cNvPr>
          <p:cNvPicPr>
            <a:picLocks noChangeAspect="1"/>
          </p:cNvPicPr>
          <p:nvPr/>
        </p:nvPicPr>
        <p:blipFill>
          <a:blip r:embed="rId1"/>
          <a:stretch>
            <a:fillRect/>
          </a:stretch>
        </p:blipFill>
        <p:spPr>
          <a:xfrm>
            <a:off x="3039904" y="1542574"/>
            <a:ext cx="1590080" cy="1025009"/>
          </a:xfrm>
          <a:prstGeom prst="rect">
            <a:avLst/>
          </a:prstGeom>
        </p:spPr>
      </p:pic>
      <p:pic>
        <p:nvPicPr>
          <p:cNvPr id="4" name="Image 1" descr="preencoded.png">    </p:cNvPr>
          <p:cNvPicPr>
            <a:picLocks noChangeAspect="1"/>
          </p:cNvPicPr>
          <p:nvPr/>
        </p:nvPicPr>
        <p:blipFill>
          <a:blip r:embed="rId2"/>
          <a:stretch>
            <a:fillRect/>
          </a:stretch>
        </p:blipFill>
        <p:spPr>
          <a:xfrm>
            <a:off x="3709868" y="2025729"/>
            <a:ext cx="250150" cy="312658"/>
          </a:xfrm>
          <a:prstGeom prst="rect">
            <a:avLst/>
          </a:prstGeom>
        </p:spPr>
      </p:pic>
      <p:sp>
        <p:nvSpPr>
          <p:cNvPr id="5" name="Text 1"/>
          <p:cNvSpPr/>
          <p:nvPr/>
        </p:nvSpPr>
        <p:spPr>
          <a:xfrm>
            <a:off x="4807863" y="1720453"/>
            <a:ext cx="2491026" cy="278011"/>
          </a:xfrm>
          <a:prstGeom prst="rect">
            <a:avLst/>
          </a:prstGeom>
          <a:noFill/>
          <a:ln/>
        </p:spPr>
        <p:txBody>
          <a:bodyPr wrap="none" lIns="0" tIns="0" rIns="0" bIns="0" rtlCol="0" anchor="t"/>
          <a:lstStyle/>
          <a:p>
            <a:pPr algn="l" indent="0" marL="0">
              <a:lnSpc>
                <a:spcPts val="2150"/>
              </a:lnSpc>
              <a:buNone/>
            </a:pPr>
            <a:r>
              <a:rPr lang="en-US" sz="1750" b="1" dirty="0">
                <a:solidFill>
                  <a:srgbClr val="000000"/>
                </a:solidFill>
                <a:latin typeface="Inter Bold" pitchFamily="34" charset="0"/>
                <a:ea typeface="Inter Bold" pitchFamily="34" charset="-122"/>
                <a:cs typeface="Inter Bold" pitchFamily="34" charset="-120"/>
              </a:rPr>
              <a:t>Meaning Interpretation</a:t>
            </a:r>
            <a:endParaRPr lang="en-US" sz="1750" dirty="0"/>
          </a:p>
        </p:txBody>
      </p:sp>
      <p:sp>
        <p:nvSpPr>
          <p:cNvPr id="6" name="Text 2"/>
          <p:cNvSpPr/>
          <p:nvPr/>
        </p:nvSpPr>
        <p:spPr>
          <a:xfrm>
            <a:off x="4807863" y="2105144"/>
            <a:ext cx="3990023" cy="284559"/>
          </a:xfrm>
          <a:prstGeom prst="rect">
            <a:avLst/>
          </a:prstGeom>
          <a:noFill/>
          <a:ln/>
        </p:spPr>
        <p:txBody>
          <a:bodyPr wrap="none" lIns="0" tIns="0" rIns="0" bIns="0" rtlCol="0" anchor="t"/>
          <a:lstStyle/>
          <a:p>
            <a:pPr algn="l" indent="0" marL="0">
              <a:lnSpc>
                <a:spcPts val="2200"/>
              </a:lnSpc>
              <a:buNone/>
            </a:pPr>
            <a:r>
              <a:rPr lang="en-US" sz="1400" dirty="0">
                <a:solidFill>
                  <a:srgbClr val="000000"/>
                </a:solidFill>
                <a:latin typeface="Inter" pitchFamily="34" charset="0"/>
                <a:ea typeface="Inter" pitchFamily="34" charset="-122"/>
                <a:cs typeface="Inter" pitchFamily="34" charset="-120"/>
              </a:rPr>
              <a:t>Extracting the intended meaning from language</a:t>
            </a:r>
            <a:endParaRPr lang="en-US" sz="1400" dirty="0"/>
          </a:p>
        </p:txBody>
      </p:sp>
      <p:sp>
        <p:nvSpPr>
          <p:cNvPr id="7" name="Shape 3"/>
          <p:cNvSpPr/>
          <p:nvPr/>
        </p:nvSpPr>
        <p:spPr>
          <a:xfrm>
            <a:off x="4674394" y="2580203"/>
            <a:ext cx="8753475" cy="11430"/>
          </a:xfrm>
          <a:prstGeom prst="roundRect">
            <a:avLst>
              <a:gd name="adj" fmla="val 653716"/>
            </a:avLst>
          </a:prstGeom>
          <a:solidFill>
            <a:srgbClr val="B8D3DF"/>
          </a:solidFill>
          <a:ln/>
        </p:spPr>
      </p:sp>
      <p:pic>
        <p:nvPicPr>
          <p:cNvPr id="8" name="Image 2" descr="preencoded.png">    </p:cNvPr>
          <p:cNvPicPr>
            <a:picLocks noChangeAspect="1"/>
          </p:cNvPicPr>
          <p:nvPr/>
        </p:nvPicPr>
        <p:blipFill>
          <a:blip r:embed="rId3"/>
          <a:stretch>
            <a:fillRect/>
          </a:stretch>
        </p:blipFill>
        <p:spPr>
          <a:xfrm>
            <a:off x="2244804" y="2611993"/>
            <a:ext cx="3180278" cy="1025009"/>
          </a:xfrm>
          <a:prstGeom prst="rect">
            <a:avLst/>
          </a:prstGeom>
        </p:spPr>
      </p:pic>
      <p:pic>
        <p:nvPicPr>
          <p:cNvPr id="9" name="Image 3" descr="preencoded.png">    </p:cNvPr>
          <p:cNvPicPr>
            <a:picLocks noChangeAspect="1"/>
          </p:cNvPicPr>
          <p:nvPr/>
        </p:nvPicPr>
        <p:blipFill>
          <a:blip r:embed="rId4"/>
          <a:stretch>
            <a:fillRect/>
          </a:stretch>
        </p:blipFill>
        <p:spPr>
          <a:xfrm>
            <a:off x="3709749" y="2968109"/>
            <a:ext cx="250150" cy="312658"/>
          </a:xfrm>
          <a:prstGeom prst="rect">
            <a:avLst/>
          </a:prstGeom>
        </p:spPr>
      </p:pic>
      <p:sp>
        <p:nvSpPr>
          <p:cNvPr id="10" name="Text 4"/>
          <p:cNvSpPr/>
          <p:nvPr/>
        </p:nvSpPr>
        <p:spPr>
          <a:xfrm>
            <a:off x="5602962" y="2789873"/>
            <a:ext cx="2542461" cy="278011"/>
          </a:xfrm>
          <a:prstGeom prst="rect">
            <a:avLst/>
          </a:prstGeom>
          <a:noFill/>
          <a:ln/>
        </p:spPr>
        <p:txBody>
          <a:bodyPr wrap="none" lIns="0" tIns="0" rIns="0" bIns="0" rtlCol="0" anchor="t"/>
          <a:lstStyle/>
          <a:p>
            <a:pPr algn="l" indent="0" marL="0">
              <a:lnSpc>
                <a:spcPts val="2150"/>
              </a:lnSpc>
              <a:buNone/>
            </a:pPr>
            <a:r>
              <a:rPr lang="en-US" sz="1750" b="1" dirty="0">
                <a:solidFill>
                  <a:srgbClr val="000000"/>
                </a:solidFill>
                <a:latin typeface="Inter Bold" pitchFamily="34" charset="0"/>
                <a:ea typeface="Inter Bold" pitchFamily="34" charset="-122"/>
                <a:cs typeface="Inter Bold" pitchFamily="34" charset="-120"/>
              </a:rPr>
              <a:t>Semantic Relationships</a:t>
            </a:r>
            <a:endParaRPr lang="en-US" sz="1750" dirty="0"/>
          </a:p>
        </p:txBody>
      </p:sp>
      <p:sp>
        <p:nvSpPr>
          <p:cNvPr id="11" name="Text 5"/>
          <p:cNvSpPr/>
          <p:nvPr/>
        </p:nvSpPr>
        <p:spPr>
          <a:xfrm>
            <a:off x="5602962" y="3174563"/>
            <a:ext cx="3809524" cy="284559"/>
          </a:xfrm>
          <a:prstGeom prst="rect">
            <a:avLst/>
          </a:prstGeom>
          <a:noFill/>
          <a:ln/>
        </p:spPr>
        <p:txBody>
          <a:bodyPr wrap="none" lIns="0" tIns="0" rIns="0" bIns="0" rtlCol="0" anchor="t"/>
          <a:lstStyle/>
          <a:p>
            <a:pPr algn="l" indent="0" marL="0">
              <a:lnSpc>
                <a:spcPts val="2200"/>
              </a:lnSpc>
              <a:buNone/>
            </a:pPr>
            <a:r>
              <a:rPr lang="en-US" sz="1400" dirty="0">
                <a:solidFill>
                  <a:srgbClr val="000000"/>
                </a:solidFill>
                <a:latin typeface="Inter" pitchFamily="34" charset="0"/>
                <a:ea typeface="Inter" pitchFamily="34" charset="-122"/>
                <a:cs typeface="Inter" pitchFamily="34" charset="-120"/>
              </a:rPr>
              <a:t>Synonymy, antonymy, hypernymy, meronymy</a:t>
            </a:r>
            <a:endParaRPr lang="en-US" sz="1400" dirty="0"/>
          </a:p>
        </p:txBody>
      </p:sp>
      <p:sp>
        <p:nvSpPr>
          <p:cNvPr id="12" name="Shape 6"/>
          <p:cNvSpPr/>
          <p:nvPr/>
        </p:nvSpPr>
        <p:spPr>
          <a:xfrm>
            <a:off x="5469493" y="3649623"/>
            <a:ext cx="7958376" cy="11430"/>
          </a:xfrm>
          <a:prstGeom prst="roundRect">
            <a:avLst>
              <a:gd name="adj" fmla="val 653716"/>
            </a:avLst>
          </a:prstGeom>
          <a:solidFill>
            <a:srgbClr val="B8D3DF"/>
          </a:solidFill>
          <a:ln/>
        </p:spPr>
      </p:sp>
      <p:pic>
        <p:nvPicPr>
          <p:cNvPr id="13" name="Image 4" descr="preencoded.png">    </p:cNvPr>
          <p:cNvPicPr>
            <a:picLocks noChangeAspect="1"/>
          </p:cNvPicPr>
          <p:nvPr/>
        </p:nvPicPr>
        <p:blipFill>
          <a:blip r:embed="rId5"/>
          <a:stretch>
            <a:fillRect/>
          </a:stretch>
        </p:blipFill>
        <p:spPr>
          <a:xfrm>
            <a:off x="1449705" y="3681413"/>
            <a:ext cx="4770358" cy="1025009"/>
          </a:xfrm>
          <a:prstGeom prst="rect">
            <a:avLst/>
          </a:prstGeom>
        </p:spPr>
      </p:pic>
      <p:pic>
        <p:nvPicPr>
          <p:cNvPr id="14" name="Image 5" descr="preencoded.png">    </p:cNvPr>
          <p:cNvPicPr>
            <a:picLocks noChangeAspect="1"/>
          </p:cNvPicPr>
          <p:nvPr/>
        </p:nvPicPr>
        <p:blipFill>
          <a:blip r:embed="rId6"/>
          <a:stretch>
            <a:fillRect/>
          </a:stretch>
        </p:blipFill>
        <p:spPr>
          <a:xfrm>
            <a:off x="3709749" y="4037528"/>
            <a:ext cx="250150" cy="312658"/>
          </a:xfrm>
          <a:prstGeom prst="rect">
            <a:avLst/>
          </a:prstGeom>
        </p:spPr>
      </p:pic>
      <p:sp>
        <p:nvSpPr>
          <p:cNvPr id="15" name="Text 7"/>
          <p:cNvSpPr/>
          <p:nvPr/>
        </p:nvSpPr>
        <p:spPr>
          <a:xfrm>
            <a:off x="6397943" y="3859292"/>
            <a:ext cx="3061573" cy="278011"/>
          </a:xfrm>
          <a:prstGeom prst="rect">
            <a:avLst/>
          </a:prstGeom>
          <a:noFill/>
          <a:ln/>
        </p:spPr>
        <p:txBody>
          <a:bodyPr wrap="none" lIns="0" tIns="0" rIns="0" bIns="0" rtlCol="0" anchor="t"/>
          <a:lstStyle/>
          <a:p>
            <a:pPr algn="l" indent="0" marL="0">
              <a:lnSpc>
                <a:spcPts val="2150"/>
              </a:lnSpc>
              <a:buNone/>
            </a:pPr>
            <a:r>
              <a:rPr lang="en-US" sz="1750" b="1" dirty="0">
                <a:solidFill>
                  <a:srgbClr val="000000"/>
                </a:solidFill>
                <a:latin typeface="Inter Bold" pitchFamily="34" charset="0"/>
                <a:ea typeface="Inter Bold" pitchFamily="34" charset="-122"/>
                <a:cs typeface="Inter Bold" pitchFamily="34" charset="-120"/>
              </a:rPr>
              <a:t>Word Sense Disambiguation</a:t>
            </a:r>
            <a:endParaRPr lang="en-US" sz="1750" dirty="0"/>
          </a:p>
        </p:txBody>
      </p:sp>
      <p:sp>
        <p:nvSpPr>
          <p:cNvPr id="16" name="Text 8"/>
          <p:cNvSpPr/>
          <p:nvPr/>
        </p:nvSpPr>
        <p:spPr>
          <a:xfrm>
            <a:off x="6397943" y="4243983"/>
            <a:ext cx="4714042" cy="284559"/>
          </a:xfrm>
          <a:prstGeom prst="rect">
            <a:avLst/>
          </a:prstGeom>
          <a:noFill/>
          <a:ln/>
        </p:spPr>
        <p:txBody>
          <a:bodyPr wrap="none" lIns="0" tIns="0" rIns="0" bIns="0" rtlCol="0" anchor="t"/>
          <a:lstStyle/>
          <a:p>
            <a:pPr algn="l" indent="0" marL="0">
              <a:lnSpc>
                <a:spcPts val="2200"/>
              </a:lnSpc>
              <a:buNone/>
            </a:pPr>
            <a:r>
              <a:rPr lang="en-US" sz="1400" dirty="0">
                <a:solidFill>
                  <a:srgbClr val="000000"/>
                </a:solidFill>
                <a:latin typeface="Inter" pitchFamily="34" charset="0"/>
                <a:ea typeface="Inter" pitchFamily="34" charset="-122"/>
                <a:cs typeface="Inter" pitchFamily="34" charset="-120"/>
              </a:rPr>
              <a:t>Determining which meaning of a word is used in context</a:t>
            </a:r>
            <a:endParaRPr lang="en-US" sz="1400" dirty="0"/>
          </a:p>
        </p:txBody>
      </p:sp>
      <p:sp>
        <p:nvSpPr>
          <p:cNvPr id="17" name="Shape 9"/>
          <p:cNvSpPr/>
          <p:nvPr/>
        </p:nvSpPr>
        <p:spPr>
          <a:xfrm>
            <a:off x="6264473" y="4719042"/>
            <a:ext cx="7163395" cy="11430"/>
          </a:xfrm>
          <a:prstGeom prst="roundRect">
            <a:avLst>
              <a:gd name="adj" fmla="val 653716"/>
            </a:avLst>
          </a:prstGeom>
          <a:solidFill>
            <a:srgbClr val="B8D3DF"/>
          </a:solidFill>
          <a:ln/>
        </p:spPr>
      </p:sp>
      <p:pic>
        <p:nvPicPr>
          <p:cNvPr id="18" name="Image 6" descr="preencoded.png">    </p:cNvPr>
          <p:cNvPicPr>
            <a:picLocks noChangeAspect="1"/>
          </p:cNvPicPr>
          <p:nvPr/>
        </p:nvPicPr>
        <p:blipFill>
          <a:blip r:embed="rId7"/>
          <a:stretch>
            <a:fillRect/>
          </a:stretch>
        </p:blipFill>
        <p:spPr>
          <a:xfrm>
            <a:off x="654606" y="4750832"/>
            <a:ext cx="6360557" cy="1025009"/>
          </a:xfrm>
          <a:prstGeom prst="rect">
            <a:avLst/>
          </a:prstGeom>
        </p:spPr>
      </p:pic>
      <p:pic>
        <p:nvPicPr>
          <p:cNvPr id="19" name="Image 7" descr="preencoded.png">    </p:cNvPr>
          <p:cNvPicPr>
            <a:picLocks noChangeAspect="1"/>
          </p:cNvPicPr>
          <p:nvPr/>
        </p:nvPicPr>
        <p:blipFill>
          <a:blip r:embed="rId8"/>
          <a:stretch>
            <a:fillRect/>
          </a:stretch>
        </p:blipFill>
        <p:spPr>
          <a:xfrm>
            <a:off x="3709749" y="5106948"/>
            <a:ext cx="250150" cy="312658"/>
          </a:xfrm>
          <a:prstGeom prst="rect">
            <a:avLst/>
          </a:prstGeom>
        </p:spPr>
      </p:pic>
      <p:sp>
        <p:nvSpPr>
          <p:cNvPr id="20" name="Text 10"/>
          <p:cNvSpPr/>
          <p:nvPr/>
        </p:nvSpPr>
        <p:spPr>
          <a:xfrm>
            <a:off x="7193042" y="4928711"/>
            <a:ext cx="2223730" cy="278011"/>
          </a:xfrm>
          <a:prstGeom prst="rect">
            <a:avLst/>
          </a:prstGeom>
          <a:noFill/>
          <a:ln/>
        </p:spPr>
        <p:txBody>
          <a:bodyPr wrap="none" lIns="0" tIns="0" rIns="0" bIns="0" rtlCol="0" anchor="t"/>
          <a:lstStyle/>
          <a:p>
            <a:pPr algn="l" indent="0" marL="0">
              <a:lnSpc>
                <a:spcPts val="2150"/>
              </a:lnSpc>
              <a:buNone/>
            </a:pPr>
            <a:r>
              <a:rPr lang="en-US" sz="1750" b="1" dirty="0">
                <a:solidFill>
                  <a:srgbClr val="000000"/>
                </a:solidFill>
                <a:latin typeface="Inter Bold" pitchFamily="34" charset="0"/>
                <a:ea typeface="Inter Bold" pitchFamily="34" charset="-122"/>
                <a:cs typeface="Inter Bold" pitchFamily="34" charset="-120"/>
              </a:rPr>
              <a:t>Lexical Semantics</a:t>
            </a:r>
            <a:endParaRPr lang="en-US" sz="1750" dirty="0"/>
          </a:p>
        </p:txBody>
      </p:sp>
      <p:sp>
        <p:nvSpPr>
          <p:cNvPr id="21" name="Text 11"/>
          <p:cNvSpPr/>
          <p:nvPr/>
        </p:nvSpPr>
        <p:spPr>
          <a:xfrm>
            <a:off x="7193042" y="5313402"/>
            <a:ext cx="3828693" cy="284559"/>
          </a:xfrm>
          <a:prstGeom prst="rect">
            <a:avLst/>
          </a:prstGeom>
          <a:noFill/>
          <a:ln/>
        </p:spPr>
        <p:txBody>
          <a:bodyPr wrap="none" lIns="0" tIns="0" rIns="0" bIns="0" rtlCol="0" anchor="t"/>
          <a:lstStyle/>
          <a:p>
            <a:pPr algn="l" indent="0" marL="0">
              <a:lnSpc>
                <a:spcPts val="2200"/>
              </a:lnSpc>
              <a:buNone/>
            </a:pPr>
            <a:r>
              <a:rPr lang="en-US" sz="1400" dirty="0">
                <a:solidFill>
                  <a:srgbClr val="000000"/>
                </a:solidFill>
                <a:latin typeface="Inter" pitchFamily="34" charset="0"/>
                <a:ea typeface="Inter" pitchFamily="34" charset="-122"/>
                <a:cs typeface="Inter" pitchFamily="34" charset="-120"/>
              </a:rPr>
              <a:t>Studying how individual words carry meaning</a:t>
            </a:r>
            <a:endParaRPr lang="en-US" sz="1400" dirty="0"/>
          </a:p>
        </p:txBody>
      </p:sp>
      <p:sp>
        <p:nvSpPr>
          <p:cNvPr id="22" name="Text 12"/>
          <p:cNvSpPr/>
          <p:nvPr/>
        </p:nvSpPr>
        <p:spPr>
          <a:xfrm>
            <a:off x="622578" y="5975866"/>
            <a:ext cx="12849701" cy="853678"/>
          </a:xfrm>
          <a:prstGeom prst="rect">
            <a:avLst/>
          </a:prstGeom>
          <a:noFill/>
          <a:ln/>
        </p:spPr>
        <p:txBody>
          <a:bodyPr wrap="square" lIns="0" tIns="0" rIns="0" bIns="0" rtlCol="0" anchor="t"/>
          <a:lstStyle/>
          <a:p>
            <a:pPr algn="l" indent="0" marL="0">
              <a:lnSpc>
                <a:spcPts val="2200"/>
              </a:lnSpc>
              <a:buNone/>
            </a:pPr>
            <a:r>
              <a:rPr lang="en-US" sz="1400" dirty="0">
                <a:solidFill>
                  <a:srgbClr val="000000"/>
                </a:solidFill>
                <a:latin typeface="Inter" pitchFamily="34" charset="0"/>
                <a:ea typeface="Inter" pitchFamily="34" charset="-122"/>
                <a:cs typeface="Inter" pitchFamily="34" charset="-120"/>
              </a:rPr>
              <a:t>Semantics goes beyond the structural arrangement of words to analyze their meaning. While syntax tells us if a sentence is grammatically correct, semantics helps determine if it makes logical sense. For NLP systems, semantic analysis is crucial for tasks like question answering, information retrieval, and translation.</a:t>
            </a:r>
            <a:endParaRPr lang="en-US" sz="1400" dirty="0"/>
          </a:p>
        </p:txBody>
      </p:sp>
      <p:sp>
        <p:nvSpPr>
          <p:cNvPr id="23" name="Text 13"/>
          <p:cNvSpPr/>
          <p:nvPr/>
        </p:nvSpPr>
        <p:spPr>
          <a:xfrm>
            <a:off x="622578" y="7029569"/>
            <a:ext cx="12849701" cy="569119"/>
          </a:xfrm>
          <a:prstGeom prst="rect">
            <a:avLst/>
          </a:prstGeom>
          <a:noFill/>
          <a:ln/>
        </p:spPr>
        <p:txBody>
          <a:bodyPr wrap="square" lIns="0" tIns="0" rIns="0" bIns="0" rtlCol="0" anchor="t"/>
          <a:lstStyle/>
          <a:p>
            <a:pPr algn="l" indent="0" marL="0">
              <a:lnSpc>
                <a:spcPts val="2200"/>
              </a:lnSpc>
              <a:buNone/>
            </a:pPr>
            <a:r>
              <a:rPr lang="en-US" sz="1400" dirty="0">
                <a:solidFill>
                  <a:srgbClr val="000000"/>
                </a:solidFill>
                <a:latin typeface="Inter" pitchFamily="34" charset="0"/>
                <a:ea typeface="Inter" pitchFamily="34" charset="-122"/>
                <a:cs typeface="Inter" pitchFamily="34" charset="-120"/>
              </a:rPr>
              <a:t>Modern semantic processing in NLP often leverages techniques like distributional semantics, which captures meaning by analyzing how words co-occur in large text corpora, and semantic role labeling, which identifies the roles that entities play in events described by sentences.</a:t>
            </a:r>
            <a:endParaRPr lang="en-US" sz="1400" dirty="0"/>
          </a:p>
        </p:txBody>
      </p:sp>
      <p:pic>
        <p:nvPicPr>
          <p:cNvPr id="24" name="Image 8" descr="preencoded.png">    </p:cNvPr>
          <p:cNvPicPr>
            <a:picLocks noChangeAspect="1"/>
          </p:cNvPicPr>
          <p:nvPr/>
        </p:nvPicPr>
        <p:blipFill>
          <a:blip r:embed="rId9"/>
          <a:stretch>
            <a:fillRect/>
          </a:stretch>
        </p:blipFill>
        <p:spPr>
          <a:xfrm>
            <a:off x="13700760" y="228600"/>
            <a:ext cx="701040" cy="66413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1647" y="621983"/>
            <a:ext cx="5654873" cy="706874"/>
          </a:xfrm>
          <a:prstGeom prst="rect">
            <a:avLst/>
          </a:prstGeom>
          <a:noFill/>
          <a:ln/>
        </p:spPr>
        <p:txBody>
          <a:bodyPr wrap="none" lIns="0" tIns="0" rIns="0" bIns="0" rtlCol="0" anchor="t"/>
          <a:lstStyle/>
          <a:p>
            <a:pPr algn="l" indent="0" marL="0">
              <a:lnSpc>
                <a:spcPts val="5550"/>
              </a:lnSpc>
              <a:buNone/>
            </a:pPr>
            <a:r>
              <a:rPr lang="en-US" sz="4450" b="1" dirty="0">
                <a:solidFill>
                  <a:srgbClr val="000000"/>
                </a:solidFill>
                <a:latin typeface="Inter Bold" pitchFamily="34" charset="0"/>
                <a:ea typeface="Inter Bold" pitchFamily="34" charset="-122"/>
                <a:cs typeface="Inter Bold" pitchFamily="34" charset="-120"/>
              </a:rPr>
              <a:t>Semantics: Example</a:t>
            </a:r>
            <a:endParaRPr lang="en-US" sz="4450" dirty="0"/>
          </a:p>
        </p:txBody>
      </p:sp>
      <p:sp>
        <p:nvSpPr>
          <p:cNvPr id="3" name="Text 1"/>
          <p:cNvSpPr/>
          <p:nvPr/>
        </p:nvSpPr>
        <p:spPr>
          <a:xfrm>
            <a:off x="791647" y="1894165"/>
            <a:ext cx="2827377" cy="353378"/>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Lexical Ambiguity</a:t>
            </a:r>
            <a:endParaRPr lang="en-US" sz="2200" dirty="0"/>
          </a:p>
        </p:txBody>
      </p:sp>
      <p:sp>
        <p:nvSpPr>
          <p:cNvPr id="4" name="Text 2"/>
          <p:cNvSpPr/>
          <p:nvPr/>
        </p:nvSpPr>
        <p:spPr>
          <a:xfrm>
            <a:off x="791647" y="2473643"/>
            <a:ext cx="6064448" cy="361950"/>
          </a:xfrm>
          <a:prstGeom prst="rect">
            <a:avLst/>
          </a:prstGeom>
          <a:noFill/>
          <a:ln/>
        </p:spPr>
        <p:txBody>
          <a:bodyPr wrap="none" lIns="0" tIns="0" rIns="0" bIns="0" rtlCol="0" anchor="t"/>
          <a:lstStyle/>
          <a:p>
            <a:pPr algn="l" indent="0" marL="0">
              <a:lnSpc>
                <a:spcPts val="2800"/>
              </a:lnSpc>
              <a:buNone/>
            </a:pPr>
            <a:r>
              <a:rPr lang="en-US" sz="1750" b="1" dirty="0">
                <a:solidFill>
                  <a:srgbClr val="000000"/>
                </a:solidFill>
                <a:latin typeface="Inter" pitchFamily="34" charset="0"/>
                <a:ea typeface="Inter" pitchFamily="34" charset="-122"/>
                <a:cs typeface="Inter" pitchFamily="34" charset="-120"/>
              </a:rPr>
              <a:t>"The panda eats shoots and leaves."</a:t>
            </a:r>
            <a:endParaRPr lang="en-US" sz="1750" dirty="0"/>
          </a:p>
        </p:txBody>
      </p:sp>
      <p:sp>
        <p:nvSpPr>
          <p:cNvPr id="5" name="Text 3"/>
          <p:cNvSpPr/>
          <p:nvPr/>
        </p:nvSpPr>
        <p:spPr>
          <a:xfrm>
            <a:off x="791647" y="3039070"/>
            <a:ext cx="6064448" cy="361950"/>
          </a:xfrm>
          <a:prstGeom prst="rect">
            <a:avLst/>
          </a:prstGeom>
          <a:noFill/>
          <a:ln/>
        </p:spPr>
        <p:txBody>
          <a:bodyPr wrap="none" lIns="0" tIns="0" rIns="0" bIns="0" rtlCol="0" anchor="t"/>
          <a:lstStyle/>
          <a:p>
            <a:pPr algn="l" indent="0" marL="0">
              <a:lnSpc>
                <a:spcPts val="2800"/>
              </a:lnSpc>
              <a:buNone/>
            </a:pPr>
            <a:r>
              <a:rPr lang="en-US" sz="1750" dirty="0">
                <a:solidFill>
                  <a:srgbClr val="000000"/>
                </a:solidFill>
                <a:latin typeface="Inter" pitchFamily="34" charset="0"/>
                <a:ea typeface="Inter" pitchFamily="34" charset="-122"/>
                <a:cs typeface="Inter" pitchFamily="34" charset="-120"/>
              </a:rPr>
              <a:t>Interpretation 1: The panda consumes three things:</a:t>
            </a:r>
            <a:endParaRPr lang="en-US" sz="1750" dirty="0"/>
          </a:p>
        </p:txBody>
      </p:sp>
      <p:sp>
        <p:nvSpPr>
          <p:cNvPr id="6" name="Text 4"/>
          <p:cNvSpPr/>
          <p:nvPr/>
        </p:nvSpPr>
        <p:spPr>
          <a:xfrm>
            <a:off x="791647" y="3604498"/>
            <a:ext cx="6064448" cy="361950"/>
          </a:xfrm>
          <a:prstGeom prst="rect">
            <a:avLst/>
          </a:prstGeom>
          <a:noFill/>
          <a:ln/>
        </p:spPr>
        <p:txBody>
          <a:bodyPr wrap="none" lIns="0" tIns="0" rIns="0" bIns="0" rtlCol="0" anchor="t"/>
          <a:lstStyle/>
          <a:p>
            <a:pPr algn="l" marL="342900" indent="-342900">
              <a:lnSpc>
                <a:spcPts val="2800"/>
              </a:lnSpc>
              <a:buSzPct val="100000"/>
              <a:buChar char="•"/>
            </a:pPr>
            <a:r>
              <a:rPr lang="en-US" sz="1750" dirty="0">
                <a:solidFill>
                  <a:srgbClr val="000000"/>
                </a:solidFill>
                <a:latin typeface="Inter" pitchFamily="34" charset="0"/>
                <a:ea typeface="Inter" pitchFamily="34" charset="-122"/>
                <a:cs typeface="Inter" pitchFamily="34" charset="-120"/>
              </a:rPr>
              <a:t>Food items</a:t>
            </a:r>
            <a:endParaRPr lang="en-US" sz="1750" dirty="0"/>
          </a:p>
        </p:txBody>
      </p:sp>
      <p:sp>
        <p:nvSpPr>
          <p:cNvPr id="7" name="Text 5"/>
          <p:cNvSpPr/>
          <p:nvPr/>
        </p:nvSpPr>
        <p:spPr>
          <a:xfrm>
            <a:off x="791647" y="4045506"/>
            <a:ext cx="6064448" cy="361950"/>
          </a:xfrm>
          <a:prstGeom prst="rect">
            <a:avLst/>
          </a:prstGeom>
          <a:noFill/>
          <a:ln/>
        </p:spPr>
        <p:txBody>
          <a:bodyPr wrap="none" lIns="0" tIns="0" rIns="0" bIns="0" rtlCol="0" anchor="t"/>
          <a:lstStyle/>
          <a:p>
            <a:pPr algn="l" marL="342900" indent="-342900">
              <a:lnSpc>
                <a:spcPts val="2800"/>
              </a:lnSpc>
              <a:buSzPct val="100000"/>
              <a:buChar char="•"/>
            </a:pPr>
            <a:r>
              <a:rPr lang="en-US" sz="1750" dirty="0">
                <a:solidFill>
                  <a:srgbClr val="000000"/>
                </a:solidFill>
                <a:latin typeface="Inter" pitchFamily="34" charset="0"/>
                <a:ea typeface="Inter" pitchFamily="34" charset="-122"/>
                <a:cs typeface="Inter" pitchFamily="34" charset="-120"/>
              </a:rPr>
              <a:t>Plant shoots</a:t>
            </a:r>
            <a:endParaRPr lang="en-US" sz="1750" dirty="0"/>
          </a:p>
        </p:txBody>
      </p:sp>
      <p:sp>
        <p:nvSpPr>
          <p:cNvPr id="8" name="Text 6"/>
          <p:cNvSpPr/>
          <p:nvPr/>
        </p:nvSpPr>
        <p:spPr>
          <a:xfrm>
            <a:off x="791647" y="4486513"/>
            <a:ext cx="6064448" cy="361950"/>
          </a:xfrm>
          <a:prstGeom prst="rect">
            <a:avLst/>
          </a:prstGeom>
          <a:noFill/>
          <a:ln/>
        </p:spPr>
        <p:txBody>
          <a:bodyPr wrap="none" lIns="0" tIns="0" rIns="0" bIns="0" rtlCol="0" anchor="t"/>
          <a:lstStyle/>
          <a:p>
            <a:pPr algn="l" marL="342900" indent="-342900">
              <a:lnSpc>
                <a:spcPts val="2800"/>
              </a:lnSpc>
              <a:buSzPct val="100000"/>
              <a:buChar char="•"/>
            </a:pPr>
            <a:r>
              <a:rPr lang="en-US" sz="1750" dirty="0">
                <a:solidFill>
                  <a:srgbClr val="000000"/>
                </a:solidFill>
                <a:latin typeface="Inter" pitchFamily="34" charset="0"/>
                <a:ea typeface="Inter" pitchFamily="34" charset="-122"/>
                <a:cs typeface="Inter" pitchFamily="34" charset="-120"/>
              </a:rPr>
              <a:t>Plant leaves</a:t>
            </a:r>
            <a:endParaRPr lang="en-US" sz="1750" dirty="0"/>
          </a:p>
        </p:txBody>
      </p:sp>
      <p:sp>
        <p:nvSpPr>
          <p:cNvPr id="9" name="Text 7"/>
          <p:cNvSpPr/>
          <p:nvPr/>
        </p:nvSpPr>
        <p:spPr>
          <a:xfrm>
            <a:off x="7415451" y="1894165"/>
            <a:ext cx="4244459" cy="353378"/>
          </a:xfrm>
          <a:prstGeom prst="rect">
            <a:avLst/>
          </a:prstGeom>
          <a:noFill/>
          <a:ln/>
        </p:spPr>
        <p:txBody>
          <a:bodyPr wrap="none" lIns="0" tIns="0" rIns="0" bIns="0" rtlCol="0" anchor="t"/>
          <a:lstStyle/>
          <a:p>
            <a:pPr algn="l" indent="0" marL="0">
              <a:lnSpc>
                <a:spcPts val="2750"/>
              </a:lnSpc>
              <a:buNone/>
            </a:pPr>
            <a:r>
              <a:rPr lang="en-US" sz="2200" b="1" dirty="0">
                <a:solidFill>
                  <a:srgbClr val="000000"/>
                </a:solidFill>
                <a:latin typeface="Inter Bold" pitchFamily="34" charset="0"/>
                <a:ea typeface="Inter Bold" pitchFamily="34" charset="-122"/>
                <a:cs typeface="Inter Bold" pitchFamily="34" charset="-120"/>
              </a:rPr>
              <a:t>Punctuation Changes Meaning</a:t>
            </a:r>
            <a:endParaRPr lang="en-US" sz="2200" dirty="0"/>
          </a:p>
        </p:txBody>
      </p:sp>
      <p:sp>
        <p:nvSpPr>
          <p:cNvPr id="10" name="Text 8"/>
          <p:cNvSpPr/>
          <p:nvPr/>
        </p:nvSpPr>
        <p:spPr>
          <a:xfrm>
            <a:off x="7415451" y="2473643"/>
            <a:ext cx="6064448" cy="361950"/>
          </a:xfrm>
          <a:prstGeom prst="rect">
            <a:avLst/>
          </a:prstGeom>
          <a:noFill/>
          <a:ln/>
        </p:spPr>
        <p:txBody>
          <a:bodyPr wrap="none" lIns="0" tIns="0" rIns="0" bIns="0" rtlCol="0" anchor="t"/>
          <a:lstStyle/>
          <a:p>
            <a:pPr algn="l" indent="0" marL="0">
              <a:lnSpc>
                <a:spcPts val="2800"/>
              </a:lnSpc>
              <a:buNone/>
            </a:pPr>
            <a:r>
              <a:rPr lang="en-US" sz="1750" b="1" dirty="0">
                <a:solidFill>
                  <a:srgbClr val="000000"/>
                </a:solidFill>
                <a:latin typeface="Inter" pitchFamily="34" charset="0"/>
                <a:ea typeface="Inter" pitchFamily="34" charset="-122"/>
                <a:cs typeface="Inter" pitchFamily="34" charset="-120"/>
              </a:rPr>
              <a:t>"The panda eats, shoots and leaves."</a:t>
            </a:r>
            <a:endParaRPr lang="en-US" sz="1750" dirty="0"/>
          </a:p>
        </p:txBody>
      </p:sp>
      <p:sp>
        <p:nvSpPr>
          <p:cNvPr id="11" name="Text 9"/>
          <p:cNvSpPr/>
          <p:nvPr/>
        </p:nvSpPr>
        <p:spPr>
          <a:xfrm>
            <a:off x="7415451" y="3039070"/>
            <a:ext cx="6064448" cy="361950"/>
          </a:xfrm>
          <a:prstGeom prst="rect">
            <a:avLst/>
          </a:prstGeom>
          <a:noFill/>
          <a:ln/>
        </p:spPr>
        <p:txBody>
          <a:bodyPr wrap="none" lIns="0" tIns="0" rIns="0" bIns="0" rtlCol="0" anchor="t"/>
          <a:lstStyle/>
          <a:p>
            <a:pPr algn="l" indent="0" marL="0">
              <a:lnSpc>
                <a:spcPts val="2800"/>
              </a:lnSpc>
              <a:buNone/>
            </a:pPr>
            <a:r>
              <a:rPr lang="en-US" sz="1750" dirty="0">
                <a:solidFill>
                  <a:srgbClr val="000000"/>
                </a:solidFill>
                <a:latin typeface="Inter" pitchFamily="34" charset="0"/>
                <a:ea typeface="Inter" pitchFamily="34" charset="-122"/>
                <a:cs typeface="Inter" pitchFamily="34" charset="-120"/>
              </a:rPr>
              <a:t>Interpretation 2: The panda performs three actions:</a:t>
            </a:r>
            <a:endParaRPr lang="en-US" sz="1750" dirty="0"/>
          </a:p>
        </p:txBody>
      </p:sp>
      <p:sp>
        <p:nvSpPr>
          <p:cNvPr id="12" name="Text 10"/>
          <p:cNvSpPr/>
          <p:nvPr/>
        </p:nvSpPr>
        <p:spPr>
          <a:xfrm>
            <a:off x="7415451" y="3604498"/>
            <a:ext cx="6064448" cy="361950"/>
          </a:xfrm>
          <a:prstGeom prst="rect">
            <a:avLst/>
          </a:prstGeom>
          <a:noFill/>
          <a:ln/>
        </p:spPr>
        <p:txBody>
          <a:bodyPr wrap="none" lIns="0" tIns="0" rIns="0" bIns="0" rtlCol="0" anchor="t"/>
          <a:lstStyle/>
          <a:p>
            <a:pPr algn="l" marL="342900" indent="-342900">
              <a:lnSpc>
                <a:spcPts val="2800"/>
              </a:lnSpc>
              <a:buSzPct val="100000"/>
              <a:buChar char="•"/>
            </a:pPr>
            <a:r>
              <a:rPr lang="en-US" sz="1750" dirty="0">
                <a:solidFill>
                  <a:srgbClr val="000000"/>
                </a:solidFill>
                <a:latin typeface="Inter" pitchFamily="34" charset="0"/>
                <a:ea typeface="Inter" pitchFamily="34" charset="-122"/>
                <a:cs typeface="Inter" pitchFamily="34" charset="-120"/>
              </a:rPr>
              <a:t>Eats something</a:t>
            </a:r>
            <a:endParaRPr lang="en-US" sz="1750" dirty="0"/>
          </a:p>
        </p:txBody>
      </p:sp>
      <p:sp>
        <p:nvSpPr>
          <p:cNvPr id="13" name="Text 11"/>
          <p:cNvSpPr/>
          <p:nvPr/>
        </p:nvSpPr>
        <p:spPr>
          <a:xfrm>
            <a:off x="7415451" y="4045506"/>
            <a:ext cx="6064448" cy="361950"/>
          </a:xfrm>
          <a:prstGeom prst="rect">
            <a:avLst/>
          </a:prstGeom>
          <a:noFill/>
          <a:ln/>
        </p:spPr>
        <p:txBody>
          <a:bodyPr wrap="none" lIns="0" tIns="0" rIns="0" bIns="0" rtlCol="0" anchor="t"/>
          <a:lstStyle/>
          <a:p>
            <a:pPr algn="l" marL="342900" indent="-342900">
              <a:lnSpc>
                <a:spcPts val="2800"/>
              </a:lnSpc>
              <a:buSzPct val="100000"/>
              <a:buChar char="•"/>
            </a:pPr>
            <a:r>
              <a:rPr lang="en-US" sz="1750" dirty="0">
                <a:solidFill>
                  <a:srgbClr val="000000"/>
                </a:solidFill>
                <a:latin typeface="Inter" pitchFamily="34" charset="0"/>
                <a:ea typeface="Inter" pitchFamily="34" charset="-122"/>
                <a:cs typeface="Inter" pitchFamily="34" charset="-120"/>
              </a:rPr>
              <a:t>Fires a weapon</a:t>
            </a:r>
            <a:endParaRPr lang="en-US" sz="1750" dirty="0"/>
          </a:p>
        </p:txBody>
      </p:sp>
      <p:sp>
        <p:nvSpPr>
          <p:cNvPr id="14" name="Text 12"/>
          <p:cNvSpPr/>
          <p:nvPr/>
        </p:nvSpPr>
        <p:spPr>
          <a:xfrm>
            <a:off x="7415451" y="4486513"/>
            <a:ext cx="6064448" cy="361950"/>
          </a:xfrm>
          <a:prstGeom prst="rect">
            <a:avLst/>
          </a:prstGeom>
          <a:noFill/>
          <a:ln/>
        </p:spPr>
        <p:txBody>
          <a:bodyPr wrap="none" lIns="0" tIns="0" rIns="0" bIns="0" rtlCol="0" anchor="t"/>
          <a:lstStyle/>
          <a:p>
            <a:pPr algn="l" marL="342900" indent="-342900">
              <a:lnSpc>
                <a:spcPts val="2800"/>
              </a:lnSpc>
              <a:buSzPct val="100000"/>
              <a:buChar char="•"/>
            </a:pPr>
            <a:r>
              <a:rPr lang="en-US" sz="1750" dirty="0">
                <a:solidFill>
                  <a:srgbClr val="000000"/>
                </a:solidFill>
                <a:latin typeface="Inter" pitchFamily="34" charset="0"/>
                <a:ea typeface="Inter" pitchFamily="34" charset="-122"/>
                <a:cs typeface="Inter" pitchFamily="34" charset="-120"/>
              </a:rPr>
              <a:t>Departs the scene</a:t>
            </a:r>
            <a:endParaRPr lang="en-US" sz="1750" dirty="0"/>
          </a:p>
        </p:txBody>
      </p:sp>
      <p:sp>
        <p:nvSpPr>
          <p:cNvPr id="15" name="Text 13"/>
          <p:cNvSpPr/>
          <p:nvPr/>
        </p:nvSpPr>
        <p:spPr>
          <a:xfrm>
            <a:off x="791647" y="5181957"/>
            <a:ext cx="12680633" cy="1085850"/>
          </a:xfrm>
          <a:prstGeom prst="rect">
            <a:avLst/>
          </a:prstGeom>
          <a:noFill/>
          <a:ln/>
        </p:spPr>
        <p:txBody>
          <a:bodyPr wrap="square" lIns="0" tIns="0" rIns="0" bIns="0" rtlCol="0" anchor="t"/>
          <a:lstStyle/>
          <a:p>
            <a:pPr algn="l" indent="0" marL="0">
              <a:lnSpc>
                <a:spcPts val="2800"/>
              </a:lnSpc>
              <a:buNone/>
            </a:pPr>
            <a:r>
              <a:rPr lang="en-US" sz="1750" dirty="0">
                <a:solidFill>
                  <a:srgbClr val="000000"/>
                </a:solidFill>
                <a:latin typeface="Inter" pitchFamily="34" charset="0"/>
                <a:ea typeface="Inter" pitchFamily="34" charset="-122"/>
                <a:cs typeface="Inter" pitchFamily="34" charset="-120"/>
              </a:rPr>
              <a:t>This classic example illustrates how word meanings can change dramatically based on context and interpretation. The word "shoots" can be either a noun (young plants) or a verb (fires a gun), while "leaves" can be either a noun (foliage) or a verb (departs).</a:t>
            </a:r>
            <a:endParaRPr lang="en-US" sz="1750" dirty="0"/>
          </a:p>
        </p:txBody>
      </p:sp>
      <p:sp>
        <p:nvSpPr>
          <p:cNvPr id="16" name="Text 14"/>
          <p:cNvSpPr/>
          <p:nvPr/>
        </p:nvSpPr>
        <p:spPr>
          <a:xfrm>
            <a:off x="791647" y="6522244"/>
            <a:ext cx="12680633" cy="1085850"/>
          </a:xfrm>
          <a:prstGeom prst="rect">
            <a:avLst/>
          </a:prstGeom>
          <a:noFill/>
          <a:ln/>
        </p:spPr>
        <p:txBody>
          <a:bodyPr wrap="square" lIns="0" tIns="0" rIns="0" bIns="0" rtlCol="0" anchor="t"/>
          <a:lstStyle/>
          <a:p>
            <a:pPr algn="l" indent="0" marL="0">
              <a:lnSpc>
                <a:spcPts val="2800"/>
              </a:lnSpc>
              <a:buNone/>
            </a:pPr>
            <a:r>
              <a:rPr lang="en-US" sz="1750" dirty="0">
                <a:solidFill>
                  <a:srgbClr val="000000"/>
                </a:solidFill>
                <a:latin typeface="Inter" pitchFamily="34" charset="0"/>
                <a:ea typeface="Inter" pitchFamily="34" charset="-122"/>
                <a:cs typeface="Inter" pitchFamily="34" charset="-120"/>
              </a:rPr>
              <a:t>Semantic analysis in NLP must resolve these ambiguities by considering context, world knowledge, and statistical patterns in language use. Word sense disambiguation techniques help determine which meaning is most likely intended based on surrounding words and typical usage patterns.</a:t>
            </a:r>
            <a:endParaRPr lang="en-US" sz="1750" dirty="0"/>
          </a:p>
        </p:txBody>
      </p:sp>
      <p:pic>
        <p:nvPicPr>
          <p:cNvPr id="17" name="Image 0" descr="preencoded.png">    </p:cNvPr>
          <p:cNvPicPr>
            <a:picLocks noChangeAspect="1"/>
          </p:cNvPicPr>
          <p:nvPr/>
        </p:nvPicPr>
        <p:blipFill>
          <a:blip r:embed="rId1"/>
          <a:stretch>
            <a:fillRect/>
          </a:stretch>
        </p:blipFill>
        <p:spPr>
          <a:xfrm>
            <a:off x="13700760" y="228600"/>
            <a:ext cx="701040" cy="66413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40</Slides>
  <Notes>40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40</vt:i4>
      </vt:variant>
    </vt:vector>
  </HeadingPairs>
  <TitlesOfParts>
    <vt:vector size="4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2025-04-28T02:42:56Z</dcterms:created>
  <dcterms:modified xsi:type="dcterms:W3CDTF">2025-04-28T02:42:56Z</dcterms:modified>
</cp:coreProperties>
</file>