
<file path=[Content_Types].xml><?xml version="1.0" encoding="utf-8"?>
<Types xmlns="http://schemas.openxmlformats.org/package/2006/content-types">
  <Default Extension="fntdata" ContentType="application/x-fontdata"/>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Lst>
  <p:notesMasterIdLst>
    <p:notesMasterId r:id="rId10"/>
  </p:notesMasterIdLst>
  <p:sldSz cx="14630400" cy="8229600"/>
  <p:notesSz cx="8229600" cy="14630400"/>
  <p:embeddedFontLst>
    <p:embeddedFont>
      <p:font typeface="Crimson Pro Semi Bold"/>
      <p:regular r:id="rId15"/>
    </p:embeddedFont>
    <p:embeddedFont>
      <p:font typeface="Crimson Pro Semi Bold"/>
      <p:regular r:id="rId16"/>
    </p:embeddedFont>
    <p:embeddedFont>
      <p:font typeface="Crimson Pro Semi Bold"/>
      <p:regular r:id="rId17"/>
    </p:embeddedFont>
    <p:embeddedFont>
      <p:font typeface="Crimson Pro Semi Bold"/>
      <p:regular r:id="rId18"/>
    </p:embeddedFont>
    <p:embeddedFont>
      <p:font typeface="Heebo"/>
      <p:regular r:id="rId19"/>
    </p:embeddedFont>
    <p:embeddedFont>
      <p:font typeface="Heebo"/>
      <p:regular r:id="rId20"/>
    </p:embeddedFont>
  </p:embeddedFon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notesMaster" Target="notesMasters/notesMaster1.xml"/><Relationship Id="rId11" Type="http://schemas.openxmlformats.org/officeDocument/2006/relationships/presProps" Target="presProps.xml"/><Relationship Id="rId12" Type="http://schemas.openxmlformats.org/officeDocument/2006/relationships/viewProps" Target="viewProps.xml"/><Relationship Id="rId13" Type="http://schemas.openxmlformats.org/officeDocument/2006/relationships/theme" Target="theme/theme1.xml"/><Relationship Id="rId14" Type="http://schemas.openxmlformats.org/officeDocument/2006/relationships/tableStyles" Target="tableStyles.xml"/><Relationship Id="rId15" Type="http://schemas.openxmlformats.org/officeDocument/2006/relationships/font" Target="fonts/font1.fntdata"/><Relationship Id="rId16" Type="http://schemas.openxmlformats.org/officeDocument/2006/relationships/font" Target="fonts/font2.fntdata"/><Relationship Id="rId17" Type="http://schemas.openxmlformats.org/officeDocument/2006/relationships/font" Target="fonts/font3.fntdata"/><Relationship Id="rId18" Type="http://schemas.openxmlformats.org/officeDocument/2006/relationships/font" Target="fonts/font4.fntdata"/><Relationship Id="rId19" Type="http://schemas.openxmlformats.org/officeDocument/2006/relationships/font" Target="fonts/font5.fntdata"/><Relationship Id="rId20" Type="http://schemas.openxmlformats.org/officeDocument/2006/relationships/font" Target="fonts/font6.fntdata"/></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0F0F1"/>
          </a:solidFill>
          <a:ln/>
        </p:spPr>
      </p:sp>
      <p:sp>
        <p:nvSpPr>
          <p:cNvPr id="3" name="Shape 1"/>
          <p:cNvSpPr/>
          <p:nvPr/>
        </p:nvSpPr>
        <p:spPr>
          <a:xfrm>
            <a:off x="0" y="0"/>
            <a:ext cx="14630400" cy="8229600"/>
          </a:xfrm>
          <a:prstGeom prst="rect">
            <a:avLst/>
          </a:prstGeom>
          <a:solidFill>
            <a:srgbClr val="FFFFFF"/>
          </a:solidFill>
          <a:ln/>
        </p:spPr>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0F0F1"/>
          </a:solidFill>
          <a:ln/>
        </p:spPr>
      </p:sp>
      <p:sp>
        <p:nvSpPr>
          <p:cNvPr id="3" name="Shape 1"/>
          <p:cNvSpPr/>
          <p:nvPr/>
        </p:nvSpPr>
        <p:spPr>
          <a:xfrm>
            <a:off x="0" y="0"/>
            <a:ext cx="14630400" cy="8229600"/>
          </a:xfrm>
          <a:prstGeom prst="rect">
            <a:avLst/>
          </a:prstGeom>
          <a:solidFill>
            <a:srgbClr val="FFFFFF"/>
          </a:solidFill>
          <a:ln/>
        </p:spPr>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0F0F1"/>
          </a:solidFill>
          <a:ln/>
        </p:spPr>
      </p:sp>
      <p:sp>
        <p:nvSpPr>
          <p:cNvPr id="3" name="Shape 1"/>
          <p:cNvSpPr/>
          <p:nvPr/>
        </p:nvSpPr>
        <p:spPr>
          <a:xfrm>
            <a:off x="0" y="0"/>
            <a:ext cx="14630400" cy="8229600"/>
          </a:xfrm>
          <a:prstGeom prst="rect">
            <a:avLst/>
          </a:prstGeom>
          <a:solidFill>
            <a:srgbClr val="FFFFFF"/>
          </a:solidFill>
          <a:ln/>
        </p:spPr>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0F0F1"/>
          </a:solidFill>
          <a:ln/>
        </p:spPr>
      </p:sp>
      <p:sp>
        <p:nvSpPr>
          <p:cNvPr id="3" name="Shape 1"/>
          <p:cNvSpPr/>
          <p:nvPr/>
        </p:nvSpPr>
        <p:spPr>
          <a:xfrm>
            <a:off x="0" y="0"/>
            <a:ext cx="14630400" cy="8229600"/>
          </a:xfrm>
          <a:prstGeom prst="rect">
            <a:avLst/>
          </a:prstGeom>
          <a:solidFill>
            <a:srgbClr val="FFFFFF"/>
          </a:solidFill>
          <a:ln/>
        </p:spPr>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0F0F1"/>
          </a:solidFill>
          <a:ln/>
        </p:spPr>
      </p:sp>
      <p:sp>
        <p:nvSpPr>
          <p:cNvPr id="3" name="Shape 1"/>
          <p:cNvSpPr/>
          <p:nvPr/>
        </p:nvSpPr>
        <p:spPr>
          <a:xfrm>
            <a:off x="0" y="0"/>
            <a:ext cx="14630400" cy="8229600"/>
          </a:xfrm>
          <a:prstGeom prst="rect">
            <a:avLst/>
          </a:prstGeom>
          <a:solidFill>
            <a:srgbClr val="FFFFFF"/>
          </a:solidFill>
          <a:ln/>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0F0F1"/>
          </a:solidFill>
          <a:ln/>
        </p:spPr>
      </p:sp>
      <p:sp>
        <p:nvSpPr>
          <p:cNvPr id="3" name="Shape 1"/>
          <p:cNvSpPr/>
          <p:nvPr/>
        </p:nvSpPr>
        <p:spPr>
          <a:xfrm>
            <a:off x="0" y="0"/>
            <a:ext cx="14630400" cy="8229600"/>
          </a:xfrm>
          <a:prstGeom prst="rect">
            <a:avLst/>
          </a:prstGeom>
          <a:solidFill>
            <a:srgbClr val="FFFFFF"/>
          </a:solidFill>
          <a:ln/>
        </p:spPr>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0F0F1"/>
          </a:solidFill>
          <a:ln/>
        </p:spPr>
      </p:sp>
      <p:sp>
        <p:nvSpPr>
          <p:cNvPr id="3" name="Shape 1"/>
          <p:cNvSpPr/>
          <p:nvPr/>
        </p:nvSpPr>
        <p:spPr>
          <a:xfrm>
            <a:off x="0" y="0"/>
            <a:ext cx="14630400" cy="8229600"/>
          </a:xfrm>
          <a:prstGeom prst="rect">
            <a:avLst/>
          </a:prstGeom>
          <a:solidFill>
            <a:srgbClr val="FFFFFF"/>
          </a:solidFill>
          <a:ln/>
        </p:spPr>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0F0F1"/>
          </a:solidFill>
          <a:ln/>
        </p:spPr>
      </p:sp>
      <p:sp>
        <p:nvSpPr>
          <p:cNvPr id="3" name="Shape 1"/>
          <p:cNvSpPr/>
          <p:nvPr/>
        </p:nvSpPr>
        <p:spPr>
          <a:xfrm>
            <a:off x="0" y="0"/>
            <a:ext cx="14630400" cy="8229600"/>
          </a:xfrm>
          <a:prstGeom prst="rect">
            <a:avLst/>
          </a:prstGeom>
          <a:solidFill>
            <a:srgbClr val="FFFFFF"/>
          </a:solidFill>
          <a:ln/>
        </p:spPr>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image" Target="../media/image-2-1.png"/><Relationship Id="rId2" Type="http://schemas.openxmlformats.org/officeDocument/2006/relationships/image" Target="../media/image-2-2.png"/><Relationship Id="rId3" Type="http://schemas.openxmlformats.org/officeDocument/2006/relationships/image" Target="../media/image-2-3.png"/><Relationship Id="rId4" Type="http://schemas.openxmlformats.org/officeDocument/2006/relationships/image" Target="../media/image-2-4.png"/><Relationship Id="rId5" Type="http://schemas.openxmlformats.org/officeDocument/2006/relationships/slideLayout" Target="../slideLayouts/slideLayout3.xml"/><Relationship Id="rId6"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3-1.png"/><Relationship Id="rId2" Type="http://schemas.openxmlformats.org/officeDocument/2006/relationships/image" Target="../media/image-3-2.png"/><Relationship Id="rId3" Type="http://schemas.openxmlformats.org/officeDocument/2006/relationships/image" Target="../media/image-3-3.png"/><Relationship Id="rId4" Type="http://schemas.openxmlformats.org/officeDocument/2006/relationships/image" Target="../media/image-3-4.png"/><Relationship Id="rId5" Type="http://schemas.openxmlformats.org/officeDocument/2006/relationships/image" Target="../media/image-3-5.png"/><Relationship Id="rId6" Type="http://schemas.openxmlformats.org/officeDocument/2006/relationships/image" Target="../media/image-3-6.png"/><Relationship Id="rId7" Type="http://schemas.openxmlformats.org/officeDocument/2006/relationships/image" Target="../media/image-3-7.png"/><Relationship Id="rId8" Type="http://schemas.openxmlformats.org/officeDocument/2006/relationships/image" Target="../media/image-3-8.png"/><Relationship Id="rId9" Type="http://schemas.openxmlformats.org/officeDocument/2006/relationships/slideLayout" Target="../slideLayouts/slideLayout4.xml"/><Relationship Id="rId10"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5-1.png"/><Relationship Id="rId2" Type="http://schemas.openxmlformats.org/officeDocument/2006/relationships/image" Target="../media/image-5-2.png"/><Relationship Id="rId3" Type="http://schemas.openxmlformats.org/officeDocument/2006/relationships/image" Target="../media/image-5-3.png"/><Relationship Id="rId4" Type="http://schemas.openxmlformats.org/officeDocument/2006/relationships/image" Target="../media/image-5-4.png"/><Relationship Id="rId5" Type="http://schemas.openxmlformats.org/officeDocument/2006/relationships/slideLayout" Target="../slideLayouts/slideLayout6.xml"/><Relationship Id="rId6"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Text 0"/>
          <p:cNvSpPr/>
          <p:nvPr/>
        </p:nvSpPr>
        <p:spPr>
          <a:xfrm>
            <a:off x="793790" y="1892022"/>
            <a:ext cx="13042821" cy="1417558"/>
          </a:xfrm>
          <a:prstGeom prst="rect">
            <a:avLst/>
          </a:prstGeom>
          <a:noFill/>
          <a:ln/>
        </p:spPr>
        <p:txBody>
          <a:bodyPr wrap="square" lIns="0" tIns="0" rIns="0" bIns="0" rtlCol="0" anchor="t"/>
          <a:lstStyle/>
          <a:p>
            <a:pPr algn="l" indent="0" marL="0">
              <a:lnSpc>
                <a:spcPts val="5550"/>
              </a:lnSpc>
              <a:buNone/>
            </a:pPr>
            <a:r>
              <a:rPr lang="en-US" sz="4450" dirty="0">
                <a:solidFill>
                  <a:srgbClr val="152D47"/>
                </a:solidFill>
                <a:latin typeface="Crimson Pro Semi Bold" pitchFamily="34" charset="0"/>
                <a:ea typeface="Crimson Pro Semi Bold" pitchFamily="34" charset="-122"/>
                <a:cs typeface="Crimson Pro Semi Bold" pitchFamily="34" charset="-120"/>
              </a:rPr>
              <a:t>Deep Learning Revolution: Implementing Neural Networks with Modern APIs</a:t>
            </a:r>
            <a:endParaRPr lang="en-US" sz="4450" dirty="0"/>
          </a:p>
        </p:txBody>
      </p:sp>
      <p:sp>
        <p:nvSpPr>
          <p:cNvPr id="3" name="Text 1"/>
          <p:cNvSpPr/>
          <p:nvPr/>
        </p:nvSpPr>
        <p:spPr>
          <a:xfrm>
            <a:off x="793790" y="3649742"/>
            <a:ext cx="13042821" cy="1088708"/>
          </a:xfrm>
          <a:prstGeom prst="rect">
            <a:avLst/>
          </a:prstGeom>
          <a:noFill/>
          <a:ln/>
        </p:spPr>
        <p:txBody>
          <a:bodyPr wrap="square" lIns="0" tIns="0" rIns="0" bIns="0" rtlCol="0" anchor="t"/>
          <a:lstStyle/>
          <a:p>
            <a:pPr algn="l" indent="0" marL="0">
              <a:lnSpc>
                <a:spcPts val="2850"/>
              </a:lnSpc>
              <a:buNone/>
            </a:pPr>
            <a:r>
              <a:rPr lang="en-US" sz="1750" dirty="0">
                <a:solidFill>
                  <a:srgbClr val="4C4C4D"/>
                </a:solidFill>
                <a:latin typeface="Heebo" pitchFamily="34" charset="0"/>
                <a:ea typeface="Heebo" pitchFamily="34" charset="-122"/>
                <a:cs typeface="Heebo" pitchFamily="34" charset="-120"/>
              </a:rPr>
              <a:t>Neural networks represent one of the most transformative technologies in modern computing. Inspired by the intricate architecture of the human brain, these computational models enable machines to learn complex patterns from vast datasets without explicit programming.</a:t>
            </a:r>
            <a:endParaRPr lang="en-US" sz="1750" dirty="0"/>
          </a:p>
        </p:txBody>
      </p:sp>
      <p:sp>
        <p:nvSpPr>
          <p:cNvPr id="4" name="Text 2"/>
          <p:cNvSpPr/>
          <p:nvPr/>
        </p:nvSpPr>
        <p:spPr>
          <a:xfrm>
            <a:off x="793790" y="4993600"/>
            <a:ext cx="13042821" cy="725805"/>
          </a:xfrm>
          <a:prstGeom prst="rect">
            <a:avLst/>
          </a:prstGeom>
          <a:noFill/>
          <a:ln/>
        </p:spPr>
        <p:txBody>
          <a:bodyPr wrap="square" lIns="0" tIns="0" rIns="0" bIns="0" rtlCol="0" anchor="t"/>
          <a:lstStyle/>
          <a:p>
            <a:pPr algn="l" indent="0" marL="0">
              <a:lnSpc>
                <a:spcPts val="2850"/>
              </a:lnSpc>
              <a:buNone/>
            </a:pPr>
            <a:r>
              <a:rPr lang="en-US" sz="1750" dirty="0">
                <a:solidFill>
                  <a:srgbClr val="4C4C4D"/>
                </a:solidFill>
                <a:latin typeface="Heebo" pitchFamily="34" charset="0"/>
                <a:ea typeface="Heebo" pitchFamily="34" charset="-122"/>
                <a:cs typeface="Heebo" pitchFamily="34" charset="-120"/>
              </a:rPr>
              <a:t>We'll explore the foundations of neural networks, their historical development, and practical implementation using popular frameworks like TensorFlow, PyTorch, and Keras. </a:t>
            </a:r>
            <a:endParaRPr lang="en-US" sz="1750" dirty="0"/>
          </a:p>
        </p:txBody>
      </p:sp>
      <p:sp>
        <p:nvSpPr>
          <p:cNvPr id="5" name="Text 3"/>
          <p:cNvSpPr/>
          <p:nvPr/>
        </p:nvSpPr>
        <p:spPr>
          <a:xfrm>
            <a:off x="793790" y="5974556"/>
            <a:ext cx="13042821" cy="362903"/>
          </a:xfrm>
          <a:prstGeom prst="rect">
            <a:avLst/>
          </a:prstGeom>
          <a:noFill/>
          <a:ln/>
        </p:spPr>
        <p:txBody>
          <a:bodyPr wrap="none" lIns="0" tIns="0" rIns="0" bIns="0" rtlCol="0" anchor="t"/>
          <a:lstStyle/>
          <a:p>
            <a:pPr algn="l" indent="0" marL="0">
              <a:lnSpc>
                <a:spcPts val="2850"/>
              </a:lnSpc>
              <a:buNone/>
            </a:pPr>
            <a:r>
              <a:rPr lang="en-US" sz="1750" dirty="0">
                <a:solidFill>
                  <a:srgbClr val="4C4C4D"/>
                </a:solidFill>
                <a:latin typeface="Heebo" pitchFamily="34" charset="0"/>
                <a:ea typeface="Heebo" pitchFamily="34" charset="-122"/>
                <a:cs typeface="Heebo" pitchFamily="34" charset="-120"/>
              </a:rPr>
              <a:t>Muhammad Saeed</a:t>
            </a:r>
            <a:endParaRPr lang="en-US" sz="175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658773" y="649367"/>
            <a:ext cx="8690729" cy="588288"/>
          </a:xfrm>
          <a:prstGeom prst="rect">
            <a:avLst/>
          </a:prstGeom>
          <a:noFill/>
          <a:ln/>
        </p:spPr>
        <p:txBody>
          <a:bodyPr wrap="none" lIns="0" tIns="0" rIns="0" bIns="0" rtlCol="0" anchor="t"/>
          <a:lstStyle/>
          <a:p>
            <a:pPr algn="l" indent="0" marL="0">
              <a:lnSpc>
                <a:spcPts val="4600"/>
              </a:lnSpc>
              <a:buNone/>
            </a:pPr>
            <a:r>
              <a:rPr lang="en-US" sz="3700" dirty="0">
                <a:solidFill>
                  <a:srgbClr val="152D47"/>
                </a:solidFill>
                <a:latin typeface="Crimson Pro Semi Bold" pitchFamily="34" charset="0"/>
                <a:ea typeface="Crimson Pro Semi Bold" pitchFamily="34" charset="-122"/>
                <a:cs typeface="Crimson Pro Semi Bold" pitchFamily="34" charset="-120"/>
              </a:rPr>
              <a:t>Historical Context and Rise of Deep Learning</a:t>
            </a:r>
            <a:endParaRPr lang="en-US" sz="3700" dirty="0"/>
          </a:p>
        </p:txBody>
      </p:sp>
      <p:sp>
        <p:nvSpPr>
          <p:cNvPr id="3" name="Text 1"/>
          <p:cNvSpPr/>
          <p:nvPr/>
        </p:nvSpPr>
        <p:spPr>
          <a:xfrm>
            <a:off x="658773" y="1614130"/>
            <a:ext cx="13312854" cy="602218"/>
          </a:xfrm>
          <a:prstGeom prst="rect">
            <a:avLst/>
          </a:prstGeom>
          <a:noFill/>
          <a:ln/>
        </p:spPr>
        <p:txBody>
          <a:bodyPr wrap="square" lIns="0" tIns="0" rIns="0" bIns="0" rtlCol="0" anchor="t"/>
          <a:lstStyle/>
          <a:p>
            <a:pPr algn="l" indent="0" marL="0">
              <a:lnSpc>
                <a:spcPts val="2350"/>
              </a:lnSpc>
              <a:buNone/>
            </a:pPr>
            <a:r>
              <a:rPr lang="en-US" sz="1450" dirty="0">
                <a:solidFill>
                  <a:srgbClr val="4C4C4D"/>
                </a:solidFill>
                <a:latin typeface="Heebo" pitchFamily="34" charset="0"/>
                <a:ea typeface="Heebo" pitchFamily="34" charset="-122"/>
                <a:cs typeface="Heebo" pitchFamily="34" charset="-120"/>
              </a:rPr>
              <a:t>Neural networks have evolved dramatically since their conceptual origins in the 1950s and 60s. Early pioneers like Frank Rosenblatt developed the perceptron, but limitations in computing power constrained progress for decades.</a:t>
            </a:r>
            <a:endParaRPr lang="en-US" sz="1450" dirty="0"/>
          </a:p>
        </p:txBody>
      </p:sp>
      <p:sp>
        <p:nvSpPr>
          <p:cNvPr id="4" name="Text 2"/>
          <p:cNvSpPr/>
          <p:nvPr/>
        </p:nvSpPr>
        <p:spPr>
          <a:xfrm>
            <a:off x="658773" y="2428042"/>
            <a:ext cx="13312854" cy="602218"/>
          </a:xfrm>
          <a:prstGeom prst="rect">
            <a:avLst/>
          </a:prstGeom>
          <a:noFill/>
          <a:ln/>
        </p:spPr>
        <p:txBody>
          <a:bodyPr wrap="square" lIns="0" tIns="0" rIns="0" bIns="0" rtlCol="0" anchor="t"/>
          <a:lstStyle/>
          <a:p>
            <a:pPr algn="l" indent="0" marL="0">
              <a:lnSpc>
                <a:spcPts val="2350"/>
              </a:lnSpc>
              <a:buNone/>
            </a:pPr>
            <a:r>
              <a:rPr lang="en-US" sz="1450" dirty="0">
                <a:solidFill>
                  <a:srgbClr val="4C4C4D"/>
                </a:solidFill>
                <a:latin typeface="Heebo" pitchFamily="34" charset="0"/>
                <a:ea typeface="Heebo" pitchFamily="34" charset="-122"/>
                <a:cs typeface="Heebo" pitchFamily="34" charset="-120"/>
              </a:rPr>
              <a:t>The field experienced a renaissance in the 2010s with breakthrough papers demonstrating deep learning's unprecedented capabilities in image recognition competitions. This transformation was fueled by increased computational resources, larger datasets, and algorithmic innovations.</a:t>
            </a:r>
            <a:endParaRPr lang="en-US" sz="1450" dirty="0"/>
          </a:p>
        </p:txBody>
      </p:sp>
      <p:sp>
        <p:nvSpPr>
          <p:cNvPr id="5" name="Text 3"/>
          <p:cNvSpPr/>
          <p:nvPr/>
        </p:nvSpPr>
        <p:spPr>
          <a:xfrm>
            <a:off x="658773" y="3241953"/>
            <a:ext cx="13312854" cy="602218"/>
          </a:xfrm>
          <a:prstGeom prst="rect">
            <a:avLst/>
          </a:prstGeom>
          <a:noFill/>
          <a:ln/>
        </p:spPr>
        <p:txBody>
          <a:bodyPr wrap="square" lIns="0" tIns="0" rIns="0" bIns="0" rtlCol="0" anchor="t"/>
          <a:lstStyle/>
          <a:p>
            <a:pPr algn="l" indent="0" marL="0">
              <a:lnSpc>
                <a:spcPts val="2350"/>
              </a:lnSpc>
              <a:buNone/>
            </a:pPr>
            <a:r>
              <a:rPr lang="en-US" sz="1450" dirty="0">
                <a:solidFill>
                  <a:srgbClr val="4C4C4D"/>
                </a:solidFill>
                <a:latin typeface="Heebo" pitchFamily="34" charset="0"/>
                <a:ea typeface="Heebo" pitchFamily="34" charset="-122"/>
                <a:cs typeface="Heebo" pitchFamily="34" charset="-120"/>
              </a:rPr>
              <a:t>Today, neural networks form the backbone of applications we interact with daily—from voice assistants and recommendation systems to medical diagnostics and autonomous vehicles—completely reshaping how we approach complex computational problems.</a:t>
            </a:r>
            <a:endParaRPr lang="en-US" sz="1450" dirty="0"/>
          </a:p>
        </p:txBody>
      </p:sp>
      <p:sp>
        <p:nvSpPr>
          <p:cNvPr id="6" name="Shape 4"/>
          <p:cNvSpPr/>
          <p:nvPr/>
        </p:nvSpPr>
        <p:spPr>
          <a:xfrm>
            <a:off x="658773" y="5817989"/>
            <a:ext cx="13312854" cy="22860"/>
          </a:xfrm>
          <a:prstGeom prst="roundRect">
            <a:avLst>
              <a:gd name="adj" fmla="val 123518"/>
            </a:avLst>
          </a:prstGeom>
          <a:solidFill>
            <a:srgbClr val="D8D4D4"/>
          </a:solidFill>
          <a:ln/>
        </p:spPr>
      </p:sp>
      <p:sp>
        <p:nvSpPr>
          <p:cNvPr id="7" name="Shape 5"/>
          <p:cNvSpPr/>
          <p:nvPr/>
        </p:nvSpPr>
        <p:spPr>
          <a:xfrm>
            <a:off x="3239214" y="5253335"/>
            <a:ext cx="22860" cy="564713"/>
          </a:xfrm>
          <a:prstGeom prst="roundRect">
            <a:avLst>
              <a:gd name="adj" fmla="val 123518"/>
            </a:avLst>
          </a:prstGeom>
          <a:solidFill>
            <a:srgbClr val="D8D4D4"/>
          </a:solidFill>
          <a:ln/>
        </p:spPr>
      </p:sp>
      <p:sp>
        <p:nvSpPr>
          <p:cNvPr id="8" name="Shape 6"/>
          <p:cNvSpPr/>
          <p:nvPr/>
        </p:nvSpPr>
        <p:spPr>
          <a:xfrm>
            <a:off x="3038951" y="5606236"/>
            <a:ext cx="423505" cy="423505"/>
          </a:xfrm>
          <a:prstGeom prst="roundRect">
            <a:avLst>
              <a:gd name="adj" fmla="val 6667"/>
            </a:avLst>
          </a:prstGeom>
          <a:solidFill>
            <a:srgbClr val="F2EEEE"/>
          </a:solidFill>
          <a:ln/>
        </p:spPr>
      </p:sp>
      <p:pic>
        <p:nvPicPr>
          <p:cNvPr id="9" name="Image 0" descr="preencoded.png">    </p:cNvPr>
          <p:cNvPicPr>
            <a:picLocks noChangeAspect="1"/>
          </p:cNvPicPr>
          <p:nvPr/>
        </p:nvPicPr>
        <p:blipFill>
          <a:blip r:embed="rId1"/>
          <a:stretch>
            <a:fillRect/>
          </a:stretch>
        </p:blipFill>
        <p:spPr>
          <a:xfrm>
            <a:off x="3109496" y="5641479"/>
            <a:ext cx="282297" cy="352901"/>
          </a:xfrm>
          <a:prstGeom prst="rect">
            <a:avLst/>
          </a:prstGeom>
        </p:spPr>
      </p:pic>
      <p:sp>
        <p:nvSpPr>
          <p:cNvPr id="10" name="Text 7"/>
          <p:cNvSpPr/>
          <p:nvPr/>
        </p:nvSpPr>
        <p:spPr>
          <a:xfrm>
            <a:off x="2074307" y="4055864"/>
            <a:ext cx="2352913" cy="294084"/>
          </a:xfrm>
          <a:prstGeom prst="rect">
            <a:avLst/>
          </a:prstGeom>
          <a:noFill/>
          <a:ln/>
        </p:spPr>
        <p:txBody>
          <a:bodyPr wrap="none" lIns="0" tIns="0" rIns="0" bIns="0" rtlCol="0" anchor="t"/>
          <a:lstStyle/>
          <a:p>
            <a:pPr algn="ctr" indent="0" marL="0">
              <a:lnSpc>
                <a:spcPts val="2300"/>
              </a:lnSpc>
              <a:buNone/>
            </a:pPr>
            <a:r>
              <a:rPr lang="en-US" sz="1850" dirty="0">
                <a:solidFill>
                  <a:srgbClr val="4C4C4D"/>
                </a:solidFill>
                <a:latin typeface="Crimson Pro Semi Bold" pitchFamily="34" charset="0"/>
                <a:ea typeface="Crimson Pro Semi Bold" pitchFamily="34" charset="-122"/>
                <a:cs typeface="Crimson Pro Semi Bold" pitchFamily="34" charset="-120"/>
              </a:rPr>
              <a:t>1950s-60s</a:t>
            </a:r>
            <a:endParaRPr lang="en-US" sz="1850" dirty="0"/>
          </a:p>
        </p:txBody>
      </p:sp>
      <p:sp>
        <p:nvSpPr>
          <p:cNvPr id="11" name="Text 8"/>
          <p:cNvSpPr/>
          <p:nvPr/>
        </p:nvSpPr>
        <p:spPr>
          <a:xfrm>
            <a:off x="847011" y="4462820"/>
            <a:ext cx="4807506" cy="602218"/>
          </a:xfrm>
          <a:prstGeom prst="rect">
            <a:avLst/>
          </a:prstGeom>
          <a:noFill/>
          <a:ln/>
        </p:spPr>
        <p:txBody>
          <a:bodyPr wrap="square" lIns="0" tIns="0" rIns="0" bIns="0" rtlCol="0" anchor="t"/>
          <a:lstStyle/>
          <a:p>
            <a:pPr algn="ctr" indent="0" marL="0">
              <a:lnSpc>
                <a:spcPts val="2350"/>
              </a:lnSpc>
              <a:buNone/>
            </a:pPr>
            <a:r>
              <a:rPr lang="en-US" sz="1450" dirty="0">
                <a:solidFill>
                  <a:srgbClr val="4C4C4D"/>
                </a:solidFill>
                <a:latin typeface="Heebo" pitchFamily="34" charset="0"/>
                <a:ea typeface="Heebo" pitchFamily="34" charset="-122"/>
                <a:cs typeface="Heebo" pitchFamily="34" charset="-120"/>
              </a:rPr>
              <a:t>Perceptron model introduced by Frank Rosenblatt, establishing foundational concepts</a:t>
            </a:r>
            <a:endParaRPr lang="en-US" sz="1450" dirty="0"/>
          </a:p>
        </p:txBody>
      </p:sp>
      <p:sp>
        <p:nvSpPr>
          <p:cNvPr id="12" name="Shape 9"/>
          <p:cNvSpPr/>
          <p:nvPr/>
        </p:nvSpPr>
        <p:spPr>
          <a:xfrm>
            <a:off x="5948839" y="5817930"/>
            <a:ext cx="22860" cy="564713"/>
          </a:xfrm>
          <a:prstGeom prst="roundRect">
            <a:avLst>
              <a:gd name="adj" fmla="val 123518"/>
            </a:avLst>
          </a:prstGeom>
          <a:solidFill>
            <a:srgbClr val="D8D4D4"/>
          </a:solidFill>
          <a:ln/>
        </p:spPr>
      </p:sp>
      <p:sp>
        <p:nvSpPr>
          <p:cNvPr id="13" name="Shape 10"/>
          <p:cNvSpPr/>
          <p:nvPr/>
        </p:nvSpPr>
        <p:spPr>
          <a:xfrm>
            <a:off x="5748576" y="5606236"/>
            <a:ext cx="423505" cy="423505"/>
          </a:xfrm>
          <a:prstGeom prst="roundRect">
            <a:avLst>
              <a:gd name="adj" fmla="val 6667"/>
            </a:avLst>
          </a:prstGeom>
          <a:solidFill>
            <a:srgbClr val="F2EEEE"/>
          </a:solidFill>
          <a:ln/>
        </p:spPr>
      </p:sp>
      <p:pic>
        <p:nvPicPr>
          <p:cNvPr id="14" name="Image 1" descr="preencoded.png">    </p:cNvPr>
          <p:cNvPicPr>
            <a:picLocks noChangeAspect="1"/>
          </p:cNvPicPr>
          <p:nvPr/>
        </p:nvPicPr>
        <p:blipFill>
          <a:blip r:embed="rId2"/>
          <a:stretch>
            <a:fillRect/>
          </a:stretch>
        </p:blipFill>
        <p:spPr>
          <a:xfrm>
            <a:off x="5819120" y="5641479"/>
            <a:ext cx="282297" cy="352901"/>
          </a:xfrm>
          <a:prstGeom prst="rect">
            <a:avLst/>
          </a:prstGeom>
        </p:spPr>
      </p:pic>
      <p:sp>
        <p:nvSpPr>
          <p:cNvPr id="15" name="Text 11"/>
          <p:cNvSpPr/>
          <p:nvPr/>
        </p:nvSpPr>
        <p:spPr>
          <a:xfrm>
            <a:off x="4783931" y="6570940"/>
            <a:ext cx="2352913" cy="294084"/>
          </a:xfrm>
          <a:prstGeom prst="rect">
            <a:avLst/>
          </a:prstGeom>
          <a:noFill/>
          <a:ln/>
        </p:spPr>
        <p:txBody>
          <a:bodyPr wrap="none" lIns="0" tIns="0" rIns="0" bIns="0" rtlCol="0" anchor="t"/>
          <a:lstStyle/>
          <a:p>
            <a:pPr algn="ctr" indent="0" marL="0">
              <a:lnSpc>
                <a:spcPts val="2300"/>
              </a:lnSpc>
              <a:buNone/>
            </a:pPr>
            <a:r>
              <a:rPr lang="en-US" sz="1850" dirty="0">
                <a:solidFill>
                  <a:srgbClr val="4C4C4D"/>
                </a:solidFill>
                <a:latin typeface="Crimson Pro Semi Bold" pitchFamily="34" charset="0"/>
                <a:ea typeface="Crimson Pro Semi Bold" pitchFamily="34" charset="-122"/>
                <a:cs typeface="Crimson Pro Semi Bold" pitchFamily="34" charset="-120"/>
              </a:rPr>
              <a:t>1980s-90s</a:t>
            </a:r>
            <a:endParaRPr lang="en-US" sz="1850" dirty="0"/>
          </a:p>
        </p:txBody>
      </p:sp>
      <p:sp>
        <p:nvSpPr>
          <p:cNvPr id="16" name="Text 12"/>
          <p:cNvSpPr/>
          <p:nvPr/>
        </p:nvSpPr>
        <p:spPr>
          <a:xfrm>
            <a:off x="3556635" y="6977896"/>
            <a:ext cx="4807506" cy="602218"/>
          </a:xfrm>
          <a:prstGeom prst="rect">
            <a:avLst/>
          </a:prstGeom>
          <a:noFill/>
          <a:ln/>
        </p:spPr>
        <p:txBody>
          <a:bodyPr wrap="square" lIns="0" tIns="0" rIns="0" bIns="0" rtlCol="0" anchor="t"/>
          <a:lstStyle/>
          <a:p>
            <a:pPr algn="ctr" indent="0" marL="0">
              <a:lnSpc>
                <a:spcPts val="2350"/>
              </a:lnSpc>
              <a:buNone/>
            </a:pPr>
            <a:r>
              <a:rPr lang="en-US" sz="1450" dirty="0">
                <a:solidFill>
                  <a:srgbClr val="4C4C4D"/>
                </a:solidFill>
                <a:latin typeface="Heebo" pitchFamily="34" charset="0"/>
                <a:ea typeface="Heebo" pitchFamily="34" charset="-122"/>
                <a:cs typeface="Heebo" pitchFamily="34" charset="-120"/>
              </a:rPr>
              <a:t>Backpropagation algorithm refined; theoretical work advances despite AI winter</a:t>
            </a:r>
            <a:endParaRPr lang="en-US" sz="1450" dirty="0"/>
          </a:p>
        </p:txBody>
      </p:sp>
      <p:sp>
        <p:nvSpPr>
          <p:cNvPr id="17" name="Shape 13"/>
          <p:cNvSpPr/>
          <p:nvPr/>
        </p:nvSpPr>
        <p:spPr>
          <a:xfrm>
            <a:off x="8658463" y="5253335"/>
            <a:ext cx="22860" cy="564713"/>
          </a:xfrm>
          <a:prstGeom prst="roundRect">
            <a:avLst>
              <a:gd name="adj" fmla="val 123518"/>
            </a:avLst>
          </a:prstGeom>
          <a:solidFill>
            <a:srgbClr val="D8D4D4"/>
          </a:solidFill>
          <a:ln/>
        </p:spPr>
      </p:sp>
      <p:sp>
        <p:nvSpPr>
          <p:cNvPr id="18" name="Shape 14"/>
          <p:cNvSpPr/>
          <p:nvPr/>
        </p:nvSpPr>
        <p:spPr>
          <a:xfrm>
            <a:off x="8458200" y="5606236"/>
            <a:ext cx="423505" cy="423505"/>
          </a:xfrm>
          <a:prstGeom prst="roundRect">
            <a:avLst>
              <a:gd name="adj" fmla="val 6667"/>
            </a:avLst>
          </a:prstGeom>
          <a:solidFill>
            <a:srgbClr val="F2EEEE"/>
          </a:solidFill>
          <a:ln/>
        </p:spPr>
      </p:sp>
      <p:pic>
        <p:nvPicPr>
          <p:cNvPr id="19" name="Image 2" descr="preencoded.png">    </p:cNvPr>
          <p:cNvPicPr>
            <a:picLocks noChangeAspect="1"/>
          </p:cNvPicPr>
          <p:nvPr/>
        </p:nvPicPr>
        <p:blipFill>
          <a:blip r:embed="rId3"/>
          <a:stretch>
            <a:fillRect/>
          </a:stretch>
        </p:blipFill>
        <p:spPr>
          <a:xfrm>
            <a:off x="8528745" y="5641479"/>
            <a:ext cx="282297" cy="352901"/>
          </a:xfrm>
          <a:prstGeom prst="rect">
            <a:avLst/>
          </a:prstGeom>
        </p:spPr>
      </p:pic>
      <p:sp>
        <p:nvSpPr>
          <p:cNvPr id="20" name="Text 15"/>
          <p:cNvSpPr/>
          <p:nvPr/>
        </p:nvSpPr>
        <p:spPr>
          <a:xfrm>
            <a:off x="7493556" y="4055864"/>
            <a:ext cx="2352913" cy="294084"/>
          </a:xfrm>
          <a:prstGeom prst="rect">
            <a:avLst/>
          </a:prstGeom>
          <a:noFill/>
          <a:ln/>
        </p:spPr>
        <p:txBody>
          <a:bodyPr wrap="none" lIns="0" tIns="0" rIns="0" bIns="0" rtlCol="0" anchor="t"/>
          <a:lstStyle/>
          <a:p>
            <a:pPr algn="ctr" indent="0" marL="0">
              <a:lnSpc>
                <a:spcPts val="2300"/>
              </a:lnSpc>
              <a:buNone/>
            </a:pPr>
            <a:r>
              <a:rPr lang="en-US" sz="1850" dirty="0">
                <a:solidFill>
                  <a:srgbClr val="4C4C4D"/>
                </a:solidFill>
                <a:latin typeface="Crimson Pro Semi Bold" pitchFamily="34" charset="0"/>
                <a:ea typeface="Crimson Pro Semi Bold" pitchFamily="34" charset="-122"/>
                <a:cs typeface="Crimson Pro Semi Bold" pitchFamily="34" charset="-120"/>
              </a:rPr>
              <a:t>2012</a:t>
            </a:r>
            <a:endParaRPr lang="en-US" sz="1850" dirty="0"/>
          </a:p>
        </p:txBody>
      </p:sp>
      <p:sp>
        <p:nvSpPr>
          <p:cNvPr id="21" name="Text 16"/>
          <p:cNvSpPr/>
          <p:nvPr/>
        </p:nvSpPr>
        <p:spPr>
          <a:xfrm>
            <a:off x="6266259" y="4462820"/>
            <a:ext cx="4807506" cy="602218"/>
          </a:xfrm>
          <a:prstGeom prst="rect">
            <a:avLst/>
          </a:prstGeom>
          <a:noFill/>
          <a:ln/>
        </p:spPr>
        <p:txBody>
          <a:bodyPr wrap="square" lIns="0" tIns="0" rIns="0" bIns="0" rtlCol="0" anchor="t"/>
          <a:lstStyle/>
          <a:p>
            <a:pPr algn="ctr" indent="0" marL="0">
              <a:lnSpc>
                <a:spcPts val="2350"/>
              </a:lnSpc>
              <a:buNone/>
            </a:pPr>
            <a:r>
              <a:rPr lang="en-US" sz="1450" dirty="0">
                <a:solidFill>
                  <a:srgbClr val="4C4C4D"/>
                </a:solidFill>
                <a:latin typeface="Heebo" pitchFamily="34" charset="0"/>
                <a:ea typeface="Heebo" pitchFamily="34" charset="-122"/>
                <a:cs typeface="Heebo" pitchFamily="34" charset="-120"/>
              </a:rPr>
              <a:t>AlexNet wins ImageNet competition, triggering deep learning revolution</a:t>
            </a:r>
            <a:endParaRPr lang="en-US" sz="1450" dirty="0"/>
          </a:p>
        </p:txBody>
      </p:sp>
      <p:sp>
        <p:nvSpPr>
          <p:cNvPr id="22" name="Shape 17"/>
          <p:cNvSpPr/>
          <p:nvPr/>
        </p:nvSpPr>
        <p:spPr>
          <a:xfrm>
            <a:off x="11368088" y="5817930"/>
            <a:ext cx="22860" cy="564713"/>
          </a:xfrm>
          <a:prstGeom prst="roundRect">
            <a:avLst>
              <a:gd name="adj" fmla="val 123518"/>
            </a:avLst>
          </a:prstGeom>
          <a:solidFill>
            <a:srgbClr val="D8D4D4"/>
          </a:solidFill>
          <a:ln/>
        </p:spPr>
      </p:sp>
      <p:sp>
        <p:nvSpPr>
          <p:cNvPr id="23" name="Shape 18"/>
          <p:cNvSpPr/>
          <p:nvPr/>
        </p:nvSpPr>
        <p:spPr>
          <a:xfrm>
            <a:off x="11167824" y="5606236"/>
            <a:ext cx="423505" cy="423505"/>
          </a:xfrm>
          <a:prstGeom prst="roundRect">
            <a:avLst>
              <a:gd name="adj" fmla="val 6667"/>
            </a:avLst>
          </a:prstGeom>
          <a:solidFill>
            <a:srgbClr val="F2EEEE"/>
          </a:solidFill>
          <a:ln/>
        </p:spPr>
      </p:sp>
      <p:pic>
        <p:nvPicPr>
          <p:cNvPr id="24" name="Image 3" descr="preencoded.png">    </p:cNvPr>
          <p:cNvPicPr>
            <a:picLocks noChangeAspect="1"/>
          </p:cNvPicPr>
          <p:nvPr/>
        </p:nvPicPr>
        <p:blipFill>
          <a:blip r:embed="rId4"/>
          <a:stretch>
            <a:fillRect/>
          </a:stretch>
        </p:blipFill>
        <p:spPr>
          <a:xfrm>
            <a:off x="11238369" y="5641479"/>
            <a:ext cx="282297" cy="352901"/>
          </a:xfrm>
          <a:prstGeom prst="rect">
            <a:avLst/>
          </a:prstGeom>
        </p:spPr>
      </p:pic>
      <p:sp>
        <p:nvSpPr>
          <p:cNvPr id="25" name="Text 19"/>
          <p:cNvSpPr/>
          <p:nvPr/>
        </p:nvSpPr>
        <p:spPr>
          <a:xfrm>
            <a:off x="10203180" y="6570940"/>
            <a:ext cx="2352913" cy="294084"/>
          </a:xfrm>
          <a:prstGeom prst="rect">
            <a:avLst/>
          </a:prstGeom>
          <a:noFill/>
          <a:ln/>
        </p:spPr>
        <p:txBody>
          <a:bodyPr wrap="none" lIns="0" tIns="0" rIns="0" bIns="0" rtlCol="0" anchor="t"/>
          <a:lstStyle/>
          <a:p>
            <a:pPr algn="ctr" indent="0" marL="0">
              <a:lnSpc>
                <a:spcPts val="2300"/>
              </a:lnSpc>
              <a:buNone/>
            </a:pPr>
            <a:r>
              <a:rPr lang="en-US" sz="1850" dirty="0">
                <a:solidFill>
                  <a:srgbClr val="4C4C4D"/>
                </a:solidFill>
                <a:latin typeface="Crimson Pro Semi Bold" pitchFamily="34" charset="0"/>
                <a:ea typeface="Crimson Pro Semi Bold" pitchFamily="34" charset="-122"/>
                <a:cs typeface="Crimson Pro Semi Bold" pitchFamily="34" charset="-120"/>
              </a:rPr>
              <a:t>2015-Present</a:t>
            </a:r>
            <a:endParaRPr lang="en-US" sz="1850" dirty="0"/>
          </a:p>
        </p:txBody>
      </p:sp>
      <p:sp>
        <p:nvSpPr>
          <p:cNvPr id="26" name="Text 20"/>
          <p:cNvSpPr/>
          <p:nvPr/>
        </p:nvSpPr>
        <p:spPr>
          <a:xfrm>
            <a:off x="8975884" y="6977896"/>
            <a:ext cx="4807506" cy="602218"/>
          </a:xfrm>
          <a:prstGeom prst="rect">
            <a:avLst/>
          </a:prstGeom>
          <a:noFill/>
          <a:ln/>
        </p:spPr>
        <p:txBody>
          <a:bodyPr wrap="square" lIns="0" tIns="0" rIns="0" bIns="0" rtlCol="0" anchor="t"/>
          <a:lstStyle/>
          <a:p>
            <a:pPr algn="ctr" indent="0" marL="0">
              <a:lnSpc>
                <a:spcPts val="2350"/>
              </a:lnSpc>
              <a:buNone/>
            </a:pPr>
            <a:r>
              <a:rPr lang="en-US" sz="1450" dirty="0">
                <a:solidFill>
                  <a:srgbClr val="4C4C4D"/>
                </a:solidFill>
                <a:latin typeface="Heebo" pitchFamily="34" charset="0"/>
                <a:ea typeface="Heebo" pitchFamily="34" charset="-122"/>
                <a:cs typeface="Heebo" pitchFamily="34" charset="-120"/>
              </a:rPr>
              <a:t>Explosion of applications across industries with frameworks like TensorFlow and PyTorch</a:t>
            </a:r>
            <a:endParaRPr lang="en-US" sz="14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473273" y="371832"/>
            <a:ext cx="5372338" cy="422434"/>
          </a:xfrm>
          <a:prstGeom prst="rect">
            <a:avLst/>
          </a:prstGeom>
          <a:noFill/>
          <a:ln/>
        </p:spPr>
        <p:txBody>
          <a:bodyPr wrap="none" lIns="0" tIns="0" rIns="0" bIns="0" rtlCol="0" anchor="t"/>
          <a:lstStyle/>
          <a:p>
            <a:pPr algn="l" indent="0" marL="0">
              <a:lnSpc>
                <a:spcPts val="3300"/>
              </a:lnSpc>
              <a:buNone/>
            </a:pPr>
            <a:r>
              <a:rPr lang="en-US" sz="2650" dirty="0">
                <a:solidFill>
                  <a:srgbClr val="152D47"/>
                </a:solidFill>
                <a:latin typeface="Crimson Pro Semi Bold" pitchFamily="34" charset="0"/>
                <a:ea typeface="Crimson Pro Semi Bold" pitchFamily="34" charset="-122"/>
                <a:cs typeface="Crimson Pro Semi Bold" pitchFamily="34" charset="-120"/>
              </a:rPr>
              <a:t>Core Components of a Neural Network</a:t>
            </a:r>
            <a:endParaRPr lang="en-US" sz="2650" dirty="0"/>
          </a:p>
        </p:txBody>
      </p:sp>
      <p:sp>
        <p:nvSpPr>
          <p:cNvPr id="3" name="Text 1"/>
          <p:cNvSpPr/>
          <p:nvPr/>
        </p:nvSpPr>
        <p:spPr>
          <a:xfrm>
            <a:off x="473273" y="1064657"/>
            <a:ext cx="13683853" cy="432673"/>
          </a:xfrm>
          <a:prstGeom prst="rect">
            <a:avLst/>
          </a:prstGeom>
          <a:noFill/>
          <a:ln/>
        </p:spPr>
        <p:txBody>
          <a:bodyPr wrap="square" lIns="0" tIns="0" rIns="0" bIns="0" rtlCol="0" anchor="t"/>
          <a:lstStyle/>
          <a:p>
            <a:pPr algn="l" indent="0" marL="0">
              <a:lnSpc>
                <a:spcPts val="1700"/>
              </a:lnSpc>
              <a:buNone/>
            </a:pPr>
            <a:r>
              <a:rPr lang="en-US" sz="1050" dirty="0">
                <a:solidFill>
                  <a:srgbClr val="4C4C4D"/>
                </a:solidFill>
                <a:latin typeface="Heebo" pitchFamily="34" charset="0"/>
                <a:ea typeface="Heebo" pitchFamily="34" charset="-122"/>
                <a:cs typeface="Heebo" pitchFamily="34" charset="-120"/>
              </a:rPr>
              <a:t>At its heart, a neural network is an intricate system of interconnected computational units. The fundamental building block, the artificial neuron, mimics its biological counterpart by receiving inputs, processing them, and producing outputs based on learned parameters.</a:t>
            </a:r>
            <a:endParaRPr lang="en-US" sz="1050" dirty="0"/>
          </a:p>
        </p:txBody>
      </p:sp>
      <p:sp>
        <p:nvSpPr>
          <p:cNvPr id="4" name="Text 2"/>
          <p:cNvSpPr/>
          <p:nvPr/>
        </p:nvSpPr>
        <p:spPr>
          <a:xfrm>
            <a:off x="473273" y="1649373"/>
            <a:ext cx="13683853" cy="432673"/>
          </a:xfrm>
          <a:prstGeom prst="rect">
            <a:avLst/>
          </a:prstGeom>
          <a:noFill/>
          <a:ln/>
        </p:spPr>
        <p:txBody>
          <a:bodyPr wrap="square" lIns="0" tIns="0" rIns="0" bIns="0" rtlCol="0" anchor="t"/>
          <a:lstStyle/>
          <a:p>
            <a:pPr algn="l" indent="0" marL="0">
              <a:lnSpc>
                <a:spcPts val="1700"/>
              </a:lnSpc>
              <a:buNone/>
            </a:pPr>
            <a:r>
              <a:rPr lang="en-US" sz="1050" dirty="0">
                <a:solidFill>
                  <a:srgbClr val="4C4C4D"/>
                </a:solidFill>
                <a:latin typeface="Heebo" pitchFamily="34" charset="0"/>
                <a:ea typeface="Heebo" pitchFamily="34" charset="-122"/>
                <a:cs typeface="Heebo" pitchFamily="34" charset="-120"/>
              </a:rPr>
              <a:t>These neurons are organized into layers: input layers receive raw data, hidden layers perform intermediate computations, and output layers produce final predictions. The connections between neurons, represented by weights and biases, store the network's learned knowledge.</a:t>
            </a:r>
            <a:endParaRPr lang="en-US" sz="1050" dirty="0"/>
          </a:p>
        </p:txBody>
      </p:sp>
      <p:sp>
        <p:nvSpPr>
          <p:cNvPr id="5" name="Text 3"/>
          <p:cNvSpPr/>
          <p:nvPr/>
        </p:nvSpPr>
        <p:spPr>
          <a:xfrm>
            <a:off x="473273" y="2234089"/>
            <a:ext cx="13683853" cy="432673"/>
          </a:xfrm>
          <a:prstGeom prst="rect">
            <a:avLst/>
          </a:prstGeom>
          <a:noFill/>
          <a:ln/>
        </p:spPr>
        <p:txBody>
          <a:bodyPr wrap="square" lIns="0" tIns="0" rIns="0" bIns="0" rtlCol="0" anchor="t"/>
          <a:lstStyle/>
          <a:p>
            <a:pPr algn="l" indent="0" marL="0">
              <a:lnSpc>
                <a:spcPts val="1700"/>
              </a:lnSpc>
              <a:buNone/>
            </a:pPr>
            <a:r>
              <a:rPr lang="en-US" sz="1050" dirty="0">
                <a:solidFill>
                  <a:srgbClr val="4C4C4D"/>
                </a:solidFill>
                <a:latin typeface="Heebo" pitchFamily="34" charset="0"/>
                <a:ea typeface="Heebo" pitchFamily="34" charset="-122"/>
                <a:cs typeface="Heebo" pitchFamily="34" charset="-120"/>
              </a:rPr>
              <a:t>Activation functions introduce crucial non-linearity, enabling networks to learn complex patterns beyond simple linear relationships. Functions like ReLU, sigmoid, and tanh transform neuron outputs in ways that allow the network to approximate virtually any mathematical function.</a:t>
            </a:r>
            <a:endParaRPr lang="en-US" sz="1050" dirty="0"/>
          </a:p>
        </p:txBody>
      </p:sp>
      <p:pic>
        <p:nvPicPr>
          <p:cNvPr id="6" name="Image 0" descr="preencoded.png">    </p:cNvPr>
          <p:cNvPicPr>
            <a:picLocks noChangeAspect="1"/>
          </p:cNvPicPr>
          <p:nvPr/>
        </p:nvPicPr>
        <p:blipFill>
          <a:blip r:embed="rId1"/>
          <a:stretch>
            <a:fillRect/>
          </a:stretch>
        </p:blipFill>
        <p:spPr>
          <a:xfrm>
            <a:off x="3210044" y="4235172"/>
            <a:ext cx="8210312" cy="8210312"/>
          </a:xfrm>
          <a:prstGeom prst="rect">
            <a:avLst/>
          </a:prstGeom>
        </p:spPr>
      </p:pic>
      <p:pic>
        <p:nvPicPr>
          <p:cNvPr id="7" name="Image 1" descr="preencoded.png">    </p:cNvPr>
          <p:cNvPicPr>
            <a:picLocks noChangeAspect="1"/>
          </p:cNvPicPr>
          <p:nvPr/>
        </p:nvPicPr>
        <p:blipFill>
          <a:blip r:embed="rId2"/>
          <a:stretch>
            <a:fillRect/>
          </a:stretch>
        </p:blipFill>
        <p:spPr>
          <a:xfrm>
            <a:off x="4356556" y="7019508"/>
            <a:ext cx="228124" cy="285155"/>
          </a:xfrm>
          <a:prstGeom prst="rect">
            <a:avLst/>
          </a:prstGeom>
        </p:spPr>
      </p:pic>
      <p:pic>
        <p:nvPicPr>
          <p:cNvPr id="8" name="Image 2" descr="preencoded.png">    </p:cNvPr>
          <p:cNvPicPr>
            <a:picLocks noChangeAspect="1"/>
          </p:cNvPicPr>
          <p:nvPr/>
        </p:nvPicPr>
        <p:blipFill>
          <a:blip r:embed="rId3"/>
          <a:stretch>
            <a:fillRect/>
          </a:stretch>
        </p:blipFill>
        <p:spPr>
          <a:xfrm>
            <a:off x="3210044" y="4235172"/>
            <a:ext cx="8210312" cy="8210312"/>
          </a:xfrm>
          <a:prstGeom prst="rect">
            <a:avLst/>
          </a:prstGeom>
        </p:spPr>
      </p:pic>
      <p:pic>
        <p:nvPicPr>
          <p:cNvPr id="9" name="Image 3" descr="preencoded.png">    </p:cNvPr>
          <p:cNvPicPr>
            <a:picLocks noChangeAspect="1"/>
          </p:cNvPicPr>
          <p:nvPr/>
        </p:nvPicPr>
        <p:blipFill>
          <a:blip r:embed="rId4"/>
          <a:stretch>
            <a:fillRect/>
          </a:stretch>
        </p:blipFill>
        <p:spPr>
          <a:xfrm>
            <a:off x="6022836" y="5353229"/>
            <a:ext cx="228124" cy="285155"/>
          </a:xfrm>
          <a:prstGeom prst="rect">
            <a:avLst/>
          </a:prstGeom>
        </p:spPr>
      </p:pic>
      <p:pic>
        <p:nvPicPr>
          <p:cNvPr id="10" name="Image 4" descr="preencoded.png">    </p:cNvPr>
          <p:cNvPicPr>
            <a:picLocks noChangeAspect="1"/>
          </p:cNvPicPr>
          <p:nvPr/>
        </p:nvPicPr>
        <p:blipFill>
          <a:blip r:embed="rId5"/>
          <a:stretch>
            <a:fillRect/>
          </a:stretch>
        </p:blipFill>
        <p:spPr>
          <a:xfrm>
            <a:off x="3210044" y="4235172"/>
            <a:ext cx="8210312" cy="8210312"/>
          </a:xfrm>
          <a:prstGeom prst="rect">
            <a:avLst/>
          </a:prstGeom>
        </p:spPr>
      </p:pic>
      <p:pic>
        <p:nvPicPr>
          <p:cNvPr id="11" name="Image 5" descr="preencoded.png">    </p:cNvPr>
          <p:cNvPicPr>
            <a:picLocks noChangeAspect="1"/>
          </p:cNvPicPr>
          <p:nvPr/>
        </p:nvPicPr>
        <p:blipFill>
          <a:blip r:embed="rId6"/>
          <a:stretch>
            <a:fillRect/>
          </a:stretch>
        </p:blipFill>
        <p:spPr>
          <a:xfrm>
            <a:off x="8379202" y="5353229"/>
            <a:ext cx="228124" cy="285155"/>
          </a:xfrm>
          <a:prstGeom prst="rect">
            <a:avLst/>
          </a:prstGeom>
        </p:spPr>
      </p:pic>
      <p:pic>
        <p:nvPicPr>
          <p:cNvPr id="12" name="Image 6" descr="preencoded.png">    </p:cNvPr>
          <p:cNvPicPr>
            <a:picLocks noChangeAspect="1"/>
          </p:cNvPicPr>
          <p:nvPr/>
        </p:nvPicPr>
        <p:blipFill>
          <a:blip r:embed="rId7"/>
          <a:stretch>
            <a:fillRect/>
          </a:stretch>
        </p:blipFill>
        <p:spPr>
          <a:xfrm>
            <a:off x="3210044" y="4235172"/>
            <a:ext cx="8210312" cy="8210312"/>
          </a:xfrm>
          <a:prstGeom prst="rect">
            <a:avLst/>
          </a:prstGeom>
        </p:spPr>
      </p:pic>
      <p:pic>
        <p:nvPicPr>
          <p:cNvPr id="13" name="Image 7" descr="preencoded.png">    </p:cNvPr>
          <p:cNvPicPr>
            <a:picLocks noChangeAspect="1"/>
          </p:cNvPicPr>
          <p:nvPr/>
        </p:nvPicPr>
        <p:blipFill>
          <a:blip r:embed="rId8"/>
          <a:stretch>
            <a:fillRect/>
          </a:stretch>
        </p:blipFill>
        <p:spPr>
          <a:xfrm>
            <a:off x="10045482" y="7019508"/>
            <a:ext cx="228124" cy="285155"/>
          </a:xfrm>
          <a:prstGeom prst="rect">
            <a:avLst/>
          </a:prstGeom>
        </p:spPr>
      </p:pic>
      <p:sp>
        <p:nvSpPr>
          <p:cNvPr id="14" name="Text 4"/>
          <p:cNvSpPr/>
          <p:nvPr/>
        </p:nvSpPr>
        <p:spPr>
          <a:xfrm>
            <a:off x="1262539" y="4199096"/>
            <a:ext cx="1690330" cy="211336"/>
          </a:xfrm>
          <a:prstGeom prst="rect">
            <a:avLst/>
          </a:prstGeom>
          <a:noFill/>
          <a:ln/>
        </p:spPr>
        <p:txBody>
          <a:bodyPr wrap="none" lIns="0" tIns="0" rIns="0" bIns="0" rtlCol="0" anchor="t"/>
          <a:lstStyle/>
          <a:p>
            <a:pPr algn="ctr" indent="0" marL="0">
              <a:lnSpc>
                <a:spcPts val="1650"/>
              </a:lnSpc>
              <a:buNone/>
            </a:pPr>
            <a:r>
              <a:rPr lang="en-US" sz="1300" dirty="0">
                <a:solidFill>
                  <a:srgbClr val="152D47"/>
                </a:solidFill>
                <a:latin typeface="Crimson Pro Semi Bold" pitchFamily="34" charset="0"/>
                <a:ea typeface="Crimson Pro Semi Bold" pitchFamily="34" charset="-122"/>
                <a:cs typeface="Crimson Pro Semi Bold" pitchFamily="34" charset="-120"/>
              </a:rPr>
              <a:t>Neurons</a:t>
            </a:r>
            <a:endParaRPr lang="en-US" sz="1300" dirty="0"/>
          </a:p>
        </p:txBody>
      </p:sp>
      <p:sp>
        <p:nvSpPr>
          <p:cNvPr id="15" name="Text 5"/>
          <p:cNvSpPr/>
          <p:nvPr/>
        </p:nvSpPr>
        <p:spPr>
          <a:xfrm>
            <a:off x="473273" y="4491514"/>
            <a:ext cx="3268861" cy="432673"/>
          </a:xfrm>
          <a:prstGeom prst="rect">
            <a:avLst/>
          </a:prstGeom>
          <a:noFill/>
          <a:ln/>
        </p:spPr>
        <p:txBody>
          <a:bodyPr wrap="square" lIns="0" tIns="0" rIns="0" bIns="0" rtlCol="0" anchor="t"/>
          <a:lstStyle/>
          <a:p>
            <a:pPr algn="ctr" indent="0" marL="0">
              <a:lnSpc>
                <a:spcPts val="1700"/>
              </a:lnSpc>
              <a:buNone/>
            </a:pPr>
            <a:r>
              <a:rPr lang="en-US" sz="1050" dirty="0">
                <a:solidFill>
                  <a:srgbClr val="4C4C4D"/>
                </a:solidFill>
                <a:latin typeface="Heebo" pitchFamily="34" charset="0"/>
                <a:ea typeface="Heebo" pitchFamily="34" charset="-122"/>
                <a:cs typeface="Heebo" pitchFamily="34" charset="-120"/>
              </a:rPr>
              <a:t>Basic computational units that apply weighted sums followed by activation functions</a:t>
            </a:r>
            <a:endParaRPr lang="en-US" sz="1050" dirty="0"/>
          </a:p>
        </p:txBody>
      </p:sp>
      <p:sp>
        <p:nvSpPr>
          <p:cNvPr id="16" name="Text 6"/>
          <p:cNvSpPr/>
          <p:nvPr/>
        </p:nvSpPr>
        <p:spPr>
          <a:xfrm>
            <a:off x="473273" y="5005268"/>
            <a:ext cx="3268861" cy="216337"/>
          </a:xfrm>
          <a:prstGeom prst="rect">
            <a:avLst/>
          </a:prstGeom>
          <a:noFill/>
          <a:ln/>
        </p:spPr>
        <p:txBody>
          <a:bodyPr wrap="none" lIns="0" tIns="0" rIns="0" bIns="0" rtlCol="0" anchor="t"/>
          <a:lstStyle/>
          <a:p>
            <a:pPr algn="l" marL="342900" indent="-342900">
              <a:lnSpc>
                <a:spcPts val="1700"/>
              </a:lnSpc>
              <a:buSzPct val="100000"/>
              <a:buChar char="•"/>
            </a:pPr>
            <a:r>
              <a:rPr lang="en-US" sz="1050" dirty="0">
                <a:solidFill>
                  <a:srgbClr val="4C4C4D"/>
                </a:solidFill>
                <a:latin typeface="Heebo" pitchFamily="34" charset="0"/>
                <a:ea typeface="Heebo" pitchFamily="34" charset="-122"/>
                <a:cs typeface="Heebo" pitchFamily="34" charset="-120"/>
              </a:rPr>
              <a:t>Process inputs from previous layer</a:t>
            </a:r>
            <a:endParaRPr lang="en-US" sz="1050" dirty="0"/>
          </a:p>
        </p:txBody>
      </p:sp>
      <p:sp>
        <p:nvSpPr>
          <p:cNvPr id="17" name="Text 7"/>
          <p:cNvSpPr/>
          <p:nvPr/>
        </p:nvSpPr>
        <p:spPr>
          <a:xfrm>
            <a:off x="473273" y="5268873"/>
            <a:ext cx="3268861" cy="216337"/>
          </a:xfrm>
          <a:prstGeom prst="rect">
            <a:avLst/>
          </a:prstGeom>
          <a:noFill/>
          <a:ln/>
        </p:spPr>
        <p:txBody>
          <a:bodyPr wrap="none" lIns="0" tIns="0" rIns="0" bIns="0" rtlCol="0" anchor="t"/>
          <a:lstStyle/>
          <a:p>
            <a:pPr algn="l" marL="342900" indent="-342900">
              <a:lnSpc>
                <a:spcPts val="1700"/>
              </a:lnSpc>
              <a:buSzPct val="100000"/>
              <a:buChar char="•"/>
            </a:pPr>
            <a:r>
              <a:rPr lang="en-US" sz="1050" dirty="0">
                <a:solidFill>
                  <a:srgbClr val="4C4C4D"/>
                </a:solidFill>
                <a:latin typeface="Heebo" pitchFamily="34" charset="0"/>
                <a:ea typeface="Heebo" pitchFamily="34" charset="-122"/>
                <a:cs typeface="Heebo" pitchFamily="34" charset="-120"/>
              </a:rPr>
              <a:t>Output transformed signals to next layer</a:t>
            </a:r>
            <a:endParaRPr lang="en-US" sz="1050" dirty="0"/>
          </a:p>
        </p:txBody>
      </p:sp>
      <p:sp>
        <p:nvSpPr>
          <p:cNvPr id="18" name="Text 8"/>
          <p:cNvSpPr/>
          <p:nvPr/>
        </p:nvSpPr>
        <p:spPr>
          <a:xfrm>
            <a:off x="4734044" y="2818805"/>
            <a:ext cx="1690330" cy="211336"/>
          </a:xfrm>
          <a:prstGeom prst="rect">
            <a:avLst/>
          </a:prstGeom>
          <a:noFill/>
          <a:ln/>
        </p:spPr>
        <p:txBody>
          <a:bodyPr wrap="none" lIns="0" tIns="0" rIns="0" bIns="0" rtlCol="0" anchor="t"/>
          <a:lstStyle/>
          <a:p>
            <a:pPr algn="ctr" indent="0" marL="0">
              <a:lnSpc>
                <a:spcPts val="1650"/>
              </a:lnSpc>
              <a:buNone/>
            </a:pPr>
            <a:r>
              <a:rPr lang="en-US" sz="1300" dirty="0">
                <a:solidFill>
                  <a:srgbClr val="152D47"/>
                </a:solidFill>
                <a:latin typeface="Crimson Pro Semi Bold" pitchFamily="34" charset="0"/>
                <a:ea typeface="Crimson Pro Semi Bold" pitchFamily="34" charset="-122"/>
                <a:cs typeface="Crimson Pro Semi Bold" pitchFamily="34" charset="-120"/>
              </a:rPr>
              <a:t>Network Layers</a:t>
            </a:r>
            <a:endParaRPr lang="en-US" sz="1300" dirty="0"/>
          </a:p>
        </p:txBody>
      </p:sp>
      <p:sp>
        <p:nvSpPr>
          <p:cNvPr id="19" name="Text 9"/>
          <p:cNvSpPr/>
          <p:nvPr/>
        </p:nvSpPr>
        <p:spPr>
          <a:xfrm>
            <a:off x="4051102" y="3111222"/>
            <a:ext cx="3056334" cy="216337"/>
          </a:xfrm>
          <a:prstGeom prst="rect">
            <a:avLst/>
          </a:prstGeom>
          <a:noFill/>
          <a:ln/>
        </p:spPr>
        <p:txBody>
          <a:bodyPr wrap="none" lIns="0" tIns="0" rIns="0" bIns="0" rtlCol="0" anchor="t"/>
          <a:lstStyle/>
          <a:p>
            <a:pPr algn="ctr" indent="0" marL="0">
              <a:lnSpc>
                <a:spcPts val="1700"/>
              </a:lnSpc>
              <a:buNone/>
            </a:pPr>
            <a:r>
              <a:rPr lang="en-US" sz="1050" dirty="0">
                <a:solidFill>
                  <a:srgbClr val="4C4C4D"/>
                </a:solidFill>
                <a:latin typeface="Heebo" pitchFamily="34" charset="0"/>
                <a:ea typeface="Heebo" pitchFamily="34" charset="-122"/>
                <a:cs typeface="Heebo" pitchFamily="34" charset="-120"/>
              </a:rPr>
              <a:t>Organized structures of neurons with specific roles</a:t>
            </a:r>
            <a:endParaRPr lang="en-US" sz="1050" dirty="0"/>
          </a:p>
        </p:txBody>
      </p:sp>
      <p:sp>
        <p:nvSpPr>
          <p:cNvPr id="20" name="Text 10"/>
          <p:cNvSpPr/>
          <p:nvPr/>
        </p:nvSpPr>
        <p:spPr>
          <a:xfrm>
            <a:off x="4051102" y="3408640"/>
            <a:ext cx="3056334" cy="216337"/>
          </a:xfrm>
          <a:prstGeom prst="rect">
            <a:avLst/>
          </a:prstGeom>
          <a:noFill/>
          <a:ln/>
        </p:spPr>
        <p:txBody>
          <a:bodyPr wrap="none" lIns="0" tIns="0" rIns="0" bIns="0" rtlCol="0" anchor="t"/>
          <a:lstStyle/>
          <a:p>
            <a:pPr algn="l" marL="342900" indent="-342900">
              <a:lnSpc>
                <a:spcPts val="1700"/>
              </a:lnSpc>
              <a:buSzPct val="100000"/>
              <a:buChar char="•"/>
            </a:pPr>
            <a:r>
              <a:rPr lang="en-US" sz="1050" dirty="0">
                <a:solidFill>
                  <a:srgbClr val="4C4C4D"/>
                </a:solidFill>
                <a:latin typeface="Heebo" pitchFamily="34" charset="0"/>
                <a:ea typeface="Heebo" pitchFamily="34" charset="-122"/>
                <a:cs typeface="Heebo" pitchFamily="34" charset="-120"/>
              </a:rPr>
              <a:t>Input layer receives raw data</a:t>
            </a:r>
            <a:endParaRPr lang="en-US" sz="1050" dirty="0"/>
          </a:p>
        </p:txBody>
      </p:sp>
      <p:sp>
        <p:nvSpPr>
          <p:cNvPr id="21" name="Text 11"/>
          <p:cNvSpPr/>
          <p:nvPr/>
        </p:nvSpPr>
        <p:spPr>
          <a:xfrm>
            <a:off x="4051102" y="3672245"/>
            <a:ext cx="3056334" cy="216337"/>
          </a:xfrm>
          <a:prstGeom prst="rect">
            <a:avLst/>
          </a:prstGeom>
          <a:noFill/>
          <a:ln/>
        </p:spPr>
        <p:txBody>
          <a:bodyPr wrap="none" lIns="0" tIns="0" rIns="0" bIns="0" rtlCol="0" anchor="t"/>
          <a:lstStyle/>
          <a:p>
            <a:pPr algn="l" marL="342900" indent="-342900">
              <a:lnSpc>
                <a:spcPts val="1700"/>
              </a:lnSpc>
              <a:buSzPct val="100000"/>
              <a:buChar char="•"/>
            </a:pPr>
            <a:r>
              <a:rPr lang="en-US" sz="1050" dirty="0">
                <a:solidFill>
                  <a:srgbClr val="4C4C4D"/>
                </a:solidFill>
                <a:latin typeface="Heebo" pitchFamily="34" charset="0"/>
                <a:ea typeface="Heebo" pitchFamily="34" charset="-122"/>
                <a:cs typeface="Heebo" pitchFamily="34" charset="-120"/>
              </a:rPr>
              <a:t>Hidden layers extract features</a:t>
            </a:r>
            <a:endParaRPr lang="en-US" sz="1050" dirty="0"/>
          </a:p>
        </p:txBody>
      </p:sp>
      <p:sp>
        <p:nvSpPr>
          <p:cNvPr id="22" name="Text 12"/>
          <p:cNvSpPr/>
          <p:nvPr/>
        </p:nvSpPr>
        <p:spPr>
          <a:xfrm>
            <a:off x="4051102" y="3935849"/>
            <a:ext cx="3056334" cy="216337"/>
          </a:xfrm>
          <a:prstGeom prst="rect">
            <a:avLst/>
          </a:prstGeom>
          <a:noFill/>
          <a:ln/>
        </p:spPr>
        <p:txBody>
          <a:bodyPr wrap="none" lIns="0" tIns="0" rIns="0" bIns="0" rtlCol="0" anchor="t"/>
          <a:lstStyle/>
          <a:p>
            <a:pPr algn="l" marL="342900" indent="-342900">
              <a:lnSpc>
                <a:spcPts val="1700"/>
              </a:lnSpc>
              <a:buSzPct val="100000"/>
              <a:buChar char="•"/>
            </a:pPr>
            <a:r>
              <a:rPr lang="en-US" sz="1050" dirty="0">
                <a:solidFill>
                  <a:srgbClr val="4C4C4D"/>
                </a:solidFill>
                <a:latin typeface="Heebo" pitchFamily="34" charset="0"/>
                <a:ea typeface="Heebo" pitchFamily="34" charset="-122"/>
                <a:cs typeface="Heebo" pitchFamily="34" charset="-120"/>
              </a:rPr>
              <a:t>Output layer produces predictions</a:t>
            </a:r>
            <a:endParaRPr lang="en-US" sz="1050" dirty="0"/>
          </a:p>
        </p:txBody>
      </p:sp>
      <p:sp>
        <p:nvSpPr>
          <p:cNvPr id="23" name="Text 13"/>
          <p:cNvSpPr/>
          <p:nvPr/>
        </p:nvSpPr>
        <p:spPr>
          <a:xfrm>
            <a:off x="8205788" y="3082409"/>
            <a:ext cx="1690330" cy="211336"/>
          </a:xfrm>
          <a:prstGeom prst="rect">
            <a:avLst/>
          </a:prstGeom>
          <a:noFill/>
          <a:ln/>
        </p:spPr>
        <p:txBody>
          <a:bodyPr wrap="none" lIns="0" tIns="0" rIns="0" bIns="0" rtlCol="0" anchor="t"/>
          <a:lstStyle/>
          <a:p>
            <a:pPr algn="ctr" indent="0" marL="0">
              <a:lnSpc>
                <a:spcPts val="1650"/>
              </a:lnSpc>
              <a:buNone/>
            </a:pPr>
            <a:r>
              <a:rPr lang="en-US" sz="1300" dirty="0">
                <a:solidFill>
                  <a:srgbClr val="152D47"/>
                </a:solidFill>
                <a:latin typeface="Crimson Pro Semi Bold" pitchFamily="34" charset="0"/>
                <a:ea typeface="Crimson Pro Semi Bold" pitchFamily="34" charset="-122"/>
                <a:cs typeface="Crimson Pro Semi Bold" pitchFamily="34" charset="-120"/>
              </a:rPr>
              <a:t>Weights &amp; Biases</a:t>
            </a:r>
            <a:endParaRPr lang="en-US" sz="1300" dirty="0"/>
          </a:p>
        </p:txBody>
      </p:sp>
      <p:sp>
        <p:nvSpPr>
          <p:cNvPr id="24" name="Text 14"/>
          <p:cNvSpPr/>
          <p:nvPr/>
        </p:nvSpPr>
        <p:spPr>
          <a:xfrm>
            <a:off x="7697153" y="3374827"/>
            <a:ext cx="2707600" cy="216337"/>
          </a:xfrm>
          <a:prstGeom prst="rect">
            <a:avLst/>
          </a:prstGeom>
          <a:noFill/>
          <a:ln/>
        </p:spPr>
        <p:txBody>
          <a:bodyPr wrap="none" lIns="0" tIns="0" rIns="0" bIns="0" rtlCol="0" anchor="t"/>
          <a:lstStyle/>
          <a:p>
            <a:pPr algn="ctr" indent="0" marL="0">
              <a:lnSpc>
                <a:spcPts val="1700"/>
              </a:lnSpc>
              <a:buNone/>
            </a:pPr>
            <a:r>
              <a:rPr lang="en-US" sz="1050" dirty="0">
                <a:solidFill>
                  <a:srgbClr val="4C4C4D"/>
                </a:solidFill>
                <a:latin typeface="Heebo" pitchFamily="34" charset="0"/>
                <a:ea typeface="Heebo" pitchFamily="34" charset="-122"/>
                <a:cs typeface="Heebo" pitchFamily="34" charset="-120"/>
              </a:rPr>
              <a:t>Trainable parameters that encode knowledge</a:t>
            </a:r>
            <a:endParaRPr lang="en-US" sz="1050" dirty="0"/>
          </a:p>
        </p:txBody>
      </p:sp>
      <p:sp>
        <p:nvSpPr>
          <p:cNvPr id="25" name="Text 15"/>
          <p:cNvSpPr/>
          <p:nvPr/>
        </p:nvSpPr>
        <p:spPr>
          <a:xfrm>
            <a:off x="7697153" y="3672245"/>
            <a:ext cx="2707600" cy="216337"/>
          </a:xfrm>
          <a:prstGeom prst="rect">
            <a:avLst/>
          </a:prstGeom>
          <a:noFill/>
          <a:ln/>
        </p:spPr>
        <p:txBody>
          <a:bodyPr wrap="none" lIns="0" tIns="0" rIns="0" bIns="0" rtlCol="0" anchor="t"/>
          <a:lstStyle/>
          <a:p>
            <a:pPr algn="l" marL="342900" indent="-342900">
              <a:lnSpc>
                <a:spcPts val="1700"/>
              </a:lnSpc>
              <a:buSzPct val="100000"/>
              <a:buChar char="•"/>
            </a:pPr>
            <a:r>
              <a:rPr lang="en-US" sz="1050" dirty="0">
                <a:solidFill>
                  <a:srgbClr val="4C4C4D"/>
                </a:solidFill>
                <a:latin typeface="Heebo" pitchFamily="34" charset="0"/>
                <a:ea typeface="Heebo" pitchFamily="34" charset="-122"/>
                <a:cs typeface="Heebo" pitchFamily="34" charset="-120"/>
              </a:rPr>
              <a:t>Determine influence of each input</a:t>
            </a:r>
            <a:endParaRPr lang="en-US" sz="1050" dirty="0"/>
          </a:p>
        </p:txBody>
      </p:sp>
      <p:sp>
        <p:nvSpPr>
          <p:cNvPr id="26" name="Text 16"/>
          <p:cNvSpPr/>
          <p:nvPr/>
        </p:nvSpPr>
        <p:spPr>
          <a:xfrm>
            <a:off x="7697153" y="3935849"/>
            <a:ext cx="2707600" cy="216337"/>
          </a:xfrm>
          <a:prstGeom prst="rect">
            <a:avLst/>
          </a:prstGeom>
          <a:noFill/>
          <a:ln/>
        </p:spPr>
        <p:txBody>
          <a:bodyPr wrap="none" lIns="0" tIns="0" rIns="0" bIns="0" rtlCol="0" anchor="t"/>
          <a:lstStyle/>
          <a:p>
            <a:pPr algn="l" marL="342900" indent="-342900">
              <a:lnSpc>
                <a:spcPts val="1700"/>
              </a:lnSpc>
              <a:buSzPct val="100000"/>
              <a:buChar char="•"/>
            </a:pPr>
            <a:r>
              <a:rPr lang="en-US" sz="1050" dirty="0">
                <a:solidFill>
                  <a:srgbClr val="4C4C4D"/>
                </a:solidFill>
                <a:latin typeface="Heebo" pitchFamily="34" charset="0"/>
                <a:ea typeface="Heebo" pitchFamily="34" charset="-122"/>
                <a:cs typeface="Heebo" pitchFamily="34" charset="-120"/>
              </a:rPr>
              <a:t>Updated during training to minimize error</a:t>
            </a:r>
            <a:endParaRPr lang="en-US" sz="1050" dirty="0"/>
          </a:p>
        </p:txBody>
      </p:sp>
      <p:sp>
        <p:nvSpPr>
          <p:cNvPr id="27" name="Text 17"/>
          <p:cNvSpPr/>
          <p:nvPr/>
        </p:nvSpPr>
        <p:spPr>
          <a:xfrm>
            <a:off x="11677412" y="4415433"/>
            <a:ext cx="1690330" cy="211336"/>
          </a:xfrm>
          <a:prstGeom prst="rect">
            <a:avLst/>
          </a:prstGeom>
          <a:noFill/>
          <a:ln/>
        </p:spPr>
        <p:txBody>
          <a:bodyPr wrap="none" lIns="0" tIns="0" rIns="0" bIns="0" rtlCol="0" anchor="t"/>
          <a:lstStyle/>
          <a:p>
            <a:pPr algn="ctr" indent="0" marL="0">
              <a:lnSpc>
                <a:spcPts val="1650"/>
              </a:lnSpc>
              <a:buNone/>
            </a:pPr>
            <a:r>
              <a:rPr lang="en-US" sz="1300" dirty="0">
                <a:solidFill>
                  <a:srgbClr val="152D47"/>
                </a:solidFill>
                <a:latin typeface="Crimson Pro Semi Bold" pitchFamily="34" charset="0"/>
                <a:ea typeface="Crimson Pro Semi Bold" pitchFamily="34" charset="-122"/>
                <a:cs typeface="Crimson Pro Semi Bold" pitchFamily="34" charset="-120"/>
              </a:rPr>
              <a:t>Activation Functions</a:t>
            </a:r>
            <a:endParaRPr lang="en-US" sz="1300" dirty="0"/>
          </a:p>
        </p:txBody>
      </p:sp>
      <p:sp>
        <p:nvSpPr>
          <p:cNvPr id="28" name="Text 18"/>
          <p:cNvSpPr/>
          <p:nvPr/>
        </p:nvSpPr>
        <p:spPr>
          <a:xfrm>
            <a:off x="10908149" y="4707850"/>
            <a:ext cx="3228975" cy="216337"/>
          </a:xfrm>
          <a:prstGeom prst="rect">
            <a:avLst/>
          </a:prstGeom>
          <a:noFill/>
          <a:ln/>
        </p:spPr>
        <p:txBody>
          <a:bodyPr wrap="none" lIns="0" tIns="0" rIns="0" bIns="0" rtlCol="0" anchor="t"/>
          <a:lstStyle/>
          <a:p>
            <a:pPr algn="ctr" indent="0" marL="0">
              <a:lnSpc>
                <a:spcPts val="1700"/>
              </a:lnSpc>
              <a:buNone/>
            </a:pPr>
            <a:r>
              <a:rPr lang="en-US" sz="1050" dirty="0">
                <a:solidFill>
                  <a:srgbClr val="4C4C4D"/>
                </a:solidFill>
                <a:latin typeface="Heebo" pitchFamily="34" charset="0"/>
                <a:ea typeface="Heebo" pitchFamily="34" charset="-122"/>
                <a:cs typeface="Heebo" pitchFamily="34" charset="-120"/>
              </a:rPr>
              <a:t>Non-linear transformations enabling complex learning</a:t>
            </a:r>
            <a:endParaRPr lang="en-US" sz="1050" dirty="0"/>
          </a:p>
        </p:txBody>
      </p:sp>
      <p:sp>
        <p:nvSpPr>
          <p:cNvPr id="29" name="Text 19"/>
          <p:cNvSpPr/>
          <p:nvPr/>
        </p:nvSpPr>
        <p:spPr>
          <a:xfrm>
            <a:off x="10908149" y="5005268"/>
            <a:ext cx="3228975" cy="216337"/>
          </a:xfrm>
          <a:prstGeom prst="rect">
            <a:avLst/>
          </a:prstGeom>
          <a:noFill/>
          <a:ln/>
        </p:spPr>
        <p:txBody>
          <a:bodyPr wrap="none" lIns="0" tIns="0" rIns="0" bIns="0" rtlCol="0" anchor="t"/>
          <a:lstStyle/>
          <a:p>
            <a:pPr algn="l" marL="342900" indent="-342900">
              <a:lnSpc>
                <a:spcPts val="1700"/>
              </a:lnSpc>
              <a:buSzPct val="100000"/>
              <a:buChar char="•"/>
            </a:pPr>
            <a:r>
              <a:rPr lang="en-US" sz="1050" dirty="0">
                <a:solidFill>
                  <a:srgbClr val="4C4C4D"/>
                </a:solidFill>
                <a:latin typeface="Heebo" pitchFamily="34" charset="0"/>
                <a:ea typeface="Heebo" pitchFamily="34" charset="-122"/>
                <a:cs typeface="Heebo" pitchFamily="34" charset="-120"/>
              </a:rPr>
              <a:t>ReLU, sigmoid, tanh, and others</a:t>
            </a:r>
            <a:endParaRPr lang="en-US" sz="1050" dirty="0"/>
          </a:p>
        </p:txBody>
      </p:sp>
      <p:sp>
        <p:nvSpPr>
          <p:cNvPr id="30" name="Text 20"/>
          <p:cNvSpPr/>
          <p:nvPr/>
        </p:nvSpPr>
        <p:spPr>
          <a:xfrm>
            <a:off x="10908149" y="5268873"/>
            <a:ext cx="3228975" cy="216337"/>
          </a:xfrm>
          <a:prstGeom prst="rect">
            <a:avLst/>
          </a:prstGeom>
          <a:noFill/>
          <a:ln/>
        </p:spPr>
        <p:txBody>
          <a:bodyPr wrap="none" lIns="0" tIns="0" rIns="0" bIns="0" rtlCol="0" anchor="t"/>
          <a:lstStyle/>
          <a:p>
            <a:pPr algn="l" marL="342900" indent="-342900">
              <a:lnSpc>
                <a:spcPts val="1700"/>
              </a:lnSpc>
              <a:buSzPct val="100000"/>
              <a:buChar char="•"/>
            </a:pPr>
            <a:r>
              <a:rPr lang="en-US" sz="1050" dirty="0">
                <a:solidFill>
                  <a:srgbClr val="4C4C4D"/>
                </a:solidFill>
                <a:latin typeface="Heebo" pitchFamily="34" charset="0"/>
                <a:ea typeface="Heebo" pitchFamily="34" charset="-122"/>
                <a:cs typeface="Heebo" pitchFamily="34" charset="-120"/>
              </a:rPr>
              <a:t>Allow approximation of complex functions</a:t>
            </a:r>
            <a:endParaRPr lang="en-US" sz="10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559356" y="565904"/>
            <a:ext cx="4257556" cy="499467"/>
          </a:xfrm>
          <a:prstGeom prst="rect">
            <a:avLst/>
          </a:prstGeom>
          <a:noFill/>
          <a:ln/>
        </p:spPr>
        <p:txBody>
          <a:bodyPr wrap="none" lIns="0" tIns="0" rIns="0" bIns="0" rtlCol="0" anchor="t"/>
          <a:lstStyle/>
          <a:p>
            <a:pPr algn="l" indent="0" marL="0">
              <a:lnSpc>
                <a:spcPts val="3900"/>
              </a:lnSpc>
              <a:buNone/>
            </a:pPr>
            <a:r>
              <a:rPr lang="en-US" sz="3100" dirty="0">
                <a:solidFill>
                  <a:srgbClr val="152D47"/>
                </a:solidFill>
                <a:latin typeface="Crimson Pro Semi Bold" pitchFamily="34" charset="0"/>
                <a:ea typeface="Crimson Pro Semi Bold" pitchFamily="34" charset="-122"/>
                <a:cs typeface="Crimson Pro Semi Bold" pitchFamily="34" charset="-120"/>
              </a:rPr>
              <a:t>Types of Neural Networks</a:t>
            </a:r>
            <a:endParaRPr lang="en-US" sz="3100" dirty="0"/>
          </a:p>
        </p:txBody>
      </p:sp>
      <p:sp>
        <p:nvSpPr>
          <p:cNvPr id="3" name="Text 1"/>
          <p:cNvSpPr/>
          <p:nvPr/>
        </p:nvSpPr>
        <p:spPr>
          <a:xfrm>
            <a:off x="559356" y="1384935"/>
            <a:ext cx="13511689" cy="511254"/>
          </a:xfrm>
          <a:prstGeom prst="rect">
            <a:avLst/>
          </a:prstGeom>
          <a:noFill/>
          <a:ln/>
        </p:spPr>
        <p:txBody>
          <a:bodyPr wrap="square" lIns="0" tIns="0" rIns="0" bIns="0" rtlCol="0" anchor="t"/>
          <a:lstStyle/>
          <a:p>
            <a:pPr algn="l" indent="0" marL="0">
              <a:lnSpc>
                <a:spcPts val="2000"/>
              </a:lnSpc>
              <a:buNone/>
            </a:pPr>
            <a:r>
              <a:rPr lang="en-US" sz="1250" dirty="0">
                <a:solidFill>
                  <a:srgbClr val="4C4C4D"/>
                </a:solidFill>
                <a:latin typeface="Heebo" pitchFamily="34" charset="0"/>
                <a:ea typeface="Heebo" pitchFamily="34" charset="-122"/>
                <a:cs typeface="Heebo" pitchFamily="34" charset="-120"/>
              </a:rPr>
              <a:t>Neural networks come in diverse architectures, each specialized for particular data types and problem domains. Understanding these variations helps in selecting the right model for specific tasks.</a:t>
            </a:r>
            <a:endParaRPr lang="en-US" sz="1250" dirty="0"/>
          </a:p>
        </p:txBody>
      </p:sp>
      <p:sp>
        <p:nvSpPr>
          <p:cNvPr id="4" name="Text 2"/>
          <p:cNvSpPr/>
          <p:nvPr/>
        </p:nvSpPr>
        <p:spPr>
          <a:xfrm>
            <a:off x="559356" y="2075974"/>
            <a:ext cx="13511689" cy="511254"/>
          </a:xfrm>
          <a:prstGeom prst="rect">
            <a:avLst/>
          </a:prstGeom>
          <a:noFill/>
          <a:ln/>
        </p:spPr>
        <p:txBody>
          <a:bodyPr wrap="square" lIns="0" tIns="0" rIns="0" bIns="0" rtlCol="0" anchor="t"/>
          <a:lstStyle/>
          <a:p>
            <a:pPr algn="l" indent="0" marL="0">
              <a:lnSpc>
                <a:spcPts val="2000"/>
              </a:lnSpc>
              <a:buNone/>
            </a:pPr>
            <a:r>
              <a:rPr lang="en-US" sz="1250" dirty="0">
                <a:solidFill>
                  <a:srgbClr val="4C4C4D"/>
                </a:solidFill>
                <a:latin typeface="Heebo" pitchFamily="34" charset="0"/>
                <a:ea typeface="Heebo" pitchFamily="34" charset="-122"/>
                <a:cs typeface="Heebo" pitchFamily="34" charset="-120"/>
              </a:rPr>
              <a:t>Feedforward Neural Networks (FNNs) represent the simplest architecture where information travels in one direction without cycles. Multi-Layer Perceptrons extend this concept with multiple hidden layers, enabling more complex pattern recognition.</a:t>
            </a:r>
            <a:endParaRPr lang="en-US" sz="1250" dirty="0"/>
          </a:p>
        </p:txBody>
      </p:sp>
      <p:sp>
        <p:nvSpPr>
          <p:cNvPr id="5" name="Text 3"/>
          <p:cNvSpPr/>
          <p:nvPr/>
        </p:nvSpPr>
        <p:spPr>
          <a:xfrm>
            <a:off x="559356" y="2767013"/>
            <a:ext cx="13511689" cy="511254"/>
          </a:xfrm>
          <a:prstGeom prst="rect">
            <a:avLst/>
          </a:prstGeom>
          <a:noFill/>
          <a:ln/>
        </p:spPr>
        <p:txBody>
          <a:bodyPr wrap="square" lIns="0" tIns="0" rIns="0" bIns="0" rtlCol="0" anchor="t"/>
          <a:lstStyle/>
          <a:p>
            <a:pPr algn="l" indent="0" marL="0">
              <a:lnSpc>
                <a:spcPts val="2000"/>
              </a:lnSpc>
              <a:buNone/>
            </a:pPr>
            <a:r>
              <a:rPr lang="en-US" sz="1250" dirty="0">
                <a:solidFill>
                  <a:srgbClr val="4C4C4D"/>
                </a:solidFill>
                <a:latin typeface="Heebo" pitchFamily="34" charset="0"/>
                <a:ea typeface="Heebo" pitchFamily="34" charset="-122"/>
                <a:cs typeface="Heebo" pitchFamily="34" charset="-120"/>
              </a:rPr>
              <a:t>For visual data, Convolutional Neural Networks (CNNs) leverage spatial relationships through specialized filters, while Recurrent Neural Networks (RNNs) and their variants like LSTMs excel at sequential data by maintaining memory of previous inputs—critical for natural language processing and time series forecasting.</a:t>
            </a:r>
            <a:endParaRPr lang="en-US" sz="1250" dirty="0"/>
          </a:p>
        </p:txBody>
      </p:sp>
      <p:sp>
        <p:nvSpPr>
          <p:cNvPr id="6" name="Shape 4"/>
          <p:cNvSpPr/>
          <p:nvPr/>
        </p:nvSpPr>
        <p:spPr>
          <a:xfrm>
            <a:off x="559356" y="3458051"/>
            <a:ext cx="6675953" cy="2150745"/>
          </a:xfrm>
          <a:prstGeom prst="roundRect">
            <a:avLst>
              <a:gd name="adj" fmla="val 1115"/>
            </a:avLst>
          </a:prstGeom>
          <a:solidFill>
            <a:srgbClr val="F2EEEE"/>
          </a:solidFill>
          <a:ln/>
        </p:spPr>
      </p:sp>
      <p:sp>
        <p:nvSpPr>
          <p:cNvPr id="7" name="Text 5"/>
          <p:cNvSpPr/>
          <p:nvPr/>
        </p:nvSpPr>
        <p:spPr>
          <a:xfrm>
            <a:off x="719137" y="3617833"/>
            <a:ext cx="3045738" cy="249674"/>
          </a:xfrm>
          <a:prstGeom prst="rect">
            <a:avLst/>
          </a:prstGeom>
          <a:noFill/>
          <a:ln/>
        </p:spPr>
        <p:txBody>
          <a:bodyPr wrap="none" lIns="0" tIns="0" rIns="0" bIns="0" rtlCol="0" anchor="t"/>
          <a:lstStyle/>
          <a:p>
            <a:pPr algn="l" indent="0" marL="0">
              <a:lnSpc>
                <a:spcPts val="1950"/>
              </a:lnSpc>
              <a:buNone/>
            </a:pPr>
            <a:r>
              <a:rPr lang="en-US" sz="1550" dirty="0">
                <a:solidFill>
                  <a:srgbClr val="4C4C4D"/>
                </a:solidFill>
                <a:latin typeface="Crimson Pro Semi Bold" pitchFamily="34" charset="0"/>
                <a:ea typeface="Crimson Pro Semi Bold" pitchFamily="34" charset="-122"/>
                <a:cs typeface="Crimson Pro Semi Bold" pitchFamily="34" charset="-120"/>
              </a:rPr>
              <a:t>Feedforward Neural Networks (FNN)</a:t>
            </a:r>
            <a:endParaRPr lang="en-US" sz="1550" dirty="0"/>
          </a:p>
        </p:txBody>
      </p:sp>
      <p:sp>
        <p:nvSpPr>
          <p:cNvPr id="8" name="Text 6"/>
          <p:cNvSpPr/>
          <p:nvPr/>
        </p:nvSpPr>
        <p:spPr>
          <a:xfrm>
            <a:off x="719137" y="3963353"/>
            <a:ext cx="6356390" cy="511254"/>
          </a:xfrm>
          <a:prstGeom prst="rect">
            <a:avLst/>
          </a:prstGeom>
          <a:noFill/>
          <a:ln/>
        </p:spPr>
        <p:txBody>
          <a:bodyPr wrap="square" lIns="0" tIns="0" rIns="0" bIns="0" rtlCol="0" anchor="t"/>
          <a:lstStyle/>
          <a:p>
            <a:pPr algn="l" indent="0" marL="0">
              <a:lnSpc>
                <a:spcPts val="2000"/>
              </a:lnSpc>
              <a:buNone/>
            </a:pPr>
            <a:r>
              <a:rPr lang="en-US" sz="1250" dirty="0">
                <a:solidFill>
                  <a:srgbClr val="4C4C4D"/>
                </a:solidFill>
                <a:latin typeface="Heebo" pitchFamily="34" charset="0"/>
                <a:ea typeface="Heebo" pitchFamily="34" charset="-122"/>
                <a:cs typeface="Heebo" pitchFamily="34" charset="-120"/>
              </a:rPr>
              <a:t>The simplest architecture where data flows in one direction from input to output without cycles.</a:t>
            </a:r>
            <a:endParaRPr lang="en-US" sz="1250" dirty="0"/>
          </a:p>
        </p:txBody>
      </p:sp>
      <p:sp>
        <p:nvSpPr>
          <p:cNvPr id="9" name="Text 7"/>
          <p:cNvSpPr/>
          <p:nvPr/>
        </p:nvSpPr>
        <p:spPr>
          <a:xfrm>
            <a:off x="719137" y="4570452"/>
            <a:ext cx="6356390" cy="255627"/>
          </a:xfrm>
          <a:prstGeom prst="rect">
            <a:avLst/>
          </a:prstGeom>
          <a:noFill/>
          <a:ln/>
        </p:spPr>
        <p:txBody>
          <a:bodyPr wrap="none" lIns="0" tIns="0" rIns="0" bIns="0" rtlCol="0" anchor="t"/>
          <a:lstStyle/>
          <a:p>
            <a:pPr algn="l" marL="342900" indent="-342900">
              <a:lnSpc>
                <a:spcPts val="2000"/>
              </a:lnSpc>
              <a:buSzPct val="100000"/>
              <a:buChar char="•"/>
            </a:pPr>
            <a:r>
              <a:rPr lang="en-US" sz="1250" dirty="0">
                <a:solidFill>
                  <a:srgbClr val="4C4C4D"/>
                </a:solidFill>
                <a:latin typeface="Heebo" pitchFamily="34" charset="0"/>
                <a:ea typeface="Heebo" pitchFamily="34" charset="-122"/>
                <a:cs typeface="Heebo" pitchFamily="34" charset="-120"/>
              </a:rPr>
              <a:t>Used for basic classification and regression tasks</a:t>
            </a:r>
            <a:endParaRPr lang="en-US" sz="1250" dirty="0"/>
          </a:p>
        </p:txBody>
      </p:sp>
      <p:sp>
        <p:nvSpPr>
          <p:cNvPr id="10" name="Text 8"/>
          <p:cNvSpPr/>
          <p:nvPr/>
        </p:nvSpPr>
        <p:spPr>
          <a:xfrm>
            <a:off x="719137" y="4881920"/>
            <a:ext cx="6356390" cy="255627"/>
          </a:xfrm>
          <a:prstGeom prst="rect">
            <a:avLst/>
          </a:prstGeom>
          <a:noFill/>
          <a:ln/>
        </p:spPr>
        <p:txBody>
          <a:bodyPr wrap="none" lIns="0" tIns="0" rIns="0" bIns="0" rtlCol="0" anchor="t"/>
          <a:lstStyle/>
          <a:p>
            <a:pPr algn="l" marL="342900" indent="-342900">
              <a:lnSpc>
                <a:spcPts val="2000"/>
              </a:lnSpc>
              <a:buSzPct val="100000"/>
              <a:buChar char="•"/>
            </a:pPr>
            <a:r>
              <a:rPr lang="en-US" sz="1250" dirty="0">
                <a:solidFill>
                  <a:srgbClr val="4C4C4D"/>
                </a:solidFill>
                <a:latin typeface="Heebo" pitchFamily="34" charset="0"/>
                <a:ea typeface="Heebo" pitchFamily="34" charset="-122"/>
                <a:cs typeface="Heebo" pitchFamily="34" charset="-120"/>
              </a:rPr>
              <a:t>Limited in handling complex patterns</a:t>
            </a:r>
            <a:endParaRPr lang="en-US" sz="1250" dirty="0"/>
          </a:p>
        </p:txBody>
      </p:sp>
      <p:sp>
        <p:nvSpPr>
          <p:cNvPr id="11" name="Text 9"/>
          <p:cNvSpPr/>
          <p:nvPr/>
        </p:nvSpPr>
        <p:spPr>
          <a:xfrm>
            <a:off x="719137" y="5193387"/>
            <a:ext cx="6356390" cy="255627"/>
          </a:xfrm>
          <a:prstGeom prst="rect">
            <a:avLst/>
          </a:prstGeom>
          <a:noFill/>
          <a:ln/>
        </p:spPr>
        <p:txBody>
          <a:bodyPr wrap="none" lIns="0" tIns="0" rIns="0" bIns="0" rtlCol="0" anchor="t"/>
          <a:lstStyle/>
          <a:p>
            <a:pPr algn="l" marL="342900" indent="-342900">
              <a:lnSpc>
                <a:spcPts val="2000"/>
              </a:lnSpc>
              <a:buSzPct val="100000"/>
              <a:buChar char="•"/>
            </a:pPr>
            <a:r>
              <a:rPr lang="en-US" sz="1250" dirty="0">
                <a:solidFill>
                  <a:srgbClr val="4C4C4D"/>
                </a:solidFill>
                <a:latin typeface="Heebo" pitchFamily="34" charset="0"/>
                <a:ea typeface="Heebo" pitchFamily="34" charset="-122"/>
                <a:cs typeface="Heebo" pitchFamily="34" charset="-120"/>
              </a:rPr>
              <a:t>Foundation for more advanced architectures</a:t>
            </a:r>
            <a:endParaRPr lang="en-US" sz="1250" dirty="0"/>
          </a:p>
        </p:txBody>
      </p:sp>
      <p:sp>
        <p:nvSpPr>
          <p:cNvPr id="12" name="Shape 10"/>
          <p:cNvSpPr/>
          <p:nvPr/>
        </p:nvSpPr>
        <p:spPr>
          <a:xfrm>
            <a:off x="7395091" y="3458051"/>
            <a:ext cx="6675953" cy="2150745"/>
          </a:xfrm>
          <a:prstGeom prst="roundRect">
            <a:avLst>
              <a:gd name="adj" fmla="val 1115"/>
            </a:avLst>
          </a:prstGeom>
          <a:solidFill>
            <a:srgbClr val="F2EEEE"/>
          </a:solidFill>
          <a:ln/>
        </p:spPr>
      </p:sp>
      <p:sp>
        <p:nvSpPr>
          <p:cNvPr id="13" name="Text 11"/>
          <p:cNvSpPr/>
          <p:nvPr/>
        </p:nvSpPr>
        <p:spPr>
          <a:xfrm>
            <a:off x="7554873" y="3617833"/>
            <a:ext cx="3190875" cy="249674"/>
          </a:xfrm>
          <a:prstGeom prst="rect">
            <a:avLst/>
          </a:prstGeom>
          <a:noFill/>
          <a:ln/>
        </p:spPr>
        <p:txBody>
          <a:bodyPr wrap="none" lIns="0" tIns="0" rIns="0" bIns="0" rtlCol="0" anchor="t"/>
          <a:lstStyle/>
          <a:p>
            <a:pPr algn="l" indent="0" marL="0">
              <a:lnSpc>
                <a:spcPts val="1950"/>
              </a:lnSpc>
              <a:buNone/>
            </a:pPr>
            <a:r>
              <a:rPr lang="en-US" sz="1550" dirty="0">
                <a:solidFill>
                  <a:srgbClr val="4C4C4D"/>
                </a:solidFill>
                <a:latin typeface="Crimson Pro Semi Bold" pitchFamily="34" charset="0"/>
                <a:ea typeface="Crimson Pro Semi Bold" pitchFamily="34" charset="-122"/>
                <a:cs typeface="Crimson Pro Semi Bold" pitchFamily="34" charset="-120"/>
              </a:rPr>
              <a:t>Convolutional Neural Networks (CNN)</a:t>
            </a:r>
            <a:endParaRPr lang="en-US" sz="1550" dirty="0"/>
          </a:p>
        </p:txBody>
      </p:sp>
      <p:sp>
        <p:nvSpPr>
          <p:cNvPr id="14" name="Text 12"/>
          <p:cNvSpPr/>
          <p:nvPr/>
        </p:nvSpPr>
        <p:spPr>
          <a:xfrm>
            <a:off x="7554873" y="3963353"/>
            <a:ext cx="6356390" cy="255627"/>
          </a:xfrm>
          <a:prstGeom prst="rect">
            <a:avLst/>
          </a:prstGeom>
          <a:noFill/>
          <a:ln/>
        </p:spPr>
        <p:txBody>
          <a:bodyPr wrap="none" lIns="0" tIns="0" rIns="0" bIns="0" rtlCol="0" anchor="t"/>
          <a:lstStyle/>
          <a:p>
            <a:pPr algn="l" indent="0" marL="0">
              <a:lnSpc>
                <a:spcPts val="2000"/>
              </a:lnSpc>
              <a:buNone/>
            </a:pPr>
            <a:r>
              <a:rPr lang="en-US" sz="1250" dirty="0">
                <a:solidFill>
                  <a:srgbClr val="4C4C4D"/>
                </a:solidFill>
                <a:latin typeface="Heebo" pitchFamily="34" charset="0"/>
                <a:ea typeface="Heebo" pitchFamily="34" charset="-122"/>
                <a:cs typeface="Heebo" pitchFamily="34" charset="-120"/>
              </a:rPr>
              <a:t>Specialized for processing grid-like data such as images through convolutional filters.</a:t>
            </a:r>
            <a:endParaRPr lang="en-US" sz="1250" dirty="0"/>
          </a:p>
        </p:txBody>
      </p:sp>
      <p:sp>
        <p:nvSpPr>
          <p:cNvPr id="15" name="Text 13"/>
          <p:cNvSpPr/>
          <p:nvPr/>
        </p:nvSpPr>
        <p:spPr>
          <a:xfrm>
            <a:off x="7554873" y="4314825"/>
            <a:ext cx="6356390" cy="255627"/>
          </a:xfrm>
          <a:prstGeom prst="rect">
            <a:avLst/>
          </a:prstGeom>
          <a:noFill/>
          <a:ln/>
        </p:spPr>
        <p:txBody>
          <a:bodyPr wrap="none" lIns="0" tIns="0" rIns="0" bIns="0" rtlCol="0" anchor="t"/>
          <a:lstStyle/>
          <a:p>
            <a:pPr algn="l" marL="342900" indent="-342900">
              <a:lnSpc>
                <a:spcPts val="2000"/>
              </a:lnSpc>
              <a:buSzPct val="100000"/>
              <a:buChar char="•"/>
            </a:pPr>
            <a:r>
              <a:rPr lang="en-US" sz="1250" dirty="0">
                <a:solidFill>
                  <a:srgbClr val="4C4C4D"/>
                </a:solidFill>
                <a:latin typeface="Heebo" pitchFamily="34" charset="0"/>
                <a:ea typeface="Heebo" pitchFamily="34" charset="-122"/>
                <a:cs typeface="Heebo" pitchFamily="34" charset="-120"/>
              </a:rPr>
              <a:t>Excels at image recognition and computer vision</a:t>
            </a:r>
            <a:endParaRPr lang="en-US" sz="1250" dirty="0"/>
          </a:p>
        </p:txBody>
      </p:sp>
      <p:sp>
        <p:nvSpPr>
          <p:cNvPr id="16" name="Text 14"/>
          <p:cNvSpPr/>
          <p:nvPr/>
        </p:nvSpPr>
        <p:spPr>
          <a:xfrm>
            <a:off x="7554873" y="4626293"/>
            <a:ext cx="6356390" cy="255627"/>
          </a:xfrm>
          <a:prstGeom prst="rect">
            <a:avLst/>
          </a:prstGeom>
          <a:noFill/>
          <a:ln/>
        </p:spPr>
        <p:txBody>
          <a:bodyPr wrap="none" lIns="0" tIns="0" rIns="0" bIns="0" rtlCol="0" anchor="t"/>
          <a:lstStyle/>
          <a:p>
            <a:pPr algn="l" marL="342900" indent="-342900">
              <a:lnSpc>
                <a:spcPts val="2000"/>
              </a:lnSpc>
              <a:buSzPct val="100000"/>
              <a:buChar char="•"/>
            </a:pPr>
            <a:r>
              <a:rPr lang="en-US" sz="1250" dirty="0">
                <a:solidFill>
                  <a:srgbClr val="4C4C4D"/>
                </a:solidFill>
                <a:latin typeface="Heebo" pitchFamily="34" charset="0"/>
                <a:ea typeface="Heebo" pitchFamily="34" charset="-122"/>
                <a:cs typeface="Heebo" pitchFamily="34" charset="-120"/>
              </a:rPr>
              <a:t>Utilizes weight sharing and pooling layers</a:t>
            </a:r>
            <a:endParaRPr lang="en-US" sz="1250" dirty="0"/>
          </a:p>
        </p:txBody>
      </p:sp>
      <p:sp>
        <p:nvSpPr>
          <p:cNvPr id="17" name="Text 15"/>
          <p:cNvSpPr/>
          <p:nvPr/>
        </p:nvSpPr>
        <p:spPr>
          <a:xfrm>
            <a:off x="7554873" y="4937760"/>
            <a:ext cx="6356390" cy="255627"/>
          </a:xfrm>
          <a:prstGeom prst="rect">
            <a:avLst/>
          </a:prstGeom>
          <a:noFill/>
          <a:ln/>
        </p:spPr>
        <p:txBody>
          <a:bodyPr wrap="none" lIns="0" tIns="0" rIns="0" bIns="0" rtlCol="0" anchor="t"/>
          <a:lstStyle/>
          <a:p>
            <a:pPr algn="l" marL="342900" indent="-342900">
              <a:lnSpc>
                <a:spcPts val="2000"/>
              </a:lnSpc>
              <a:buSzPct val="100000"/>
              <a:buChar char="•"/>
            </a:pPr>
            <a:r>
              <a:rPr lang="en-US" sz="1250" dirty="0">
                <a:solidFill>
                  <a:srgbClr val="4C4C4D"/>
                </a:solidFill>
                <a:latin typeface="Heebo" pitchFamily="34" charset="0"/>
                <a:ea typeface="Heebo" pitchFamily="34" charset="-122"/>
                <a:cs typeface="Heebo" pitchFamily="34" charset="-120"/>
              </a:rPr>
              <a:t>Captures spatial hierarchies automatically</a:t>
            </a:r>
            <a:endParaRPr lang="en-US" sz="1250" dirty="0"/>
          </a:p>
        </p:txBody>
      </p:sp>
      <p:sp>
        <p:nvSpPr>
          <p:cNvPr id="18" name="Shape 16"/>
          <p:cNvSpPr/>
          <p:nvPr/>
        </p:nvSpPr>
        <p:spPr>
          <a:xfrm>
            <a:off x="559356" y="5768578"/>
            <a:ext cx="6675953" cy="1895118"/>
          </a:xfrm>
          <a:prstGeom prst="roundRect">
            <a:avLst>
              <a:gd name="adj" fmla="val 1265"/>
            </a:avLst>
          </a:prstGeom>
          <a:solidFill>
            <a:srgbClr val="F2EEEE"/>
          </a:solidFill>
          <a:ln/>
        </p:spPr>
      </p:sp>
      <p:sp>
        <p:nvSpPr>
          <p:cNvPr id="19" name="Text 17"/>
          <p:cNvSpPr/>
          <p:nvPr/>
        </p:nvSpPr>
        <p:spPr>
          <a:xfrm>
            <a:off x="719137" y="5928360"/>
            <a:ext cx="2831306" cy="249674"/>
          </a:xfrm>
          <a:prstGeom prst="rect">
            <a:avLst/>
          </a:prstGeom>
          <a:noFill/>
          <a:ln/>
        </p:spPr>
        <p:txBody>
          <a:bodyPr wrap="none" lIns="0" tIns="0" rIns="0" bIns="0" rtlCol="0" anchor="t"/>
          <a:lstStyle/>
          <a:p>
            <a:pPr algn="l" indent="0" marL="0">
              <a:lnSpc>
                <a:spcPts val="1950"/>
              </a:lnSpc>
              <a:buNone/>
            </a:pPr>
            <a:r>
              <a:rPr lang="en-US" sz="1550" dirty="0">
                <a:solidFill>
                  <a:srgbClr val="4C4C4D"/>
                </a:solidFill>
                <a:latin typeface="Crimson Pro Semi Bold" pitchFamily="34" charset="0"/>
                <a:ea typeface="Crimson Pro Semi Bold" pitchFamily="34" charset="-122"/>
                <a:cs typeface="Crimson Pro Semi Bold" pitchFamily="34" charset="-120"/>
              </a:rPr>
              <a:t>Recurrent Neural Networks (RNN)</a:t>
            </a:r>
            <a:endParaRPr lang="en-US" sz="1550" dirty="0"/>
          </a:p>
        </p:txBody>
      </p:sp>
      <p:sp>
        <p:nvSpPr>
          <p:cNvPr id="20" name="Text 18"/>
          <p:cNvSpPr/>
          <p:nvPr/>
        </p:nvSpPr>
        <p:spPr>
          <a:xfrm>
            <a:off x="719137" y="6273879"/>
            <a:ext cx="6356390" cy="255627"/>
          </a:xfrm>
          <a:prstGeom prst="rect">
            <a:avLst/>
          </a:prstGeom>
          <a:noFill/>
          <a:ln/>
        </p:spPr>
        <p:txBody>
          <a:bodyPr wrap="none" lIns="0" tIns="0" rIns="0" bIns="0" rtlCol="0" anchor="t"/>
          <a:lstStyle/>
          <a:p>
            <a:pPr algn="l" indent="0" marL="0">
              <a:lnSpc>
                <a:spcPts val="2000"/>
              </a:lnSpc>
              <a:buNone/>
            </a:pPr>
            <a:r>
              <a:rPr lang="en-US" sz="1250" dirty="0">
                <a:solidFill>
                  <a:srgbClr val="4C4C4D"/>
                </a:solidFill>
                <a:latin typeface="Heebo" pitchFamily="34" charset="0"/>
                <a:ea typeface="Heebo" pitchFamily="34" charset="-122"/>
                <a:cs typeface="Heebo" pitchFamily="34" charset="-120"/>
              </a:rPr>
              <a:t>Processes sequential data by maintaining internal state memory of previous inputs.</a:t>
            </a:r>
            <a:endParaRPr lang="en-US" sz="1250" dirty="0"/>
          </a:p>
        </p:txBody>
      </p:sp>
      <p:sp>
        <p:nvSpPr>
          <p:cNvPr id="21" name="Text 19"/>
          <p:cNvSpPr/>
          <p:nvPr/>
        </p:nvSpPr>
        <p:spPr>
          <a:xfrm>
            <a:off x="719137" y="6625352"/>
            <a:ext cx="6356390" cy="255627"/>
          </a:xfrm>
          <a:prstGeom prst="rect">
            <a:avLst/>
          </a:prstGeom>
          <a:noFill/>
          <a:ln/>
        </p:spPr>
        <p:txBody>
          <a:bodyPr wrap="none" lIns="0" tIns="0" rIns="0" bIns="0" rtlCol="0" anchor="t"/>
          <a:lstStyle/>
          <a:p>
            <a:pPr algn="l" marL="342900" indent="-342900">
              <a:lnSpc>
                <a:spcPts val="2000"/>
              </a:lnSpc>
              <a:buSzPct val="100000"/>
              <a:buChar char="•"/>
            </a:pPr>
            <a:r>
              <a:rPr lang="en-US" sz="1250" dirty="0">
                <a:solidFill>
                  <a:srgbClr val="4C4C4D"/>
                </a:solidFill>
                <a:latin typeface="Heebo" pitchFamily="34" charset="0"/>
                <a:ea typeface="Heebo" pitchFamily="34" charset="-122"/>
                <a:cs typeface="Heebo" pitchFamily="34" charset="-120"/>
              </a:rPr>
              <a:t>Ideal for text, speech, and time series</a:t>
            </a:r>
            <a:endParaRPr lang="en-US" sz="1250" dirty="0"/>
          </a:p>
        </p:txBody>
      </p:sp>
      <p:sp>
        <p:nvSpPr>
          <p:cNvPr id="22" name="Text 20"/>
          <p:cNvSpPr/>
          <p:nvPr/>
        </p:nvSpPr>
        <p:spPr>
          <a:xfrm>
            <a:off x="719137" y="6936819"/>
            <a:ext cx="6356390" cy="255627"/>
          </a:xfrm>
          <a:prstGeom prst="rect">
            <a:avLst/>
          </a:prstGeom>
          <a:noFill/>
          <a:ln/>
        </p:spPr>
        <p:txBody>
          <a:bodyPr wrap="none" lIns="0" tIns="0" rIns="0" bIns="0" rtlCol="0" anchor="t"/>
          <a:lstStyle/>
          <a:p>
            <a:pPr algn="l" marL="342900" indent="-342900">
              <a:lnSpc>
                <a:spcPts val="2000"/>
              </a:lnSpc>
              <a:buSzPct val="100000"/>
              <a:buChar char="•"/>
            </a:pPr>
            <a:r>
              <a:rPr lang="en-US" sz="1250" dirty="0">
                <a:solidFill>
                  <a:srgbClr val="4C4C4D"/>
                </a:solidFill>
                <a:latin typeface="Heebo" pitchFamily="34" charset="0"/>
                <a:ea typeface="Heebo" pitchFamily="34" charset="-122"/>
                <a:cs typeface="Heebo" pitchFamily="34" charset="-120"/>
              </a:rPr>
              <a:t>Includes variants like LSTM and GRU</a:t>
            </a:r>
            <a:endParaRPr lang="en-US" sz="1250" dirty="0"/>
          </a:p>
        </p:txBody>
      </p:sp>
      <p:sp>
        <p:nvSpPr>
          <p:cNvPr id="23" name="Text 21"/>
          <p:cNvSpPr/>
          <p:nvPr/>
        </p:nvSpPr>
        <p:spPr>
          <a:xfrm>
            <a:off x="719137" y="7248287"/>
            <a:ext cx="6356390" cy="255627"/>
          </a:xfrm>
          <a:prstGeom prst="rect">
            <a:avLst/>
          </a:prstGeom>
          <a:noFill/>
          <a:ln/>
        </p:spPr>
        <p:txBody>
          <a:bodyPr wrap="none" lIns="0" tIns="0" rIns="0" bIns="0" rtlCol="0" anchor="t"/>
          <a:lstStyle/>
          <a:p>
            <a:pPr algn="l" marL="342900" indent="-342900">
              <a:lnSpc>
                <a:spcPts val="2000"/>
              </a:lnSpc>
              <a:buSzPct val="100000"/>
              <a:buChar char="•"/>
            </a:pPr>
            <a:r>
              <a:rPr lang="en-US" sz="1250" dirty="0">
                <a:solidFill>
                  <a:srgbClr val="4C4C4D"/>
                </a:solidFill>
                <a:latin typeface="Heebo" pitchFamily="34" charset="0"/>
                <a:ea typeface="Heebo" pitchFamily="34" charset="-122"/>
                <a:cs typeface="Heebo" pitchFamily="34" charset="-120"/>
              </a:rPr>
              <a:t>Capable of learning long-term dependencies</a:t>
            </a:r>
            <a:endParaRPr lang="en-US" sz="1250" dirty="0"/>
          </a:p>
        </p:txBody>
      </p:sp>
      <p:sp>
        <p:nvSpPr>
          <p:cNvPr id="24" name="Shape 22"/>
          <p:cNvSpPr/>
          <p:nvPr/>
        </p:nvSpPr>
        <p:spPr>
          <a:xfrm>
            <a:off x="7395091" y="5768578"/>
            <a:ext cx="6675953" cy="1895118"/>
          </a:xfrm>
          <a:prstGeom prst="roundRect">
            <a:avLst>
              <a:gd name="adj" fmla="val 1265"/>
            </a:avLst>
          </a:prstGeom>
          <a:solidFill>
            <a:srgbClr val="F2EEEE"/>
          </a:solidFill>
          <a:ln/>
        </p:spPr>
      </p:sp>
      <p:sp>
        <p:nvSpPr>
          <p:cNvPr id="25" name="Text 23"/>
          <p:cNvSpPr/>
          <p:nvPr/>
        </p:nvSpPr>
        <p:spPr>
          <a:xfrm>
            <a:off x="7554873" y="5928360"/>
            <a:ext cx="1997631" cy="249674"/>
          </a:xfrm>
          <a:prstGeom prst="rect">
            <a:avLst/>
          </a:prstGeom>
          <a:noFill/>
          <a:ln/>
        </p:spPr>
        <p:txBody>
          <a:bodyPr wrap="none" lIns="0" tIns="0" rIns="0" bIns="0" rtlCol="0" anchor="t"/>
          <a:lstStyle/>
          <a:p>
            <a:pPr algn="l" indent="0" marL="0">
              <a:lnSpc>
                <a:spcPts val="1950"/>
              </a:lnSpc>
              <a:buNone/>
            </a:pPr>
            <a:r>
              <a:rPr lang="en-US" sz="1550" dirty="0">
                <a:solidFill>
                  <a:srgbClr val="4C4C4D"/>
                </a:solidFill>
                <a:latin typeface="Crimson Pro Semi Bold" pitchFamily="34" charset="0"/>
                <a:ea typeface="Crimson Pro Semi Bold" pitchFamily="34" charset="-122"/>
                <a:cs typeface="Crimson Pro Semi Bold" pitchFamily="34" charset="-120"/>
              </a:rPr>
              <a:t>Transformer Networks</a:t>
            </a:r>
            <a:endParaRPr lang="en-US" sz="1550" dirty="0"/>
          </a:p>
        </p:txBody>
      </p:sp>
      <p:sp>
        <p:nvSpPr>
          <p:cNvPr id="26" name="Text 24"/>
          <p:cNvSpPr/>
          <p:nvPr/>
        </p:nvSpPr>
        <p:spPr>
          <a:xfrm>
            <a:off x="7554873" y="6273879"/>
            <a:ext cx="6356390" cy="255627"/>
          </a:xfrm>
          <a:prstGeom prst="rect">
            <a:avLst/>
          </a:prstGeom>
          <a:noFill/>
          <a:ln/>
        </p:spPr>
        <p:txBody>
          <a:bodyPr wrap="none" lIns="0" tIns="0" rIns="0" bIns="0" rtlCol="0" anchor="t"/>
          <a:lstStyle/>
          <a:p>
            <a:pPr algn="l" indent="0" marL="0">
              <a:lnSpc>
                <a:spcPts val="2000"/>
              </a:lnSpc>
              <a:buNone/>
            </a:pPr>
            <a:r>
              <a:rPr lang="en-US" sz="1250" dirty="0">
                <a:solidFill>
                  <a:srgbClr val="4C4C4D"/>
                </a:solidFill>
                <a:latin typeface="Heebo" pitchFamily="34" charset="0"/>
                <a:ea typeface="Heebo" pitchFamily="34" charset="-122"/>
                <a:cs typeface="Heebo" pitchFamily="34" charset="-120"/>
              </a:rPr>
              <a:t>Modern architecture using attention mechanisms to process sequential data in parallel.</a:t>
            </a:r>
            <a:endParaRPr lang="en-US" sz="1250" dirty="0"/>
          </a:p>
        </p:txBody>
      </p:sp>
      <p:sp>
        <p:nvSpPr>
          <p:cNvPr id="27" name="Text 25"/>
          <p:cNvSpPr/>
          <p:nvPr/>
        </p:nvSpPr>
        <p:spPr>
          <a:xfrm>
            <a:off x="7554873" y="6625352"/>
            <a:ext cx="6356390" cy="255627"/>
          </a:xfrm>
          <a:prstGeom prst="rect">
            <a:avLst/>
          </a:prstGeom>
          <a:noFill/>
          <a:ln/>
        </p:spPr>
        <p:txBody>
          <a:bodyPr wrap="none" lIns="0" tIns="0" rIns="0" bIns="0" rtlCol="0" anchor="t"/>
          <a:lstStyle/>
          <a:p>
            <a:pPr algn="l" marL="342900" indent="-342900">
              <a:lnSpc>
                <a:spcPts val="2000"/>
              </a:lnSpc>
              <a:buSzPct val="100000"/>
              <a:buChar char="•"/>
            </a:pPr>
            <a:r>
              <a:rPr lang="en-US" sz="1250" dirty="0">
                <a:solidFill>
                  <a:srgbClr val="4C4C4D"/>
                </a:solidFill>
                <a:latin typeface="Heebo" pitchFamily="34" charset="0"/>
                <a:ea typeface="Heebo" pitchFamily="34" charset="-122"/>
                <a:cs typeface="Heebo" pitchFamily="34" charset="-120"/>
              </a:rPr>
              <a:t>Powers state-of-the-art NLP models</a:t>
            </a:r>
            <a:endParaRPr lang="en-US" sz="1250" dirty="0"/>
          </a:p>
        </p:txBody>
      </p:sp>
      <p:sp>
        <p:nvSpPr>
          <p:cNvPr id="28" name="Text 26"/>
          <p:cNvSpPr/>
          <p:nvPr/>
        </p:nvSpPr>
        <p:spPr>
          <a:xfrm>
            <a:off x="7554873" y="6936819"/>
            <a:ext cx="6356390" cy="255627"/>
          </a:xfrm>
          <a:prstGeom prst="rect">
            <a:avLst/>
          </a:prstGeom>
          <a:noFill/>
          <a:ln/>
        </p:spPr>
        <p:txBody>
          <a:bodyPr wrap="none" lIns="0" tIns="0" rIns="0" bIns="0" rtlCol="0" anchor="t"/>
          <a:lstStyle/>
          <a:p>
            <a:pPr algn="l" marL="342900" indent="-342900">
              <a:lnSpc>
                <a:spcPts val="2000"/>
              </a:lnSpc>
              <a:buSzPct val="100000"/>
              <a:buChar char="•"/>
            </a:pPr>
            <a:r>
              <a:rPr lang="en-US" sz="1250" dirty="0">
                <a:solidFill>
                  <a:srgbClr val="4C4C4D"/>
                </a:solidFill>
                <a:latin typeface="Heebo" pitchFamily="34" charset="0"/>
                <a:ea typeface="Heebo" pitchFamily="34" charset="-122"/>
                <a:cs typeface="Heebo" pitchFamily="34" charset="-120"/>
              </a:rPr>
              <a:t>More efficient than traditional RNNs</a:t>
            </a:r>
            <a:endParaRPr lang="en-US" sz="1250" dirty="0"/>
          </a:p>
        </p:txBody>
      </p:sp>
      <p:sp>
        <p:nvSpPr>
          <p:cNvPr id="29" name="Text 27"/>
          <p:cNvSpPr/>
          <p:nvPr/>
        </p:nvSpPr>
        <p:spPr>
          <a:xfrm>
            <a:off x="7554873" y="7248287"/>
            <a:ext cx="6356390" cy="255627"/>
          </a:xfrm>
          <a:prstGeom prst="rect">
            <a:avLst/>
          </a:prstGeom>
          <a:noFill/>
          <a:ln/>
        </p:spPr>
        <p:txBody>
          <a:bodyPr wrap="none" lIns="0" tIns="0" rIns="0" bIns="0" rtlCol="0" anchor="t"/>
          <a:lstStyle/>
          <a:p>
            <a:pPr algn="l" marL="342900" indent="-342900">
              <a:lnSpc>
                <a:spcPts val="2000"/>
              </a:lnSpc>
              <a:buSzPct val="100000"/>
              <a:buChar char="•"/>
            </a:pPr>
            <a:r>
              <a:rPr lang="en-US" sz="1250" dirty="0">
                <a:solidFill>
                  <a:srgbClr val="4C4C4D"/>
                </a:solidFill>
                <a:latin typeface="Heebo" pitchFamily="34" charset="0"/>
                <a:ea typeface="Heebo" pitchFamily="34" charset="-122"/>
                <a:cs typeface="Heebo" pitchFamily="34" charset="-120"/>
              </a:rPr>
              <a:t>Foundation for models like BERT and GPT</a:t>
            </a:r>
            <a:endParaRPr lang="en-US" sz="12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455295" y="463391"/>
            <a:ext cx="6196489" cy="406598"/>
          </a:xfrm>
          <a:prstGeom prst="rect">
            <a:avLst/>
          </a:prstGeom>
          <a:noFill/>
          <a:ln/>
        </p:spPr>
        <p:txBody>
          <a:bodyPr wrap="none" lIns="0" tIns="0" rIns="0" bIns="0" rtlCol="0" anchor="t"/>
          <a:lstStyle/>
          <a:p>
            <a:pPr algn="l" indent="0" marL="0">
              <a:lnSpc>
                <a:spcPts val="3200"/>
              </a:lnSpc>
              <a:buNone/>
            </a:pPr>
            <a:r>
              <a:rPr lang="en-US" sz="2550" dirty="0">
                <a:solidFill>
                  <a:srgbClr val="152D47"/>
                </a:solidFill>
                <a:latin typeface="Crimson Pro Semi Bold" pitchFamily="34" charset="0"/>
                <a:ea typeface="Crimson Pro Semi Bold" pitchFamily="34" charset="-122"/>
                <a:cs typeface="Crimson Pro Semi Bold" pitchFamily="34" charset="-120"/>
              </a:rPr>
              <a:t>How Neural Networks Learn: Training Process</a:t>
            </a:r>
            <a:endParaRPr lang="en-US" sz="2550" dirty="0"/>
          </a:p>
        </p:txBody>
      </p:sp>
      <p:sp>
        <p:nvSpPr>
          <p:cNvPr id="3" name="Text 1"/>
          <p:cNvSpPr/>
          <p:nvPr/>
        </p:nvSpPr>
        <p:spPr>
          <a:xfrm>
            <a:off x="455295" y="1130141"/>
            <a:ext cx="13719810" cy="416243"/>
          </a:xfrm>
          <a:prstGeom prst="rect">
            <a:avLst/>
          </a:prstGeom>
          <a:noFill/>
          <a:ln/>
        </p:spPr>
        <p:txBody>
          <a:bodyPr wrap="square" lIns="0" tIns="0" rIns="0" bIns="0" rtlCol="0" anchor="t"/>
          <a:lstStyle/>
          <a:p>
            <a:pPr algn="l" indent="0" marL="0">
              <a:lnSpc>
                <a:spcPts val="1600"/>
              </a:lnSpc>
              <a:buNone/>
            </a:pPr>
            <a:r>
              <a:rPr lang="en-US" sz="1000" dirty="0">
                <a:solidFill>
                  <a:srgbClr val="4C4C4D"/>
                </a:solidFill>
                <a:latin typeface="Heebo" pitchFamily="34" charset="0"/>
                <a:ea typeface="Heebo" pitchFamily="34" charset="-122"/>
                <a:cs typeface="Heebo" pitchFamily="34" charset="-120"/>
              </a:rPr>
              <a:t>Neural networks learn through an elegant optimization process that iteratively adjusts internal parameters to minimize prediction errors. This supervised learning approach requires labeled training data where the desired outputs are known.</a:t>
            </a:r>
            <a:endParaRPr lang="en-US" sz="1000" dirty="0"/>
          </a:p>
        </p:txBody>
      </p:sp>
      <p:sp>
        <p:nvSpPr>
          <p:cNvPr id="4" name="Text 2"/>
          <p:cNvSpPr/>
          <p:nvPr/>
        </p:nvSpPr>
        <p:spPr>
          <a:xfrm>
            <a:off x="455295" y="1692712"/>
            <a:ext cx="13719810" cy="208121"/>
          </a:xfrm>
          <a:prstGeom prst="rect">
            <a:avLst/>
          </a:prstGeom>
          <a:noFill/>
          <a:ln/>
        </p:spPr>
        <p:txBody>
          <a:bodyPr wrap="none" lIns="0" tIns="0" rIns="0" bIns="0" rtlCol="0" anchor="t"/>
          <a:lstStyle/>
          <a:p>
            <a:pPr algn="l" indent="0" marL="0">
              <a:lnSpc>
                <a:spcPts val="1600"/>
              </a:lnSpc>
              <a:buNone/>
            </a:pPr>
            <a:r>
              <a:rPr lang="en-US" sz="1000" dirty="0">
                <a:solidFill>
                  <a:srgbClr val="4C4C4D"/>
                </a:solidFill>
                <a:latin typeface="Heebo" pitchFamily="34" charset="0"/>
                <a:ea typeface="Heebo" pitchFamily="34" charset="-122"/>
                <a:cs typeface="Heebo" pitchFamily="34" charset="-120"/>
              </a:rPr>
              <a:t>At the heart of training is the loss function, which quantifies the difference between the network's predictions and ground truth. Common loss functions include mean squared error for regression and cross-entropy for classification tasks.</a:t>
            </a:r>
            <a:endParaRPr lang="en-US" sz="1000" dirty="0"/>
          </a:p>
        </p:txBody>
      </p:sp>
      <p:sp>
        <p:nvSpPr>
          <p:cNvPr id="5" name="Text 3"/>
          <p:cNvSpPr/>
          <p:nvPr/>
        </p:nvSpPr>
        <p:spPr>
          <a:xfrm>
            <a:off x="455295" y="2047161"/>
            <a:ext cx="13719810" cy="416243"/>
          </a:xfrm>
          <a:prstGeom prst="rect">
            <a:avLst/>
          </a:prstGeom>
          <a:noFill/>
          <a:ln/>
        </p:spPr>
        <p:txBody>
          <a:bodyPr wrap="square" lIns="0" tIns="0" rIns="0" bIns="0" rtlCol="0" anchor="t"/>
          <a:lstStyle/>
          <a:p>
            <a:pPr algn="l" indent="0" marL="0">
              <a:lnSpc>
                <a:spcPts val="1600"/>
              </a:lnSpc>
              <a:buNone/>
            </a:pPr>
            <a:r>
              <a:rPr lang="en-US" sz="1000" dirty="0">
                <a:solidFill>
                  <a:srgbClr val="4C4C4D"/>
                </a:solidFill>
                <a:latin typeface="Heebo" pitchFamily="34" charset="0"/>
                <a:ea typeface="Heebo" pitchFamily="34" charset="-122"/>
                <a:cs typeface="Heebo" pitchFamily="34" charset="-120"/>
              </a:rPr>
              <a:t>The network improves through gradient descent, which calculates how changing each weight affects the loss and adjusts accordingly. Backpropagation efficiently computes these gradients through the chain rule, allowing even deep networks with millions of parameters to learn effectively.</a:t>
            </a:r>
            <a:endParaRPr lang="en-US" sz="1000" dirty="0"/>
          </a:p>
        </p:txBody>
      </p:sp>
      <p:pic>
        <p:nvPicPr>
          <p:cNvPr id="6" name="Image 0" descr="preencoded.png">    </p:cNvPr>
          <p:cNvPicPr>
            <a:picLocks noChangeAspect="1"/>
          </p:cNvPicPr>
          <p:nvPr/>
        </p:nvPicPr>
        <p:blipFill>
          <a:blip r:embed="rId1"/>
          <a:stretch>
            <a:fillRect/>
          </a:stretch>
        </p:blipFill>
        <p:spPr>
          <a:xfrm>
            <a:off x="455295" y="2609731"/>
            <a:ext cx="650438" cy="1289090"/>
          </a:xfrm>
          <a:prstGeom prst="rect">
            <a:avLst/>
          </a:prstGeom>
        </p:spPr>
      </p:pic>
      <p:sp>
        <p:nvSpPr>
          <p:cNvPr id="7" name="Text 4"/>
          <p:cNvSpPr/>
          <p:nvPr/>
        </p:nvSpPr>
        <p:spPr>
          <a:xfrm>
            <a:off x="1300877" y="2739747"/>
            <a:ext cx="1626275" cy="203240"/>
          </a:xfrm>
          <a:prstGeom prst="rect">
            <a:avLst/>
          </a:prstGeom>
          <a:noFill/>
          <a:ln/>
        </p:spPr>
        <p:txBody>
          <a:bodyPr wrap="none" lIns="0" tIns="0" rIns="0" bIns="0" rtlCol="0" anchor="t"/>
          <a:lstStyle/>
          <a:p>
            <a:pPr algn="l" indent="0" marL="0">
              <a:lnSpc>
                <a:spcPts val="1600"/>
              </a:lnSpc>
              <a:buNone/>
            </a:pPr>
            <a:r>
              <a:rPr lang="en-US" sz="1250" dirty="0">
                <a:solidFill>
                  <a:srgbClr val="4C4C4D"/>
                </a:solidFill>
                <a:latin typeface="Crimson Pro Semi Bold" pitchFamily="34" charset="0"/>
                <a:ea typeface="Crimson Pro Semi Bold" pitchFamily="34" charset="-122"/>
                <a:cs typeface="Crimson Pro Semi Bold" pitchFamily="34" charset="-120"/>
              </a:rPr>
              <a:t>Data Preparation</a:t>
            </a:r>
            <a:endParaRPr lang="en-US" sz="1250" dirty="0"/>
          </a:p>
        </p:txBody>
      </p:sp>
      <p:sp>
        <p:nvSpPr>
          <p:cNvPr id="8" name="Text 5"/>
          <p:cNvSpPr/>
          <p:nvPr/>
        </p:nvSpPr>
        <p:spPr>
          <a:xfrm>
            <a:off x="1300877" y="3020973"/>
            <a:ext cx="12874228" cy="208121"/>
          </a:xfrm>
          <a:prstGeom prst="rect">
            <a:avLst/>
          </a:prstGeom>
          <a:noFill/>
          <a:ln/>
        </p:spPr>
        <p:txBody>
          <a:bodyPr wrap="none" lIns="0" tIns="0" rIns="0" bIns="0" rtlCol="0" anchor="t"/>
          <a:lstStyle/>
          <a:p>
            <a:pPr algn="l" indent="0" marL="0">
              <a:lnSpc>
                <a:spcPts val="1600"/>
              </a:lnSpc>
              <a:buNone/>
            </a:pPr>
            <a:r>
              <a:rPr lang="en-US" sz="1000" dirty="0">
                <a:solidFill>
                  <a:srgbClr val="4C4C4D"/>
                </a:solidFill>
                <a:latin typeface="Heebo" pitchFamily="34" charset="0"/>
                <a:ea typeface="Heebo" pitchFamily="34" charset="-122"/>
                <a:cs typeface="Heebo" pitchFamily="34" charset="-120"/>
              </a:rPr>
              <a:t>Labeled dataset split into training, validation, and test sets</a:t>
            </a:r>
            <a:endParaRPr lang="en-US" sz="1000" dirty="0"/>
          </a:p>
        </p:txBody>
      </p:sp>
      <p:sp>
        <p:nvSpPr>
          <p:cNvPr id="9" name="Text 6"/>
          <p:cNvSpPr/>
          <p:nvPr/>
        </p:nvSpPr>
        <p:spPr>
          <a:xfrm>
            <a:off x="1300877" y="3307080"/>
            <a:ext cx="12874228" cy="208121"/>
          </a:xfrm>
          <a:prstGeom prst="rect">
            <a:avLst/>
          </a:prstGeom>
          <a:noFill/>
          <a:ln/>
        </p:spPr>
        <p:txBody>
          <a:bodyPr wrap="none" lIns="0" tIns="0" rIns="0" bIns="0" rtlCol="0" anchor="t"/>
          <a:lstStyle/>
          <a:p>
            <a:pPr algn="l" marL="342900" indent="-342900">
              <a:lnSpc>
                <a:spcPts val="1600"/>
              </a:lnSpc>
              <a:buSzPct val="100000"/>
              <a:buChar char="•"/>
            </a:pPr>
            <a:r>
              <a:rPr lang="en-US" sz="1000" dirty="0">
                <a:solidFill>
                  <a:srgbClr val="4C4C4D"/>
                </a:solidFill>
                <a:latin typeface="Heebo" pitchFamily="34" charset="0"/>
                <a:ea typeface="Heebo" pitchFamily="34" charset="-122"/>
                <a:cs typeface="Heebo" pitchFamily="34" charset="-120"/>
              </a:rPr>
              <a:t>Input features paired with target outputs</a:t>
            </a:r>
            <a:endParaRPr lang="en-US" sz="1000" dirty="0"/>
          </a:p>
        </p:txBody>
      </p:sp>
      <p:sp>
        <p:nvSpPr>
          <p:cNvPr id="10" name="Text 7"/>
          <p:cNvSpPr/>
          <p:nvPr/>
        </p:nvSpPr>
        <p:spPr>
          <a:xfrm>
            <a:off x="1300877" y="3560683"/>
            <a:ext cx="12874228" cy="208121"/>
          </a:xfrm>
          <a:prstGeom prst="rect">
            <a:avLst/>
          </a:prstGeom>
          <a:noFill/>
          <a:ln/>
        </p:spPr>
        <p:txBody>
          <a:bodyPr wrap="none" lIns="0" tIns="0" rIns="0" bIns="0" rtlCol="0" anchor="t"/>
          <a:lstStyle/>
          <a:p>
            <a:pPr algn="l" marL="342900" indent="-342900">
              <a:lnSpc>
                <a:spcPts val="1600"/>
              </a:lnSpc>
              <a:buSzPct val="100000"/>
              <a:buChar char="•"/>
            </a:pPr>
            <a:r>
              <a:rPr lang="en-US" sz="1000" dirty="0">
                <a:solidFill>
                  <a:srgbClr val="4C4C4D"/>
                </a:solidFill>
                <a:latin typeface="Heebo" pitchFamily="34" charset="0"/>
                <a:ea typeface="Heebo" pitchFamily="34" charset="-122"/>
                <a:cs typeface="Heebo" pitchFamily="34" charset="-120"/>
              </a:rPr>
              <a:t>Data typically normalized for stable training</a:t>
            </a:r>
            <a:endParaRPr lang="en-US" sz="1000" dirty="0"/>
          </a:p>
        </p:txBody>
      </p:sp>
      <p:pic>
        <p:nvPicPr>
          <p:cNvPr id="11" name="Image 1" descr="preencoded.png">    </p:cNvPr>
          <p:cNvPicPr>
            <a:picLocks noChangeAspect="1"/>
          </p:cNvPicPr>
          <p:nvPr/>
        </p:nvPicPr>
        <p:blipFill>
          <a:blip r:embed="rId2"/>
          <a:stretch>
            <a:fillRect/>
          </a:stretch>
        </p:blipFill>
        <p:spPr>
          <a:xfrm>
            <a:off x="455295" y="3898821"/>
            <a:ext cx="650438" cy="1289090"/>
          </a:xfrm>
          <a:prstGeom prst="rect">
            <a:avLst/>
          </a:prstGeom>
        </p:spPr>
      </p:pic>
      <p:sp>
        <p:nvSpPr>
          <p:cNvPr id="12" name="Text 8"/>
          <p:cNvSpPr/>
          <p:nvPr/>
        </p:nvSpPr>
        <p:spPr>
          <a:xfrm>
            <a:off x="1300877" y="4028837"/>
            <a:ext cx="1626275" cy="203240"/>
          </a:xfrm>
          <a:prstGeom prst="rect">
            <a:avLst/>
          </a:prstGeom>
          <a:noFill/>
          <a:ln/>
        </p:spPr>
        <p:txBody>
          <a:bodyPr wrap="none" lIns="0" tIns="0" rIns="0" bIns="0" rtlCol="0" anchor="t"/>
          <a:lstStyle/>
          <a:p>
            <a:pPr algn="l" indent="0" marL="0">
              <a:lnSpc>
                <a:spcPts val="1600"/>
              </a:lnSpc>
              <a:buNone/>
            </a:pPr>
            <a:r>
              <a:rPr lang="en-US" sz="1250" dirty="0">
                <a:solidFill>
                  <a:srgbClr val="4C4C4D"/>
                </a:solidFill>
                <a:latin typeface="Crimson Pro Semi Bold" pitchFamily="34" charset="0"/>
                <a:ea typeface="Crimson Pro Semi Bold" pitchFamily="34" charset="-122"/>
                <a:cs typeface="Crimson Pro Semi Bold" pitchFamily="34" charset="-120"/>
              </a:rPr>
              <a:t>Forward Pass</a:t>
            </a:r>
            <a:endParaRPr lang="en-US" sz="1250" dirty="0"/>
          </a:p>
        </p:txBody>
      </p:sp>
      <p:sp>
        <p:nvSpPr>
          <p:cNvPr id="13" name="Text 9"/>
          <p:cNvSpPr/>
          <p:nvPr/>
        </p:nvSpPr>
        <p:spPr>
          <a:xfrm>
            <a:off x="1300877" y="4310063"/>
            <a:ext cx="12874228" cy="208121"/>
          </a:xfrm>
          <a:prstGeom prst="rect">
            <a:avLst/>
          </a:prstGeom>
          <a:noFill/>
          <a:ln/>
        </p:spPr>
        <p:txBody>
          <a:bodyPr wrap="none" lIns="0" tIns="0" rIns="0" bIns="0" rtlCol="0" anchor="t"/>
          <a:lstStyle/>
          <a:p>
            <a:pPr algn="l" indent="0" marL="0">
              <a:lnSpc>
                <a:spcPts val="1600"/>
              </a:lnSpc>
              <a:buNone/>
            </a:pPr>
            <a:r>
              <a:rPr lang="en-US" sz="1000" dirty="0">
                <a:solidFill>
                  <a:srgbClr val="4C4C4D"/>
                </a:solidFill>
                <a:latin typeface="Heebo" pitchFamily="34" charset="0"/>
                <a:ea typeface="Heebo" pitchFamily="34" charset="-122"/>
                <a:cs typeface="Heebo" pitchFamily="34" charset="-120"/>
              </a:rPr>
              <a:t>Network processes inputs and generates predictions</a:t>
            </a:r>
            <a:endParaRPr lang="en-US" sz="1000" dirty="0"/>
          </a:p>
        </p:txBody>
      </p:sp>
      <p:sp>
        <p:nvSpPr>
          <p:cNvPr id="14" name="Text 10"/>
          <p:cNvSpPr/>
          <p:nvPr/>
        </p:nvSpPr>
        <p:spPr>
          <a:xfrm>
            <a:off x="1300877" y="4596170"/>
            <a:ext cx="12874228" cy="208121"/>
          </a:xfrm>
          <a:prstGeom prst="rect">
            <a:avLst/>
          </a:prstGeom>
          <a:noFill/>
          <a:ln/>
        </p:spPr>
        <p:txBody>
          <a:bodyPr wrap="none" lIns="0" tIns="0" rIns="0" bIns="0" rtlCol="0" anchor="t"/>
          <a:lstStyle/>
          <a:p>
            <a:pPr algn="l" marL="342900" indent="-342900">
              <a:lnSpc>
                <a:spcPts val="1600"/>
              </a:lnSpc>
              <a:buSzPct val="100000"/>
              <a:buChar char="•"/>
            </a:pPr>
            <a:r>
              <a:rPr lang="en-US" sz="1000" dirty="0">
                <a:solidFill>
                  <a:srgbClr val="4C4C4D"/>
                </a:solidFill>
                <a:latin typeface="Heebo" pitchFamily="34" charset="0"/>
                <a:ea typeface="Heebo" pitchFamily="34" charset="-122"/>
                <a:cs typeface="Heebo" pitchFamily="34" charset="-120"/>
              </a:rPr>
              <a:t>Each layer transforms data using current weights</a:t>
            </a:r>
            <a:endParaRPr lang="en-US" sz="1000" dirty="0"/>
          </a:p>
        </p:txBody>
      </p:sp>
      <p:sp>
        <p:nvSpPr>
          <p:cNvPr id="15" name="Text 11"/>
          <p:cNvSpPr/>
          <p:nvPr/>
        </p:nvSpPr>
        <p:spPr>
          <a:xfrm>
            <a:off x="1300877" y="4849773"/>
            <a:ext cx="12874228" cy="208121"/>
          </a:xfrm>
          <a:prstGeom prst="rect">
            <a:avLst/>
          </a:prstGeom>
          <a:noFill/>
          <a:ln/>
        </p:spPr>
        <p:txBody>
          <a:bodyPr wrap="none" lIns="0" tIns="0" rIns="0" bIns="0" rtlCol="0" anchor="t"/>
          <a:lstStyle/>
          <a:p>
            <a:pPr algn="l" marL="342900" indent="-342900">
              <a:lnSpc>
                <a:spcPts val="1600"/>
              </a:lnSpc>
              <a:buSzPct val="100000"/>
              <a:buChar char="•"/>
            </a:pPr>
            <a:r>
              <a:rPr lang="en-US" sz="1000" dirty="0">
                <a:solidFill>
                  <a:srgbClr val="4C4C4D"/>
                </a:solidFill>
                <a:latin typeface="Heebo" pitchFamily="34" charset="0"/>
                <a:ea typeface="Heebo" pitchFamily="34" charset="-122"/>
                <a:cs typeface="Heebo" pitchFamily="34" charset="-120"/>
              </a:rPr>
              <a:t>Final output compared to ground truth</a:t>
            </a:r>
            <a:endParaRPr lang="en-US" sz="1000" dirty="0"/>
          </a:p>
        </p:txBody>
      </p:sp>
      <p:pic>
        <p:nvPicPr>
          <p:cNvPr id="16" name="Image 2" descr="preencoded.png">    </p:cNvPr>
          <p:cNvPicPr>
            <a:picLocks noChangeAspect="1"/>
          </p:cNvPicPr>
          <p:nvPr/>
        </p:nvPicPr>
        <p:blipFill>
          <a:blip r:embed="rId3"/>
          <a:stretch>
            <a:fillRect/>
          </a:stretch>
        </p:blipFill>
        <p:spPr>
          <a:xfrm>
            <a:off x="455295" y="5187910"/>
            <a:ext cx="650438" cy="1289090"/>
          </a:xfrm>
          <a:prstGeom prst="rect">
            <a:avLst/>
          </a:prstGeom>
        </p:spPr>
      </p:pic>
      <p:sp>
        <p:nvSpPr>
          <p:cNvPr id="17" name="Text 12"/>
          <p:cNvSpPr/>
          <p:nvPr/>
        </p:nvSpPr>
        <p:spPr>
          <a:xfrm>
            <a:off x="1300877" y="5317927"/>
            <a:ext cx="1626275" cy="203240"/>
          </a:xfrm>
          <a:prstGeom prst="rect">
            <a:avLst/>
          </a:prstGeom>
          <a:noFill/>
          <a:ln/>
        </p:spPr>
        <p:txBody>
          <a:bodyPr wrap="none" lIns="0" tIns="0" rIns="0" bIns="0" rtlCol="0" anchor="t"/>
          <a:lstStyle/>
          <a:p>
            <a:pPr algn="l" indent="0" marL="0">
              <a:lnSpc>
                <a:spcPts val="1600"/>
              </a:lnSpc>
              <a:buNone/>
            </a:pPr>
            <a:r>
              <a:rPr lang="en-US" sz="1250" dirty="0">
                <a:solidFill>
                  <a:srgbClr val="4C4C4D"/>
                </a:solidFill>
                <a:latin typeface="Crimson Pro Semi Bold" pitchFamily="34" charset="0"/>
                <a:ea typeface="Crimson Pro Semi Bold" pitchFamily="34" charset="-122"/>
                <a:cs typeface="Crimson Pro Semi Bold" pitchFamily="34" charset="-120"/>
              </a:rPr>
              <a:t>Loss Calculation</a:t>
            </a:r>
            <a:endParaRPr lang="en-US" sz="1250" dirty="0"/>
          </a:p>
        </p:txBody>
      </p:sp>
      <p:sp>
        <p:nvSpPr>
          <p:cNvPr id="18" name="Text 13"/>
          <p:cNvSpPr/>
          <p:nvPr/>
        </p:nvSpPr>
        <p:spPr>
          <a:xfrm>
            <a:off x="1300877" y="5599152"/>
            <a:ext cx="12874228" cy="208121"/>
          </a:xfrm>
          <a:prstGeom prst="rect">
            <a:avLst/>
          </a:prstGeom>
          <a:noFill/>
          <a:ln/>
        </p:spPr>
        <p:txBody>
          <a:bodyPr wrap="none" lIns="0" tIns="0" rIns="0" bIns="0" rtlCol="0" anchor="t"/>
          <a:lstStyle/>
          <a:p>
            <a:pPr algn="l" indent="0" marL="0">
              <a:lnSpc>
                <a:spcPts val="1600"/>
              </a:lnSpc>
              <a:buNone/>
            </a:pPr>
            <a:r>
              <a:rPr lang="en-US" sz="1000" dirty="0">
                <a:solidFill>
                  <a:srgbClr val="4C4C4D"/>
                </a:solidFill>
                <a:latin typeface="Heebo" pitchFamily="34" charset="0"/>
                <a:ea typeface="Heebo" pitchFamily="34" charset="-122"/>
                <a:cs typeface="Heebo" pitchFamily="34" charset="-120"/>
              </a:rPr>
              <a:t>Error quantified via loss function (MSE, cross-entropy)</a:t>
            </a:r>
            <a:endParaRPr lang="en-US" sz="1000" dirty="0"/>
          </a:p>
        </p:txBody>
      </p:sp>
      <p:sp>
        <p:nvSpPr>
          <p:cNvPr id="19" name="Text 14"/>
          <p:cNvSpPr/>
          <p:nvPr/>
        </p:nvSpPr>
        <p:spPr>
          <a:xfrm>
            <a:off x="1300877" y="5885259"/>
            <a:ext cx="12874228" cy="208121"/>
          </a:xfrm>
          <a:prstGeom prst="rect">
            <a:avLst/>
          </a:prstGeom>
          <a:noFill/>
          <a:ln/>
        </p:spPr>
        <p:txBody>
          <a:bodyPr wrap="none" lIns="0" tIns="0" rIns="0" bIns="0" rtlCol="0" anchor="t"/>
          <a:lstStyle/>
          <a:p>
            <a:pPr algn="l" marL="342900" indent="-342900">
              <a:lnSpc>
                <a:spcPts val="1600"/>
              </a:lnSpc>
              <a:buSzPct val="100000"/>
              <a:buChar char="•"/>
            </a:pPr>
            <a:r>
              <a:rPr lang="en-US" sz="1000" dirty="0">
                <a:solidFill>
                  <a:srgbClr val="4C4C4D"/>
                </a:solidFill>
                <a:latin typeface="Heebo" pitchFamily="34" charset="0"/>
                <a:ea typeface="Heebo" pitchFamily="34" charset="-122"/>
                <a:cs typeface="Heebo" pitchFamily="34" charset="-120"/>
              </a:rPr>
              <a:t>Measures distance between predictions and targets</a:t>
            </a:r>
            <a:endParaRPr lang="en-US" sz="1000" dirty="0"/>
          </a:p>
        </p:txBody>
      </p:sp>
      <p:sp>
        <p:nvSpPr>
          <p:cNvPr id="20" name="Text 15"/>
          <p:cNvSpPr/>
          <p:nvPr/>
        </p:nvSpPr>
        <p:spPr>
          <a:xfrm>
            <a:off x="1300877" y="6138863"/>
            <a:ext cx="12874228" cy="208121"/>
          </a:xfrm>
          <a:prstGeom prst="rect">
            <a:avLst/>
          </a:prstGeom>
          <a:noFill/>
          <a:ln/>
        </p:spPr>
        <p:txBody>
          <a:bodyPr wrap="none" lIns="0" tIns="0" rIns="0" bIns="0" rtlCol="0" anchor="t"/>
          <a:lstStyle/>
          <a:p>
            <a:pPr algn="l" marL="342900" indent="-342900">
              <a:lnSpc>
                <a:spcPts val="1600"/>
              </a:lnSpc>
              <a:buSzPct val="100000"/>
              <a:buChar char="•"/>
            </a:pPr>
            <a:r>
              <a:rPr lang="en-US" sz="1000" dirty="0">
                <a:solidFill>
                  <a:srgbClr val="4C4C4D"/>
                </a:solidFill>
                <a:latin typeface="Heebo" pitchFamily="34" charset="0"/>
                <a:ea typeface="Heebo" pitchFamily="34" charset="-122"/>
                <a:cs typeface="Heebo" pitchFamily="34" charset="-120"/>
              </a:rPr>
              <a:t>Single value representing overall error</a:t>
            </a:r>
            <a:endParaRPr lang="en-US" sz="1000" dirty="0"/>
          </a:p>
        </p:txBody>
      </p:sp>
      <p:pic>
        <p:nvPicPr>
          <p:cNvPr id="21" name="Image 3" descr="preencoded.png">    </p:cNvPr>
          <p:cNvPicPr>
            <a:picLocks noChangeAspect="1"/>
          </p:cNvPicPr>
          <p:nvPr/>
        </p:nvPicPr>
        <p:blipFill>
          <a:blip r:embed="rId4"/>
          <a:stretch>
            <a:fillRect/>
          </a:stretch>
        </p:blipFill>
        <p:spPr>
          <a:xfrm>
            <a:off x="455295" y="6477000"/>
            <a:ext cx="650438" cy="1289090"/>
          </a:xfrm>
          <a:prstGeom prst="rect">
            <a:avLst/>
          </a:prstGeom>
        </p:spPr>
      </p:pic>
      <p:sp>
        <p:nvSpPr>
          <p:cNvPr id="22" name="Text 16"/>
          <p:cNvSpPr/>
          <p:nvPr/>
        </p:nvSpPr>
        <p:spPr>
          <a:xfrm>
            <a:off x="1300877" y="6607016"/>
            <a:ext cx="1626275" cy="203240"/>
          </a:xfrm>
          <a:prstGeom prst="rect">
            <a:avLst/>
          </a:prstGeom>
          <a:noFill/>
          <a:ln/>
        </p:spPr>
        <p:txBody>
          <a:bodyPr wrap="none" lIns="0" tIns="0" rIns="0" bIns="0" rtlCol="0" anchor="t"/>
          <a:lstStyle/>
          <a:p>
            <a:pPr algn="l" indent="0" marL="0">
              <a:lnSpc>
                <a:spcPts val="1600"/>
              </a:lnSpc>
              <a:buNone/>
            </a:pPr>
            <a:r>
              <a:rPr lang="en-US" sz="1250" dirty="0">
                <a:solidFill>
                  <a:srgbClr val="4C4C4D"/>
                </a:solidFill>
                <a:latin typeface="Crimson Pro Semi Bold" pitchFamily="34" charset="0"/>
                <a:ea typeface="Crimson Pro Semi Bold" pitchFamily="34" charset="-122"/>
                <a:cs typeface="Crimson Pro Semi Bold" pitchFamily="34" charset="-120"/>
              </a:rPr>
              <a:t>Backpropagation</a:t>
            </a:r>
            <a:endParaRPr lang="en-US" sz="1250" dirty="0"/>
          </a:p>
        </p:txBody>
      </p:sp>
      <p:sp>
        <p:nvSpPr>
          <p:cNvPr id="23" name="Text 17"/>
          <p:cNvSpPr/>
          <p:nvPr/>
        </p:nvSpPr>
        <p:spPr>
          <a:xfrm>
            <a:off x="1300877" y="6888242"/>
            <a:ext cx="12874228" cy="208121"/>
          </a:xfrm>
          <a:prstGeom prst="rect">
            <a:avLst/>
          </a:prstGeom>
          <a:noFill/>
          <a:ln/>
        </p:spPr>
        <p:txBody>
          <a:bodyPr wrap="none" lIns="0" tIns="0" rIns="0" bIns="0" rtlCol="0" anchor="t"/>
          <a:lstStyle/>
          <a:p>
            <a:pPr algn="l" indent="0" marL="0">
              <a:lnSpc>
                <a:spcPts val="1600"/>
              </a:lnSpc>
              <a:buNone/>
            </a:pPr>
            <a:r>
              <a:rPr lang="en-US" sz="1000" dirty="0">
                <a:solidFill>
                  <a:srgbClr val="4C4C4D"/>
                </a:solidFill>
                <a:latin typeface="Heebo" pitchFamily="34" charset="0"/>
                <a:ea typeface="Heebo" pitchFamily="34" charset="-122"/>
                <a:cs typeface="Heebo" pitchFamily="34" charset="-120"/>
              </a:rPr>
              <a:t>Gradients computed and weights updated to reduce loss</a:t>
            </a:r>
            <a:endParaRPr lang="en-US" sz="1000" dirty="0"/>
          </a:p>
        </p:txBody>
      </p:sp>
      <p:sp>
        <p:nvSpPr>
          <p:cNvPr id="24" name="Text 18"/>
          <p:cNvSpPr/>
          <p:nvPr/>
        </p:nvSpPr>
        <p:spPr>
          <a:xfrm>
            <a:off x="1300877" y="7174349"/>
            <a:ext cx="12874228" cy="208121"/>
          </a:xfrm>
          <a:prstGeom prst="rect">
            <a:avLst/>
          </a:prstGeom>
          <a:noFill/>
          <a:ln/>
        </p:spPr>
        <p:txBody>
          <a:bodyPr wrap="none" lIns="0" tIns="0" rIns="0" bIns="0" rtlCol="0" anchor="t"/>
          <a:lstStyle/>
          <a:p>
            <a:pPr algn="l" marL="342900" indent="-342900">
              <a:lnSpc>
                <a:spcPts val="1600"/>
              </a:lnSpc>
              <a:buSzPct val="100000"/>
              <a:buChar char="•"/>
            </a:pPr>
            <a:r>
              <a:rPr lang="en-US" sz="1000" dirty="0">
                <a:solidFill>
                  <a:srgbClr val="4C4C4D"/>
                </a:solidFill>
                <a:latin typeface="Heebo" pitchFamily="34" charset="0"/>
                <a:ea typeface="Heebo" pitchFamily="34" charset="-122"/>
                <a:cs typeface="Heebo" pitchFamily="34" charset="-120"/>
              </a:rPr>
              <a:t>Chain rule determines each parameter's contribution</a:t>
            </a:r>
            <a:endParaRPr lang="en-US" sz="1000" dirty="0"/>
          </a:p>
        </p:txBody>
      </p:sp>
      <p:sp>
        <p:nvSpPr>
          <p:cNvPr id="25" name="Text 19"/>
          <p:cNvSpPr/>
          <p:nvPr/>
        </p:nvSpPr>
        <p:spPr>
          <a:xfrm>
            <a:off x="1300877" y="7427952"/>
            <a:ext cx="12874228" cy="208121"/>
          </a:xfrm>
          <a:prstGeom prst="rect">
            <a:avLst/>
          </a:prstGeom>
          <a:noFill/>
          <a:ln/>
        </p:spPr>
        <p:txBody>
          <a:bodyPr wrap="none" lIns="0" tIns="0" rIns="0" bIns="0" rtlCol="0" anchor="t"/>
          <a:lstStyle/>
          <a:p>
            <a:pPr algn="l" marL="342900" indent="-342900">
              <a:lnSpc>
                <a:spcPts val="1600"/>
              </a:lnSpc>
              <a:buSzPct val="100000"/>
              <a:buChar char="•"/>
            </a:pPr>
            <a:r>
              <a:rPr lang="en-US" sz="1000" dirty="0">
                <a:solidFill>
                  <a:srgbClr val="4C4C4D"/>
                </a:solidFill>
                <a:latin typeface="Heebo" pitchFamily="34" charset="0"/>
                <a:ea typeface="Heebo" pitchFamily="34" charset="-122"/>
                <a:cs typeface="Heebo" pitchFamily="34" charset="-120"/>
              </a:rPr>
              <a:t>Optimizer (like Adam or SGD) adjusts weights accordingly</a:t>
            </a:r>
            <a:endParaRPr lang="en-US" sz="1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624721" y="562570"/>
            <a:ext cx="9699784" cy="557808"/>
          </a:xfrm>
          <a:prstGeom prst="rect">
            <a:avLst/>
          </a:prstGeom>
          <a:noFill/>
          <a:ln/>
        </p:spPr>
        <p:txBody>
          <a:bodyPr wrap="none" lIns="0" tIns="0" rIns="0" bIns="0" rtlCol="0" anchor="t"/>
          <a:lstStyle/>
          <a:p>
            <a:pPr algn="l" indent="0" marL="0">
              <a:lnSpc>
                <a:spcPts val="4350"/>
              </a:lnSpc>
              <a:buNone/>
            </a:pPr>
            <a:r>
              <a:rPr lang="en-US" sz="3500" dirty="0">
                <a:solidFill>
                  <a:srgbClr val="152D47"/>
                </a:solidFill>
                <a:latin typeface="Crimson Pro Semi Bold" pitchFamily="34" charset="0"/>
                <a:ea typeface="Crimson Pro Semi Bold" pitchFamily="34" charset="-122"/>
                <a:cs typeface="Crimson Pro Semi Bold" pitchFamily="34" charset="-120"/>
              </a:rPr>
              <a:t>Key Deep Learning APIs: TensorFlow, PyTorch, Keras</a:t>
            </a:r>
            <a:endParaRPr lang="en-US" sz="3500" dirty="0"/>
          </a:p>
        </p:txBody>
      </p:sp>
      <p:sp>
        <p:nvSpPr>
          <p:cNvPr id="3" name="Text 1"/>
          <p:cNvSpPr/>
          <p:nvPr/>
        </p:nvSpPr>
        <p:spPr>
          <a:xfrm>
            <a:off x="624721" y="1477328"/>
            <a:ext cx="13380958" cy="571024"/>
          </a:xfrm>
          <a:prstGeom prst="rect">
            <a:avLst/>
          </a:prstGeom>
          <a:noFill/>
          <a:ln/>
        </p:spPr>
        <p:txBody>
          <a:bodyPr wrap="square" lIns="0" tIns="0" rIns="0" bIns="0" rtlCol="0" anchor="t"/>
          <a:lstStyle/>
          <a:p>
            <a:pPr algn="l" indent="0" marL="0">
              <a:lnSpc>
                <a:spcPts val="2200"/>
              </a:lnSpc>
              <a:buNone/>
            </a:pPr>
            <a:r>
              <a:rPr lang="en-US" sz="1400" dirty="0">
                <a:solidFill>
                  <a:srgbClr val="4C4C4D"/>
                </a:solidFill>
                <a:latin typeface="Heebo" pitchFamily="34" charset="0"/>
                <a:ea typeface="Heebo" pitchFamily="34" charset="-122"/>
                <a:cs typeface="Heebo" pitchFamily="34" charset="-120"/>
              </a:rPr>
              <a:t>Modern deep learning frameworks have democratized neural network implementation, providing powerful tools with varying focuses and philosophies. These APIs abstract away many complexities while offering flexibility for both beginners and experts.</a:t>
            </a:r>
            <a:endParaRPr lang="en-US" sz="1400" dirty="0"/>
          </a:p>
        </p:txBody>
      </p:sp>
      <p:sp>
        <p:nvSpPr>
          <p:cNvPr id="4" name="Text 2"/>
          <p:cNvSpPr/>
          <p:nvPr/>
        </p:nvSpPr>
        <p:spPr>
          <a:xfrm>
            <a:off x="624721" y="2249091"/>
            <a:ext cx="13380958" cy="571024"/>
          </a:xfrm>
          <a:prstGeom prst="rect">
            <a:avLst/>
          </a:prstGeom>
          <a:noFill/>
          <a:ln/>
        </p:spPr>
        <p:txBody>
          <a:bodyPr wrap="square" lIns="0" tIns="0" rIns="0" bIns="0" rtlCol="0" anchor="t"/>
          <a:lstStyle/>
          <a:p>
            <a:pPr algn="l" indent="0" marL="0">
              <a:lnSpc>
                <a:spcPts val="2200"/>
              </a:lnSpc>
              <a:buNone/>
            </a:pPr>
            <a:r>
              <a:rPr lang="en-US" sz="1400" dirty="0">
                <a:solidFill>
                  <a:srgbClr val="4C4C4D"/>
                </a:solidFill>
                <a:latin typeface="Heebo" pitchFamily="34" charset="0"/>
                <a:ea typeface="Heebo" pitchFamily="34" charset="-122"/>
                <a:cs typeface="Heebo" pitchFamily="34" charset="-120"/>
              </a:rPr>
              <a:t>TensorFlow, developed by Google, offers a comprehensive ecosystem with robust production capabilities and deployment options. PyTorch, created by Facebook, provides a more intuitive, Pythonic interface with dynamic computation graphs that appeal to researchers.</a:t>
            </a:r>
            <a:endParaRPr lang="en-US" sz="1400" dirty="0"/>
          </a:p>
        </p:txBody>
      </p:sp>
      <p:sp>
        <p:nvSpPr>
          <p:cNvPr id="5" name="Text 3"/>
          <p:cNvSpPr/>
          <p:nvPr/>
        </p:nvSpPr>
        <p:spPr>
          <a:xfrm>
            <a:off x="624721" y="3020854"/>
            <a:ext cx="13380958" cy="571024"/>
          </a:xfrm>
          <a:prstGeom prst="rect">
            <a:avLst/>
          </a:prstGeom>
          <a:noFill/>
          <a:ln/>
        </p:spPr>
        <p:txBody>
          <a:bodyPr wrap="square" lIns="0" tIns="0" rIns="0" bIns="0" rtlCol="0" anchor="t"/>
          <a:lstStyle/>
          <a:p>
            <a:pPr algn="l" indent="0" marL="0">
              <a:lnSpc>
                <a:spcPts val="2200"/>
              </a:lnSpc>
              <a:buNone/>
            </a:pPr>
            <a:r>
              <a:rPr lang="en-US" sz="1400" dirty="0">
                <a:solidFill>
                  <a:srgbClr val="4C4C4D"/>
                </a:solidFill>
                <a:latin typeface="Heebo" pitchFamily="34" charset="0"/>
                <a:ea typeface="Heebo" pitchFamily="34" charset="-122"/>
                <a:cs typeface="Heebo" pitchFamily="34" charset="-120"/>
              </a:rPr>
              <a:t>Keras serves as a high-level API that prioritizes user experience and rapid prototyping. Originally independent, it's now integrated with TensorFlow while retaining its simplified approach to building and training models.</a:t>
            </a:r>
            <a:endParaRPr lang="en-US" sz="1400" dirty="0"/>
          </a:p>
        </p:txBody>
      </p:sp>
      <p:sp>
        <p:nvSpPr>
          <p:cNvPr id="6" name="Text 4"/>
          <p:cNvSpPr/>
          <p:nvPr/>
        </p:nvSpPr>
        <p:spPr>
          <a:xfrm>
            <a:off x="624721" y="3971092"/>
            <a:ext cx="2231469" cy="278844"/>
          </a:xfrm>
          <a:prstGeom prst="rect">
            <a:avLst/>
          </a:prstGeom>
          <a:noFill/>
          <a:ln/>
        </p:spPr>
        <p:txBody>
          <a:bodyPr wrap="none" lIns="0" tIns="0" rIns="0" bIns="0" rtlCol="0" anchor="t"/>
          <a:lstStyle/>
          <a:p>
            <a:pPr algn="l" indent="0" marL="0">
              <a:lnSpc>
                <a:spcPts val="2150"/>
              </a:lnSpc>
              <a:buNone/>
            </a:pPr>
            <a:r>
              <a:rPr lang="en-US" sz="1750" dirty="0">
                <a:solidFill>
                  <a:srgbClr val="152D47"/>
                </a:solidFill>
                <a:latin typeface="Crimson Pro Semi Bold" pitchFamily="34" charset="0"/>
                <a:ea typeface="Crimson Pro Semi Bold" pitchFamily="34" charset="-122"/>
                <a:cs typeface="Crimson Pro Semi Bold" pitchFamily="34" charset="-120"/>
              </a:rPr>
              <a:t>TensorFlow</a:t>
            </a:r>
            <a:endParaRPr lang="en-US" sz="1750" dirty="0"/>
          </a:p>
        </p:txBody>
      </p:sp>
      <p:sp>
        <p:nvSpPr>
          <p:cNvPr id="7" name="Text 5"/>
          <p:cNvSpPr/>
          <p:nvPr/>
        </p:nvSpPr>
        <p:spPr>
          <a:xfrm>
            <a:off x="624721" y="4428411"/>
            <a:ext cx="4169450" cy="571024"/>
          </a:xfrm>
          <a:prstGeom prst="rect">
            <a:avLst/>
          </a:prstGeom>
          <a:noFill/>
          <a:ln/>
        </p:spPr>
        <p:txBody>
          <a:bodyPr wrap="square" lIns="0" tIns="0" rIns="0" bIns="0" rtlCol="0" anchor="t"/>
          <a:lstStyle/>
          <a:p>
            <a:pPr algn="l" indent="0" marL="0">
              <a:lnSpc>
                <a:spcPts val="2200"/>
              </a:lnSpc>
              <a:buNone/>
            </a:pPr>
            <a:r>
              <a:rPr lang="en-US" sz="1400" dirty="0">
                <a:solidFill>
                  <a:srgbClr val="4C4C4D"/>
                </a:solidFill>
                <a:latin typeface="Heebo" pitchFamily="34" charset="0"/>
                <a:ea typeface="Heebo" pitchFamily="34" charset="-122"/>
                <a:cs typeface="Heebo" pitchFamily="34" charset="-120"/>
              </a:rPr>
              <a:t>Google's industrial-strength framework with comprehensive ecosystem and deployment options.</a:t>
            </a:r>
            <a:endParaRPr lang="en-US" sz="1400" dirty="0"/>
          </a:p>
        </p:txBody>
      </p:sp>
      <p:sp>
        <p:nvSpPr>
          <p:cNvPr id="8" name="Text 6"/>
          <p:cNvSpPr/>
          <p:nvPr/>
        </p:nvSpPr>
        <p:spPr>
          <a:xfrm>
            <a:off x="624721" y="5160050"/>
            <a:ext cx="4169450" cy="571024"/>
          </a:xfrm>
          <a:prstGeom prst="rect">
            <a:avLst/>
          </a:prstGeom>
          <a:noFill/>
          <a:ln/>
        </p:spPr>
        <p:txBody>
          <a:bodyPr wrap="square" lIns="0" tIns="0" rIns="0" bIns="0" rtlCol="0" anchor="t"/>
          <a:lstStyle/>
          <a:p>
            <a:pPr algn="l" marL="342900" indent="-342900">
              <a:lnSpc>
                <a:spcPts val="2200"/>
              </a:lnSpc>
              <a:buSzPct val="100000"/>
              <a:buChar char="•"/>
            </a:pPr>
            <a:r>
              <a:rPr lang="en-US" sz="1400" dirty="0">
                <a:solidFill>
                  <a:srgbClr val="4C4C4D"/>
                </a:solidFill>
                <a:latin typeface="Heebo" pitchFamily="34" charset="0"/>
                <a:ea typeface="Heebo" pitchFamily="34" charset="-122"/>
                <a:cs typeface="Heebo" pitchFamily="34" charset="-120"/>
              </a:rPr>
              <a:t>Excellent production capabilities with TensorFlow Serving</a:t>
            </a:r>
            <a:endParaRPr lang="en-US" sz="1400" dirty="0"/>
          </a:p>
        </p:txBody>
      </p:sp>
      <p:sp>
        <p:nvSpPr>
          <p:cNvPr id="9" name="Text 7"/>
          <p:cNvSpPr/>
          <p:nvPr/>
        </p:nvSpPr>
        <p:spPr>
          <a:xfrm>
            <a:off x="624721" y="5793462"/>
            <a:ext cx="4169450" cy="285512"/>
          </a:xfrm>
          <a:prstGeom prst="rect">
            <a:avLst/>
          </a:prstGeom>
          <a:noFill/>
          <a:ln/>
        </p:spPr>
        <p:txBody>
          <a:bodyPr wrap="none" lIns="0" tIns="0" rIns="0" bIns="0" rtlCol="0" anchor="t"/>
          <a:lstStyle/>
          <a:p>
            <a:pPr algn="l" marL="342900" indent="-342900">
              <a:lnSpc>
                <a:spcPts val="2200"/>
              </a:lnSpc>
              <a:buSzPct val="100000"/>
              <a:buChar char="•"/>
            </a:pPr>
            <a:r>
              <a:rPr lang="en-US" sz="1400" dirty="0">
                <a:solidFill>
                  <a:srgbClr val="4C4C4D"/>
                </a:solidFill>
                <a:latin typeface="Heebo" pitchFamily="34" charset="0"/>
                <a:ea typeface="Heebo" pitchFamily="34" charset="-122"/>
                <a:cs typeface="Heebo" pitchFamily="34" charset="-120"/>
              </a:rPr>
              <a:t>TensorFlow Extended (TFX) for full ML pipelines</a:t>
            </a:r>
            <a:endParaRPr lang="en-US" sz="1400" dirty="0"/>
          </a:p>
        </p:txBody>
      </p:sp>
      <p:sp>
        <p:nvSpPr>
          <p:cNvPr id="10" name="Text 8"/>
          <p:cNvSpPr/>
          <p:nvPr/>
        </p:nvSpPr>
        <p:spPr>
          <a:xfrm>
            <a:off x="624721" y="6141363"/>
            <a:ext cx="4169450" cy="285512"/>
          </a:xfrm>
          <a:prstGeom prst="rect">
            <a:avLst/>
          </a:prstGeom>
          <a:noFill/>
          <a:ln/>
        </p:spPr>
        <p:txBody>
          <a:bodyPr wrap="none" lIns="0" tIns="0" rIns="0" bIns="0" rtlCol="0" anchor="t"/>
          <a:lstStyle/>
          <a:p>
            <a:pPr algn="l" marL="342900" indent="-342900">
              <a:lnSpc>
                <a:spcPts val="2200"/>
              </a:lnSpc>
              <a:buSzPct val="100000"/>
              <a:buChar char="•"/>
            </a:pPr>
            <a:r>
              <a:rPr lang="en-US" sz="1400" dirty="0">
                <a:solidFill>
                  <a:srgbClr val="4C4C4D"/>
                </a:solidFill>
                <a:latin typeface="Heebo" pitchFamily="34" charset="0"/>
                <a:ea typeface="Heebo" pitchFamily="34" charset="-122"/>
                <a:cs typeface="Heebo" pitchFamily="34" charset="-120"/>
              </a:rPr>
              <a:t>TensorFlow Lite for mobile and edge devices</a:t>
            </a:r>
            <a:endParaRPr lang="en-US" sz="1400" dirty="0"/>
          </a:p>
        </p:txBody>
      </p:sp>
      <p:sp>
        <p:nvSpPr>
          <p:cNvPr id="11" name="Text 9"/>
          <p:cNvSpPr/>
          <p:nvPr/>
        </p:nvSpPr>
        <p:spPr>
          <a:xfrm>
            <a:off x="624721" y="6489263"/>
            <a:ext cx="4169450" cy="285512"/>
          </a:xfrm>
          <a:prstGeom prst="rect">
            <a:avLst/>
          </a:prstGeom>
          <a:noFill/>
          <a:ln/>
        </p:spPr>
        <p:txBody>
          <a:bodyPr wrap="none" lIns="0" tIns="0" rIns="0" bIns="0" rtlCol="0" anchor="t"/>
          <a:lstStyle/>
          <a:p>
            <a:pPr algn="l" marL="342900" indent="-342900">
              <a:lnSpc>
                <a:spcPts val="2200"/>
              </a:lnSpc>
              <a:buSzPct val="100000"/>
              <a:buChar char="•"/>
            </a:pPr>
            <a:r>
              <a:rPr lang="en-US" sz="1400" dirty="0">
                <a:solidFill>
                  <a:srgbClr val="4C4C4D"/>
                </a:solidFill>
                <a:latin typeface="Heebo" pitchFamily="34" charset="0"/>
                <a:ea typeface="Heebo" pitchFamily="34" charset="-122"/>
                <a:cs typeface="Heebo" pitchFamily="34" charset="-120"/>
              </a:rPr>
              <a:t>Strong visualization with TensorBoard</a:t>
            </a:r>
            <a:endParaRPr lang="en-US" sz="1400" dirty="0"/>
          </a:p>
        </p:txBody>
      </p:sp>
      <p:sp>
        <p:nvSpPr>
          <p:cNvPr id="12" name="Text 10"/>
          <p:cNvSpPr/>
          <p:nvPr/>
        </p:nvSpPr>
        <p:spPr>
          <a:xfrm>
            <a:off x="624721" y="6935391"/>
            <a:ext cx="4169450" cy="571024"/>
          </a:xfrm>
          <a:prstGeom prst="rect">
            <a:avLst/>
          </a:prstGeom>
          <a:noFill/>
          <a:ln/>
        </p:spPr>
        <p:txBody>
          <a:bodyPr wrap="square" lIns="0" tIns="0" rIns="0" bIns="0" rtlCol="0" anchor="t"/>
          <a:lstStyle/>
          <a:p>
            <a:pPr algn="l" indent="0" marL="0">
              <a:lnSpc>
                <a:spcPts val="2200"/>
              </a:lnSpc>
              <a:buNone/>
            </a:pPr>
            <a:r>
              <a:rPr lang="en-US" sz="1400" dirty="0">
                <a:solidFill>
                  <a:srgbClr val="4C4C4D"/>
                </a:solidFill>
                <a:latin typeface="Heebo" pitchFamily="34" charset="0"/>
                <a:ea typeface="Heebo" pitchFamily="34" charset="-122"/>
                <a:cs typeface="Heebo" pitchFamily="34" charset="-120"/>
              </a:rPr>
              <a:t>Best for: Production deployments and enterprise applications</a:t>
            </a:r>
            <a:endParaRPr lang="en-US" sz="1400" dirty="0"/>
          </a:p>
        </p:txBody>
      </p:sp>
      <p:sp>
        <p:nvSpPr>
          <p:cNvPr id="13" name="Text 11"/>
          <p:cNvSpPr/>
          <p:nvPr/>
        </p:nvSpPr>
        <p:spPr>
          <a:xfrm>
            <a:off x="5237321" y="3971092"/>
            <a:ext cx="2231469" cy="278844"/>
          </a:xfrm>
          <a:prstGeom prst="rect">
            <a:avLst/>
          </a:prstGeom>
          <a:noFill/>
          <a:ln/>
        </p:spPr>
        <p:txBody>
          <a:bodyPr wrap="none" lIns="0" tIns="0" rIns="0" bIns="0" rtlCol="0" anchor="t"/>
          <a:lstStyle/>
          <a:p>
            <a:pPr algn="l" indent="0" marL="0">
              <a:lnSpc>
                <a:spcPts val="2150"/>
              </a:lnSpc>
              <a:buNone/>
            </a:pPr>
            <a:r>
              <a:rPr lang="en-US" sz="1750" dirty="0">
                <a:solidFill>
                  <a:srgbClr val="152D47"/>
                </a:solidFill>
                <a:latin typeface="Crimson Pro Semi Bold" pitchFamily="34" charset="0"/>
                <a:ea typeface="Crimson Pro Semi Bold" pitchFamily="34" charset="-122"/>
                <a:cs typeface="Crimson Pro Semi Bold" pitchFamily="34" charset="-120"/>
              </a:rPr>
              <a:t>PyTorch</a:t>
            </a:r>
            <a:endParaRPr lang="en-US" sz="1750" dirty="0"/>
          </a:p>
        </p:txBody>
      </p:sp>
      <p:sp>
        <p:nvSpPr>
          <p:cNvPr id="14" name="Text 12"/>
          <p:cNvSpPr/>
          <p:nvPr/>
        </p:nvSpPr>
        <p:spPr>
          <a:xfrm>
            <a:off x="5237321" y="4428411"/>
            <a:ext cx="4169450" cy="571024"/>
          </a:xfrm>
          <a:prstGeom prst="rect">
            <a:avLst/>
          </a:prstGeom>
          <a:noFill/>
          <a:ln/>
        </p:spPr>
        <p:txBody>
          <a:bodyPr wrap="square" lIns="0" tIns="0" rIns="0" bIns="0" rtlCol="0" anchor="t"/>
          <a:lstStyle/>
          <a:p>
            <a:pPr algn="l" indent="0" marL="0">
              <a:lnSpc>
                <a:spcPts val="2200"/>
              </a:lnSpc>
              <a:buNone/>
            </a:pPr>
            <a:r>
              <a:rPr lang="en-US" sz="1400" dirty="0">
                <a:solidFill>
                  <a:srgbClr val="4C4C4D"/>
                </a:solidFill>
                <a:latin typeface="Heebo" pitchFamily="34" charset="0"/>
                <a:ea typeface="Heebo" pitchFamily="34" charset="-122"/>
                <a:cs typeface="Heebo" pitchFamily="34" charset="-120"/>
              </a:rPr>
              <a:t>Facebook's research-oriented framework with dynamic computation graphs and Pythonic design.</a:t>
            </a:r>
            <a:endParaRPr lang="en-US" sz="1400" dirty="0"/>
          </a:p>
        </p:txBody>
      </p:sp>
      <p:sp>
        <p:nvSpPr>
          <p:cNvPr id="15" name="Text 13"/>
          <p:cNvSpPr/>
          <p:nvPr/>
        </p:nvSpPr>
        <p:spPr>
          <a:xfrm>
            <a:off x="5237321" y="5160050"/>
            <a:ext cx="4169450" cy="285512"/>
          </a:xfrm>
          <a:prstGeom prst="rect">
            <a:avLst/>
          </a:prstGeom>
          <a:noFill/>
          <a:ln/>
        </p:spPr>
        <p:txBody>
          <a:bodyPr wrap="none" lIns="0" tIns="0" rIns="0" bIns="0" rtlCol="0" anchor="t"/>
          <a:lstStyle/>
          <a:p>
            <a:pPr algn="l" marL="342900" indent="-342900">
              <a:lnSpc>
                <a:spcPts val="2200"/>
              </a:lnSpc>
              <a:buSzPct val="100000"/>
              <a:buChar char="•"/>
            </a:pPr>
            <a:r>
              <a:rPr lang="en-US" sz="1400" dirty="0">
                <a:solidFill>
                  <a:srgbClr val="4C4C4D"/>
                </a:solidFill>
                <a:latin typeface="Heebo" pitchFamily="34" charset="0"/>
                <a:ea typeface="Heebo" pitchFamily="34" charset="-122"/>
                <a:cs typeface="Heebo" pitchFamily="34" charset="-120"/>
              </a:rPr>
              <a:t>Intuitive debugging and development experience</a:t>
            </a:r>
            <a:endParaRPr lang="en-US" sz="1400" dirty="0"/>
          </a:p>
        </p:txBody>
      </p:sp>
      <p:sp>
        <p:nvSpPr>
          <p:cNvPr id="16" name="Text 14"/>
          <p:cNvSpPr/>
          <p:nvPr/>
        </p:nvSpPr>
        <p:spPr>
          <a:xfrm>
            <a:off x="5237321" y="5507950"/>
            <a:ext cx="4169450" cy="285512"/>
          </a:xfrm>
          <a:prstGeom prst="rect">
            <a:avLst/>
          </a:prstGeom>
          <a:noFill/>
          <a:ln/>
        </p:spPr>
        <p:txBody>
          <a:bodyPr wrap="none" lIns="0" tIns="0" rIns="0" bIns="0" rtlCol="0" anchor="t"/>
          <a:lstStyle/>
          <a:p>
            <a:pPr algn="l" marL="342900" indent="-342900">
              <a:lnSpc>
                <a:spcPts val="2200"/>
              </a:lnSpc>
              <a:buSzPct val="100000"/>
              <a:buChar char="•"/>
            </a:pPr>
            <a:r>
              <a:rPr lang="en-US" sz="1400" dirty="0">
                <a:solidFill>
                  <a:srgbClr val="4C4C4D"/>
                </a:solidFill>
                <a:latin typeface="Heebo" pitchFamily="34" charset="0"/>
                <a:ea typeface="Heebo" pitchFamily="34" charset="-122"/>
                <a:cs typeface="Heebo" pitchFamily="34" charset="-120"/>
              </a:rPr>
              <a:t>Dynamic computation graph for flexibility</a:t>
            </a:r>
            <a:endParaRPr lang="en-US" sz="1400" dirty="0"/>
          </a:p>
        </p:txBody>
      </p:sp>
      <p:sp>
        <p:nvSpPr>
          <p:cNvPr id="17" name="Text 15"/>
          <p:cNvSpPr/>
          <p:nvPr/>
        </p:nvSpPr>
        <p:spPr>
          <a:xfrm>
            <a:off x="5237321" y="5855851"/>
            <a:ext cx="4169450" cy="285512"/>
          </a:xfrm>
          <a:prstGeom prst="rect">
            <a:avLst/>
          </a:prstGeom>
          <a:noFill/>
          <a:ln/>
        </p:spPr>
        <p:txBody>
          <a:bodyPr wrap="none" lIns="0" tIns="0" rIns="0" bIns="0" rtlCol="0" anchor="t"/>
          <a:lstStyle/>
          <a:p>
            <a:pPr algn="l" marL="342900" indent="-342900">
              <a:lnSpc>
                <a:spcPts val="2200"/>
              </a:lnSpc>
              <a:buSzPct val="100000"/>
              <a:buChar char="•"/>
            </a:pPr>
            <a:r>
              <a:rPr lang="en-US" sz="1400" dirty="0">
                <a:solidFill>
                  <a:srgbClr val="4C4C4D"/>
                </a:solidFill>
                <a:latin typeface="Heebo" pitchFamily="34" charset="0"/>
                <a:ea typeface="Heebo" pitchFamily="34" charset="-122"/>
                <a:cs typeface="Heebo" pitchFamily="34" charset="-120"/>
              </a:rPr>
              <a:t>Excellent for research prototyping</a:t>
            </a:r>
            <a:endParaRPr lang="en-US" sz="1400" dirty="0"/>
          </a:p>
        </p:txBody>
      </p:sp>
      <p:sp>
        <p:nvSpPr>
          <p:cNvPr id="18" name="Text 16"/>
          <p:cNvSpPr/>
          <p:nvPr/>
        </p:nvSpPr>
        <p:spPr>
          <a:xfrm>
            <a:off x="5237321" y="6203752"/>
            <a:ext cx="4169450" cy="285512"/>
          </a:xfrm>
          <a:prstGeom prst="rect">
            <a:avLst/>
          </a:prstGeom>
          <a:noFill/>
          <a:ln/>
        </p:spPr>
        <p:txBody>
          <a:bodyPr wrap="none" lIns="0" tIns="0" rIns="0" bIns="0" rtlCol="0" anchor="t"/>
          <a:lstStyle/>
          <a:p>
            <a:pPr algn="l" marL="342900" indent="-342900">
              <a:lnSpc>
                <a:spcPts val="2200"/>
              </a:lnSpc>
              <a:buSzPct val="100000"/>
              <a:buChar char="•"/>
            </a:pPr>
            <a:r>
              <a:rPr lang="en-US" sz="1400" dirty="0">
                <a:solidFill>
                  <a:srgbClr val="4C4C4D"/>
                </a:solidFill>
                <a:latin typeface="Heebo" pitchFamily="34" charset="0"/>
                <a:ea typeface="Heebo" pitchFamily="34" charset="-122"/>
                <a:cs typeface="Heebo" pitchFamily="34" charset="-120"/>
              </a:rPr>
              <a:t>Strong support for custom operations</a:t>
            </a:r>
            <a:endParaRPr lang="en-US" sz="1400" dirty="0"/>
          </a:p>
        </p:txBody>
      </p:sp>
      <p:sp>
        <p:nvSpPr>
          <p:cNvPr id="19" name="Text 17"/>
          <p:cNvSpPr/>
          <p:nvPr/>
        </p:nvSpPr>
        <p:spPr>
          <a:xfrm>
            <a:off x="5237321" y="6649879"/>
            <a:ext cx="4169450" cy="571024"/>
          </a:xfrm>
          <a:prstGeom prst="rect">
            <a:avLst/>
          </a:prstGeom>
          <a:noFill/>
          <a:ln/>
        </p:spPr>
        <p:txBody>
          <a:bodyPr wrap="square" lIns="0" tIns="0" rIns="0" bIns="0" rtlCol="0" anchor="t"/>
          <a:lstStyle/>
          <a:p>
            <a:pPr algn="l" indent="0" marL="0">
              <a:lnSpc>
                <a:spcPts val="2200"/>
              </a:lnSpc>
              <a:buNone/>
            </a:pPr>
            <a:r>
              <a:rPr lang="en-US" sz="1400" dirty="0">
                <a:solidFill>
                  <a:srgbClr val="4C4C4D"/>
                </a:solidFill>
                <a:latin typeface="Heebo" pitchFamily="34" charset="0"/>
                <a:ea typeface="Heebo" pitchFamily="34" charset="-122"/>
                <a:cs typeface="Heebo" pitchFamily="34" charset="-120"/>
              </a:rPr>
              <a:t>Best for: Research projects and academic applications</a:t>
            </a:r>
            <a:endParaRPr lang="en-US" sz="1400" dirty="0"/>
          </a:p>
        </p:txBody>
      </p:sp>
      <p:sp>
        <p:nvSpPr>
          <p:cNvPr id="20" name="Text 18"/>
          <p:cNvSpPr/>
          <p:nvPr/>
        </p:nvSpPr>
        <p:spPr>
          <a:xfrm>
            <a:off x="9849922" y="3971092"/>
            <a:ext cx="2231469" cy="278844"/>
          </a:xfrm>
          <a:prstGeom prst="rect">
            <a:avLst/>
          </a:prstGeom>
          <a:noFill/>
          <a:ln/>
        </p:spPr>
        <p:txBody>
          <a:bodyPr wrap="none" lIns="0" tIns="0" rIns="0" bIns="0" rtlCol="0" anchor="t"/>
          <a:lstStyle/>
          <a:p>
            <a:pPr algn="l" indent="0" marL="0">
              <a:lnSpc>
                <a:spcPts val="2150"/>
              </a:lnSpc>
              <a:buNone/>
            </a:pPr>
            <a:r>
              <a:rPr lang="en-US" sz="1750" dirty="0">
                <a:solidFill>
                  <a:srgbClr val="152D47"/>
                </a:solidFill>
                <a:latin typeface="Crimson Pro Semi Bold" pitchFamily="34" charset="0"/>
                <a:ea typeface="Crimson Pro Semi Bold" pitchFamily="34" charset="-122"/>
                <a:cs typeface="Crimson Pro Semi Bold" pitchFamily="34" charset="-120"/>
              </a:rPr>
              <a:t>Keras</a:t>
            </a:r>
            <a:endParaRPr lang="en-US" sz="1750" dirty="0"/>
          </a:p>
        </p:txBody>
      </p:sp>
      <p:sp>
        <p:nvSpPr>
          <p:cNvPr id="21" name="Text 19"/>
          <p:cNvSpPr/>
          <p:nvPr/>
        </p:nvSpPr>
        <p:spPr>
          <a:xfrm>
            <a:off x="9849922" y="4428411"/>
            <a:ext cx="4169450" cy="571024"/>
          </a:xfrm>
          <a:prstGeom prst="rect">
            <a:avLst/>
          </a:prstGeom>
          <a:noFill/>
          <a:ln/>
        </p:spPr>
        <p:txBody>
          <a:bodyPr wrap="square" lIns="0" tIns="0" rIns="0" bIns="0" rtlCol="0" anchor="t"/>
          <a:lstStyle/>
          <a:p>
            <a:pPr algn="l" indent="0" marL="0">
              <a:lnSpc>
                <a:spcPts val="2200"/>
              </a:lnSpc>
              <a:buNone/>
            </a:pPr>
            <a:r>
              <a:rPr lang="en-US" sz="1400" dirty="0">
                <a:solidFill>
                  <a:srgbClr val="4C4C4D"/>
                </a:solidFill>
                <a:latin typeface="Heebo" pitchFamily="34" charset="0"/>
                <a:ea typeface="Heebo" pitchFamily="34" charset="-122"/>
                <a:cs typeface="Heebo" pitchFamily="34" charset="-120"/>
              </a:rPr>
              <a:t>User-friendly API focused on simplicity and rapid prototyping.</a:t>
            </a:r>
            <a:endParaRPr lang="en-US" sz="1400" dirty="0"/>
          </a:p>
        </p:txBody>
      </p:sp>
      <p:sp>
        <p:nvSpPr>
          <p:cNvPr id="22" name="Text 20"/>
          <p:cNvSpPr/>
          <p:nvPr/>
        </p:nvSpPr>
        <p:spPr>
          <a:xfrm>
            <a:off x="9849922" y="5160050"/>
            <a:ext cx="4169450" cy="285512"/>
          </a:xfrm>
          <a:prstGeom prst="rect">
            <a:avLst/>
          </a:prstGeom>
          <a:noFill/>
          <a:ln/>
        </p:spPr>
        <p:txBody>
          <a:bodyPr wrap="none" lIns="0" tIns="0" rIns="0" bIns="0" rtlCol="0" anchor="t"/>
          <a:lstStyle/>
          <a:p>
            <a:pPr algn="l" marL="342900" indent="-342900">
              <a:lnSpc>
                <a:spcPts val="2200"/>
              </a:lnSpc>
              <a:buSzPct val="100000"/>
              <a:buChar char="•"/>
            </a:pPr>
            <a:r>
              <a:rPr lang="en-US" sz="1400" dirty="0">
                <a:solidFill>
                  <a:srgbClr val="4C4C4D"/>
                </a:solidFill>
                <a:latin typeface="Heebo" pitchFamily="34" charset="0"/>
                <a:ea typeface="Heebo" pitchFamily="34" charset="-122"/>
                <a:cs typeface="Heebo" pitchFamily="34" charset="-120"/>
              </a:rPr>
              <a:t>High-level interface for quick model building</a:t>
            </a:r>
            <a:endParaRPr lang="en-US" sz="1400" dirty="0"/>
          </a:p>
        </p:txBody>
      </p:sp>
      <p:sp>
        <p:nvSpPr>
          <p:cNvPr id="23" name="Text 21"/>
          <p:cNvSpPr/>
          <p:nvPr/>
        </p:nvSpPr>
        <p:spPr>
          <a:xfrm>
            <a:off x="9849922" y="5507950"/>
            <a:ext cx="4169450" cy="285512"/>
          </a:xfrm>
          <a:prstGeom prst="rect">
            <a:avLst/>
          </a:prstGeom>
          <a:noFill/>
          <a:ln/>
        </p:spPr>
        <p:txBody>
          <a:bodyPr wrap="none" lIns="0" tIns="0" rIns="0" bIns="0" rtlCol="0" anchor="t"/>
          <a:lstStyle/>
          <a:p>
            <a:pPr algn="l" marL="342900" indent="-342900">
              <a:lnSpc>
                <a:spcPts val="2200"/>
              </a:lnSpc>
              <a:buSzPct val="100000"/>
              <a:buChar char="•"/>
            </a:pPr>
            <a:r>
              <a:rPr lang="en-US" sz="1400" dirty="0">
                <a:solidFill>
                  <a:srgbClr val="4C4C4D"/>
                </a:solidFill>
                <a:latin typeface="Heebo" pitchFamily="34" charset="0"/>
                <a:ea typeface="Heebo" pitchFamily="34" charset="-122"/>
                <a:cs typeface="Heebo" pitchFamily="34" charset="-120"/>
              </a:rPr>
              <a:t>Consistent API across backends</a:t>
            </a:r>
            <a:endParaRPr lang="en-US" sz="1400" dirty="0"/>
          </a:p>
        </p:txBody>
      </p:sp>
      <p:sp>
        <p:nvSpPr>
          <p:cNvPr id="24" name="Text 22"/>
          <p:cNvSpPr/>
          <p:nvPr/>
        </p:nvSpPr>
        <p:spPr>
          <a:xfrm>
            <a:off x="9849922" y="5855851"/>
            <a:ext cx="4169450" cy="285512"/>
          </a:xfrm>
          <a:prstGeom prst="rect">
            <a:avLst/>
          </a:prstGeom>
          <a:noFill/>
          <a:ln/>
        </p:spPr>
        <p:txBody>
          <a:bodyPr wrap="none" lIns="0" tIns="0" rIns="0" bIns="0" rtlCol="0" anchor="t"/>
          <a:lstStyle/>
          <a:p>
            <a:pPr algn="l" marL="342900" indent="-342900">
              <a:lnSpc>
                <a:spcPts val="2200"/>
              </a:lnSpc>
              <a:buSzPct val="100000"/>
              <a:buChar char="•"/>
            </a:pPr>
            <a:r>
              <a:rPr lang="en-US" sz="1400" dirty="0">
                <a:solidFill>
                  <a:srgbClr val="4C4C4D"/>
                </a:solidFill>
                <a:latin typeface="Heebo" pitchFamily="34" charset="0"/>
                <a:ea typeface="Heebo" pitchFamily="34" charset="-122"/>
                <a:cs typeface="Heebo" pitchFamily="34" charset="-120"/>
              </a:rPr>
              <a:t>Excellent documentation and beginner-friendly</a:t>
            </a:r>
            <a:endParaRPr lang="en-US" sz="1400" dirty="0"/>
          </a:p>
        </p:txBody>
      </p:sp>
      <p:sp>
        <p:nvSpPr>
          <p:cNvPr id="25" name="Text 23"/>
          <p:cNvSpPr/>
          <p:nvPr/>
        </p:nvSpPr>
        <p:spPr>
          <a:xfrm>
            <a:off x="9849922" y="6203752"/>
            <a:ext cx="4169450" cy="285512"/>
          </a:xfrm>
          <a:prstGeom prst="rect">
            <a:avLst/>
          </a:prstGeom>
          <a:noFill/>
          <a:ln/>
        </p:spPr>
        <p:txBody>
          <a:bodyPr wrap="none" lIns="0" tIns="0" rIns="0" bIns="0" rtlCol="0" anchor="t"/>
          <a:lstStyle/>
          <a:p>
            <a:pPr algn="l" marL="342900" indent="-342900">
              <a:lnSpc>
                <a:spcPts val="2200"/>
              </a:lnSpc>
              <a:buSzPct val="100000"/>
              <a:buChar char="•"/>
            </a:pPr>
            <a:r>
              <a:rPr lang="en-US" sz="1400" dirty="0">
                <a:solidFill>
                  <a:srgbClr val="4C4C4D"/>
                </a:solidFill>
                <a:latin typeface="Heebo" pitchFamily="34" charset="0"/>
                <a:ea typeface="Heebo" pitchFamily="34" charset="-122"/>
                <a:cs typeface="Heebo" pitchFamily="34" charset="-120"/>
              </a:rPr>
              <a:t>Now integrated with TensorFlow</a:t>
            </a:r>
            <a:endParaRPr lang="en-US" sz="1400" dirty="0"/>
          </a:p>
        </p:txBody>
      </p:sp>
      <p:sp>
        <p:nvSpPr>
          <p:cNvPr id="26" name="Text 24"/>
          <p:cNvSpPr/>
          <p:nvPr/>
        </p:nvSpPr>
        <p:spPr>
          <a:xfrm>
            <a:off x="9849922" y="6649879"/>
            <a:ext cx="4169450" cy="571024"/>
          </a:xfrm>
          <a:prstGeom prst="rect">
            <a:avLst/>
          </a:prstGeom>
          <a:noFill/>
          <a:ln/>
        </p:spPr>
        <p:txBody>
          <a:bodyPr wrap="square" lIns="0" tIns="0" rIns="0" bIns="0" rtlCol="0" anchor="t"/>
          <a:lstStyle/>
          <a:p>
            <a:pPr algn="l" indent="0" marL="0">
              <a:lnSpc>
                <a:spcPts val="2200"/>
              </a:lnSpc>
              <a:buNone/>
            </a:pPr>
            <a:r>
              <a:rPr lang="en-US" sz="1400" dirty="0">
                <a:solidFill>
                  <a:srgbClr val="4C4C4D"/>
                </a:solidFill>
                <a:latin typeface="Heebo" pitchFamily="34" charset="0"/>
                <a:ea typeface="Heebo" pitchFamily="34" charset="-122"/>
                <a:cs typeface="Heebo" pitchFamily="34" charset="-120"/>
              </a:rPr>
              <a:t>Best for: Beginners and rapid prototyping applications</a:t>
            </a:r>
            <a:endParaRPr lang="en-US" sz="1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p:nvPr/>
        </p:nvSpPr>
        <p:spPr>
          <a:xfrm>
            <a:off x="396835" y="311825"/>
            <a:ext cx="5464254" cy="354330"/>
          </a:xfrm>
          <a:prstGeom prst="rect">
            <a:avLst/>
          </a:prstGeom>
          <a:noFill/>
          <a:ln/>
        </p:spPr>
        <p:txBody>
          <a:bodyPr wrap="none" lIns="0" tIns="0" rIns="0" bIns="0" rtlCol="0" anchor="t"/>
          <a:lstStyle/>
          <a:p>
            <a:pPr algn="l" indent="0" marL="0">
              <a:lnSpc>
                <a:spcPts val="2750"/>
              </a:lnSpc>
              <a:buNone/>
            </a:pPr>
            <a:r>
              <a:rPr lang="en-US" sz="2200" dirty="0">
                <a:solidFill>
                  <a:srgbClr val="152D47"/>
                </a:solidFill>
                <a:latin typeface="Crimson Pro Semi Bold" pitchFamily="34" charset="0"/>
                <a:ea typeface="Crimson Pro Semi Bold" pitchFamily="34" charset="-122"/>
                <a:cs typeface="Crimson Pro Semi Bold" pitchFamily="34" charset="-120"/>
              </a:rPr>
              <a:t>Implementing a Neural Network: Step-by-Step</a:t>
            </a:r>
            <a:endParaRPr lang="en-US" sz="2200" dirty="0"/>
          </a:p>
        </p:txBody>
      </p:sp>
      <p:sp>
        <p:nvSpPr>
          <p:cNvPr id="3" name="Text 1"/>
          <p:cNvSpPr/>
          <p:nvPr/>
        </p:nvSpPr>
        <p:spPr>
          <a:xfrm>
            <a:off x="396835" y="892969"/>
            <a:ext cx="13836729" cy="181451"/>
          </a:xfrm>
          <a:prstGeom prst="rect">
            <a:avLst/>
          </a:prstGeom>
          <a:noFill/>
          <a:ln/>
        </p:spPr>
        <p:txBody>
          <a:bodyPr wrap="none" lIns="0" tIns="0" rIns="0" bIns="0" rtlCol="0" anchor="t"/>
          <a:lstStyle/>
          <a:p>
            <a:pPr algn="l" indent="0" marL="0">
              <a:lnSpc>
                <a:spcPts val="1400"/>
              </a:lnSpc>
              <a:buNone/>
            </a:pPr>
            <a:r>
              <a:rPr lang="en-US" sz="850" dirty="0">
                <a:solidFill>
                  <a:srgbClr val="4C4C4D"/>
                </a:solidFill>
                <a:latin typeface="Heebo" pitchFamily="34" charset="0"/>
                <a:ea typeface="Heebo" pitchFamily="34" charset="-122"/>
                <a:cs typeface="Heebo" pitchFamily="34" charset="-120"/>
              </a:rPr>
              <a:t>Model definition involves specifying the network architecture: the number and types of layers, activation functions, and connectivity patterns. This is followed by compilation, where you select optimization algorithms, loss functions, and evaluation metrics.</a:t>
            </a:r>
            <a:endParaRPr lang="en-US" sz="850" dirty="0"/>
          </a:p>
        </p:txBody>
      </p:sp>
      <p:sp>
        <p:nvSpPr>
          <p:cNvPr id="4" name="Text 2"/>
          <p:cNvSpPr/>
          <p:nvPr/>
        </p:nvSpPr>
        <p:spPr>
          <a:xfrm>
            <a:off x="396835" y="1201936"/>
            <a:ext cx="13836729" cy="181451"/>
          </a:xfrm>
          <a:prstGeom prst="rect">
            <a:avLst/>
          </a:prstGeom>
          <a:noFill/>
          <a:ln/>
        </p:spPr>
        <p:txBody>
          <a:bodyPr wrap="none" lIns="0" tIns="0" rIns="0" bIns="0" rtlCol="0" anchor="t"/>
          <a:lstStyle/>
          <a:p>
            <a:pPr algn="l" indent="0" marL="0">
              <a:lnSpc>
                <a:spcPts val="1400"/>
              </a:lnSpc>
              <a:buNone/>
            </a:pPr>
            <a:r>
              <a:rPr lang="en-US" sz="850" dirty="0">
                <a:solidFill>
                  <a:srgbClr val="4C4C4D"/>
                </a:solidFill>
                <a:latin typeface="Heebo" pitchFamily="34" charset="0"/>
                <a:ea typeface="Heebo" pitchFamily="34" charset="-122"/>
                <a:cs typeface="Heebo" pitchFamily="34" charset="-120"/>
              </a:rPr>
              <a:t>The training phase involves feeding data through the network in batches, computing loss, and updating weights. Finally, evaluation on separate test data provides an unbiased assessment of model performance before deployment.</a:t>
            </a:r>
            <a:endParaRPr lang="en-US" sz="850" dirty="0"/>
          </a:p>
        </p:txBody>
      </p:sp>
      <p:sp>
        <p:nvSpPr>
          <p:cNvPr id="5" name="Shape 3"/>
          <p:cNvSpPr/>
          <p:nvPr/>
        </p:nvSpPr>
        <p:spPr>
          <a:xfrm>
            <a:off x="396835" y="1510903"/>
            <a:ext cx="85011" cy="1560433"/>
          </a:xfrm>
          <a:prstGeom prst="roundRect">
            <a:avLst>
              <a:gd name="adj" fmla="val 20012"/>
            </a:avLst>
          </a:prstGeom>
          <a:solidFill>
            <a:srgbClr val="F2EEEE"/>
          </a:solidFill>
          <a:ln/>
        </p:spPr>
      </p:sp>
      <p:sp>
        <p:nvSpPr>
          <p:cNvPr id="6" name="Text 4"/>
          <p:cNvSpPr/>
          <p:nvPr/>
        </p:nvSpPr>
        <p:spPr>
          <a:xfrm>
            <a:off x="651867" y="1510903"/>
            <a:ext cx="1417558" cy="177165"/>
          </a:xfrm>
          <a:prstGeom prst="rect">
            <a:avLst/>
          </a:prstGeom>
          <a:noFill/>
          <a:ln/>
        </p:spPr>
        <p:txBody>
          <a:bodyPr wrap="none" lIns="0" tIns="0" rIns="0" bIns="0" rtlCol="0" anchor="t"/>
          <a:lstStyle/>
          <a:p>
            <a:pPr algn="l" indent="0" marL="0">
              <a:lnSpc>
                <a:spcPts val="1350"/>
              </a:lnSpc>
              <a:buNone/>
            </a:pPr>
            <a:r>
              <a:rPr lang="en-US" sz="1100" dirty="0">
                <a:solidFill>
                  <a:srgbClr val="4C4C4D"/>
                </a:solidFill>
                <a:latin typeface="Crimson Pro Semi Bold" pitchFamily="34" charset="0"/>
                <a:ea typeface="Crimson Pro Semi Bold" pitchFamily="34" charset="-122"/>
                <a:cs typeface="Crimson Pro Semi Bold" pitchFamily="34" charset="-120"/>
              </a:rPr>
              <a:t>Data Preparation</a:t>
            </a:r>
            <a:endParaRPr lang="en-US" sz="1100" dirty="0"/>
          </a:p>
        </p:txBody>
      </p:sp>
      <p:sp>
        <p:nvSpPr>
          <p:cNvPr id="7" name="Text 5"/>
          <p:cNvSpPr/>
          <p:nvPr/>
        </p:nvSpPr>
        <p:spPr>
          <a:xfrm>
            <a:off x="651867" y="1756053"/>
            <a:ext cx="13581698" cy="181451"/>
          </a:xfrm>
          <a:prstGeom prst="rect">
            <a:avLst/>
          </a:prstGeom>
          <a:noFill/>
          <a:ln/>
        </p:spPr>
        <p:txBody>
          <a:bodyPr wrap="none" lIns="0" tIns="0" rIns="0" bIns="0" rtlCol="0" anchor="t"/>
          <a:lstStyle/>
          <a:p>
            <a:pPr algn="l" indent="0" marL="0">
              <a:lnSpc>
                <a:spcPts val="1400"/>
              </a:lnSpc>
              <a:buNone/>
            </a:pPr>
            <a:r>
              <a:rPr lang="en-US" sz="850" dirty="0">
                <a:solidFill>
                  <a:srgbClr val="4C4C4D"/>
                </a:solidFill>
                <a:latin typeface="Heebo" pitchFamily="34" charset="0"/>
                <a:ea typeface="Heebo" pitchFamily="34" charset="-122"/>
                <a:cs typeface="Heebo" pitchFamily="34" charset="-120"/>
              </a:rPr>
              <a:t>Transform raw data into a suitable format for neural network training.</a:t>
            </a:r>
            <a:endParaRPr lang="en-US" sz="850" dirty="0"/>
          </a:p>
        </p:txBody>
      </p:sp>
      <p:sp>
        <p:nvSpPr>
          <p:cNvPr id="8" name="Text 6"/>
          <p:cNvSpPr/>
          <p:nvPr/>
        </p:nvSpPr>
        <p:spPr>
          <a:xfrm>
            <a:off x="651867" y="2005489"/>
            <a:ext cx="13581698" cy="181451"/>
          </a:xfrm>
          <a:prstGeom prst="rect">
            <a:avLst/>
          </a:prstGeom>
          <a:noFill/>
          <a:ln/>
        </p:spPr>
        <p:txBody>
          <a:bodyPr wrap="none" lIns="0" tIns="0" rIns="0" bIns="0" rtlCol="0" anchor="t"/>
          <a:lstStyle/>
          <a:p>
            <a:pPr algn="l" marL="342900" indent="-342900">
              <a:lnSpc>
                <a:spcPts val="1400"/>
              </a:lnSpc>
              <a:buSzPct val="100000"/>
              <a:buChar char="•"/>
            </a:pPr>
            <a:r>
              <a:rPr lang="en-US" sz="850" dirty="0">
                <a:solidFill>
                  <a:srgbClr val="4C4C4D"/>
                </a:solidFill>
                <a:latin typeface="Heebo" pitchFamily="34" charset="0"/>
                <a:ea typeface="Heebo" pitchFamily="34" charset="-122"/>
                <a:cs typeface="Heebo" pitchFamily="34" charset="-120"/>
              </a:rPr>
              <a:t>Loading data from files or databases</a:t>
            </a:r>
            <a:endParaRPr lang="en-US" sz="850" dirty="0"/>
          </a:p>
        </p:txBody>
      </p:sp>
      <p:sp>
        <p:nvSpPr>
          <p:cNvPr id="9" name="Text 7"/>
          <p:cNvSpPr/>
          <p:nvPr/>
        </p:nvSpPr>
        <p:spPr>
          <a:xfrm>
            <a:off x="651867" y="2226588"/>
            <a:ext cx="13581698" cy="181451"/>
          </a:xfrm>
          <a:prstGeom prst="rect">
            <a:avLst/>
          </a:prstGeom>
          <a:noFill/>
          <a:ln/>
        </p:spPr>
        <p:txBody>
          <a:bodyPr wrap="none" lIns="0" tIns="0" rIns="0" bIns="0" rtlCol="0" anchor="t"/>
          <a:lstStyle/>
          <a:p>
            <a:pPr algn="l" marL="342900" indent="-342900">
              <a:lnSpc>
                <a:spcPts val="1400"/>
              </a:lnSpc>
              <a:buSzPct val="100000"/>
              <a:buChar char="•"/>
            </a:pPr>
            <a:r>
              <a:rPr lang="en-US" sz="850" dirty="0">
                <a:solidFill>
                  <a:srgbClr val="4C4C4D"/>
                </a:solidFill>
                <a:latin typeface="Heebo" pitchFamily="34" charset="0"/>
                <a:ea typeface="Heebo" pitchFamily="34" charset="-122"/>
                <a:cs typeface="Heebo" pitchFamily="34" charset="-120"/>
              </a:rPr>
              <a:t>Cleaning and handling missing values</a:t>
            </a:r>
            <a:endParaRPr lang="en-US" sz="850" dirty="0"/>
          </a:p>
        </p:txBody>
      </p:sp>
      <p:sp>
        <p:nvSpPr>
          <p:cNvPr id="10" name="Text 8"/>
          <p:cNvSpPr/>
          <p:nvPr/>
        </p:nvSpPr>
        <p:spPr>
          <a:xfrm>
            <a:off x="651867" y="2447687"/>
            <a:ext cx="13581698" cy="181451"/>
          </a:xfrm>
          <a:prstGeom prst="rect">
            <a:avLst/>
          </a:prstGeom>
          <a:noFill/>
          <a:ln/>
        </p:spPr>
        <p:txBody>
          <a:bodyPr wrap="none" lIns="0" tIns="0" rIns="0" bIns="0" rtlCol="0" anchor="t"/>
          <a:lstStyle/>
          <a:p>
            <a:pPr algn="l" marL="342900" indent="-342900">
              <a:lnSpc>
                <a:spcPts val="1400"/>
              </a:lnSpc>
              <a:buSzPct val="100000"/>
              <a:buChar char="•"/>
            </a:pPr>
            <a:r>
              <a:rPr lang="en-US" sz="850" dirty="0">
                <a:solidFill>
                  <a:srgbClr val="4C4C4D"/>
                </a:solidFill>
                <a:latin typeface="Heebo" pitchFamily="34" charset="0"/>
                <a:ea typeface="Heebo" pitchFamily="34" charset="-122"/>
                <a:cs typeface="Heebo" pitchFamily="34" charset="-120"/>
              </a:rPr>
              <a:t>Normalizing features to similar scales</a:t>
            </a:r>
            <a:endParaRPr lang="en-US" sz="850" dirty="0"/>
          </a:p>
        </p:txBody>
      </p:sp>
      <p:sp>
        <p:nvSpPr>
          <p:cNvPr id="11" name="Text 9"/>
          <p:cNvSpPr/>
          <p:nvPr/>
        </p:nvSpPr>
        <p:spPr>
          <a:xfrm>
            <a:off x="651867" y="2668786"/>
            <a:ext cx="13581698" cy="181451"/>
          </a:xfrm>
          <a:prstGeom prst="rect">
            <a:avLst/>
          </a:prstGeom>
          <a:noFill/>
          <a:ln/>
        </p:spPr>
        <p:txBody>
          <a:bodyPr wrap="none" lIns="0" tIns="0" rIns="0" bIns="0" rtlCol="0" anchor="t"/>
          <a:lstStyle/>
          <a:p>
            <a:pPr algn="l" marL="342900" indent="-342900">
              <a:lnSpc>
                <a:spcPts val="1400"/>
              </a:lnSpc>
              <a:buSzPct val="100000"/>
              <a:buChar char="•"/>
            </a:pPr>
            <a:r>
              <a:rPr lang="en-US" sz="850" dirty="0">
                <a:solidFill>
                  <a:srgbClr val="4C4C4D"/>
                </a:solidFill>
                <a:latin typeface="Heebo" pitchFamily="34" charset="0"/>
                <a:ea typeface="Heebo" pitchFamily="34" charset="-122"/>
                <a:cs typeface="Heebo" pitchFamily="34" charset="-120"/>
              </a:rPr>
              <a:t>Splitting into training, validation, and test sets</a:t>
            </a:r>
            <a:endParaRPr lang="en-US" sz="850" dirty="0"/>
          </a:p>
        </p:txBody>
      </p:sp>
      <p:sp>
        <p:nvSpPr>
          <p:cNvPr id="12" name="Text 10"/>
          <p:cNvSpPr/>
          <p:nvPr/>
        </p:nvSpPr>
        <p:spPr>
          <a:xfrm>
            <a:off x="651867" y="2889885"/>
            <a:ext cx="13581698" cy="181451"/>
          </a:xfrm>
          <a:prstGeom prst="rect">
            <a:avLst/>
          </a:prstGeom>
          <a:noFill/>
          <a:ln/>
        </p:spPr>
        <p:txBody>
          <a:bodyPr wrap="none" lIns="0" tIns="0" rIns="0" bIns="0" rtlCol="0" anchor="t"/>
          <a:lstStyle/>
          <a:p>
            <a:pPr algn="l" marL="342900" indent="-342900">
              <a:lnSpc>
                <a:spcPts val="1400"/>
              </a:lnSpc>
              <a:buSzPct val="100000"/>
              <a:buChar char="•"/>
            </a:pPr>
            <a:r>
              <a:rPr lang="en-US" sz="850" dirty="0">
                <a:solidFill>
                  <a:srgbClr val="4C4C4D"/>
                </a:solidFill>
                <a:latin typeface="Heebo" pitchFamily="34" charset="0"/>
                <a:ea typeface="Heebo" pitchFamily="34" charset="-122"/>
                <a:cs typeface="Heebo" pitchFamily="34" charset="-120"/>
              </a:rPr>
              <a:t>Creating data generators for efficient batch processing</a:t>
            </a:r>
            <a:endParaRPr lang="en-US" sz="850" dirty="0"/>
          </a:p>
        </p:txBody>
      </p:sp>
      <p:sp>
        <p:nvSpPr>
          <p:cNvPr id="13" name="Shape 11"/>
          <p:cNvSpPr/>
          <p:nvPr/>
        </p:nvSpPr>
        <p:spPr>
          <a:xfrm>
            <a:off x="566857" y="3184684"/>
            <a:ext cx="85011" cy="1339334"/>
          </a:xfrm>
          <a:prstGeom prst="roundRect">
            <a:avLst>
              <a:gd name="adj" fmla="val 20012"/>
            </a:avLst>
          </a:prstGeom>
          <a:solidFill>
            <a:srgbClr val="F2EEEE"/>
          </a:solidFill>
          <a:ln/>
        </p:spPr>
      </p:sp>
      <p:sp>
        <p:nvSpPr>
          <p:cNvPr id="14" name="Text 12"/>
          <p:cNvSpPr/>
          <p:nvPr/>
        </p:nvSpPr>
        <p:spPr>
          <a:xfrm>
            <a:off x="821888" y="3184684"/>
            <a:ext cx="1417558" cy="177165"/>
          </a:xfrm>
          <a:prstGeom prst="rect">
            <a:avLst/>
          </a:prstGeom>
          <a:noFill/>
          <a:ln/>
        </p:spPr>
        <p:txBody>
          <a:bodyPr wrap="none" lIns="0" tIns="0" rIns="0" bIns="0" rtlCol="0" anchor="t"/>
          <a:lstStyle/>
          <a:p>
            <a:pPr algn="l" indent="0" marL="0">
              <a:lnSpc>
                <a:spcPts val="1350"/>
              </a:lnSpc>
              <a:buNone/>
            </a:pPr>
            <a:r>
              <a:rPr lang="en-US" sz="1100" dirty="0">
                <a:solidFill>
                  <a:srgbClr val="4C4C4D"/>
                </a:solidFill>
                <a:latin typeface="Crimson Pro Semi Bold" pitchFamily="34" charset="0"/>
                <a:ea typeface="Crimson Pro Semi Bold" pitchFamily="34" charset="-122"/>
                <a:cs typeface="Crimson Pro Semi Bold" pitchFamily="34" charset="-120"/>
              </a:rPr>
              <a:t>Model Definition</a:t>
            </a:r>
            <a:endParaRPr lang="en-US" sz="1100" dirty="0"/>
          </a:p>
        </p:txBody>
      </p:sp>
      <p:sp>
        <p:nvSpPr>
          <p:cNvPr id="15" name="Text 13"/>
          <p:cNvSpPr/>
          <p:nvPr/>
        </p:nvSpPr>
        <p:spPr>
          <a:xfrm>
            <a:off x="821888" y="3429833"/>
            <a:ext cx="13411676" cy="181451"/>
          </a:xfrm>
          <a:prstGeom prst="rect">
            <a:avLst/>
          </a:prstGeom>
          <a:noFill/>
          <a:ln/>
        </p:spPr>
        <p:txBody>
          <a:bodyPr wrap="none" lIns="0" tIns="0" rIns="0" bIns="0" rtlCol="0" anchor="t"/>
          <a:lstStyle/>
          <a:p>
            <a:pPr algn="l" indent="0" marL="0">
              <a:lnSpc>
                <a:spcPts val="1400"/>
              </a:lnSpc>
              <a:buNone/>
            </a:pPr>
            <a:r>
              <a:rPr lang="en-US" sz="850" dirty="0">
                <a:solidFill>
                  <a:srgbClr val="4C4C4D"/>
                </a:solidFill>
                <a:latin typeface="Heebo" pitchFamily="34" charset="0"/>
                <a:ea typeface="Heebo" pitchFamily="34" charset="-122"/>
                <a:cs typeface="Heebo" pitchFamily="34" charset="-120"/>
              </a:rPr>
              <a:t>Specify the architecture of your neural network using the API's building blocks.</a:t>
            </a:r>
            <a:endParaRPr lang="en-US" sz="850" dirty="0"/>
          </a:p>
        </p:txBody>
      </p:sp>
      <p:sp>
        <p:nvSpPr>
          <p:cNvPr id="16" name="Text 14"/>
          <p:cNvSpPr/>
          <p:nvPr/>
        </p:nvSpPr>
        <p:spPr>
          <a:xfrm>
            <a:off x="821888" y="3679269"/>
            <a:ext cx="13411676" cy="181451"/>
          </a:xfrm>
          <a:prstGeom prst="rect">
            <a:avLst/>
          </a:prstGeom>
          <a:noFill/>
          <a:ln/>
        </p:spPr>
        <p:txBody>
          <a:bodyPr wrap="none" lIns="0" tIns="0" rIns="0" bIns="0" rtlCol="0" anchor="t"/>
          <a:lstStyle/>
          <a:p>
            <a:pPr algn="l" marL="342900" indent="-342900">
              <a:lnSpc>
                <a:spcPts val="1400"/>
              </a:lnSpc>
              <a:buSzPct val="100000"/>
              <a:buChar char="•"/>
            </a:pPr>
            <a:r>
              <a:rPr lang="en-US" sz="850" dirty="0">
                <a:solidFill>
                  <a:srgbClr val="4C4C4D"/>
                </a:solidFill>
                <a:latin typeface="Heebo" pitchFamily="34" charset="0"/>
                <a:ea typeface="Heebo" pitchFamily="34" charset="-122"/>
                <a:cs typeface="Heebo" pitchFamily="34" charset="-120"/>
              </a:rPr>
              <a:t>Selecting appropriate layer types for your problem</a:t>
            </a:r>
            <a:endParaRPr lang="en-US" sz="850" dirty="0"/>
          </a:p>
        </p:txBody>
      </p:sp>
      <p:sp>
        <p:nvSpPr>
          <p:cNvPr id="17" name="Text 15"/>
          <p:cNvSpPr/>
          <p:nvPr/>
        </p:nvSpPr>
        <p:spPr>
          <a:xfrm>
            <a:off x="821888" y="3900368"/>
            <a:ext cx="13411676" cy="181451"/>
          </a:xfrm>
          <a:prstGeom prst="rect">
            <a:avLst/>
          </a:prstGeom>
          <a:noFill/>
          <a:ln/>
        </p:spPr>
        <p:txBody>
          <a:bodyPr wrap="none" lIns="0" tIns="0" rIns="0" bIns="0" rtlCol="0" anchor="t"/>
          <a:lstStyle/>
          <a:p>
            <a:pPr algn="l" marL="342900" indent="-342900">
              <a:lnSpc>
                <a:spcPts val="1400"/>
              </a:lnSpc>
              <a:buSzPct val="100000"/>
              <a:buChar char="•"/>
            </a:pPr>
            <a:r>
              <a:rPr lang="en-US" sz="850" dirty="0">
                <a:solidFill>
                  <a:srgbClr val="4C4C4D"/>
                </a:solidFill>
                <a:latin typeface="Heebo" pitchFamily="34" charset="0"/>
                <a:ea typeface="Heebo" pitchFamily="34" charset="-122"/>
                <a:cs typeface="Heebo" pitchFamily="34" charset="-120"/>
              </a:rPr>
              <a:t>Configuring layer sizes and activation functions</a:t>
            </a:r>
            <a:endParaRPr lang="en-US" sz="850" dirty="0"/>
          </a:p>
        </p:txBody>
      </p:sp>
      <p:sp>
        <p:nvSpPr>
          <p:cNvPr id="18" name="Text 16"/>
          <p:cNvSpPr/>
          <p:nvPr/>
        </p:nvSpPr>
        <p:spPr>
          <a:xfrm>
            <a:off x="821888" y="4121468"/>
            <a:ext cx="13411676" cy="181451"/>
          </a:xfrm>
          <a:prstGeom prst="rect">
            <a:avLst/>
          </a:prstGeom>
          <a:noFill/>
          <a:ln/>
        </p:spPr>
        <p:txBody>
          <a:bodyPr wrap="none" lIns="0" tIns="0" rIns="0" bIns="0" rtlCol="0" anchor="t"/>
          <a:lstStyle/>
          <a:p>
            <a:pPr algn="l" marL="342900" indent="-342900">
              <a:lnSpc>
                <a:spcPts val="1400"/>
              </a:lnSpc>
              <a:buSzPct val="100000"/>
              <a:buChar char="•"/>
            </a:pPr>
            <a:r>
              <a:rPr lang="en-US" sz="850" dirty="0">
                <a:solidFill>
                  <a:srgbClr val="4C4C4D"/>
                </a:solidFill>
                <a:latin typeface="Heebo" pitchFamily="34" charset="0"/>
                <a:ea typeface="Heebo" pitchFamily="34" charset="-122"/>
                <a:cs typeface="Heebo" pitchFamily="34" charset="-120"/>
              </a:rPr>
              <a:t>Adding regularization to prevent overfitting</a:t>
            </a:r>
            <a:endParaRPr lang="en-US" sz="850" dirty="0"/>
          </a:p>
        </p:txBody>
      </p:sp>
      <p:sp>
        <p:nvSpPr>
          <p:cNvPr id="19" name="Text 17"/>
          <p:cNvSpPr/>
          <p:nvPr/>
        </p:nvSpPr>
        <p:spPr>
          <a:xfrm>
            <a:off x="821888" y="4342567"/>
            <a:ext cx="13411676" cy="181451"/>
          </a:xfrm>
          <a:prstGeom prst="rect">
            <a:avLst/>
          </a:prstGeom>
          <a:noFill/>
          <a:ln/>
        </p:spPr>
        <p:txBody>
          <a:bodyPr wrap="none" lIns="0" tIns="0" rIns="0" bIns="0" rtlCol="0" anchor="t"/>
          <a:lstStyle/>
          <a:p>
            <a:pPr algn="l" marL="342900" indent="-342900">
              <a:lnSpc>
                <a:spcPts val="1400"/>
              </a:lnSpc>
              <a:buSzPct val="100000"/>
              <a:buChar char="•"/>
            </a:pPr>
            <a:r>
              <a:rPr lang="en-US" sz="850" dirty="0">
                <a:solidFill>
                  <a:srgbClr val="4C4C4D"/>
                </a:solidFill>
                <a:latin typeface="Heebo" pitchFamily="34" charset="0"/>
                <a:ea typeface="Heebo" pitchFamily="34" charset="-122"/>
                <a:cs typeface="Heebo" pitchFamily="34" charset="-120"/>
              </a:rPr>
              <a:t>Defining input and output shapes</a:t>
            </a:r>
            <a:endParaRPr lang="en-US" sz="850" dirty="0"/>
          </a:p>
        </p:txBody>
      </p:sp>
      <p:sp>
        <p:nvSpPr>
          <p:cNvPr id="20" name="Shape 18"/>
          <p:cNvSpPr/>
          <p:nvPr/>
        </p:nvSpPr>
        <p:spPr>
          <a:xfrm>
            <a:off x="736997" y="4637365"/>
            <a:ext cx="85011" cy="1118235"/>
          </a:xfrm>
          <a:prstGeom prst="roundRect">
            <a:avLst>
              <a:gd name="adj" fmla="val 20012"/>
            </a:avLst>
          </a:prstGeom>
          <a:solidFill>
            <a:srgbClr val="F2EEEE"/>
          </a:solidFill>
          <a:ln/>
        </p:spPr>
      </p:sp>
      <p:sp>
        <p:nvSpPr>
          <p:cNvPr id="21" name="Text 19"/>
          <p:cNvSpPr/>
          <p:nvPr/>
        </p:nvSpPr>
        <p:spPr>
          <a:xfrm>
            <a:off x="992029" y="4637365"/>
            <a:ext cx="1417558" cy="177165"/>
          </a:xfrm>
          <a:prstGeom prst="rect">
            <a:avLst/>
          </a:prstGeom>
          <a:noFill/>
          <a:ln/>
        </p:spPr>
        <p:txBody>
          <a:bodyPr wrap="none" lIns="0" tIns="0" rIns="0" bIns="0" rtlCol="0" anchor="t"/>
          <a:lstStyle/>
          <a:p>
            <a:pPr algn="l" indent="0" marL="0">
              <a:lnSpc>
                <a:spcPts val="1350"/>
              </a:lnSpc>
              <a:buNone/>
            </a:pPr>
            <a:r>
              <a:rPr lang="en-US" sz="1100" dirty="0">
                <a:solidFill>
                  <a:srgbClr val="4C4C4D"/>
                </a:solidFill>
                <a:latin typeface="Crimson Pro Semi Bold" pitchFamily="34" charset="0"/>
                <a:ea typeface="Crimson Pro Semi Bold" pitchFamily="34" charset="-122"/>
                <a:cs typeface="Crimson Pro Semi Bold" pitchFamily="34" charset="-120"/>
              </a:rPr>
              <a:t>Compilation</a:t>
            </a:r>
            <a:endParaRPr lang="en-US" sz="1100" dirty="0"/>
          </a:p>
        </p:txBody>
      </p:sp>
      <p:sp>
        <p:nvSpPr>
          <p:cNvPr id="22" name="Text 20"/>
          <p:cNvSpPr/>
          <p:nvPr/>
        </p:nvSpPr>
        <p:spPr>
          <a:xfrm>
            <a:off x="992029" y="4882515"/>
            <a:ext cx="13241536" cy="181451"/>
          </a:xfrm>
          <a:prstGeom prst="rect">
            <a:avLst/>
          </a:prstGeom>
          <a:noFill/>
          <a:ln/>
        </p:spPr>
        <p:txBody>
          <a:bodyPr wrap="none" lIns="0" tIns="0" rIns="0" bIns="0" rtlCol="0" anchor="t"/>
          <a:lstStyle/>
          <a:p>
            <a:pPr algn="l" indent="0" marL="0">
              <a:lnSpc>
                <a:spcPts val="1400"/>
              </a:lnSpc>
              <a:buNone/>
            </a:pPr>
            <a:r>
              <a:rPr lang="en-US" sz="850" dirty="0">
                <a:solidFill>
                  <a:srgbClr val="4C4C4D"/>
                </a:solidFill>
                <a:latin typeface="Heebo" pitchFamily="34" charset="0"/>
                <a:ea typeface="Heebo" pitchFamily="34" charset="-122"/>
                <a:cs typeface="Heebo" pitchFamily="34" charset="-120"/>
              </a:rPr>
              <a:t>Configure the learning process before training begins.</a:t>
            </a:r>
            <a:endParaRPr lang="en-US" sz="850" dirty="0"/>
          </a:p>
        </p:txBody>
      </p:sp>
      <p:sp>
        <p:nvSpPr>
          <p:cNvPr id="23" name="Text 21"/>
          <p:cNvSpPr/>
          <p:nvPr/>
        </p:nvSpPr>
        <p:spPr>
          <a:xfrm>
            <a:off x="992029" y="5131951"/>
            <a:ext cx="13241536" cy="181451"/>
          </a:xfrm>
          <a:prstGeom prst="rect">
            <a:avLst/>
          </a:prstGeom>
          <a:noFill/>
          <a:ln/>
        </p:spPr>
        <p:txBody>
          <a:bodyPr wrap="none" lIns="0" tIns="0" rIns="0" bIns="0" rtlCol="0" anchor="t"/>
          <a:lstStyle/>
          <a:p>
            <a:pPr algn="l" marL="342900" indent="-342900">
              <a:lnSpc>
                <a:spcPts val="1400"/>
              </a:lnSpc>
              <a:buSzPct val="100000"/>
              <a:buChar char="•"/>
            </a:pPr>
            <a:r>
              <a:rPr lang="en-US" sz="850" dirty="0">
                <a:solidFill>
                  <a:srgbClr val="4C4C4D"/>
                </a:solidFill>
                <a:latin typeface="Heebo" pitchFamily="34" charset="0"/>
                <a:ea typeface="Heebo" pitchFamily="34" charset="-122"/>
                <a:cs typeface="Heebo" pitchFamily="34" charset="-120"/>
              </a:rPr>
              <a:t>Selecting optimizer (Adam, SGD, RMSprop)</a:t>
            </a:r>
            <a:endParaRPr lang="en-US" sz="850" dirty="0"/>
          </a:p>
        </p:txBody>
      </p:sp>
      <p:sp>
        <p:nvSpPr>
          <p:cNvPr id="24" name="Text 22"/>
          <p:cNvSpPr/>
          <p:nvPr/>
        </p:nvSpPr>
        <p:spPr>
          <a:xfrm>
            <a:off x="992029" y="5353050"/>
            <a:ext cx="13241536" cy="181451"/>
          </a:xfrm>
          <a:prstGeom prst="rect">
            <a:avLst/>
          </a:prstGeom>
          <a:noFill/>
          <a:ln/>
        </p:spPr>
        <p:txBody>
          <a:bodyPr wrap="none" lIns="0" tIns="0" rIns="0" bIns="0" rtlCol="0" anchor="t"/>
          <a:lstStyle/>
          <a:p>
            <a:pPr algn="l" marL="342900" indent="-342900">
              <a:lnSpc>
                <a:spcPts val="1400"/>
              </a:lnSpc>
              <a:buSzPct val="100000"/>
              <a:buChar char="•"/>
            </a:pPr>
            <a:r>
              <a:rPr lang="en-US" sz="850" dirty="0">
                <a:solidFill>
                  <a:srgbClr val="4C4C4D"/>
                </a:solidFill>
                <a:latin typeface="Heebo" pitchFamily="34" charset="0"/>
                <a:ea typeface="Heebo" pitchFamily="34" charset="-122"/>
                <a:cs typeface="Heebo" pitchFamily="34" charset="-120"/>
              </a:rPr>
              <a:t>Defining loss function appropriate for task</a:t>
            </a:r>
            <a:endParaRPr lang="en-US" sz="850" dirty="0"/>
          </a:p>
        </p:txBody>
      </p:sp>
      <p:sp>
        <p:nvSpPr>
          <p:cNvPr id="25" name="Text 23"/>
          <p:cNvSpPr/>
          <p:nvPr/>
        </p:nvSpPr>
        <p:spPr>
          <a:xfrm>
            <a:off x="992029" y="5574149"/>
            <a:ext cx="13241536" cy="181451"/>
          </a:xfrm>
          <a:prstGeom prst="rect">
            <a:avLst/>
          </a:prstGeom>
          <a:noFill/>
          <a:ln/>
        </p:spPr>
        <p:txBody>
          <a:bodyPr wrap="none" lIns="0" tIns="0" rIns="0" bIns="0" rtlCol="0" anchor="t"/>
          <a:lstStyle/>
          <a:p>
            <a:pPr algn="l" marL="342900" indent="-342900">
              <a:lnSpc>
                <a:spcPts val="1400"/>
              </a:lnSpc>
              <a:buSzPct val="100000"/>
              <a:buChar char="•"/>
            </a:pPr>
            <a:r>
              <a:rPr lang="en-US" sz="850" dirty="0">
                <a:solidFill>
                  <a:srgbClr val="4C4C4D"/>
                </a:solidFill>
                <a:latin typeface="Heebo" pitchFamily="34" charset="0"/>
                <a:ea typeface="Heebo" pitchFamily="34" charset="-122"/>
                <a:cs typeface="Heebo" pitchFamily="34" charset="-120"/>
              </a:rPr>
              <a:t>Specifying evaluation metrics to track</a:t>
            </a:r>
            <a:endParaRPr lang="en-US" sz="850" dirty="0"/>
          </a:p>
        </p:txBody>
      </p:sp>
      <p:sp>
        <p:nvSpPr>
          <p:cNvPr id="26" name="Shape 24"/>
          <p:cNvSpPr/>
          <p:nvPr/>
        </p:nvSpPr>
        <p:spPr>
          <a:xfrm>
            <a:off x="907137" y="5868948"/>
            <a:ext cx="85011" cy="1339334"/>
          </a:xfrm>
          <a:prstGeom prst="roundRect">
            <a:avLst>
              <a:gd name="adj" fmla="val 20012"/>
            </a:avLst>
          </a:prstGeom>
          <a:solidFill>
            <a:srgbClr val="F2EEEE"/>
          </a:solidFill>
          <a:ln/>
        </p:spPr>
      </p:sp>
      <p:sp>
        <p:nvSpPr>
          <p:cNvPr id="27" name="Text 25"/>
          <p:cNvSpPr/>
          <p:nvPr/>
        </p:nvSpPr>
        <p:spPr>
          <a:xfrm>
            <a:off x="1162169" y="5868948"/>
            <a:ext cx="1417558" cy="177165"/>
          </a:xfrm>
          <a:prstGeom prst="rect">
            <a:avLst/>
          </a:prstGeom>
          <a:noFill/>
          <a:ln/>
        </p:spPr>
        <p:txBody>
          <a:bodyPr wrap="none" lIns="0" tIns="0" rIns="0" bIns="0" rtlCol="0" anchor="t"/>
          <a:lstStyle/>
          <a:p>
            <a:pPr algn="l" indent="0" marL="0">
              <a:lnSpc>
                <a:spcPts val="1350"/>
              </a:lnSpc>
              <a:buNone/>
            </a:pPr>
            <a:r>
              <a:rPr lang="en-US" sz="1100" dirty="0">
                <a:solidFill>
                  <a:srgbClr val="4C4C4D"/>
                </a:solidFill>
                <a:latin typeface="Crimson Pro Semi Bold" pitchFamily="34" charset="0"/>
                <a:ea typeface="Crimson Pro Semi Bold" pitchFamily="34" charset="-122"/>
                <a:cs typeface="Crimson Pro Semi Bold" pitchFamily="34" charset="-120"/>
              </a:rPr>
              <a:t>Training</a:t>
            </a:r>
            <a:endParaRPr lang="en-US" sz="1100" dirty="0"/>
          </a:p>
        </p:txBody>
      </p:sp>
      <p:sp>
        <p:nvSpPr>
          <p:cNvPr id="28" name="Text 26"/>
          <p:cNvSpPr/>
          <p:nvPr/>
        </p:nvSpPr>
        <p:spPr>
          <a:xfrm>
            <a:off x="1162169" y="6114098"/>
            <a:ext cx="13071396" cy="181451"/>
          </a:xfrm>
          <a:prstGeom prst="rect">
            <a:avLst/>
          </a:prstGeom>
          <a:noFill/>
          <a:ln/>
        </p:spPr>
        <p:txBody>
          <a:bodyPr wrap="none" lIns="0" tIns="0" rIns="0" bIns="0" rtlCol="0" anchor="t"/>
          <a:lstStyle/>
          <a:p>
            <a:pPr algn="l" indent="0" marL="0">
              <a:lnSpc>
                <a:spcPts val="1400"/>
              </a:lnSpc>
              <a:buNone/>
            </a:pPr>
            <a:r>
              <a:rPr lang="en-US" sz="850" dirty="0">
                <a:solidFill>
                  <a:srgbClr val="4C4C4D"/>
                </a:solidFill>
                <a:latin typeface="Heebo" pitchFamily="34" charset="0"/>
                <a:ea typeface="Heebo" pitchFamily="34" charset="-122"/>
                <a:cs typeface="Heebo" pitchFamily="34" charset="-120"/>
              </a:rPr>
              <a:t>Execute the learning process with prepared data.</a:t>
            </a:r>
            <a:endParaRPr lang="en-US" sz="850" dirty="0"/>
          </a:p>
        </p:txBody>
      </p:sp>
      <p:sp>
        <p:nvSpPr>
          <p:cNvPr id="29" name="Text 27"/>
          <p:cNvSpPr/>
          <p:nvPr/>
        </p:nvSpPr>
        <p:spPr>
          <a:xfrm>
            <a:off x="1162169" y="6363533"/>
            <a:ext cx="13071396" cy="181451"/>
          </a:xfrm>
          <a:prstGeom prst="rect">
            <a:avLst/>
          </a:prstGeom>
          <a:noFill/>
          <a:ln/>
        </p:spPr>
        <p:txBody>
          <a:bodyPr wrap="none" lIns="0" tIns="0" rIns="0" bIns="0" rtlCol="0" anchor="t"/>
          <a:lstStyle/>
          <a:p>
            <a:pPr algn="l" marL="342900" indent="-342900">
              <a:lnSpc>
                <a:spcPts val="1400"/>
              </a:lnSpc>
              <a:buSzPct val="100000"/>
              <a:buChar char="•"/>
            </a:pPr>
            <a:r>
              <a:rPr lang="en-US" sz="850" dirty="0">
                <a:solidFill>
                  <a:srgbClr val="4C4C4D"/>
                </a:solidFill>
                <a:latin typeface="Heebo" pitchFamily="34" charset="0"/>
                <a:ea typeface="Heebo" pitchFamily="34" charset="-122"/>
                <a:cs typeface="Heebo" pitchFamily="34" charset="-120"/>
              </a:rPr>
              <a:t>Setting batch size and number of epochs</a:t>
            </a:r>
            <a:endParaRPr lang="en-US" sz="850" dirty="0"/>
          </a:p>
        </p:txBody>
      </p:sp>
      <p:sp>
        <p:nvSpPr>
          <p:cNvPr id="30" name="Text 28"/>
          <p:cNvSpPr/>
          <p:nvPr/>
        </p:nvSpPr>
        <p:spPr>
          <a:xfrm>
            <a:off x="1162169" y="6584633"/>
            <a:ext cx="13071396" cy="181451"/>
          </a:xfrm>
          <a:prstGeom prst="rect">
            <a:avLst/>
          </a:prstGeom>
          <a:noFill/>
          <a:ln/>
        </p:spPr>
        <p:txBody>
          <a:bodyPr wrap="none" lIns="0" tIns="0" rIns="0" bIns="0" rtlCol="0" anchor="t"/>
          <a:lstStyle/>
          <a:p>
            <a:pPr algn="l" marL="342900" indent="-342900">
              <a:lnSpc>
                <a:spcPts val="1400"/>
              </a:lnSpc>
              <a:buSzPct val="100000"/>
              <a:buChar char="•"/>
            </a:pPr>
            <a:r>
              <a:rPr lang="en-US" sz="850" dirty="0">
                <a:solidFill>
                  <a:srgbClr val="4C4C4D"/>
                </a:solidFill>
                <a:latin typeface="Heebo" pitchFamily="34" charset="0"/>
                <a:ea typeface="Heebo" pitchFamily="34" charset="-122"/>
                <a:cs typeface="Heebo" pitchFamily="34" charset="-120"/>
              </a:rPr>
              <a:t>Implementing callbacks for monitoring and early stopping</a:t>
            </a:r>
            <a:endParaRPr lang="en-US" sz="850" dirty="0"/>
          </a:p>
        </p:txBody>
      </p:sp>
      <p:sp>
        <p:nvSpPr>
          <p:cNvPr id="31" name="Text 29"/>
          <p:cNvSpPr/>
          <p:nvPr/>
        </p:nvSpPr>
        <p:spPr>
          <a:xfrm>
            <a:off x="1162169" y="6805732"/>
            <a:ext cx="13071396" cy="181451"/>
          </a:xfrm>
          <a:prstGeom prst="rect">
            <a:avLst/>
          </a:prstGeom>
          <a:noFill/>
          <a:ln/>
        </p:spPr>
        <p:txBody>
          <a:bodyPr wrap="none" lIns="0" tIns="0" rIns="0" bIns="0" rtlCol="0" anchor="t"/>
          <a:lstStyle/>
          <a:p>
            <a:pPr algn="l" marL="342900" indent="-342900">
              <a:lnSpc>
                <a:spcPts val="1400"/>
              </a:lnSpc>
              <a:buSzPct val="100000"/>
              <a:buChar char="•"/>
            </a:pPr>
            <a:r>
              <a:rPr lang="en-US" sz="850" dirty="0">
                <a:solidFill>
                  <a:srgbClr val="4C4C4D"/>
                </a:solidFill>
                <a:latin typeface="Heebo" pitchFamily="34" charset="0"/>
                <a:ea typeface="Heebo" pitchFamily="34" charset="-122"/>
                <a:cs typeface="Heebo" pitchFamily="34" charset="-120"/>
              </a:rPr>
              <a:t>Using learning rate schedules for optimization</a:t>
            </a:r>
            <a:endParaRPr lang="en-US" sz="850" dirty="0"/>
          </a:p>
        </p:txBody>
      </p:sp>
      <p:sp>
        <p:nvSpPr>
          <p:cNvPr id="32" name="Text 30"/>
          <p:cNvSpPr/>
          <p:nvPr/>
        </p:nvSpPr>
        <p:spPr>
          <a:xfrm>
            <a:off x="1162169" y="7026831"/>
            <a:ext cx="13071396" cy="181451"/>
          </a:xfrm>
          <a:prstGeom prst="rect">
            <a:avLst/>
          </a:prstGeom>
          <a:noFill/>
          <a:ln/>
        </p:spPr>
        <p:txBody>
          <a:bodyPr wrap="none" lIns="0" tIns="0" rIns="0" bIns="0" rtlCol="0" anchor="t"/>
          <a:lstStyle/>
          <a:p>
            <a:pPr algn="l" marL="342900" indent="-342900">
              <a:lnSpc>
                <a:spcPts val="1400"/>
              </a:lnSpc>
              <a:buSzPct val="100000"/>
              <a:buChar char="•"/>
            </a:pPr>
            <a:r>
              <a:rPr lang="en-US" sz="850" dirty="0">
                <a:solidFill>
                  <a:srgbClr val="4C4C4D"/>
                </a:solidFill>
                <a:latin typeface="Heebo" pitchFamily="34" charset="0"/>
                <a:ea typeface="Heebo" pitchFamily="34" charset="-122"/>
                <a:cs typeface="Heebo" pitchFamily="34" charset="-120"/>
              </a:rPr>
              <a:t>Saving checkpoints of model weights</a:t>
            </a:r>
            <a:endParaRPr lang="en-US" sz="850" dirty="0"/>
          </a:p>
        </p:txBody>
      </p:sp>
      <p:sp>
        <p:nvSpPr>
          <p:cNvPr id="33" name="Shape 31"/>
          <p:cNvSpPr/>
          <p:nvPr/>
        </p:nvSpPr>
        <p:spPr>
          <a:xfrm>
            <a:off x="736997" y="7321629"/>
            <a:ext cx="85011" cy="1339334"/>
          </a:xfrm>
          <a:prstGeom prst="roundRect">
            <a:avLst>
              <a:gd name="adj" fmla="val 20012"/>
            </a:avLst>
          </a:prstGeom>
          <a:solidFill>
            <a:srgbClr val="F2EEEE"/>
          </a:solidFill>
          <a:ln/>
        </p:spPr>
      </p:sp>
      <p:sp>
        <p:nvSpPr>
          <p:cNvPr id="34" name="Text 32"/>
          <p:cNvSpPr/>
          <p:nvPr/>
        </p:nvSpPr>
        <p:spPr>
          <a:xfrm>
            <a:off x="992029" y="7321629"/>
            <a:ext cx="1523048" cy="177165"/>
          </a:xfrm>
          <a:prstGeom prst="rect">
            <a:avLst/>
          </a:prstGeom>
          <a:noFill/>
          <a:ln/>
        </p:spPr>
        <p:txBody>
          <a:bodyPr wrap="none" lIns="0" tIns="0" rIns="0" bIns="0" rtlCol="0" anchor="t"/>
          <a:lstStyle/>
          <a:p>
            <a:pPr algn="l" indent="0" marL="0">
              <a:lnSpc>
                <a:spcPts val="1350"/>
              </a:lnSpc>
              <a:buNone/>
            </a:pPr>
            <a:r>
              <a:rPr lang="en-US" sz="1100" dirty="0">
                <a:solidFill>
                  <a:srgbClr val="4C4C4D"/>
                </a:solidFill>
                <a:latin typeface="Crimson Pro Semi Bold" pitchFamily="34" charset="0"/>
                <a:ea typeface="Crimson Pro Semi Bold" pitchFamily="34" charset="-122"/>
                <a:cs typeface="Crimson Pro Semi Bold" pitchFamily="34" charset="-120"/>
              </a:rPr>
              <a:t>Evaluation &amp; Deployment</a:t>
            </a:r>
            <a:endParaRPr lang="en-US" sz="1100" dirty="0"/>
          </a:p>
        </p:txBody>
      </p:sp>
      <p:sp>
        <p:nvSpPr>
          <p:cNvPr id="35" name="Text 33"/>
          <p:cNvSpPr/>
          <p:nvPr/>
        </p:nvSpPr>
        <p:spPr>
          <a:xfrm>
            <a:off x="992029" y="7566779"/>
            <a:ext cx="13241536" cy="181451"/>
          </a:xfrm>
          <a:prstGeom prst="rect">
            <a:avLst/>
          </a:prstGeom>
          <a:noFill/>
          <a:ln/>
        </p:spPr>
        <p:txBody>
          <a:bodyPr wrap="none" lIns="0" tIns="0" rIns="0" bIns="0" rtlCol="0" anchor="t"/>
          <a:lstStyle/>
          <a:p>
            <a:pPr algn="l" indent="0" marL="0">
              <a:lnSpc>
                <a:spcPts val="1400"/>
              </a:lnSpc>
              <a:buNone/>
            </a:pPr>
            <a:r>
              <a:rPr lang="en-US" sz="850" dirty="0">
                <a:solidFill>
                  <a:srgbClr val="4C4C4D"/>
                </a:solidFill>
                <a:latin typeface="Heebo" pitchFamily="34" charset="0"/>
                <a:ea typeface="Heebo" pitchFamily="34" charset="-122"/>
                <a:cs typeface="Heebo" pitchFamily="34" charset="-120"/>
              </a:rPr>
              <a:t>Assess model performance and prepare for production use.</a:t>
            </a:r>
            <a:endParaRPr lang="en-US" sz="850" dirty="0"/>
          </a:p>
        </p:txBody>
      </p:sp>
      <p:sp>
        <p:nvSpPr>
          <p:cNvPr id="36" name="Text 34"/>
          <p:cNvSpPr/>
          <p:nvPr/>
        </p:nvSpPr>
        <p:spPr>
          <a:xfrm>
            <a:off x="992029" y="7816215"/>
            <a:ext cx="13241536" cy="181451"/>
          </a:xfrm>
          <a:prstGeom prst="rect">
            <a:avLst/>
          </a:prstGeom>
          <a:noFill/>
          <a:ln/>
        </p:spPr>
        <p:txBody>
          <a:bodyPr wrap="none" lIns="0" tIns="0" rIns="0" bIns="0" rtlCol="0" anchor="t"/>
          <a:lstStyle/>
          <a:p>
            <a:pPr algn="l" marL="342900" indent="-342900">
              <a:lnSpc>
                <a:spcPts val="1400"/>
              </a:lnSpc>
              <a:buSzPct val="100000"/>
              <a:buChar char="•"/>
            </a:pPr>
            <a:r>
              <a:rPr lang="en-US" sz="850" dirty="0">
                <a:solidFill>
                  <a:srgbClr val="4C4C4D"/>
                </a:solidFill>
                <a:latin typeface="Heebo" pitchFamily="34" charset="0"/>
                <a:ea typeface="Heebo" pitchFamily="34" charset="-122"/>
                <a:cs typeface="Heebo" pitchFamily="34" charset="-120"/>
              </a:rPr>
              <a:t>Testing on held-out data</a:t>
            </a:r>
            <a:endParaRPr lang="en-US" sz="850" dirty="0"/>
          </a:p>
        </p:txBody>
      </p:sp>
      <p:sp>
        <p:nvSpPr>
          <p:cNvPr id="37" name="Text 35"/>
          <p:cNvSpPr/>
          <p:nvPr/>
        </p:nvSpPr>
        <p:spPr>
          <a:xfrm>
            <a:off x="992029" y="8037314"/>
            <a:ext cx="13241536" cy="181451"/>
          </a:xfrm>
          <a:prstGeom prst="rect">
            <a:avLst/>
          </a:prstGeom>
          <a:noFill/>
          <a:ln/>
        </p:spPr>
        <p:txBody>
          <a:bodyPr wrap="none" lIns="0" tIns="0" rIns="0" bIns="0" rtlCol="0" anchor="t"/>
          <a:lstStyle/>
          <a:p>
            <a:pPr algn="l" marL="342900" indent="-342900">
              <a:lnSpc>
                <a:spcPts val="1400"/>
              </a:lnSpc>
              <a:buSzPct val="100000"/>
              <a:buChar char="•"/>
            </a:pPr>
            <a:r>
              <a:rPr lang="en-US" sz="850" dirty="0">
                <a:solidFill>
                  <a:srgbClr val="4C4C4D"/>
                </a:solidFill>
                <a:latin typeface="Heebo" pitchFamily="34" charset="0"/>
                <a:ea typeface="Heebo" pitchFamily="34" charset="-122"/>
                <a:cs typeface="Heebo" pitchFamily="34" charset="-120"/>
              </a:rPr>
              <a:t>Analyzing performance metrics and confusion matrices</a:t>
            </a:r>
            <a:endParaRPr lang="en-US" sz="850" dirty="0"/>
          </a:p>
        </p:txBody>
      </p:sp>
      <p:sp>
        <p:nvSpPr>
          <p:cNvPr id="38" name="Text 36"/>
          <p:cNvSpPr/>
          <p:nvPr/>
        </p:nvSpPr>
        <p:spPr>
          <a:xfrm>
            <a:off x="992029" y="8258413"/>
            <a:ext cx="13241536" cy="181451"/>
          </a:xfrm>
          <a:prstGeom prst="rect">
            <a:avLst/>
          </a:prstGeom>
          <a:noFill/>
          <a:ln/>
        </p:spPr>
        <p:txBody>
          <a:bodyPr wrap="none" lIns="0" tIns="0" rIns="0" bIns="0" rtlCol="0" anchor="t"/>
          <a:lstStyle/>
          <a:p>
            <a:pPr algn="l" marL="342900" indent="-342900">
              <a:lnSpc>
                <a:spcPts val="1400"/>
              </a:lnSpc>
              <a:buSzPct val="100000"/>
              <a:buChar char="•"/>
            </a:pPr>
            <a:r>
              <a:rPr lang="en-US" sz="850" dirty="0">
                <a:solidFill>
                  <a:srgbClr val="4C4C4D"/>
                </a:solidFill>
                <a:latin typeface="Heebo" pitchFamily="34" charset="0"/>
                <a:ea typeface="Heebo" pitchFamily="34" charset="-122"/>
                <a:cs typeface="Heebo" pitchFamily="34" charset="-120"/>
              </a:rPr>
              <a:t>Exporting model for deployment</a:t>
            </a:r>
            <a:endParaRPr lang="en-US" sz="850" dirty="0"/>
          </a:p>
        </p:txBody>
      </p:sp>
      <p:sp>
        <p:nvSpPr>
          <p:cNvPr id="39" name="Text 37"/>
          <p:cNvSpPr/>
          <p:nvPr/>
        </p:nvSpPr>
        <p:spPr>
          <a:xfrm>
            <a:off x="992029" y="8479512"/>
            <a:ext cx="13241536" cy="181451"/>
          </a:xfrm>
          <a:prstGeom prst="rect">
            <a:avLst/>
          </a:prstGeom>
          <a:noFill/>
          <a:ln/>
        </p:spPr>
        <p:txBody>
          <a:bodyPr wrap="none" lIns="0" tIns="0" rIns="0" bIns="0" rtlCol="0" anchor="t"/>
          <a:lstStyle/>
          <a:p>
            <a:pPr algn="l" marL="342900" indent="-342900">
              <a:lnSpc>
                <a:spcPts val="1400"/>
              </a:lnSpc>
              <a:buSzPct val="100000"/>
              <a:buChar char="•"/>
            </a:pPr>
            <a:r>
              <a:rPr lang="en-US" sz="850" dirty="0">
                <a:solidFill>
                  <a:srgbClr val="4C4C4D"/>
                </a:solidFill>
                <a:latin typeface="Heebo" pitchFamily="34" charset="0"/>
                <a:ea typeface="Heebo" pitchFamily="34" charset="-122"/>
                <a:cs typeface="Heebo" pitchFamily="34" charset="-120"/>
              </a:rPr>
              <a:t>Implementing inference pipelines</a:t>
            </a:r>
            <a:endParaRPr lang="en-US" sz="8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Text 0"/>
          <p:cNvSpPr/>
          <p:nvPr/>
        </p:nvSpPr>
        <p:spPr>
          <a:xfrm>
            <a:off x="793790" y="1645325"/>
            <a:ext cx="12071033" cy="708779"/>
          </a:xfrm>
          <a:prstGeom prst="rect">
            <a:avLst/>
          </a:prstGeom>
          <a:noFill/>
          <a:ln/>
        </p:spPr>
        <p:txBody>
          <a:bodyPr wrap="none" lIns="0" tIns="0" rIns="0" bIns="0" rtlCol="0" anchor="t"/>
          <a:lstStyle/>
          <a:p>
            <a:pPr algn="l" indent="0" marL="0">
              <a:lnSpc>
                <a:spcPts val="5550"/>
              </a:lnSpc>
              <a:buNone/>
            </a:pPr>
            <a:r>
              <a:rPr lang="en-US" sz="4450" dirty="0">
                <a:solidFill>
                  <a:srgbClr val="152D47"/>
                </a:solidFill>
                <a:latin typeface="Crimson Pro Semi Bold" pitchFamily="34" charset="0"/>
                <a:ea typeface="Crimson Pro Semi Bold" pitchFamily="34" charset="-122"/>
                <a:cs typeface="Crimson Pro Semi Bold" pitchFamily="34" charset="-120"/>
              </a:rPr>
              <a:t>Conclusion &amp; Future Directions in Neural Networks</a:t>
            </a:r>
            <a:endParaRPr lang="en-US" sz="4450" dirty="0"/>
          </a:p>
        </p:txBody>
      </p:sp>
      <p:sp>
        <p:nvSpPr>
          <p:cNvPr id="3" name="Text 1"/>
          <p:cNvSpPr/>
          <p:nvPr/>
        </p:nvSpPr>
        <p:spPr>
          <a:xfrm>
            <a:off x="793790" y="2807732"/>
            <a:ext cx="13042821" cy="1088708"/>
          </a:xfrm>
          <a:prstGeom prst="rect">
            <a:avLst/>
          </a:prstGeom>
          <a:noFill/>
          <a:ln/>
        </p:spPr>
        <p:txBody>
          <a:bodyPr wrap="square" lIns="0" tIns="0" rIns="0" bIns="0" rtlCol="0" anchor="t"/>
          <a:lstStyle/>
          <a:p>
            <a:pPr algn="l" indent="0" marL="0">
              <a:lnSpc>
                <a:spcPts val="2850"/>
              </a:lnSpc>
              <a:buNone/>
            </a:pPr>
            <a:r>
              <a:rPr lang="en-US" sz="1750" dirty="0">
                <a:solidFill>
                  <a:srgbClr val="4C4C4D"/>
                </a:solidFill>
                <a:latin typeface="Heebo" pitchFamily="34" charset="0"/>
                <a:ea typeface="Heebo" pitchFamily="34" charset="-122"/>
                <a:cs typeface="Heebo" pitchFamily="34" charset="-120"/>
              </a:rPr>
              <a:t>Neural networks have fundamentally transformed our approach to solving complex computational problems. By implementing these powerful models through modern APIs like TensorFlow, PyTorch, and Keras, developers can create systems that learn directly from data without explicit programming of rules.</a:t>
            </a:r>
            <a:endParaRPr lang="en-US" sz="1750" dirty="0"/>
          </a:p>
        </p:txBody>
      </p:sp>
      <p:sp>
        <p:nvSpPr>
          <p:cNvPr id="4" name="Text 2"/>
          <p:cNvSpPr/>
          <p:nvPr/>
        </p:nvSpPr>
        <p:spPr>
          <a:xfrm>
            <a:off x="793790" y="4151590"/>
            <a:ext cx="13042821" cy="1088708"/>
          </a:xfrm>
          <a:prstGeom prst="rect">
            <a:avLst/>
          </a:prstGeom>
          <a:noFill/>
          <a:ln/>
        </p:spPr>
        <p:txBody>
          <a:bodyPr wrap="square" lIns="0" tIns="0" rIns="0" bIns="0" rtlCol="0" anchor="t"/>
          <a:lstStyle/>
          <a:p>
            <a:pPr algn="l" indent="0" marL="0">
              <a:lnSpc>
                <a:spcPts val="2850"/>
              </a:lnSpc>
              <a:buNone/>
            </a:pPr>
            <a:r>
              <a:rPr lang="en-US" sz="1750" dirty="0">
                <a:solidFill>
                  <a:srgbClr val="4C4C4D"/>
                </a:solidFill>
                <a:latin typeface="Heebo" pitchFamily="34" charset="0"/>
                <a:ea typeface="Heebo" pitchFamily="34" charset="-122"/>
                <a:cs typeface="Heebo" pitchFamily="34" charset="-120"/>
              </a:rPr>
              <a:t>The field continues to evolve rapidly, with exciting developments in few-shot learning, self-supervised methods, and more efficient architectures. As computational resources become more accessible and algorithms more sophisticated, the barrier to entry for implementing advanced neural networks continues to lower.</a:t>
            </a:r>
            <a:endParaRPr lang="en-US" sz="1750" dirty="0"/>
          </a:p>
        </p:txBody>
      </p:sp>
      <p:sp>
        <p:nvSpPr>
          <p:cNvPr id="5" name="Text 3"/>
          <p:cNvSpPr/>
          <p:nvPr/>
        </p:nvSpPr>
        <p:spPr>
          <a:xfrm>
            <a:off x="793790" y="5495449"/>
            <a:ext cx="13042821" cy="1088708"/>
          </a:xfrm>
          <a:prstGeom prst="rect">
            <a:avLst/>
          </a:prstGeom>
          <a:noFill/>
          <a:ln/>
        </p:spPr>
        <p:txBody>
          <a:bodyPr wrap="square" lIns="0" tIns="0" rIns="0" bIns="0" rtlCol="0" anchor="t"/>
          <a:lstStyle/>
          <a:p>
            <a:pPr algn="l" indent="0" marL="0">
              <a:lnSpc>
                <a:spcPts val="2850"/>
              </a:lnSpc>
              <a:buNone/>
            </a:pPr>
            <a:r>
              <a:rPr lang="en-US" sz="1750" dirty="0">
                <a:solidFill>
                  <a:srgbClr val="4C4C4D"/>
                </a:solidFill>
                <a:latin typeface="Heebo" pitchFamily="34" charset="0"/>
                <a:ea typeface="Heebo" pitchFamily="34" charset="-122"/>
                <a:cs typeface="Heebo" pitchFamily="34" charset="-120"/>
              </a:rPr>
              <a:t>We encourage you to explore the extensive documentation and tutorials provided by each framework, participate in the vibrant community discussions, and experiment with implementing your own neural networks for diverse applications—from computer vision and natural language processing to reinforcement learning and beyond.</a:t>
            </a:r>
            <a:endParaRPr lang="en-US" sz="17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8</Slides>
  <Notes>8</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Calibri</vt:lpstr>
      <vt:lpstr>Office Theme</vt:lpstr>
      <vt:lpstr>Slide 1</vt:lpstr>
      <vt:lpstr>Slide 2</vt:lpstr>
      <vt:lpstr>Slide 3</vt:lpstr>
      <vt:lpstr>Slide 4</vt:lpstr>
      <vt:lpstr>Slide 5</vt:lpstr>
      <vt:lpstr>Slide 6</vt:lpstr>
      <vt:lpstr>Slide 7</vt:lpstr>
      <vt:lpstr>Slide 8</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2025-05-15T11:33:27Z</dcterms:created>
  <dcterms:modified xsi:type="dcterms:W3CDTF">2025-05-15T11:33:27Z</dcterms:modified>
</cp:coreProperties>
</file>