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4630400" cy="8229600"/>
  <p:notesSz cx="8229600" cy="14630400"/>
  <p:embeddedFontLst>
    <p:embeddedFont>
      <p:font typeface="Inter"/>
      <p:regular r:id="rId19"/>
    </p:embeddedFont>
    <p:embeddedFont>
      <p:font typeface="Inter"/>
      <p:regular r:id="rId20"/>
    </p:embeddedFont>
    <p:embeddedFont>
      <p:font typeface="Inter"/>
      <p:regular r:id="rId21"/>
    </p:embeddedFont>
    <p:embeddedFont>
      <p:font typeface="Inter"/>
      <p:regular r:id="rId22"/>
    </p:embeddedFont>
    <p:embeddedFont>
      <p:font typeface="Inter"/>
      <p:regular r:id="rId23"/>
    </p:embeddedFont>
    <p:embeddedFont>
      <p:font typeface="Inter"/>
      <p:regular r:id="rId24"/>
    </p:embeddedFont>
    <p:embeddedFont>
      <p:font typeface="Inter"/>
      <p:regular r:id="rId25"/>
    </p:embeddedFont>
    <p:embeddedFont>
      <p:font typeface="Inter"/>
      <p:regular r:id="rId26"/>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9" Type="http://schemas.openxmlformats.org/officeDocument/2006/relationships/font" Target="fonts/font1.fntdata"/><Relationship Id="rId20" Type="http://schemas.openxmlformats.org/officeDocument/2006/relationships/font" Target="fonts/font2.fntdata"/><Relationship Id="rId21" Type="http://schemas.openxmlformats.org/officeDocument/2006/relationships/font" Target="fonts/font3.fntdata"/><Relationship Id="rId22" Type="http://schemas.openxmlformats.org/officeDocument/2006/relationships/font" Target="fonts/font4.fntdata"/><Relationship Id="rId23" Type="http://schemas.openxmlformats.org/officeDocument/2006/relationships/font" Target="fonts/font5.fntdata"/><Relationship Id="rId24" Type="http://schemas.openxmlformats.org/officeDocument/2006/relationships/font" Target="fonts/font6.fntdata"/><Relationship Id="rId25" Type="http://schemas.openxmlformats.org/officeDocument/2006/relationships/font" Target="fonts/font7.fntdata"/><Relationship Id="rId26"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image" Target="../media/image-10-9.png"/><Relationship Id="rId10" Type="http://schemas.openxmlformats.org/officeDocument/2006/relationships/slideLayout" Target="../slideLayouts/slideLayout11.xml"/><Relationship Id="rId11"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slideLayout" Target="../slideLayouts/slideLayout12.xml"/><Relationship Id="rId7"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image" Target="../media/image-12-8.png"/><Relationship Id="rId9" Type="http://schemas.openxmlformats.org/officeDocument/2006/relationships/image" Target="../media/image-12-9.png"/><Relationship Id="rId10" Type="http://schemas.openxmlformats.org/officeDocument/2006/relationships/image" Target="../media/image-12-10.png"/><Relationship Id="rId11" Type="http://schemas.openxmlformats.org/officeDocument/2006/relationships/image" Target="../media/image-12-11.png"/><Relationship Id="rId12" Type="http://schemas.openxmlformats.org/officeDocument/2006/relationships/slideLayout" Target="../slideLayouts/slideLayout13.xml"/><Relationship Id="rId1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slideLayout" Target="../slideLayouts/slideLayout4.xml"/><Relationship Id="rId8"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slideLayout" Target="../slideLayouts/slideLayout7.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slideLayout" Target="../slideLayouts/slideLayout8.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slideLayout" Target="../slideLayouts/slideLayout9.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slideLayout" Target="../slideLayouts/slideLayout10.xml"/><Relationship Id="rId8"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382560"/>
            <a:ext cx="12678489" cy="1417558"/>
          </a:xfrm>
          <a:prstGeom prst="rect">
            <a:avLst/>
          </a:prstGeom>
          <a:noFill/>
          <a:ln/>
        </p:spPr>
        <p:txBody>
          <a:bodyPr wrap="squar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Decision Trees: A Visual Guide to Decision Making</a:t>
            </a:r>
            <a:endParaRPr lang="en-US" sz="4450" dirty="0"/>
          </a:p>
        </p:txBody>
      </p:sp>
      <p:sp>
        <p:nvSpPr>
          <p:cNvPr id="3" name="Text 1"/>
          <p:cNvSpPr/>
          <p:nvPr/>
        </p:nvSpPr>
        <p:spPr>
          <a:xfrm>
            <a:off x="793790" y="4140279"/>
            <a:ext cx="12678489" cy="1088708"/>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Decision trees are simple diagrams that show different choices and their possible results, helping you make decisions easily. They provide a visual representation of options for solving problems and show how different factors are related.</a:t>
            </a:r>
            <a:endParaRPr lang="en-US" sz="1750" dirty="0"/>
          </a:p>
        </p:txBody>
      </p:sp>
      <p:sp>
        <p:nvSpPr>
          <p:cNvPr id="4" name="Text 2"/>
          <p:cNvSpPr/>
          <p:nvPr/>
        </p:nvSpPr>
        <p:spPr>
          <a:xfrm>
            <a:off x="793790" y="5484138"/>
            <a:ext cx="12678489" cy="362903"/>
          </a:xfrm>
          <a:prstGeom prst="rect">
            <a:avLst/>
          </a:prstGeom>
          <a:noFill/>
          <a:ln/>
        </p:spPr>
        <p:txBody>
          <a:bodyPr wrap="non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Muhammad Saeed</a:t>
            </a:r>
            <a:endParaRPr lang="en-US" sz="1750" dirty="0"/>
          </a:p>
        </p:txBody>
      </p:sp>
      <p:pic>
        <p:nvPicPr>
          <p:cNvPr id="5"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62940" y="815102"/>
            <a:ext cx="12794337" cy="591860"/>
          </a:xfrm>
          <a:prstGeom prst="rect">
            <a:avLst/>
          </a:prstGeom>
          <a:noFill/>
          <a:ln/>
        </p:spPr>
        <p:txBody>
          <a:bodyPr wrap="none" lIns="0" tIns="0" rIns="0" bIns="0" rtlCol="0" anchor="t"/>
          <a:lstStyle/>
          <a:p>
            <a:pPr algn="l" indent="0" marL="0">
              <a:lnSpc>
                <a:spcPts val="4650"/>
              </a:lnSpc>
              <a:buNone/>
            </a:pPr>
            <a:r>
              <a:rPr lang="en-US" sz="3700" b="1" dirty="0">
                <a:solidFill>
                  <a:srgbClr val="000000"/>
                </a:solidFill>
                <a:latin typeface="Inter Bold" pitchFamily="34" charset="0"/>
                <a:ea typeface="Inter Bold" pitchFamily="34" charset="-122"/>
                <a:cs typeface="Inter Bold" pitchFamily="34" charset="-120"/>
              </a:rPr>
              <a:t>Education Application: Predicting Student Performance</a:t>
            </a:r>
            <a:endParaRPr lang="en-US" sz="3700" dirty="0"/>
          </a:p>
        </p:txBody>
      </p:sp>
      <p:pic>
        <p:nvPicPr>
          <p:cNvPr id="3" name="Image 0" descr="preencoded.png">    </p:cNvPr>
          <p:cNvPicPr>
            <a:picLocks noChangeAspect="1"/>
          </p:cNvPicPr>
          <p:nvPr/>
        </p:nvPicPr>
        <p:blipFill>
          <a:blip r:embed="rId1"/>
          <a:stretch>
            <a:fillRect/>
          </a:stretch>
        </p:blipFill>
        <p:spPr>
          <a:xfrm>
            <a:off x="3072646" y="1785699"/>
            <a:ext cx="1585079" cy="1091208"/>
          </a:xfrm>
          <a:prstGeom prst="rect">
            <a:avLst/>
          </a:prstGeom>
        </p:spPr>
      </p:pic>
      <p:pic>
        <p:nvPicPr>
          <p:cNvPr id="4" name="Image 1" descr="preencoded.png">    </p:cNvPr>
          <p:cNvPicPr>
            <a:picLocks noChangeAspect="1"/>
          </p:cNvPicPr>
          <p:nvPr/>
        </p:nvPicPr>
        <p:blipFill>
          <a:blip r:embed="rId2"/>
          <a:stretch>
            <a:fillRect/>
          </a:stretch>
        </p:blipFill>
        <p:spPr>
          <a:xfrm>
            <a:off x="3731895" y="2300049"/>
            <a:ext cx="266343" cy="332899"/>
          </a:xfrm>
          <a:prstGeom prst="rect">
            <a:avLst/>
          </a:prstGeom>
        </p:spPr>
      </p:pic>
      <p:sp>
        <p:nvSpPr>
          <p:cNvPr id="5" name="Text 1"/>
          <p:cNvSpPr/>
          <p:nvPr/>
        </p:nvSpPr>
        <p:spPr>
          <a:xfrm>
            <a:off x="4847034" y="1975009"/>
            <a:ext cx="2203013" cy="295989"/>
          </a:xfrm>
          <a:prstGeom prst="rect">
            <a:avLst/>
          </a:prstGeom>
          <a:noFill/>
          <a:ln/>
        </p:spPr>
        <p:txBody>
          <a:bodyPr wrap="none" lIns="0" tIns="0" rIns="0" bIns="0" rtlCol="0" anchor="t"/>
          <a:lstStyle/>
          <a:p>
            <a:pPr algn="l" indent="0" marL="0">
              <a:lnSpc>
                <a:spcPts val="2300"/>
              </a:lnSpc>
              <a:buNone/>
            </a:pPr>
            <a:r>
              <a:rPr lang="en-US" sz="1850" b="1" dirty="0">
                <a:solidFill>
                  <a:srgbClr val="000000"/>
                </a:solidFill>
                <a:latin typeface="Inter Bold" pitchFamily="34" charset="0"/>
                <a:ea typeface="Inter Bold" pitchFamily="34" charset="-122"/>
                <a:cs typeface="Inter Bold" pitchFamily="34" charset="-120"/>
              </a:rPr>
              <a:t>Academic Success</a:t>
            </a:r>
            <a:endParaRPr lang="en-US" sz="1850" dirty="0"/>
          </a:p>
        </p:txBody>
      </p:sp>
      <p:sp>
        <p:nvSpPr>
          <p:cNvPr id="6" name="Text 2"/>
          <p:cNvSpPr/>
          <p:nvPr/>
        </p:nvSpPr>
        <p:spPr>
          <a:xfrm>
            <a:off x="4847034" y="2384584"/>
            <a:ext cx="2203013" cy="303014"/>
          </a:xfrm>
          <a:prstGeom prst="rect">
            <a:avLst/>
          </a:prstGeom>
          <a:noFill/>
          <a:ln/>
        </p:spPr>
        <p:txBody>
          <a:bodyPr wrap="none" lIns="0" tIns="0" rIns="0" bIns="0" rtlCol="0" anchor="t"/>
          <a:lstStyle/>
          <a:p>
            <a:pPr algn="l" indent="0" marL="0">
              <a:lnSpc>
                <a:spcPts val="2350"/>
              </a:lnSpc>
              <a:buNone/>
            </a:pPr>
            <a:r>
              <a:rPr lang="en-US" sz="1450" dirty="0">
                <a:solidFill>
                  <a:srgbClr val="000000"/>
                </a:solidFill>
                <a:latin typeface="Inter" pitchFamily="34" charset="0"/>
                <a:ea typeface="Inter" pitchFamily="34" charset="-122"/>
                <a:cs typeface="Inter" pitchFamily="34" charset="-120"/>
              </a:rPr>
              <a:t>Passing exam results</a:t>
            </a:r>
            <a:endParaRPr lang="en-US" sz="1450" dirty="0"/>
          </a:p>
        </p:txBody>
      </p:sp>
      <p:sp>
        <p:nvSpPr>
          <p:cNvPr id="7" name="Shape 3"/>
          <p:cNvSpPr/>
          <p:nvPr/>
        </p:nvSpPr>
        <p:spPr>
          <a:xfrm>
            <a:off x="4704993" y="2890957"/>
            <a:ext cx="8720018" cy="11430"/>
          </a:xfrm>
          <a:prstGeom prst="roundRect">
            <a:avLst>
              <a:gd name="adj" fmla="val 696006"/>
            </a:avLst>
          </a:prstGeom>
          <a:solidFill>
            <a:srgbClr val="B8D3DF"/>
          </a:solidFill>
          <a:ln/>
        </p:spPr>
      </p:sp>
      <p:pic>
        <p:nvPicPr>
          <p:cNvPr id="8" name="Image 2" descr="preencoded.png">    </p:cNvPr>
          <p:cNvPicPr>
            <a:picLocks noChangeAspect="1"/>
          </p:cNvPicPr>
          <p:nvPr/>
        </p:nvPicPr>
        <p:blipFill>
          <a:blip r:embed="rId3"/>
          <a:stretch>
            <a:fillRect/>
          </a:stretch>
        </p:blipFill>
        <p:spPr>
          <a:xfrm>
            <a:off x="2280047" y="2924175"/>
            <a:ext cx="3170277" cy="1091208"/>
          </a:xfrm>
          <a:prstGeom prst="rect">
            <a:avLst/>
          </a:prstGeom>
        </p:spPr>
      </p:pic>
      <p:pic>
        <p:nvPicPr>
          <p:cNvPr id="9" name="Image 3" descr="preencoded.png">    </p:cNvPr>
          <p:cNvPicPr>
            <a:picLocks noChangeAspect="1"/>
          </p:cNvPicPr>
          <p:nvPr/>
        </p:nvPicPr>
        <p:blipFill>
          <a:blip r:embed="rId4"/>
          <a:stretch>
            <a:fillRect/>
          </a:stretch>
        </p:blipFill>
        <p:spPr>
          <a:xfrm>
            <a:off x="3732014" y="3303270"/>
            <a:ext cx="266343" cy="332899"/>
          </a:xfrm>
          <a:prstGeom prst="rect">
            <a:avLst/>
          </a:prstGeom>
        </p:spPr>
      </p:pic>
      <p:sp>
        <p:nvSpPr>
          <p:cNvPr id="10" name="Text 4"/>
          <p:cNvSpPr/>
          <p:nvPr/>
        </p:nvSpPr>
        <p:spPr>
          <a:xfrm>
            <a:off x="5639633" y="3113484"/>
            <a:ext cx="2367558" cy="295989"/>
          </a:xfrm>
          <a:prstGeom prst="rect">
            <a:avLst/>
          </a:prstGeom>
          <a:noFill/>
          <a:ln/>
        </p:spPr>
        <p:txBody>
          <a:bodyPr wrap="none" lIns="0" tIns="0" rIns="0" bIns="0" rtlCol="0" anchor="t"/>
          <a:lstStyle/>
          <a:p>
            <a:pPr algn="l" indent="0" marL="0">
              <a:lnSpc>
                <a:spcPts val="2300"/>
              </a:lnSpc>
              <a:buNone/>
            </a:pPr>
            <a:r>
              <a:rPr lang="en-US" sz="1850" b="1" dirty="0">
                <a:solidFill>
                  <a:srgbClr val="000000"/>
                </a:solidFill>
                <a:latin typeface="Inter Bold" pitchFamily="34" charset="0"/>
                <a:ea typeface="Inter Bold" pitchFamily="34" charset="-122"/>
                <a:cs typeface="Inter Bold" pitchFamily="34" charset="-120"/>
              </a:rPr>
              <a:t>Study Habits</a:t>
            </a:r>
            <a:endParaRPr lang="en-US" sz="1850" dirty="0"/>
          </a:p>
        </p:txBody>
      </p:sp>
      <p:sp>
        <p:nvSpPr>
          <p:cNvPr id="11" name="Text 5"/>
          <p:cNvSpPr/>
          <p:nvPr/>
        </p:nvSpPr>
        <p:spPr>
          <a:xfrm>
            <a:off x="5639633" y="3523059"/>
            <a:ext cx="3334464" cy="303014"/>
          </a:xfrm>
          <a:prstGeom prst="rect">
            <a:avLst/>
          </a:prstGeom>
          <a:noFill/>
          <a:ln/>
        </p:spPr>
        <p:txBody>
          <a:bodyPr wrap="none" lIns="0" tIns="0" rIns="0" bIns="0" rtlCol="0" anchor="t"/>
          <a:lstStyle/>
          <a:p>
            <a:pPr algn="l" indent="0" marL="0">
              <a:lnSpc>
                <a:spcPts val="2350"/>
              </a:lnSpc>
              <a:buNone/>
            </a:pPr>
            <a:r>
              <a:rPr lang="en-US" sz="1450" dirty="0">
                <a:solidFill>
                  <a:srgbClr val="000000"/>
                </a:solidFill>
                <a:latin typeface="Inter" pitchFamily="34" charset="0"/>
                <a:ea typeface="Inter" pitchFamily="34" charset="-122"/>
                <a:cs typeface="Inter" pitchFamily="34" charset="-120"/>
              </a:rPr>
              <a:t>Time spent studying and consistency</a:t>
            </a:r>
            <a:endParaRPr lang="en-US" sz="1450" dirty="0"/>
          </a:p>
        </p:txBody>
      </p:sp>
      <p:sp>
        <p:nvSpPr>
          <p:cNvPr id="12" name="Shape 6"/>
          <p:cNvSpPr/>
          <p:nvPr/>
        </p:nvSpPr>
        <p:spPr>
          <a:xfrm>
            <a:off x="5497592" y="4029432"/>
            <a:ext cx="7927419" cy="11430"/>
          </a:xfrm>
          <a:prstGeom prst="roundRect">
            <a:avLst>
              <a:gd name="adj" fmla="val 696006"/>
            </a:avLst>
          </a:prstGeom>
          <a:solidFill>
            <a:srgbClr val="B8D3DF"/>
          </a:solidFill>
          <a:ln/>
        </p:spPr>
      </p:sp>
      <p:pic>
        <p:nvPicPr>
          <p:cNvPr id="13" name="Image 4" descr="preencoded.png">    </p:cNvPr>
          <p:cNvPicPr>
            <a:picLocks noChangeAspect="1"/>
          </p:cNvPicPr>
          <p:nvPr/>
        </p:nvPicPr>
        <p:blipFill>
          <a:blip r:embed="rId5"/>
          <a:stretch>
            <a:fillRect/>
          </a:stretch>
        </p:blipFill>
        <p:spPr>
          <a:xfrm>
            <a:off x="1487448" y="4062651"/>
            <a:ext cx="4755356" cy="1091208"/>
          </a:xfrm>
          <a:prstGeom prst="rect">
            <a:avLst/>
          </a:prstGeom>
        </p:spPr>
      </p:pic>
      <p:pic>
        <p:nvPicPr>
          <p:cNvPr id="14" name="Image 5" descr="preencoded.png">    </p:cNvPr>
          <p:cNvPicPr>
            <a:picLocks noChangeAspect="1"/>
          </p:cNvPicPr>
          <p:nvPr/>
        </p:nvPicPr>
        <p:blipFill>
          <a:blip r:embed="rId6"/>
          <a:stretch>
            <a:fillRect/>
          </a:stretch>
        </p:blipFill>
        <p:spPr>
          <a:xfrm>
            <a:off x="3731895" y="4441746"/>
            <a:ext cx="266343" cy="332899"/>
          </a:xfrm>
          <a:prstGeom prst="rect">
            <a:avLst/>
          </a:prstGeom>
        </p:spPr>
      </p:pic>
      <p:sp>
        <p:nvSpPr>
          <p:cNvPr id="15" name="Text 7"/>
          <p:cNvSpPr/>
          <p:nvPr/>
        </p:nvSpPr>
        <p:spPr>
          <a:xfrm>
            <a:off x="6432113" y="4251960"/>
            <a:ext cx="2364819" cy="295989"/>
          </a:xfrm>
          <a:prstGeom prst="rect">
            <a:avLst/>
          </a:prstGeom>
          <a:noFill/>
          <a:ln/>
        </p:spPr>
        <p:txBody>
          <a:bodyPr wrap="none" lIns="0" tIns="0" rIns="0" bIns="0" rtlCol="0" anchor="t"/>
          <a:lstStyle/>
          <a:p>
            <a:pPr algn="l" indent="0" marL="0">
              <a:lnSpc>
                <a:spcPts val="2300"/>
              </a:lnSpc>
              <a:buNone/>
            </a:pPr>
            <a:r>
              <a:rPr lang="en-US" sz="1850" b="1" dirty="0">
                <a:solidFill>
                  <a:srgbClr val="000000"/>
                </a:solidFill>
                <a:latin typeface="Inter Bold" pitchFamily="34" charset="0"/>
                <a:ea typeface="Inter Bold" pitchFamily="34" charset="-122"/>
                <a:cs typeface="Inter Bold" pitchFamily="34" charset="-120"/>
              </a:rPr>
              <a:t>Attendance</a:t>
            </a:r>
            <a:endParaRPr lang="en-US" sz="1850" dirty="0"/>
          </a:p>
        </p:txBody>
      </p:sp>
      <p:sp>
        <p:nvSpPr>
          <p:cNvPr id="16" name="Text 8"/>
          <p:cNvSpPr/>
          <p:nvPr/>
        </p:nvSpPr>
        <p:spPr>
          <a:xfrm>
            <a:off x="6432113" y="4661535"/>
            <a:ext cx="2364819" cy="303014"/>
          </a:xfrm>
          <a:prstGeom prst="rect">
            <a:avLst/>
          </a:prstGeom>
          <a:noFill/>
          <a:ln/>
        </p:spPr>
        <p:txBody>
          <a:bodyPr wrap="none" lIns="0" tIns="0" rIns="0" bIns="0" rtlCol="0" anchor="t"/>
          <a:lstStyle/>
          <a:p>
            <a:pPr algn="l" indent="0" marL="0">
              <a:lnSpc>
                <a:spcPts val="2350"/>
              </a:lnSpc>
              <a:buNone/>
            </a:pPr>
            <a:r>
              <a:rPr lang="en-US" sz="1450" dirty="0">
                <a:solidFill>
                  <a:srgbClr val="000000"/>
                </a:solidFill>
                <a:latin typeface="Inter" pitchFamily="34" charset="0"/>
                <a:ea typeface="Inter" pitchFamily="34" charset="-122"/>
                <a:cs typeface="Inter" pitchFamily="34" charset="-120"/>
              </a:rPr>
              <a:t>Regular class participation</a:t>
            </a:r>
            <a:endParaRPr lang="en-US" sz="1450" dirty="0"/>
          </a:p>
        </p:txBody>
      </p:sp>
      <p:sp>
        <p:nvSpPr>
          <p:cNvPr id="17" name="Shape 9"/>
          <p:cNvSpPr/>
          <p:nvPr/>
        </p:nvSpPr>
        <p:spPr>
          <a:xfrm>
            <a:off x="6290072" y="5167908"/>
            <a:ext cx="7134939" cy="11430"/>
          </a:xfrm>
          <a:prstGeom prst="roundRect">
            <a:avLst>
              <a:gd name="adj" fmla="val 696006"/>
            </a:avLst>
          </a:prstGeom>
          <a:solidFill>
            <a:srgbClr val="B8D3DF"/>
          </a:solidFill>
          <a:ln/>
        </p:spPr>
      </p:sp>
      <p:pic>
        <p:nvPicPr>
          <p:cNvPr id="18" name="Image 6" descr="preencoded.png">    </p:cNvPr>
          <p:cNvPicPr>
            <a:picLocks noChangeAspect="1"/>
          </p:cNvPicPr>
          <p:nvPr/>
        </p:nvPicPr>
        <p:blipFill>
          <a:blip r:embed="rId7"/>
          <a:stretch>
            <a:fillRect/>
          </a:stretch>
        </p:blipFill>
        <p:spPr>
          <a:xfrm>
            <a:off x="694849" y="5201126"/>
            <a:ext cx="6340554" cy="1091208"/>
          </a:xfrm>
          <a:prstGeom prst="rect">
            <a:avLst/>
          </a:prstGeom>
        </p:spPr>
      </p:pic>
      <p:pic>
        <p:nvPicPr>
          <p:cNvPr id="19" name="Image 7" descr="preencoded.png">    </p:cNvPr>
          <p:cNvPicPr>
            <a:picLocks noChangeAspect="1"/>
          </p:cNvPicPr>
          <p:nvPr/>
        </p:nvPicPr>
        <p:blipFill>
          <a:blip r:embed="rId8"/>
          <a:stretch>
            <a:fillRect/>
          </a:stretch>
        </p:blipFill>
        <p:spPr>
          <a:xfrm>
            <a:off x="3731895" y="5580221"/>
            <a:ext cx="266343" cy="332899"/>
          </a:xfrm>
          <a:prstGeom prst="rect">
            <a:avLst/>
          </a:prstGeom>
        </p:spPr>
      </p:pic>
      <p:sp>
        <p:nvSpPr>
          <p:cNvPr id="20" name="Text 10"/>
          <p:cNvSpPr/>
          <p:nvPr/>
        </p:nvSpPr>
        <p:spPr>
          <a:xfrm>
            <a:off x="7224712" y="5390436"/>
            <a:ext cx="2574846" cy="295989"/>
          </a:xfrm>
          <a:prstGeom prst="rect">
            <a:avLst/>
          </a:prstGeom>
          <a:noFill/>
          <a:ln/>
        </p:spPr>
        <p:txBody>
          <a:bodyPr wrap="none" lIns="0" tIns="0" rIns="0" bIns="0" rtlCol="0" anchor="t"/>
          <a:lstStyle/>
          <a:p>
            <a:pPr algn="l" indent="0" marL="0">
              <a:lnSpc>
                <a:spcPts val="2300"/>
              </a:lnSpc>
              <a:buNone/>
            </a:pPr>
            <a:r>
              <a:rPr lang="en-US" sz="1850" b="1" dirty="0">
                <a:solidFill>
                  <a:srgbClr val="000000"/>
                </a:solidFill>
                <a:latin typeface="Inter Bold" pitchFamily="34" charset="0"/>
                <a:ea typeface="Inter Bold" pitchFamily="34" charset="-122"/>
                <a:cs typeface="Inter Bold" pitchFamily="34" charset="-120"/>
              </a:rPr>
              <a:t>Previous Performance</a:t>
            </a:r>
            <a:endParaRPr lang="en-US" sz="1850" dirty="0"/>
          </a:p>
        </p:txBody>
      </p:sp>
      <p:sp>
        <p:nvSpPr>
          <p:cNvPr id="21" name="Text 11"/>
          <p:cNvSpPr/>
          <p:nvPr/>
        </p:nvSpPr>
        <p:spPr>
          <a:xfrm>
            <a:off x="7224712" y="5800011"/>
            <a:ext cx="2604373" cy="303014"/>
          </a:xfrm>
          <a:prstGeom prst="rect">
            <a:avLst/>
          </a:prstGeom>
          <a:noFill/>
          <a:ln/>
        </p:spPr>
        <p:txBody>
          <a:bodyPr wrap="none" lIns="0" tIns="0" rIns="0" bIns="0" rtlCol="0" anchor="t"/>
          <a:lstStyle/>
          <a:p>
            <a:pPr algn="l" indent="0" marL="0">
              <a:lnSpc>
                <a:spcPts val="2350"/>
              </a:lnSpc>
              <a:buNone/>
            </a:pPr>
            <a:r>
              <a:rPr lang="en-US" sz="1450" dirty="0">
                <a:solidFill>
                  <a:srgbClr val="000000"/>
                </a:solidFill>
                <a:latin typeface="Inter" pitchFamily="34" charset="0"/>
                <a:ea typeface="Inter" pitchFamily="34" charset="-122"/>
                <a:cs typeface="Inter" pitchFamily="34" charset="-120"/>
              </a:rPr>
              <a:t>Past academic achievements</a:t>
            </a:r>
            <a:endParaRPr lang="en-US" sz="1450" dirty="0"/>
          </a:p>
        </p:txBody>
      </p:sp>
      <p:sp>
        <p:nvSpPr>
          <p:cNvPr id="22" name="Text 12"/>
          <p:cNvSpPr/>
          <p:nvPr/>
        </p:nvSpPr>
        <p:spPr>
          <a:xfrm>
            <a:off x="662940" y="6505337"/>
            <a:ext cx="12809339" cy="909042"/>
          </a:xfrm>
          <a:prstGeom prst="rect">
            <a:avLst/>
          </a:prstGeom>
          <a:noFill/>
          <a:ln/>
        </p:spPr>
        <p:txBody>
          <a:bodyPr wrap="square" lIns="0" tIns="0" rIns="0" bIns="0" rtlCol="0" anchor="t"/>
          <a:lstStyle/>
          <a:p>
            <a:pPr algn="l" indent="0" marL="0">
              <a:lnSpc>
                <a:spcPts val="2350"/>
              </a:lnSpc>
              <a:buNone/>
            </a:pPr>
            <a:r>
              <a:rPr lang="en-US" sz="1450" dirty="0">
                <a:solidFill>
                  <a:srgbClr val="000000"/>
                </a:solidFill>
                <a:latin typeface="Inter" pitchFamily="34" charset="0"/>
                <a:ea typeface="Inter" pitchFamily="34" charset="-122"/>
                <a:cs typeface="Inter" pitchFamily="34" charset="-120"/>
              </a:rPr>
              <a:t>Schools can use decision trees to predict whether students will pass or fail exams based on their study habits. By analyzing data such as attendance records, time spent studying, and previous grades, the decision tree identifies at-risk students who might need additional support. This early identification allows teachers to intervene proactively, providing targeted assistance to help students succeed.</a:t>
            </a:r>
            <a:endParaRPr lang="en-US" sz="1450" dirty="0"/>
          </a:p>
        </p:txBody>
      </p:sp>
      <p:pic>
        <p:nvPicPr>
          <p:cNvPr id="23" name="Image 8" descr="preencoded.png">    </p:cNvPr>
          <p:cNvPicPr>
            <a:picLocks noChangeAspect="1"/>
          </p:cNvPicPr>
          <p:nvPr/>
        </p:nvPicPr>
        <p:blipFill>
          <a:blip r:embed="rId9"/>
          <a:stretch>
            <a:fillRect/>
          </a:stretch>
        </p:blipFill>
        <p:spPr>
          <a:xfrm>
            <a:off x="13700760" y="228600"/>
            <a:ext cx="701040" cy="6641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339929"/>
            <a:ext cx="11920657"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Retail Application: Customer Segmentation</a:t>
            </a:r>
            <a:endParaRPr lang="en-US" sz="4450" dirty="0"/>
          </a:p>
        </p:txBody>
      </p:sp>
      <p:pic>
        <p:nvPicPr>
          <p:cNvPr id="3" name="Image 0" descr="preencoded.png">    </p:cNvPr>
          <p:cNvPicPr>
            <a:picLocks noChangeAspect="1"/>
          </p:cNvPicPr>
          <p:nvPr/>
        </p:nvPicPr>
        <p:blipFill>
          <a:blip r:embed="rId1"/>
          <a:stretch>
            <a:fillRect/>
          </a:stretch>
        </p:blipFill>
        <p:spPr>
          <a:xfrm>
            <a:off x="793790" y="2428518"/>
            <a:ext cx="566976" cy="566976"/>
          </a:xfrm>
          <a:prstGeom prst="rect">
            <a:avLst/>
          </a:prstGeom>
        </p:spPr>
      </p:pic>
      <p:sp>
        <p:nvSpPr>
          <p:cNvPr id="4" name="Text 1"/>
          <p:cNvSpPr/>
          <p:nvPr/>
        </p:nvSpPr>
        <p:spPr>
          <a:xfrm>
            <a:off x="1587579" y="2523530"/>
            <a:ext cx="2163128" cy="708660"/>
          </a:xfrm>
          <a:prstGeom prst="rect">
            <a:avLst/>
          </a:prstGeom>
          <a:noFill/>
          <a:ln/>
        </p:spPr>
        <p:txBody>
          <a:bodyPr wrap="squar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Purchase History</a:t>
            </a:r>
            <a:endParaRPr lang="en-US" sz="2200" dirty="0"/>
          </a:p>
        </p:txBody>
      </p:sp>
      <p:sp>
        <p:nvSpPr>
          <p:cNvPr id="5" name="Text 2"/>
          <p:cNvSpPr/>
          <p:nvPr/>
        </p:nvSpPr>
        <p:spPr>
          <a:xfrm>
            <a:off x="1587579" y="3368278"/>
            <a:ext cx="2163128" cy="1451610"/>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Analysis of past buying behavior, frequency, and product categories</a:t>
            </a:r>
            <a:endParaRPr lang="en-US" sz="1750" dirty="0"/>
          </a:p>
        </p:txBody>
      </p:sp>
      <p:pic>
        <p:nvPicPr>
          <p:cNvPr id="6" name="Image 1" descr="preencoded.png">    </p:cNvPr>
          <p:cNvPicPr>
            <a:picLocks noChangeAspect="1"/>
          </p:cNvPicPr>
          <p:nvPr/>
        </p:nvPicPr>
        <p:blipFill>
          <a:blip r:embed="rId2"/>
          <a:stretch>
            <a:fillRect/>
          </a:stretch>
        </p:blipFill>
        <p:spPr>
          <a:xfrm>
            <a:off x="4034195" y="2428518"/>
            <a:ext cx="566976" cy="566976"/>
          </a:xfrm>
          <a:prstGeom prst="rect">
            <a:avLst/>
          </a:prstGeom>
        </p:spPr>
      </p:pic>
      <p:sp>
        <p:nvSpPr>
          <p:cNvPr id="7" name="Text 3"/>
          <p:cNvSpPr/>
          <p:nvPr/>
        </p:nvSpPr>
        <p:spPr>
          <a:xfrm>
            <a:off x="4827984" y="2523530"/>
            <a:ext cx="2163247"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Demographics</a:t>
            </a:r>
            <a:endParaRPr lang="en-US" sz="2200" dirty="0"/>
          </a:p>
        </p:txBody>
      </p:sp>
      <p:sp>
        <p:nvSpPr>
          <p:cNvPr id="8" name="Text 4"/>
          <p:cNvSpPr/>
          <p:nvPr/>
        </p:nvSpPr>
        <p:spPr>
          <a:xfrm>
            <a:off x="4827984" y="3013948"/>
            <a:ext cx="2163247" cy="1451610"/>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Customer age, location, income level, and other personal attributes</a:t>
            </a:r>
            <a:endParaRPr lang="en-US" sz="1750" dirty="0"/>
          </a:p>
        </p:txBody>
      </p:sp>
      <p:pic>
        <p:nvPicPr>
          <p:cNvPr id="9" name="Image 2" descr="preencoded.png">    </p:cNvPr>
          <p:cNvPicPr>
            <a:picLocks noChangeAspect="1"/>
          </p:cNvPicPr>
          <p:nvPr/>
        </p:nvPicPr>
        <p:blipFill>
          <a:blip r:embed="rId3"/>
          <a:stretch>
            <a:fillRect/>
          </a:stretch>
        </p:blipFill>
        <p:spPr>
          <a:xfrm>
            <a:off x="7274719" y="2428518"/>
            <a:ext cx="566976" cy="566976"/>
          </a:xfrm>
          <a:prstGeom prst="rect">
            <a:avLst/>
          </a:prstGeom>
        </p:spPr>
      </p:pic>
      <p:sp>
        <p:nvSpPr>
          <p:cNvPr id="10" name="Text 5"/>
          <p:cNvSpPr/>
          <p:nvPr/>
        </p:nvSpPr>
        <p:spPr>
          <a:xfrm>
            <a:off x="8068508" y="2523530"/>
            <a:ext cx="2163247"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Loyalty Status</a:t>
            </a:r>
            <a:endParaRPr lang="en-US" sz="2200" dirty="0"/>
          </a:p>
        </p:txBody>
      </p:sp>
      <p:sp>
        <p:nvSpPr>
          <p:cNvPr id="11" name="Text 6"/>
          <p:cNvSpPr/>
          <p:nvPr/>
        </p:nvSpPr>
        <p:spPr>
          <a:xfrm>
            <a:off x="8068508" y="3013948"/>
            <a:ext cx="2163247" cy="1814513"/>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Duration of customer relationship and engagement with loyalty programs</a:t>
            </a:r>
            <a:endParaRPr lang="en-US" sz="1750" dirty="0"/>
          </a:p>
        </p:txBody>
      </p:sp>
      <p:pic>
        <p:nvPicPr>
          <p:cNvPr id="12" name="Image 3" descr="preencoded.png">    </p:cNvPr>
          <p:cNvPicPr>
            <a:picLocks noChangeAspect="1"/>
          </p:cNvPicPr>
          <p:nvPr/>
        </p:nvPicPr>
        <p:blipFill>
          <a:blip r:embed="rId4"/>
          <a:stretch>
            <a:fillRect/>
          </a:stretch>
        </p:blipFill>
        <p:spPr>
          <a:xfrm>
            <a:off x="10515243" y="2428518"/>
            <a:ext cx="566976" cy="566976"/>
          </a:xfrm>
          <a:prstGeom prst="rect">
            <a:avLst/>
          </a:prstGeom>
        </p:spPr>
      </p:pic>
      <p:sp>
        <p:nvSpPr>
          <p:cNvPr id="13" name="Text 7"/>
          <p:cNvSpPr/>
          <p:nvPr/>
        </p:nvSpPr>
        <p:spPr>
          <a:xfrm>
            <a:off x="11309033" y="2523530"/>
            <a:ext cx="2163247" cy="708660"/>
          </a:xfrm>
          <a:prstGeom prst="rect">
            <a:avLst/>
          </a:prstGeom>
          <a:noFill/>
          <a:ln/>
        </p:spPr>
        <p:txBody>
          <a:bodyPr wrap="squar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Targeted Marketing</a:t>
            </a:r>
            <a:endParaRPr lang="en-US" sz="2200" dirty="0"/>
          </a:p>
        </p:txBody>
      </p:sp>
      <p:sp>
        <p:nvSpPr>
          <p:cNvPr id="14" name="Text 8"/>
          <p:cNvSpPr/>
          <p:nvPr/>
        </p:nvSpPr>
        <p:spPr>
          <a:xfrm>
            <a:off x="11309033" y="3368278"/>
            <a:ext cx="2163247" cy="1814513"/>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Personalized promotions based on customer segment classification</a:t>
            </a:r>
            <a:endParaRPr lang="en-US" sz="1750" dirty="0"/>
          </a:p>
        </p:txBody>
      </p:sp>
      <p:sp>
        <p:nvSpPr>
          <p:cNvPr id="15" name="Text 9"/>
          <p:cNvSpPr/>
          <p:nvPr/>
        </p:nvSpPr>
        <p:spPr>
          <a:xfrm>
            <a:off x="793790" y="5437942"/>
            <a:ext cx="12678489" cy="1451610"/>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Retailers use decision trees to segment customers into different groups based on their shopping behaviors. By analyzing purchase history, demographics, and loyalty status, businesses can classify customers into segments like "high-value," "occasional," or "at-risk of churning." This segmentation enables retailers to create targeted marketing campaigns and personalized offers that resonate with each customer group.</a:t>
            </a:r>
            <a:endParaRPr lang="en-US" sz="1750" dirty="0"/>
          </a:p>
        </p:txBody>
      </p:sp>
      <p:pic>
        <p:nvPicPr>
          <p:cNvPr id="16" name="Image 4" descr="preencoded.png">    </p:cNvPr>
          <p:cNvPicPr>
            <a:picLocks noChangeAspect="1"/>
          </p:cNvPicPr>
          <p:nvPr/>
        </p:nvPicPr>
        <p:blipFill>
          <a:blip r:embed="rId5"/>
          <a:stretch>
            <a:fillRect/>
          </a:stretch>
        </p:blipFill>
        <p:spPr>
          <a:xfrm>
            <a:off x="13700760" y="228600"/>
            <a:ext cx="701040" cy="6641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63429" y="599837"/>
            <a:ext cx="10213538" cy="681633"/>
          </a:xfrm>
          <a:prstGeom prst="rect">
            <a:avLst/>
          </a:prstGeom>
          <a:noFill/>
          <a:ln/>
        </p:spPr>
        <p:txBody>
          <a:bodyPr wrap="none" lIns="0" tIns="0" rIns="0" bIns="0" rtlCol="0" anchor="t"/>
          <a:lstStyle/>
          <a:p>
            <a:pPr algn="l" indent="0" marL="0">
              <a:lnSpc>
                <a:spcPts val="5350"/>
              </a:lnSpc>
              <a:buNone/>
            </a:pPr>
            <a:r>
              <a:rPr lang="en-US" sz="4250" b="1" dirty="0">
                <a:solidFill>
                  <a:srgbClr val="000000"/>
                </a:solidFill>
                <a:latin typeface="Inter Bold" pitchFamily="34" charset="0"/>
                <a:ea typeface="Inter Bold" pitchFamily="34" charset="-122"/>
                <a:cs typeface="Inter Bold" pitchFamily="34" charset="-120"/>
              </a:rPr>
              <a:t>Decision Tree Implementation Process</a:t>
            </a:r>
            <a:endParaRPr lang="en-US" sz="4250" dirty="0"/>
          </a:p>
        </p:txBody>
      </p:sp>
      <p:sp>
        <p:nvSpPr>
          <p:cNvPr id="3" name="Text 1"/>
          <p:cNvSpPr/>
          <p:nvPr/>
        </p:nvSpPr>
        <p:spPr>
          <a:xfrm>
            <a:off x="1839873" y="2163128"/>
            <a:ext cx="2726769" cy="340757"/>
          </a:xfrm>
          <a:prstGeom prst="rect">
            <a:avLst/>
          </a:prstGeom>
          <a:noFill/>
          <a:ln/>
        </p:spPr>
        <p:txBody>
          <a:bodyPr wrap="none" lIns="0" tIns="0" rIns="0" bIns="0" rtlCol="0" anchor="t"/>
          <a:lstStyle/>
          <a:p>
            <a:pPr algn="r" indent="0" marL="0">
              <a:lnSpc>
                <a:spcPts val="2650"/>
              </a:lnSpc>
              <a:buNone/>
            </a:pPr>
            <a:r>
              <a:rPr lang="en-US" sz="2100" b="1" dirty="0">
                <a:solidFill>
                  <a:srgbClr val="000000"/>
                </a:solidFill>
                <a:latin typeface="Inter Bold" pitchFamily="34" charset="0"/>
                <a:ea typeface="Inter Bold" pitchFamily="34" charset="-122"/>
                <a:cs typeface="Inter Bold" pitchFamily="34" charset="-120"/>
              </a:rPr>
              <a:t>Data Collection</a:t>
            </a:r>
            <a:endParaRPr lang="en-US" sz="2100" dirty="0"/>
          </a:p>
        </p:txBody>
      </p:sp>
      <p:sp>
        <p:nvSpPr>
          <p:cNvPr id="4" name="Text 2"/>
          <p:cNvSpPr/>
          <p:nvPr/>
        </p:nvSpPr>
        <p:spPr>
          <a:xfrm>
            <a:off x="763429" y="2634734"/>
            <a:ext cx="3803213" cy="697944"/>
          </a:xfrm>
          <a:prstGeom prst="rect">
            <a:avLst/>
          </a:prstGeom>
          <a:noFill/>
          <a:ln/>
        </p:spPr>
        <p:txBody>
          <a:bodyPr wrap="square" lIns="0" tIns="0" rIns="0" bIns="0" rtlCol="0" anchor="t"/>
          <a:lstStyle/>
          <a:p>
            <a:pPr algn="r" indent="0" marL="0">
              <a:lnSpc>
                <a:spcPts val="2700"/>
              </a:lnSpc>
              <a:buNone/>
            </a:pPr>
            <a:r>
              <a:rPr lang="en-US" sz="1700" dirty="0">
                <a:solidFill>
                  <a:srgbClr val="000000"/>
                </a:solidFill>
                <a:latin typeface="Inter" pitchFamily="34" charset="0"/>
                <a:ea typeface="Inter" pitchFamily="34" charset="-122"/>
                <a:cs typeface="Inter" pitchFamily="34" charset="-120"/>
              </a:rPr>
              <a:t>Gather relevant data with features and target variables</a:t>
            </a:r>
            <a:endParaRPr lang="en-US" sz="1700" dirty="0"/>
          </a:p>
        </p:txBody>
      </p:sp>
      <p:pic>
        <p:nvPicPr>
          <p:cNvPr id="5" name="Image 0" descr="preencoded.png">    </p:cNvPr>
          <p:cNvPicPr>
            <a:picLocks noChangeAspect="1"/>
          </p:cNvPicPr>
          <p:nvPr/>
        </p:nvPicPr>
        <p:blipFill>
          <a:blip r:embed="rId1"/>
          <a:stretch>
            <a:fillRect/>
          </a:stretch>
        </p:blipFill>
        <p:spPr>
          <a:xfrm>
            <a:off x="4893826" y="1717715"/>
            <a:ext cx="4448056" cy="4448056"/>
          </a:xfrm>
          <a:prstGeom prst="rect">
            <a:avLst/>
          </a:prstGeom>
        </p:spPr>
      </p:pic>
      <p:pic>
        <p:nvPicPr>
          <p:cNvPr id="6" name="Image 1" descr="preencoded.png">    </p:cNvPr>
          <p:cNvPicPr>
            <a:picLocks noChangeAspect="1"/>
          </p:cNvPicPr>
          <p:nvPr/>
        </p:nvPicPr>
        <p:blipFill>
          <a:blip r:embed="rId2"/>
          <a:stretch>
            <a:fillRect/>
          </a:stretch>
        </p:blipFill>
        <p:spPr>
          <a:xfrm>
            <a:off x="5871091" y="2619732"/>
            <a:ext cx="326350" cy="407908"/>
          </a:xfrm>
          <a:prstGeom prst="rect">
            <a:avLst/>
          </a:prstGeom>
        </p:spPr>
      </p:pic>
      <p:sp>
        <p:nvSpPr>
          <p:cNvPr id="7" name="Text 3"/>
          <p:cNvSpPr/>
          <p:nvPr/>
        </p:nvSpPr>
        <p:spPr>
          <a:xfrm>
            <a:off x="9669066" y="1765221"/>
            <a:ext cx="2726769" cy="340757"/>
          </a:xfrm>
          <a:prstGeom prst="rect">
            <a:avLst/>
          </a:prstGeom>
          <a:noFill/>
          <a:ln/>
        </p:spPr>
        <p:txBody>
          <a:bodyPr wrap="none" lIns="0" tIns="0" rIns="0" bIns="0" rtlCol="0" anchor="t"/>
          <a:lstStyle/>
          <a:p>
            <a:pPr algn="l" indent="0" marL="0">
              <a:lnSpc>
                <a:spcPts val="2650"/>
              </a:lnSpc>
              <a:buNone/>
            </a:pPr>
            <a:r>
              <a:rPr lang="en-US" sz="2100" b="1" dirty="0">
                <a:solidFill>
                  <a:srgbClr val="000000"/>
                </a:solidFill>
                <a:latin typeface="Inter Bold" pitchFamily="34" charset="0"/>
                <a:ea typeface="Inter Bold" pitchFamily="34" charset="-122"/>
                <a:cs typeface="Inter Bold" pitchFamily="34" charset="-120"/>
              </a:rPr>
              <a:t>Data Splitting</a:t>
            </a:r>
            <a:endParaRPr lang="en-US" sz="2100" dirty="0"/>
          </a:p>
        </p:txBody>
      </p:sp>
      <p:sp>
        <p:nvSpPr>
          <p:cNvPr id="8" name="Text 4"/>
          <p:cNvSpPr/>
          <p:nvPr/>
        </p:nvSpPr>
        <p:spPr>
          <a:xfrm>
            <a:off x="9669066" y="2236827"/>
            <a:ext cx="3803213" cy="697944"/>
          </a:xfrm>
          <a:prstGeom prst="rect">
            <a:avLst/>
          </a:prstGeom>
          <a:noFill/>
          <a:ln/>
        </p:spPr>
        <p:txBody>
          <a:bodyPr wrap="square" lIns="0" tIns="0" rIns="0" bIns="0" rtlCol="0" anchor="t"/>
          <a:lstStyle/>
          <a:p>
            <a:pPr algn="l" indent="0" marL="0">
              <a:lnSpc>
                <a:spcPts val="2700"/>
              </a:lnSpc>
              <a:buNone/>
            </a:pPr>
            <a:r>
              <a:rPr lang="en-US" sz="1700" dirty="0">
                <a:solidFill>
                  <a:srgbClr val="000000"/>
                </a:solidFill>
                <a:latin typeface="Inter" pitchFamily="34" charset="0"/>
                <a:ea typeface="Inter" pitchFamily="34" charset="-122"/>
                <a:cs typeface="Inter" pitchFamily="34" charset="-120"/>
              </a:rPr>
              <a:t>Divide data into training and testing sets</a:t>
            </a:r>
            <a:endParaRPr lang="en-US" sz="1700" dirty="0"/>
          </a:p>
        </p:txBody>
      </p:sp>
      <p:pic>
        <p:nvPicPr>
          <p:cNvPr id="9" name="Image 2" descr="preencoded.png">    </p:cNvPr>
          <p:cNvPicPr>
            <a:picLocks noChangeAspect="1"/>
          </p:cNvPicPr>
          <p:nvPr/>
        </p:nvPicPr>
        <p:blipFill>
          <a:blip r:embed="rId3"/>
          <a:stretch>
            <a:fillRect/>
          </a:stretch>
        </p:blipFill>
        <p:spPr>
          <a:xfrm>
            <a:off x="4893826" y="1717715"/>
            <a:ext cx="4448056" cy="4448056"/>
          </a:xfrm>
          <a:prstGeom prst="rect">
            <a:avLst/>
          </a:prstGeom>
        </p:spPr>
      </p:pic>
      <p:pic>
        <p:nvPicPr>
          <p:cNvPr id="10" name="Image 3" descr="preencoded.png">    </p:cNvPr>
          <p:cNvPicPr>
            <a:picLocks noChangeAspect="1"/>
          </p:cNvPicPr>
          <p:nvPr/>
        </p:nvPicPr>
        <p:blipFill>
          <a:blip r:embed="rId4"/>
          <a:stretch>
            <a:fillRect/>
          </a:stretch>
        </p:blipFill>
        <p:spPr>
          <a:xfrm>
            <a:off x="7682984" y="2361843"/>
            <a:ext cx="326350" cy="407908"/>
          </a:xfrm>
          <a:prstGeom prst="rect">
            <a:avLst/>
          </a:prstGeom>
        </p:spPr>
      </p:pic>
      <p:sp>
        <p:nvSpPr>
          <p:cNvPr id="11" name="Text 5"/>
          <p:cNvSpPr/>
          <p:nvPr/>
        </p:nvSpPr>
        <p:spPr>
          <a:xfrm>
            <a:off x="9778127" y="3356967"/>
            <a:ext cx="2726769" cy="340757"/>
          </a:xfrm>
          <a:prstGeom prst="rect">
            <a:avLst/>
          </a:prstGeom>
          <a:noFill/>
          <a:ln/>
        </p:spPr>
        <p:txBody>
          <a:bodyPr wrap="none" lIns="0" tIns="0" rIns="0" bIns="0" rtlCol="0" anchor="t"/>
          <a:lstStyle/>
          <a:p>
            <a:pPr algn="l" indent="0" marL="0">
              <a:lnSpc>
                <a:spcPts val="2650"/>
              </a:lnSpc>
              <a:buNone/>
            </a:pPr>
            <a:r>
              <a:rPr lang="en-US" sz="2100" b="1" dirty="0">
                <a:solidFill>
                  <a:srgbClr val="000000"/>
                </a:solidFill>
                <a:latin typeface="Inter Bold" pitchFamily="34" charset="0"/>
                <a:ea typeface="Inter Bold" pitchFamily="34" charset="-122"/>
                <a:cs typeface="Inter Bold" pitchFamily="34" charset="-120"/>
              </a:rPr>
              <a:t>Tree Construction</a:t>
            </a:r>
            <a:endParaRPr lang="en-US" sz="2100" dirty="0"/>
          </a:p>
        </p:txBody>
      </p:sp>
      <p:sp>
        <p:nvSpPr>
          <p:cNvPr id="12" name="Text 6"/>
          <p:cNvSpPr/>
          <p:nvPr/>
        </p:nvSpPr>
        <p:spPr>
          <a:xfrm>
            <a:off x="9778127" y="3828574"/>
            <a:ext cx="3694152" cy="697944"/>
          </a:xfrm>
          <a:prstGeom prst="rect">
            <a:avLst/>
          </a:prstGeom>
          <a:noFill/>
          <a:ln/>
        </p:spPr>
        <p:txBody>
          <a:bodyPr wrap="square" lIns="0" tIns="0" rIns="0" bIns="0" rtlCol="0" anchor="t"/>
          <a:lstStyle/>
          <a:p>
            <a:pPr algn="l" indent="0" marL="0">
              <a:lnSpc>
                <a:spcPts val="2700"/>
              </a:lnSpc>
              <a:buNone/>
            </a:pPr>
            <a:r>
              <a:rPr lang="en-US" sz="1700" dirty="0">
                <a:solidFill>
                  <a:srgbClr val="000000"/>
                </a:solidFill>
                <a:latin typeface="Inter" pitchFamily="34" charset="0"/>
                <a:ea typeface="Inter" pitchFamily="34" charset="-122"/>
                <a:cs typeface="Inter" pitchFamily="34" charset="-120"/>
              </a:rPr>
              <a:t>Build the decision tree using the training data</a:t>
            </a:r>
            <a:endParaRPr lang="en-US" sz="1700" dirty="0"/>
          </a:p>
        </p:txBody>
      </p:sp>
      <p:pic>
        <p:nvPicPr>
          <p:cNvPr id="13" name="Image 4" descr="preencoded.png">    </p:cNvPr>
          <p:cNvPicPr>
            <a:picLocks noChangeAspect="1"/>
          </p:cNvPicPr>
          <p:nvPr/>
        </p:nvPicPr>
        <p:blipFill>
          <a:blip r:embed="rId5"/>
          <a:stretch>
            <a:fillRect/>
          </a:stretch>
        </p:blipFill>
        <p:spPr>
          <a:xfrm>
            <a:off x="4893826" y="1717715"/>
            <a:ext cx="4448056" cy="4448056"/>
          </a:xfrm>
          <a:prstGeom prst="rect">
            <a:avLst/>
          </a:prstGeom>
        </p:spPr>
      </p:pic>
      <p:pic>
        <p:nvPicPr>
          <p:cNvPr id="14" name="Image 5" descr="preencoded.png">    </p:cNvPr>
          <p:cNvPicPr>
            <a:picLocks noChangeAspect="1"/>
          </p:cNvPicPr>
          <p:nvPr/>
        </p:nvPicPr>
        <p:blipFill>
          <a:blip r:embed="rId6"/>
          <a:stretch>
            <a:fillRect/>
          </a:stretch>
        </p:blipFill>
        <p:spPr>
          <a:xfrm>
            <a:off x="8488204" y="4005382"/>
            <a:ext cx="326350" cy="407908"/>
          </a:xfrm>
          <a:prstGeom prst="rect">
            <a:avLst/>
          </a:prstGeom>
        </p:spPr>
      </p:pic>
      <p:sp>
        <p:nvSpPr>
          <p:cNvPr id="15" name="Text 7"/>
          <p:cNvSpPr/>
          <p:nvPr/>
        </p:nvSpPr>
        <p:spPr>
          <a:xfrm>
            <a:off x="9669066" y="4948714"/>
            <a:ext cx="2726769" cy="340757"/>
          </a:xfrm>
          <a:prstGeom prst="rect">
            <a:avLst/>
          </a:prstGeom>
          <a:noFill/>
          <a:ln/>
        </p:spPr>
        <p:txBody>
          <a:bodyPr wrap="none" lIns="0" tIns="0" rIns="0" bIns="0" rtlCol="0" anchor="t"/>
          <a:lstStyle/>
          <a:p>
            <a:pPr algn="l" indent="0" marL="0">
              <a:lnSpc>
                <a:spcPts val="2650"/>
              </a:lnSpc>
              <a:buNone/>
            </a:pPr>
            <a:r>
              <a:rPr lang="en-US" sz="2100" b="1" dirty="0">
                <a:solidFill>
                  <a:srgbClr val="000000"/>
                </a:solidFill>
                <a:latin typeface="Inter Bold" pitchFamily="34" charset="0"/>
                <a:ea typeface="Inter Bold" pitchFamily="34" charset="-122"/>
                <a:cs typeface="Inter Bold" pitchFamily="34" charset="-120"/>
              </a:rPr>
              <a:t>Model Evaluation</a:t>
            </a:r>
            <a:endParaRPr lang="en-US" sz="2100" dirty="0"/>
          </a:p>
        </p:txBody>
      </p:sp>
      <p:sp>
        <p:nvSpPr>
          <p:cNvPr id="16" name="Text 8"/>
          <p:cNvSpPr/>
          <p:nvPr/>
        </p:nvSpPr>
        <p:spPr>
          <a:xfrm>
            <a:off x="9669066" y="5420320"/>
            <a:ext cx="3803213" cy="697944"/>
          </a:xfrm>
          <a:prstGeom prst="rect">
            <a:avLst/>
          </a:prstGeom>
          <a:noFill/>
          <a:ln/>
        </p:spPr>
        <p:txBody>
          <a:bodyPr wrap="square" lIns="0" tIns="0" rIns="0" bIns="0" rtlCol="0" anchor="t"/>
          <a:lstStyle/>
          <a:p>
            <a:pPr algn="l" indent="0" marL="0">
              <a:lnSpc>
                <a:spcPts val="2700"/>
              </a:lnSpc>
              <a:buNone/>
            </a:pPr>
            <a:r>
              <a:rPr lang="en-US" sz="1700" dirty="0">
                <a:solidFill>
                  <a:srgbClr val="000000"/>
                </a:solidFill>
                <a:latin typeface="Inter" pitchFamily="34" charset="0"/>
                <a:ea typeface="Inter" pitchFamily="34" charset="-122"/>
                <a:cs typeface="Inter" pitchFamily="34" charset="-120"/>
              </a:rPr>
              <a:t>Test the model's performance on unseen data</a:t>
            </a:r>
            <a:endParaRPr lang="en-US" sz="1700" dirty="0"/>
          </a:p>
        </p:txBody>
      </p:sp>
      <p:pic>
        <p:nvPicPr>
          <p:cNvPr id="17" name="Image 6" descr="preencoded.png">    </p:cNvPr>
          <p:cNvPicPr>
            <a:picLocks noChangeAspect="1"/>
          </p:cNvPicPr>
          <p:nvPr/>
        </p:nvPicPr>
        <p:blipFill>
          <a:blip r:embed="rId7"/>
          <a:stretch>
            <a:fillRect/>
          </a:stretch>
        </p:blipFill>
        <p:spPr>
          <a:xfrm>
            <a:off x="4893826" y="1717715"/>
            <a:ext cx="4448056" cy="4448056"/>
          </a:xfrm>
          <a:prstGeom prst="rect">
            <a:avLst/>
          </a:prstGeom>
        </p:spPr>
      </p:pic>
      <p:pic>
        <p:nvPicPr>
          <p:cNvPr id="18" name="Image 7" descr="preencoded.png">    </p:cNvPr>
          <p:cNvPicPr>
            <a:picLocks noChangeAspect="1"/>
          </p:cNvPicPr>
          <p:nvPr/>
        </p:nvPicPr>
        <p:blipFill>
          <a:blip r:embed="rId8"/>
          <a:stretch>
            <a:fillRect/>
          </a:stretch>
        </p:blipFill>
        <p:spPr>
          <a:xfrm>
            <a:off x="7173873" y="5278993"/>
            <a:ext cx="326350" cy="407908"/>
          </a:xfrm>
          <a:prstGeom prst="rect">
            <a:avLst/>
          </a:prstGeom>
        </p:spPr>
      </p:pic>
      <p:sp>
        <p:nvSpPr>
          <p:cNvPr id="19" name="Text 9"/>
          <p:cNvSpPr/>
          <p:nvPr/>
        </p:nvSpPr>
        <p:spPr>
          <a:xfrm>
            <a:off x="1839873" y="4550688"/>
            <a:ext cx="2726769" cy="340757"/>
          </a:xfrm>
          <a:prstGeom prst="rect">
            <a:avLst/>
          </a:prstGeom>
          <a:noFill/>
          <a:ln/>
        </p:spPr>
        <p:txBody>
          <a:bodyPr wrap="none" lIns="0" tIns="0" rIns="0" bIns="0" rtlCol="0" anchor="t"/>
          <a:lstStyle/>
          <a:p>
            <a:pPr algn="r" indent="0" marL="0">
              <a:lnSpc>
                <a:spcPts val="2650"/>
              </a:lnSpc>
              <a:buNone/>
            </a:pPr>
            <a:r>
              <a:rPr lang="en-US" sz="2100" b="1" dirty="0">
                <a:solidFill>
                  <a:srgbClr val="000000"/>
                </a:solidFill>
                <a:latin typeface="Inter Bold" pitchFamily="34" charset="0"/>
                <a:ea typeface="Inter Bold" pitchFamily="34" charset="-122"/>
                <a:cs typeface="Inter Bold" pitchFamily="34" charset="-120"/>
              </a:rPr>
              <a:t>Optimization</a:t>
            </a:r>
            <a:endParaRPr lang="en-US" sz="2100" dirty="0"/>
          </a:p>
        </p:txBody>
      </p:sp>
      <p:sp>
        <p:nvSpPr>
          <p:cNvPr id="20" name="Text 10"/>
          <p:cNvSpPr/>
          <p:nvPr/>
        </p:nvSpPr>
        <p:spPr>
          <a:xfrm>
            <a:off x="763429" y="5022294"/>
            <a:ext cx="3803213" cy="697944"/>
          </a:xfrm>
          <a:prstGeom prst="rect">
            <a:avLst/>
          </a:prstGeom>
          <a:noFill/>
          <a:ln/>
        </p:spPr>
        <p:txBody>
          <a:bodyPr wrap="square" lIns="0" tIns="0" rIns="0" bIns="0" rtlCol="0" anchor="t"/>
          <a:lstStyle/>
          <a:p>
            <a:pPr algn="r" indent="0" marL="0">
              <a:lnSpc>
                <a:spcPts val="2700"/>
              </a:lnSpc>
              <a:buNone/>
            </a:pPr>
            <a:r>
              <a:rPr lang="en-US" sz="1700" dirty="0">
                <a:solidFill>
                  <a:srgbClr val="000000"/>
                </a:solidFill>
                <a:latin typeface="Inter" pitchFamily="34" charset="0"/>
                <a:ea typeface="Inter" pitchFamily="34" charset="-122"/>
                <a:cs typeface="Inter" pitchFamily="34" charset="-120"/>
              </a:rPr>
              <a:t>Prune and refine the tree to improve accuracy</a:t>
            </a:r>
            <a:endParaRPr lang="en-US" sz="1700" dirty="0"/>
          </a:p>
        </p:txBody>
      </p:sp>
      <p:pic>
        <p:nvPicPr>
          <p:cNvPr id="21" name="Image 8" descr="preencoded.png">    </p:cNvPr>
          <p:cNvPicPr>
            <a:picLocks noChangeAspect="1"/>
          </p:cNvPicPr>
          <p:nvPr/>
        </p:nvPicPr>
        <p:blipFill>
          <a:blip r:embed="rId9"/>
          <a:stretch>
            <a:fillRect/>
          </a:stretch>
        </p:blipFill>
        <p:spPr>
          <a:xfrm>
            <a:off x="4893826" y="1717715"/>
            <a:ext cx="4448056" cy="4448056"/>
          </a:xfrm>
          <a:prstGeom prst="rect">
            <a:avLst/>
          </a:prstGeom>
        </p:spPr>
      </p:pic>
      <p:pic>
        <p:nvPicPr>
          <p:cNvPr id="22" name="Image 9" descr="preencoded.png">    </p:cNvPr>
          <p:cNvPicPr>
            <a:picLocks noChangeAspect="1"/>
          </p:cNvPicPr>
          <p:nvPr/>
        </p:nvPicPr>
        <p:blipFill>
          <a:blip r:embed="rId10"/>
          <a:stretch>
            <a:fillRect/>
          </a:stretch>
        </p:blipFill>
        <p:spPr>
          <a:xfrm>
            <a:off x="5556528" y="4422577"/>
            <a:ext cx="326350" cy="407908"/>
          </a:xfrm>
          <a:prstGeom prst="rect">
            <a:avLst/>
          </a:prstGeom>
        </p:spPr>
      </p:pic>
      <p:sp>
        <p:nvSpPr>
          <p:cNvPr id="23" name="Text 11"/>
          <p:cNvSpPr/>
          <p:nvPr/>
        </p:nvSpPr>
        <p:spPr>
          <a:xfrm>
            <a:off x="763429" y="6411158"/>
            <a:ext cx="12708850" cy="1395889"/>
          </a:xfrm>
          <a:prstGeom prst="rect">
            <a:avLst/>
          </a:prstGeom>
          <a:noFill/>
          <a:ln/>
        </p:spPr>
        <p:txBody>
          <a:bodyPr wrap="square" lIns="0" tIns="0" rIns="0" bIns="0" rtlCol="0" anchor="t"/>
          <a:lstStyle/>
          <a:p>
            <a:pPr algn="l" indent="0" marL="0">
              <a:lnSpc>
                <a:spcPts val="2700"/>
              </a:lnSpc>
              <a:buNone/>
            </a:pPr>
            <a:r>
              <a:rPr lang="en-US" sz="1700" dirty="0">
                <a:solidFill>
                  <a:srgbClr val="000000"/>
                </a:solidFill>
                <a:latin typeface="Inter" pitchFamily="34" charset="0"/>
                <a:ea typeface="Inter" pitchFamily="34" charset="-122"/>
                <a:cs typeface="Inter" pitchFamily="34" charset="-120"/>
              </a:rPr>
              <a:t>Implementing a decision tree involves a systematic process that begins with collecting relevant data containing features and target variables. After splitting this data into training and testing sets, the algorithm constructs the tree using the training data. The model is then evaluated on the testing data to assess its performance. Finally, optimization techniques like pruning are applied to refine the tree and improve its accuracy on new data.</a:t>
            </a:r>
            <a:endParaRPr lang="en-US" sz="1700" dirty="0"/>
          </a:p>
        </p:txBody>
      </p:sp>
      <p:pic>
        <p:nvPicPr>
          <p:cNvPr id="24" name="Image 10" descr="preencoded.png">    </p:cNvPr>
          <p:cNvPicPr>
            <a:picLocks noChangeAspect="1"/>
          </p:cNvPicPr>
          <p:nvPr/>
        </p:nvPicPr>
        <p:blipFill>
          <a:blip r:embed="rId11"/>
          <a:stretch>
            <a:fillRect/>
          </a:stretch>
        </p:blipFill>
        <p:spPr>
          <a:xfrm>
            <a:off x="13700760" y="228600"/>
            <a:ext cx="701040" cy="6641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1647" y="621983"/>
            <a:ext cx="8334851" cy="706874"/>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Understanding Decision Trees</a:t>
            </a:r>
            <a:endParaRPr lang="en-US" sz="4450" dirty="0"/>
          </a:p>
        </p:txBody>
      </p:sp>
      <p:sp>
        <p:nvSpPr>
          <p:cNvPr id="3" name="Text 1"/>
          <p:cNvSpPr/>
          <p:nvPr/>
        </p:nvSpPr>
        <p:spPr>
          <a:xfrm>
            <a:off x="791647" y="1894165"/>
            <a:ext cx="2827377" cy="353378"/>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Key Components</a:t>
            </a:r>
            <a:endParaRPr lang="en-US" sz="2200" dirty="0"/>
          </a:p>
        </p:txBody>
      </p:sp>
      <p:sp>
        <p:nvSpPr>
          <p:cNvPr id="4" name="Text 2"/>
          <p:cNvSpPr/>
          <p:nvPr/>
        </p:nvSpPr>
        <p:spPr>
          <a:xfrm>
            <a:off x="791647" y="2473643"/>
            <a:ext cx="6064448" cy="1085850"/>
          </a:xfrm>
          <a:prstGeom prst="rect">
            <a:avLst/>
          </a:prstGeom>
          <a:noFill/>
          <a:ln/>
        </p:spPr>
        <p:txBody>
          <a:bodyPr wrap="square" lIns="0" tIns="0" rIns="0" bIns="0" rtlCol="0" anchor="t"/>
          <a:lstStyle/>
          <a:p>
            <a:pPr algn="l" indent="0" marL="0">
              <a:lnSpc>
                <a:spcPts val="2800"/>
              </a:lnSpc>
              <a:buNone/>
            </a:pPr>
            <a:r>
              <a:rPr lang="en-US" sz="1750" dirty="0">
                <a:solidFill>
                  <a:srgbClr val="000000"/>
                </a:solidFill>
                <a:latin typeface="Inter" pitchFamily="34" charset="0"/>
                <a:ea typeface="Inter" pitchFamily="34" charset="-122"/>
                <a:cs typeface="Inter" pitchFamily="34" charset="-120"/>
              </a:rPr>
              <a:t>A decision tree has a hierarchical structure that starts with one main question at the top called a node, which branches out into different possible outcomes.</a:t>
            </a:r>
            <a:endParaRPr lang="en-US" sz="1750" dirty="0"/>
          </a:p>
        </p:txBody>
      </p:sp>
      <p:sp>
        <p:nvSpPr>
          <p:cNvPr id="5" name="Text 3"/>
          <p:cNvSpPr/>
          <p:nvPr/>
        </p:nvSpPr>
        <p:spPr>
          <a:xfrm>
            <a:off x="791647" y="3762970"/>
            <a:ext cx="6064448" cy="723900"/>
          </a:xfrm>
          <a:prstGeom prst="rect">
            <a:avLst/>
          </a:prstGeom>
          <a:noFill/>
          <a:ln/>
        </p:spPr>
        <p:txBody>
          <a:bodyPr wrap="square" lIns="0" tIns="0" rIns="0" bIns="0" rtlCol="0" anchor="t"/>
          <a:lstStyle/>
          <a:p>
            <a:pPr algn="l" marL="342900" indent="-342900">
              <a:lnSpc>
                <a:spcPts val="2800"/>
              </a:lnSpc>
              <a:buSzPct val="100000"/>
              <a:buChar char="•"/>
            </a:pPr>
            <a:r>
              <a:rPr lang="en-US" sz="1750" dirty="0">
                <a:solidFill>
                  <a:srgbClr val="000000"/>
                </a:solidFill>
                <a:latin typeface="Inter" pitchFamily="34" charset="0"/>
                <a:ea typeface="Inter" pitchFamily="34" charset="-122"/>
                <a:cs typeface="Inter" pitchFamily="34" charset="-120"/>
              </a:rPr>
              <a:t>Root Node: The starting point representing the entire dataset</a:t>
            </a:r>
            <a:endParaRPr lang="en-US" sz="1750" dirty="0"/>
          </a:p>
        </p:txBody>
      </p:sp>
      <p:sp>
        <p:nvSpPr>
          <p:cNvPr id="6" name="Text 4"/>
          <p:cNvSpPr/>
          <p:nvPr/>
        </p:nvSpPr>
        <p:spPr>
          <a:xfrm>
            <a:off x="791647" y="4565928"/>
            <a:ext cx="6064448" cy="723900"/>
          </a:xfrm>
          <a:prstGeom prst="rect">
            <a:avLst/>
          </a:prstGeom>
          <a:noFill/>
          <a:ln/>
        </p:spPr>
        <p:txBody>
          <a:bodyPr wrap="square" lIns="0" tIns="0" rIns="0" bIns="0" rtlCol="0" anchor="t"/>
          <a:lstStyle/>
          <a:p>
            <a:pPr algn="l" marL="342900" indent="-342900">
              <a:lnSpc>
                <a:spcPts val="2800"/>
              </a:lnSpc>
              <a:buSzPct val="100000"/>
              <a:buChar char="•"/>
            </a:pPr>
            <a:r>
              <a:rPr lang="en-US" sz="1750" dirty="0">
                <a:solidFill>
                  <a:srgbClr val="000000"/>
                </a:solidFill>
                <a:latin typeface="Inter" pitchFamily="34" charset="0"/>
                <a:ea typeface="Inter" pitchFamily="34" charset="-122"/>
                <a:cs typeface="Inter" pitchFamily="34" charset="-120"/>
              </a:rPr>
              <a:t>Branches: Lines connecting nodes, showing flow from one decision to another</a:t>
            </a:r>
            <a:endParaRPr lang="en-US" sz="1750" dirty="0"/>
          </a:p>
        </p:txBody>
      </p:sp>
      <p:sp>
        <p:nvSpPr>
          <p:cNvPr id="7" name="Text 5"/>
          <p:cNvSpPr/>
          <p:nvPr/>
        </p:nvSpPr>
        <p:spPr>
          <a:xfrm>
            <a:off x="791647" y="5368885"/>
            <a:ext cx="6064448" cy="723900"/>
          </a:xfrm>
          <a:prstGeom prst="rect">
            <a:avLst/>
          </a:prstGeom>
          <a:noFill/>
          <a:ln/>
        </p:spPr>
        <p:txBody>
          <a:bodyPr wrap="square" lIns="0" tIns="0" rIns="0" bIns="0" rtlCol="0" anchor="t"/>
          <a:lstStyle/>
          <a:p>
            <a:pPr algn="l" marL="342900" indent="-342900">
              <a:lnSpc>
                <a:spcPts val="2800"/>
              </a:lnSpc>
              <a:buSzPct val="100000"/>
              <a:buChar char="•"/>
            </a:pPr>
            <a:r>
              <a:rPr lang="en-US" sz="1750" dirty="0">
                <a:solidFill>
                  <a:srgbClr val="000000"/>
                </a:solidFill>
                <a:latin typeface="Inter" pitchFamily="34" charset="0"/>
                <a:ea typeface="Inter" pitchFamily="34" charset="-122"/>
                <a:cs typeface="Inter" pitchFamily="34" charset="-120"/>
              </a:rPr>
              <a:t>Internal Nodes: Points where decisions are made based on input features</a:t>
            </a:r>
            <a:endParaRPr lang="en-US" sz="1750" dirty="0"/>
          </a:p>
        </p:txBody>
      </p:sp>
      <p:sp>
        <p:nvSpPr>
          <p:cNvPr id="8" name="Text 6"/>
          <p:cNvSpPr/>
          <p:nvPr/>
        </p:nvSpPr>
        <p:spPr>
          <a:xfrm>
            <a:off x="791647" y="6171843"/>
            <a:ext cx="6064448" cy="723900"/>
          </a:xfrm>
          <a:prstGeom prst="rect">
            <a:avLst/>
          </a:prstGeom>
          <a:noFill/>
          <a:ln/>
        </p:spPr>
        <p:txBody>
          <a:bodyPr wrap="square" lIns="0" tIns="0" rIns="0" bIns="0" rtlCol="0" anchor="t"/>
          <a:lstStyle/>
          <a:p>
            <a:pPr algn="l" marL="342900" indent="-342900">
              <a:lnSpc>
                <a:spcPts val="2800"/>
              </a:lnSpc>
              <a:buSzPct val="100000"/>
              <a:buChar char="•"/>
            </a:pPr>
            <a:r>
              <a:rPr lang="en-US" sz="1750" dirty="0">
                <a:solidFill>
                  <a:srgbClr val="000000"/>
                </a:solidFill>
                <a:latin typeface="Inter" pitchFamily="34" charset="0"/>
                <a:ea typeface="Inter" pitchFamily="34" charset="-122"/>
                <a:cs typeface="Inter" pitchFamily="34" charset="-120"/>
              </a:rPr>
              <a:t>Leaf Nodes: Terminal nodes representing final outcomes or predictions</a:t>
            </a:r>
            <a:endParaRPr lang="en-US" sz="1750" dirty="0"/>
          </a:p>
        </p:txBody>
      </p:sp>
      <p:pic>
        <p:nvPicPr>
          <p:cNvPr id="9" name="Image 0" descr="preencoded.png">    </p:cNvPr>
          <p:cNvPicPr>
            <a:picLocks noChangeAspect="1"/>
          </p:cNvPicPr>
          <p:nvPr/>
        </p:nvPicPr>
        <p:blipFill>
          <a:blip r:embed="rId1"/>
          <a:stretch>
            <a:fillRect/>
          </a:stretch>
        </p:blipFill>
        <p:spPr>
          <a:xfrm>
            <a:off x="7415451" y="1922502"/>
            <a:ext cx="6064448" cy="3794641"/>
          </a:xfrm>
          <a:prstGeom prst="rect">
            <a:avLst/>
          </a:prstGeom>
        </p:spPr>
      </p:pic>
      <p:sp>
        <p:nvSpPr>
          <p:cNvPr id="10" name="Text 7"/>
          <p:cNvSpPr/>
          <p:nvPr/>
        </p:nvSpPr>
        <p:spPr>
          <a:xfrm>
            <a:off x="7415451" y="5971580"/>
            <a:ext cx="6064448" cy="1447800"/>
          </a:xfrm>
          <a:prstGeom prst="rect">
            <a:avLst/>
          </a:prstGeom>
          <a:noFill/>
          <a:ln/>
        </p:spPr>
        <p:txBody>
          <a:bodyPr wrap="square" lIns="0" tIns="0" rIns="0" bIns="0" rtlCol="0" anchor="t"/>
          <a:lstStyle/>
          <a:p>
            <a:pPr algn="l" indent="0" marL="0">
              <a:lnSpc>
                <a:spcPts val="2800"/>
              </a:lnSpc>
              <a:buNone/>
            </a:pPr>
            <a:r>
              <a:rPr lang="en-US" sz="1750" dirty="0">
                <a:solidFill>
                  <a:srgbClr val="000000"/>
                </a:solidFill>
                <a:latin typeface="Inter" pitchFamily="34" charset="0"/>
                <a:ea typeface="Inter" pitchFamily="34" charset="-122"/>
                <a:cs typeface="Inter" pitchFamily="34" charset="-120"/>
              </a:rPr>
              <a:t>Decision trees support decision-making by visualizing outcomes. You can quickly evaluate and compare the "branches" to determine which course of action is best for your situation.</a:t>
            </a:r>
            <a:endParaRPr lang="en-US" sz="1750" dirty="0"/>
          </a:p>
        </p:txBody>
      </p:sp>
      <p:pic>
        <p:nvPicPr>
          <p:cNvPr id="11" name="Image 1" descr="preencoded.png">    </p:cNvPr>
          <p:cNvPicPr>
            <a:picLocks noChangeAspect="1"/>
          </p:cNvPicPr>
          <p:nvPr/>
        </p:nvPicPr>
        <p:blipFill>
          <a:blip r:embed="rId2"/>
          <a:stretch>
            <a:fillRect/>
          </a:stretch>
        </p:blipFill>
        <p:spPr>
          <a:xfrm>
            <a:off x="13700760" y="228600"/>
            <a:ext cx="701040" cy="6641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9413319" y="2006560"/>
            <a:ext cx="4947642" cy="4216479"/>
          </a:xfrm>
          <a:prstGeom prst="rect">
            <a:avLst/>
          </a:prstGeom>
        </p:spPr>
      </p:pic>
      <p:sp>
        <p:nvSpPr>
          <p:cNvPr id="4" name="Text 0"/>
          <p:cNvSpPr/>
          <p:nvPr/>
        </p:nvSpPr>
        <p:spPr>
          <a:xfrm>
            <a:off x="754023" y="737711"/>
            <a:ext cx="5966103" cy="673298"/>
          </a:xfrm>
          <a:prstGeom prst="rect">
            <a:avLst/>
          </a:prstGeom>
          <a:noFill/>
          <a:ln/>
        </p:spPr>
        <p:txBody>
          <a:bodyPr wrap="none" lIns="0" tIns="0" rIns="0" bIns="0" rtlCol="0" anchor="t"/>
          <a:lstStyle/>
          <a:p>
            <a:pPr algn="l" indent="0" marL="0">
              <a:lnSpc>
                <a:spcPts val="5300"/>
              </a:lnSpc>
              <a:buNone/>
            </a:pPr>
            <a:r>
              <a:rPr lang="en-US" sz="4200" b="1" dirty="0">
                <a:solidFill>
                  <a:srgbClr val="000000"/>
                </a:solidFill>
                <a:latin typeface="Inter Bold" pitchFamily="34" charset="0"/>
                <a:ea typeface="Inter Bold" pitchFamily="34" charset="-122"/>
                <a:cs typeface="Inter Bold" pitchFamily="34" charset="-120"/>
              </a:rPr>
              <a:t>Decision Tree Example</a:t>
            </a:r>
            <a:endParaRPr lang="en-US" sz="4200" dirty="0"/>
          </a:p>
        </p:txBody>
      </p:sp>
      <p:pic>
        <p:nvPicPr>
          <p:cNvPr id="5" name="Image 2" descr="preencoded.png">    </p:cNvPr>
          <p:cNvPicPr>
            <a:picLocks noChangeAspect="1"/>
          </p:cNvPicPr>
          <p:nvPr/>
        </p:nvPicPr>
        <p:blipFill>
          <a:blip r:embed="rId3"/>
          <a:stretch>
            <a:fillRect/>
          </a:stretch>
        </p:blipFill>
        <p:spPr>
          <a:xfrm>
            <a:off x="754023" y="1734145"/>
            <a:ext cx="1077278" cy="1292662"/>
          </a:xfrm>
          <a:prstGeom prst="rect">
            <a:avLst/>
          </a:prstGeom>
        </p:spPr>
      </p:pic>
      <p:sp>
        <p:nvSpPr>
          <p:cNvPr id="6" name="Text 1"/>
          <p:cNvSpPr/>
          <p:nvPr/>
        </p:nvSpPr>
        <p:spPr>
          <a:xfrm>
            <a:off x="2154436" y="1949529"/>
            <a:ext cx="2693194" cy="336590"/>
          </a:xfrm>
          <a:prstGeom prst="rect">
            <a:avLst/>
          </a:prstGeom>
          <a:noFill/>
          <a:ln/>
        </p:spPr>
        <p:txBody>
          <a:bodyPr wrap="none" lIns="0" tIns="0" rIns="0" bIns="0" rtlCol="0" anchor="t"/>
          <a:lstStyle/>
          <a:p>
            <a:pPr algn="l" indent="0" marL="0">
              <a:lnSpc>
                <a:spcPts val="2650"/>
              </a:lnSpc>
              <a:buNone/>
            </a:pPr>
            <a:r>
              <a:rPr lang="en-US" sz="2100" b="1" dirty="0">
                <a:solidFill>
                  <a:srgbClr val="000000"/>
                </a:solidFill>
                <a:latin typeface="Inter Bold" pitchFamily="34" charset="0"/>
                <a:ea typeface="Inter Bold" pitchFamily="34" charset="-122"/>
                <a:cs typeface="Inter Bold" pitchFamily="34" charset="-120"/>
              </a:rPr>
              <a:t>Time of Day Check</a:t>
            </a:r>
            <a:endParaRPr lang="en-US" sz="2100" dirty="0"/>
          </a:p>
        </p:txBody>
      </p:sp>
      <p:sp>
        <p:nvSpPr>
          <p:cNvPr id="7" name="Text 2"/>
          <p:cNvSpPr/>
          <p:nvPr/>
        </p:nvSpPr>
        <p:spPr>
          <a:xfrm>
            <a:off x="2154436" y="2415302"/>
            <a:ext cx="6235541" cy="344805"/>
          </a:xfrm>
          <a:prstGeom prst="rect">
            <a:avLst/>
          </a:prstGeom>
          <a:noFill/>
          <a:ln/>
        </p:spPr>
        <p:txBody>
          <a:bodyPr wrap="none" lIns="0" tIns="0" rIns="0" bIns="0" rtlCol="0" anchor="t"/>
          <a:lstStyle/>
          <a:p>
            <a:pPr algn="l" indent="0" marL="0">
              <a:lnSpc>
                <a:spcPts val="2700"/>
              </a:lnSpc>
              <a:buNone/>
            </a:pPr>
            <a:r>
              <a:rPr lang="en-US" sz="1650" dirty="0">
                <a:solidFill>
                  <a:srgbClr val="000000"/>
                </a:solidFill>
                <a:latin typeface="Inter" pitchFamily="34" charset="0"/>
                <a:ea typeface="Inter" pitchFamily="34" charset="-122"/>
                <a:cs typeface="Inter" pitchFamily="34" charset="-120"/>
              </a:rPr>
              <a:t>First, the tree checks the time of day—morning or afternoon</a:t>
            </a:r>
            <a:endParaRPr lang="en-US" sz="1650" dirty="0"/>
          </a:p>
        </p:txBody>
      </p:sp>
      <p:pic>
        <p:nvPicPr>
          <p:cNvPr id="8" name="Image 3" descr="preencoded.png">    </p:cNvPr>
          <p:cNvPicPr>
            <a:picLocks noChangeAspect="1"/>
          </p:cNvPicPr>
          <p:nvPr/>
        </p:nvPicPr>
        <p:blipFill>
          <a:blip r:embed="rId4"/>
          <a:stretch>
            <a:fillRect/>
          </a:stretch>
        </p:blipFill>
        <p:spPr>
          <a:xfrm>
            <a:off x="754023" y="3026807"/>
            <a:ext cx="1077278" cy="1292662"/>
          </a:xfrm>
          <a:prstGeom prst="rect">
            <a:avLst/>
          </a:prstGeom>
        </p:spPr>
      </p:pic>
      <p:sp>
        <p:nvSpPr>
          <p:cNvPr id="9" name="Text 3"/>
          <p:cNvSpPr/>
          <p:nvPr/>
        </p:nvSpPr>
        <p:spPr>
          <a:xfrm>
            <a:off x="2154436" y="3242191"/>
            <a:ext cx="3012638" cy="336590"/>
          </a:xfrm>
          <a:prstGeom prst="rect">
            <a:avLst/>
          </a:prstGeom>
          <a:noFill/>
          <a:ln/>
        </p:spPr>
        <p:txBody>
          <a:bodyPr wrap="none" lIns="0" tIns="0" rIns="0" bIns="0" rtlCol="0" anchor="t"/>
          <a:lstStyle/>
          <a:p>
            <a:pPr algn="l" indent="0" marL="0">
              <a:lnSpc>
                <a:spcPts val="2650"/>
              </a:lnSpc>
              <a:buNone/>
            </a:pPr>
            <a:r>
              <a:rPr lang="en-US" sz="2100" b="1" dirty="0">
                <a:solidFill>
                  <a:srgbClr val="000000"/>
                </a:solidFill>
                <a:latin typeface="Inter Bold" pitchFamily="34" charset="0"/>
                <a:ea typeface="Inter Bold" pitchFamily="34" charset="-122"/>
                <a:cs typeface="Inter Bold" pitchFamily="34" charset="-120"/>
              </a:rPr>
              <a:t>Tiredness Assessment</a:t>
            </a:r>
            <a:endParaRPr lang="en-US" sz="2100" dirty="0"/>
          </a:p>
        </p:txBody>
      </p:sp>
      <p:sp>
        <p:nvSpPr>
          <p:cNvPr id="10" name="Text 4"/>
          <p:cNvSpPr/>
          <p:nvPr/>
        </p:nvSpPr>
        <p:spPr>
          <a:xfrm>
            <a:off x="2154436" y="3707963"/>
            <a:ext cx="6235541" cy="344805"/>
          </a:xfrm>
          <a:prstGeom prst="rect">
            <a:avLst/>
          </a:prstGeom>
          <a:noFill/>
          <a:ln/>
        </p:spPr>
        <p:txBody>
          <a:bodyPr wrap="none" lIns="0" tIns="0" rIns="0" bIns="0" rtlCol="0" anchor="t"/>
          <a:lstStyle/>
          <a:p>
            <a:pPr algn="l" indent="0" marL="0">
              <a:lnSpc>
                <a:spcPts val="2700"/>
              </a:lnSpc>
              <a:buNone/>
            </a:pPr>
            <a:r>
              <a:rPr lang="en-US" sz="1650" dirty="0">
                <a:solidFill>
                  <a:srgbClr val="000000"/>
                </a:solidFill>
                <a:latin typeface="Inter" pitchFamily="34" charset="0"/>
                <a:ea typeface="Inter" pitchFamily="34" charset="-122"/>
                <a:cs typeface="Inter" pitchFamily="34" charset="-120"/>
              </a:rPr>
              <a:t>Next, it asks whether you are tired</a:t>
            </a:r>
            <a:endParaRPr lang="en-US" sz="1650" dirty="0"/>
          </a:p>
        </p:txBody>
      </p:sp>
      <p:pic>
        <p:nvPicPr>
          <p:cNvPr id="11" name="Image 4" descr="preencoded.png">    </p:cNvPr>
          <p:cNvPicPr>
            <a:picLocks noChangeAspect="1"/>
          </p:cNvPicPr>
          <p:nvPr/>
        </p:nvPicPr>
        <p:blipFill>
          <a:blip r:embed="rId5"/>
          <a:stretch>
            <a:fillRect/>
          </a:stretch>
        </p:blipFill>
        <p:spPr>
          <a:xfrm>
            <a:off x="754023" y="4319468"/>
            <a:ext cx="1077278" cy="1586151"/>
          </a:xfrm>
          <a:prstGeom prst="rect">
            <a:avLst/>
          </a:prstGeom>
        </p:spPr>
      </p:pic>
      <p:sp>
        <p:nvSpPr>
          <p:cNvPr id="12" name="Text 5"/>
          <p:cNvSpPr/>
          <p:nvPr/>
        </p:nvSpPr>
        <p:spPr>
          <a:xfrm>
            <a:off x="2154436" y="4534853"/>
            <a:ext cx="2693194" cy="336590"/>
          </a:xfrm>
          <a:prstGeom prst="rect">
            <a:avLst/>
          </a:prstGeom>
          <a:noFill/>
          <a:ln/>
        </p:spPr>
        <p:txBody>
          <a:bodyPr wrap="none" lIns="0" tIns="0" rIns="0" bIns="0" rtlCol="0" anchor="t"/>
          <a:lstStyle/>
          <a:p>
            <a:pPr algn="l" indent="0" marL="0">
              <a:lnSpc>
                <a:spcPts val="2650"/>
              </a:lnSpc>
              <a:buNone/>
            </a:pPr>
            <a:r>
              <a:rPr lang="en-US" sz="2100" b="1" dirty="0">
                <a:solidFill>
                  <a:srgbClr val="000000"/>
                </a:solidFill>
                <a:latin typeface="Inter Bold" pitchFamily="34" charset="0"/>
                <a:ea typeface="Inter Bold" pitchFamily="34" charset="-122"/>
                <a:cs typeface="Inter Bold" pitchFamily="34" charset="-120"/>
              </a:rPr>
              <a:t>Decision Making</a:t>
            </a:r>
            <a:endParaRPr lang="en-US" sz="2100" dirty="0"/>
          </a:p>
        </p:txBody>
      </p:sp>
      <p:sp>
        <p:nvSpPr>
          <p:cNvPr id="13" name="Text 6"/>
          <p:cNvSpPr/>
          <p:nvPr/>
        </p:nvSpPr>
        <p:spPr>
          <a:xfrm>
            <a:off x="2154436" y="5000625"/>
            <a:ext cx="6235541" cy="689610"/>
          </a:xfrm>
          <a:prstGeom prst="rect">
            <a:avLst/>
          </a:prstGeom>
          <a:noFill/>
          <a:ln/>
        </p:spPr>
        <p:txBody>
          <a:bodyPr wrap="square" lIns="0" tIns="0" rIns="0" bIns="0" rtlCol="0" anchor="t"/>
          <a:lstStyle/>
          <a:p>
            <a:pPr algn="l" indent="0" marL="0">
              <a:lnSpc>
                <a:spcPts val="2700"/>
              </a:lnSpc>
              <a:buNone/>
            </a:pPr>
            <a:r>
              <a:rPr lang="en-US" sz="1650" dirty="0">
                <a:solidFill>
                  <a:srgbClr val="000000"/>
                </a:solidFill>
                <a:latin typeface="Inter" pitchFamily="34" charset="0"/>
                <a:ea typeface="Inter" pitchFamily="34" charset="-122"/>
                <a:cs typeface="Inter" pitchFamily="34" charset="-120"/>
              </a:rPr>
              <a:t>Based on these factors, it recommends whether to drink coffee</a:t>
            </a:r>
            <a:endParaRPr lang="en-US" sz="1650" dirty="0"/>
          </a:p>
        </p:txBody>
      </p:sp>
      <p:pic>
        <p:nvPicPr>
          <p:cNvPr id="14" name="Image 5" descr="preencoded.png">    </p:cNvPr>
          <p:cNvPicPr>
            <a:picLocks noChangeAspect="1"/>
          </p:cNvPicPr>
          <p:nvPr/>
        </p:nvPicPr>
        <p:blipFill>
          <a:blip r:embed="rId6"/>
          <a:stretch>
            <a:fillRect/>
          </a:stretch>
        </p:blipFill>
        <p:spPr>
          <a:xfrm>
            <a:off x="754023" y="5905619"/>
            <a:ext cx="1077278" cy="1586151"/>
          </a:xfrm>
          <a:prstGeom prst="rect">
            <a:avLst/>
          </a:prstGeom>
        </p:spPr>
      </p:pic>
      <p:sp>
        <p:nvSpPr>
          <p:cNvPr id="15" name="Text 7"/>
          <p:cNvSpPr/>
          <p:nvPr/>
        </p:nvSpPr>
        <p:spPr>
          <a:xfrm>
            <a:off x="2154436" y="6121003"/>
            <a:ext cx="2693194" cy="336590"/>
          </a:xfrm>
          <a:prstGeom prst="rect">
            <a:avLst/>
          </a:prstGeom>
          <a:noFill/>
          <a:ln/>
        </p:spPr>
        <p:txBody>
          <a:bodyPr wrap="none" lIns="0" tIns="0" rIns="0" bIns="0" rtlCol="0" anchor="t"/>
          <a:lstStyle/>
          <a:p>
            <a:pPr algn="l" indent="0" marL="0">
              <a:lnSpc>
                <a:spcPts val="2650"/>
              </a:lnSpc>
              <a:buNone/>
            </a:pPr>
            <a:r>
              <a:rPr lang="en-US" sz="2100" b="1" dirty="0">
                <a:solidFill>
                  <a:srgbClr val="000000"/>
                </a:solidFill>
                <a:latin typeface="Inter Bold" pitchFamily="34" charset="0"/>
                <a:ea typeface="Inter Bold" pitchFamily="34" charset="-122"/>
                <a:cs typeface="Inter Bold" pitchFamily="34" charset="-120"/>
              </a:rPr>
              <a:t>Final Outcome</a:t>
            </a:r>
            <a:endParaRPr lang="en-US" sz="2100" dirty="0"/>
          </a:p>
        </p:txBody>
      </p:sp>
      <p:sp>
        <p:nvSpPr>
          <p:cNvPr id="16" name="Text 8"/>
          <p:cNvSpPr/>
          <p:nvPr/>
        </p:nvSpPr>
        <p:spPr>
          <a:xfrm>
            <a:off x="2154436" y="6586776"/>
            <a:ext cx="6235541" cy="689610"/>
          </a:xfrm>
          <a:prstGeom prst="rect">
            <a:avLst/>
          </a:prstGeom>
          <a:noFill/>
          <a:ln/>
        </p:spPr>
        <p:txBody>
          <a:bodyPr wrap="square" lIns="0" tIns="0" rIns="0" bIns="0" rtlCol="0" anchor="t"/>
          <a:lstStyle/>
          <a:p>
            <a:pPr algn="l" indent="0" marL="0">
              <a:lnSpc>
                <a:spcPts val="2700"/>
              </a:lnSpc>
              <a:buNone/>
            </a:pPr>
            <a:r>
              <a:rPr lang="en-US" sz="1650" dirty="0">
                <a:solidFill>
                  <a:srgbClr val="000000"/>
                </a:solidFill>
                <a:latin typeface="Inter" pitchFamily="34" charset="0"/>
                <a:ea typeface="Inter" pitchFamily="34" charset="-122"/>
                <a:cs typeface="Inter" pitchFamily="34" charset="-120"/>
              </a:rPr>
              <a:t>The leaf node provides the final recommendation: coffee or no coffee</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203371"/>
            <a:ext cx="6635948"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Types of Decision Trees</a:t>
            </a:r>
            <a:endParaRPr lang="en-US" sz="4450" dirty="0"/>
          </a:p>
        </p:txBody>
      </p:sp>
      <p:sp>
        <p:nvSpPr>
          <p:cNvPr id="3" name="Shape 1"/>
          <p:cNvSpPr/>
          <p:nvPr/>
        </p:nvSpPr>
        <p:spPr>
          <a:xfrm>
            <a:off x="793790" y="3252311"/>
            <a:ext cx="6225897" cy="2773799"/>
          </a:xfrm>
          <a:prstGeom prst="roundRect">
            <a:avLst>
              <a:gd name="adj" fmla="val 3435"/>
            </a:avLst>
          </a:prstGeom>
          <a:solidFill>
            <a:srgbClr val="D2EDF9"/>
          </a:solidFill>
          <a:ln w="7620">
            <a:solidFill>
              <a:srgbClr val="B8D3DF"/>
            </a:solidFill>
            <a:prstDash val="solid"/>
          </a:ln>
        </p:spPr>
      </p:sp>
      <p:sp>
        <p:nvSpPr>
          <p:cNvPr id="4" name="Text 2"/>
          <p:cNvSpPr/>
          <p:nvPr/>
        </p:nvSpPr>
        <p:spPr>
          <a:xfrm>
            <a:off x="1028224" y="3486745"/>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Classification Trees</a:t>
            </a:r>
            <a:endParaRPr lang="en-US" sz="2200" dirty="0"/>
          </a:p>
        </p:txBody>
      </p:sp>
      <p:sp>
        <p:nvSpPr>
          <p:cNvPr id="5" name="Text 3"/>
          <p:cNvSpPr/>
          <p:nvPr/>
        </p:nvSpPr>
        <p:spPr>
          <a:xfrm>
            <a:off x="1028224" y="3977164"/>
            <a:ext cx="5757029" cy="1451610"/>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Designed to predict categorical outcomes, these trees classify data into different classes. For example, they can determine whether an email is "spam" or "not spam" based on various features of the email.</a:t>
            </a:r>
            <a:endParaRPr lang="en-US" sz="1750" dirty="0"/>
          </a:p>
        </p:txBody>
      </p:sp>
      <p:sp>
        <p:nvSpPr>
          <p:cNvPr id="6" name="Shape 4"/>
          <p:cNvSpPr/>
          <p:nvPr/>
        </p:nvSpPr>
        <p:spPr>
          <a:xfrm>
            <a:off x="7246501" y="3252311"/>
            <a:ext cx="6225897" cy="2773799"/>
          </a:xfrm>
          <a:prstGeom prst="roundRect">
            <a:avLst>
              <a:gd name="adj" fmla="val 3435"/>
            </a:avLst>
          </a:prstGeom>
          <a:solidFill>
            <a:srgbClr val="D2EDF9"/>
          </a:solidFill>
          <a:ln w="7620">
            <a:solidFill>
              <a:srgbClr val="B8D3DF"/>
            </a:solidFill>
            <a:prstDash val="solid"/>
          </a:ln>
        </p:spPr>
      </p:sp>
      <p:sp>
        <p:nvSpPr>
          <p:cNvPr id="7" name="Text 5"/>
          <p:cNvSpPr/>
          <p:nvPr/>
        </p:nvSpPr>
        <p:spPr>
          <a:xfrm>
            <a:off x="7480935" y="3486745"/>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Regression Trees</a:t>
            </a:r>
            <a:endParaRPr lang="en-US" sz="2200" dirty="0"/>
          </a:p>
        </p:txBody>
      </p:sp>
      <p:sp>
        <p:nvSpPr>
          <p:cNvPr id="8" name="Text 6"/>
          <p:cNvSpPr/>
          <p:nvPr/>
        </p:nvSpPr>
        <p:spPr>
          <a:xfrm>
            <a:off x="7480935" y="3977164"/>
            <a:ext cx="5757029" cy="1814513"/>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Used when the target variable is continuous, these trees predict numerical values rather than categories. For instance, a regression tree can estimate the price of a house based on its size, location, and other features.</a:t>
            </a:r>
            <a:endParaRPr lang="en-US" sz="1750" dirty="0"/>
          </a:p>
        </p:txBody>
      </p:sp>
      <p:pic>
        <p:nvPicPr>
          <p:cNvPr id="9"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850106"/>
            <a:ext cx="7087553"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How Decision Trees Work</a:t>
            </a:r>
            <a:endParaRPr lang="en-US" sz="4450" dirty="0"/>
          </a:p>
        </p:txBody>
      </p:sp>
      <p:sp>
        <p:nvSpPr>
          <p:cNvPr id="3" name="Shape 1"/>
          <p:cNvSpPr/>
          <p:nvPr/>
        </p:nvSpPr>
        <p:spPr>
          <a:xfrm>
            <a:off x="793790" y="3033236"/>
            <a:ext cx="2914412" cy="226814"/>
          </a:xfrm>
          <a:prstGeom prst="roundRect">
            <a:avLst>
              <a:gd name="adj" fmla="val 42003"/>
            </a:avLst>
          </a:prstGeom>
          <a:solidFill>
            <a:srgbClr val="D2EDF9"/>
          </a:solidFill>
          <a:ln w="7620">
            <a:solidFill>
              <a:srgbClr val="B8D3DF"/>
            </a:solidFill>
            <a:prstDash val="solid"/>
          </a:ln>
        </p:spPr>
      </p:sp>
      <p:sp>
        <p:nvSpPr>
          <p:cNvPr id="4" name="Text 2"/>
          <p:cNvSpPr/>
          <p:nvPr/>
        </p:nvSpPr>
        <p:spPr>
          <a:xfrm>
            <a:off x="793790" y="3600212"/>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Root Node Creation</a:t>
            </a:r>
            <a:endParaRPr lang="en-US" sz="2200" dirty="0"/>
          </a:p>
        </p:txBody>
      </p:sp>
      <p:sp>
        <p:nvSpPr>
          <p:cNvPr id="5" name="Text 3"/>
          <p:cNvSpPr/>
          <p:nvPr/>
        </p:nvSpPr>
        <p:spPr>
          <a:xfrm>
            <a:off x="793790" y="4090630"/>
            <a:ext cx="2914412" cy="2540318"/>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A decision tree starts with a main question known as the root node. This question is derived from the features of the dataset and serves as the starting point for decision-making.</a:t>
            </a:r>
            <a:endParaRPr lang="en-US" sz="1750" dirty="0"/>
          </a:p>
        </p:txBody>
      </p:sp>
      <p:sp>
        <p:nvSpPr>
          <p:cNvPr id="6" name="Shape 4"/>
          <p:cNvSpPr/>
          <p:nvPr/>
        </p:nvSpPr>
        <p:spPr>
          <a:xfrm>
            <a:off x="4048363" y="2692956"/>
            <a:ext cx="2914531" cy="226814"/>
          </a:xfrm>
          <a:prstGeom prst="roundRect">
            <a:avLst>
              <a:gd name="adj" fmla="val 42003"/>
            </a:avLst>
          </a:prstGeom>
          <a:solidFill>
            <a:srgbClr val="D2EDF9"/>
          </a:solidFill>
          <a:ln w="7620">
            <a:solidFill>
              <a:srgbClr val="B8D3DF"/>
            </a:solidFill>
            <a:prstDash val="solid"/>
          </a:ln>
        </p:spPr>
      </p:sp>
      <p:sp>
        <p:nvSpPr>
          <p:cNvPr id="7" name="Text 5"/>
          <p:cNvSpPr/>
          <p:nvPr/>
        </p:nvSpPr>
        <p:spPr>
          <a:xfrm>
            <a:off x="4048363" y="3259931"/>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Branching Process</a:t>
            </a:r>
            <a:endParaRPr lang="en-US" sz="2200" dirty="0"/>
          </a:p>
        </p:txBody>
      </p:sp>
      <p:sp>
        <p:nvSpPr>
          <p:cNvPr id="8" name="Text 6"/>
          <p:cNvSpPr/>
          <p:nvPr/>
        </p:nvSpPr>
        <p:spPr>
          <a:xfrm>
            <a:off x="4048363" y="3750350"/>
            <a:ext cx="2914531" cy="3629025"/>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From the root node, the tree asks a series of yes/no questions. Each question splits the data into subsets based on specific attributes. For example, if the first question is "Is it raining?", your answer determines which branch to follow.</a:t>
            </a:r>
            <a:endParaRPr lang="en-US" sz="1750" dirty="0"/>
          </a:p>
        </p:txBody>
      </p:sp>
      <p:sp>
        <p:nvSpPr>
          <p:cNvPr id="9" name="Shape 7"/>
          <p:cNvSpPr/>
          <p:nvPr/>
        </p:nvSpPr>
        <p:spPr>
          <a:xfrm>
            <a:off x="7303056" y="2352675"/>
            <a:ext cx="2914531" cy="226814"/>
          </a:xfrm>
          <a:prstGeom prst="roundRect">
            <a:avLst>
              <a:gd name="adj" fmla="val 42003"/>
            </a:avLst>
          </a:prstGeom>
          <a:solidFill>
            <a:srgbClr val="D2EDF9"/>
          </a:solidFill>
          <a:ln w="7620">
            <a:solidFill>
              <a:srgbClr val="B8D3DF"/>
            </a:solidFill>
            <a:prstDash val="solid"/>
          </a:ln>
        </p:spPr>
      </p:sp>
      <p:sp>
        <p:nvSpPr>
          <p:cNvPr id="10" name="Text 8"/>
          <p:cNvSpPr/>
          <p:nvPr/>
        </p:nvSpPr>
        <p:spPr>
          <a:xfrm>
            <a:off x="7303056" y="2919651"/>
            <a:ext cx="2914531" cy="708660"/>
          </a:xfrm>
          <a:prstGeom prst="rect">
            <a:avLst/>
          </a:prstGeom>
          <a:noFill/>
          <a:ln/>
        </p:spPr>
        <p:txBody>
          <a:bodyPr wrap="squar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Sequential Decision Making</a:t>
            </a:r>
            <a:endParaRPr lang="en-US" sz="2200" dirty="0"/>
          </a:p>
        </p:txBody>
      </p:sp>
      <p:sp>
        <p:nvSpPr>
          <p:cNvPr id="11" name="Text 9"/>
          <p:cNvSpPr/>
          <p:nvPr/>
        </p:nvSpPr>
        <p:spPr>
          <a:xfrm>
            <a:off x="7303056" y="3764399"/>
            <a:ext cx="2914531" cy="3266123"/>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This branching continues through a sequence of decisions. As you follow each branch, you encounter more questions that break the data into smaller groups until no more helpful questions remain.</a:t>
            </a:r>
            <a:endParaRPr lang="en-US" sz="1750" dirty="0"/>
          </a:p>
        </p:txBody>
      </p:sp>
      <p:sp>
        <p:nvSpPr>
          <p:cNvPr id="12" name="Shape 10"/>
          <p:cNvSpPr/>
          <p:nvPr/>
        </p:nvSpPr>
        <p:spPr>
          <a:xfrm>
            <a:off x="10557748" y="2012513"/>
            <a:ext cx="2914531" cy="226814"/>
          </a:xfrm>
          <a:prstGeom prst="roundRect">
            <a:avLst>
              <a:gd name="adj" fmla="val 42003"/>
            </a:avLst>
          </a:prstGeom>
          <a:solidFill>
            <a:srgbClr val="D2EDF9"/>
          </a:solidFill>
          <a:ln w="7620">
            <a:solidFill>
              <a:srgbClr val="B8D3DF"/>
            </a:solidFill>
            <a:prstDash val="solid"/>
          </a:ln>
        </p:spPr>
      </p:sp>
      <p:sp>
        <p:nvSpPr>
          <p:cNvPr id="13" name="Text 11"/>
          <p:cNvSpPr/>
          <p:nvPr/>
        </p:nvSpPr>
        <p:spPr>
          <a:xfrm>
            <a:off x="10557748" y="2579489"/>
            <a:ext cx="2914531" cy="708660"/>
          </a:xfrm>
          <a:prstGeom prst="rect">
            <a:avLst/>
          </a:prstGeom>
          <a:noFill/>
          <a:ln/>
        </p:spPr>
        <p:txBody>
          <a:bodyPr wrap="squar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Reaching the Outcome</a:t>
            </a:r>
            <a:endParaRPr lang="en-US" sz="2200" dirty="0"/>
          </a:p>
        </p:txBody>
      </p:sp>
      <p:sp>
        <p:nvSpPr>
          <p:cNvPr id="14" name="Text 12"/>
          <p:cNvSpPr/>
          <p:nvPr/>
        </p:nvSpPr>
        <p:spPr>
          <a:xfrm>
            <a:off x="10557748" y="3424238"/>
            <a:ext cx="2914531" cy="2903220"/>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You eventually reach the end of a branch where you find the final outcome or decision. This could be a classification (like "spam" or "not spam") or a prediction (such as an estimated price).</a:t>
            </a:r>
            <a:endParaRPr lang="en-US" sz="1750" dirty="0"/>
          </a:p>
        </p:txBody>
      </p:sp>
      <p:pic>
        <p:nvPicPr>
          <p:cNvPr id="15"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343620"/>
            <a:ext cx="8282107"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Advantages of Decision Trees</a:t>
            </a:r>
            <a:endParaRPr lang="en-US" sz="4450" dirty="0"/>
          </a:p>
        </p:txBody>
      </p:sp>
      <p:sp>
        <p:nvSpPr>
          <p:cNvPr id="3" name="Shape 1"/>
          <p:cNvSpPr/>
          <p:nvPr/>
        </p:nvSpPr>
        <p:spPr>
          <a:xfrm>
            <a:off x="793790" y="2392561"/>
            <a:ext cx="510302" cy="510302"/>
          </a:xfrm>
          <a:prstGeom prst="roundRect">
            <a:avLst>
              <a:gd name="adj" fmla="val 18669"/>
            </a:avLst>
          </a:prstGeom>
          <a:solidFill>
            <a:srgbClr val="D2EDF9"/>
          </a:solidFill>
          <a:ln w="7620">
            <a:solidFill>
              <a:srgbClr val="B8D3DF"/>
            </a:solidFill>
            <a:prstDash val="solid"/>
          </a:ln>
        </p:spPr>
      </p:sp>
      <p:pic>
        <p:nvPicPr>
          <p:cNvPr id="4" name="Image 0" descr="preencoded.png">    </p:cNvPr>
          <p:cNvPicPr>
            <a:picLocks noChangeAspect="1"/>
          </p:cNvPicPr>
          <p:nvPr/>
        </p:nvPicPr>
        <p:blipFill>
          <a:blip r:embed="rId1"/>
          <a:stretch>
            <a:fillRect/>
          </a:stretch>
        </p:blipFill>
        <p:spPr>
          <a:xfrm>
            <a:off x="878860" y="2435066"/>
            <a:ext cx="340162" cy="425291"/>
          </a:xfrm>
          <a:prstGeom prst="rect">
            <a:avLst/>
          </a:prstGeom>
        </p:spPr>
      </p:pic>
      <p:sp>
        <p:nvSpPr>
          <p:cNvPr id="5" name="Text 2"/>
          <p:cNvSpPr/>
          <p:nvPr/>
        </p:nvSpPr>
        <p:spPr>
          <a:xfrm>
            <a:off x="1530906" y="2470428"/>
            <a:ext cx="4089559"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Simplicity and Interpretability</a:t>
            </a:r>
            <a:endParaRPr lang="en-US" sz="2200" dirty="0"/>
          </a:p>
        </p:txBody>
      </p:sp>
      <p:sp>
        <p:nvSpPr>
          <p:cNvPr id="6" name="Text 3"/>
          <p:cNvSpPr/>
          <p:nvPr/>
        </p:nvSpPr>
        <p:spPr>
          <a:xfrm>
            <a:off x="1530906" y="2960846"/>
            <a:ext cx="5460444" cy="1451610"/>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Decision trees are straightforward and easy to understand. You can visualize them like a flowchart, which makes it simple to see how decisions are made.</a:t>
            </a:r>
            <a:endParaRPr lang="en-US" sz="1750" dirty="0"/>
          </a:p>
        </p:txBody>
      </p:sp>
      <p:sp>
        <p:nvSpPr>
          <p:cNvPr id="7" name="Shape 4"/>
          <p:cNvSpPr/>
          <p:nvPr/>
        </p:nvSpPr>
        <p:spPr>
          <a:xfrm>
            <a:off x="7274838" y="2392561"/>
            <a:ext cx="510302" cy="510302"/>
          </a:xfrm>
          <a:prstGeom prst="roundRect">
            <a:avLst>
              <a:gd name="adj" fmla="val 18669"/>
            </a:avLst>
          </a:prstGeom>
          <a:solidFill>
            <a:srgbClr val="D2EDF9"/>
          </a:solidFill>
          <a:ln w="7620">
            <a:solidFill>
              <a:srgbClr val="B8D3DF"/>
            </a:solidFill>
            <a:prstDash val="solid"/>
          </a:ln>
        </p:spPr>
      </p:sp>
      <p:pic>
        <p:nvPicPr>
          <p:cNvPr id="8" name="Image 1" descr="preencoded.png">    </p:cNvPr>
          <p:cNvPicPr>
            <a:picLocks noChangeAspect="1"/>
          </p:cNvPicPr>
          <p:nvPr/>
        </p:nvPicPr>
        <p:blipFill>
          <a:blip r:embed="rId2"/>
          <a:stretch>
            <a:fillRect/>
          </a:stretch>
        </p:blipFill>
        <p:spPr>
          <a:xfrm>
            <a:off x="7359908" y="2435066"/>
            <a:ext cx="340162" cy="425291"/>
          </a:xfrm>
          <a:prstGeom prst="rect">
            <a:avLst/>
          </a:prstGeom>
        </p:spPr>
      </p:pic>
      <p:sp>
        <p:nvSpPr>
          <p:cNvPr id="9" name="Text 5"/>
          <p:cNvSpPr/>
          <p:nvPr/>
        </p:nvSpPr>
        <p:spPr>
          <a:xfrm>
            <a:off x="8011954" y="247042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Versatility</a:t>
            </a:r>
            <a:endParaRPr lang="en-US" sz="2200" dirty="0"/>
          </a:p>
        </p:txBody>
      </p:sp>
      <p:sp>
        <p:nvSpPr>
          <p:cNvPr id="10" name="Text 6"/>
          <p:cNvSpPr/>
          <p:nvPr/>
        </p:nvSpPr>
        <p:spPr>
          <a:xfrm>
            <a:off x="8011954" y="2960846"/>
            <a:ext cx="5460444" cy="1451610"/>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They can be used for different types of tasks and work well for both classification and regression problems, making them adaptable to various scenarios.</a:t>
            </a:r>
            <a:endParaRPr lang="en-US" sz="1750" dirty="0"/>
          </a:p>
        </p:txBody>
      </p:sp>
      <p:sp>
        <p:nvSpPr>
          <p:cNvPr id="11" name="Shape 7"/>
          <p:cNvSpPr/>
          <p:nvPr/>
        </p:nvSpPr>
        <p:spPr>
          <a:xfrm>
            <a:off x="793790" y="4866084"/>
            <a:ext cx="510302" cy="510302"/>
          </a:xfrm>
          <a:prstGeom prst="roundRect">
            <a:avLst>
              <a:gd name="adj" fmla="val 18669"/>
            </a:avLst>
          </a:prstGeom>
          <a:solidFill>
            <a:srgbClr val="D2EDF9"/>
          </a:solidFill>
          <a:ln w="7620">
            <a:solidFill>
              <a:srgbClr val="B8D3DF"/>
            </a:solidFill>
            <a:prstDash val="solid"/>
          </a:ln>
        </p:spPr>
      </p:sp>
      <p:pic>
        <p:nvPicPr>
          <p:cNvPr id="12" name="Image 2" descr="preencoded.png">    </p:cNvPr>
          <p:cNvPicPr>
            <a:picLocks noChangeAspect="1"/>
          </p:cNvPicPr>
          <p:nvPr/>
        </p:nvPicPr>
        <p:blipFill>
          <a:blip r:embed="rId3"/>
          <a:stretch>
            <a:fillRect/>
          </a:stretch>
        </p:blipFill>
        <p:spPr>
          <a:xfrm>
            <a:off x="878860" y="4908590"/>
            <a:ext cx="340162" cy="425291"/>
          </a:xfrm>
          <a:prstGeom prst="rect">
            <a:avLst/>
          </a:prstGeom>
        </p:spPr>
      </p:pic>
      <p:sp>
        <p:nvSpPr>
          <p:cNvPr id="13" name="Text 8"/>
          <p:cNvSpPr/>
          <p:nvPr/>
        </p:nvSpPr>
        <p:spPr>
          <a:xfrm>
            <a:off x="1530906" y="4943951"/>
            <a:ext cx="3866674"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No Need for Feature Scaling</a:t>
            </a:r>
            <a:endParaRPr lang="en-US" sz="2200" dirty="0"/>
          </a:p>
        </p:txBody>
      </p:sp>
      <p:sp>
        <p:nvSpPr>
          <p:cNvPr id="14" name="Text 9"/>
          <p:cNvSpPr/>
          <p:nvPr/>
        </p:nvSpPr>
        <p:spPr>
          <a:xfrm>
            <a:off x="1530906" y="5434370"/>
            <a:ext cx="5460444" cy="1088708"/>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Unlike many other algorithms, decision trees don't require you to normalize or scale your data, simplifying the preprocessing steps.</a:t>
            </a:r>
            <a:endParaRPr lang="en-US" sz="1750" dirty="0"/>
          </a:p>
        </p:txBody>
      </p:sp>
      <p:sp>
        <p:nvSpPr>
          <p:cNvPr id="15" name="Shape 10"/>
          <p:cNvSpPr/>
          <p:nvPr/>
        </p:nvSpPr>
        <p:spPr>
          <a:xfrm>
            <a:off x="7274838" y="4866084"/>
            <a:ext cx="510302" cy="510302"/>
          </a:xfrm>
          <a:prstGeom prst="roundRect">
            <a:avLst>
              <a:gd name="adj" fmla="val 18669"/>
            </a:avLst>
          </a:prstGeom>
          <a:solidFill>
            <a:srgbClr val="D2EDF9"/>
          </a:solidFill>
          <a:ln w="7620">
            <a:solidFill>
              <a:srgbClr val="B8D3DF"/>
            </a:solidFill>
            <a:prstDash val="solid"/>
          </a:ln>
        </p:spPr>
      </p:sp>
      <p:pic>
        <p:nvPicPr>
          <p:cNvPr id="16" name="Image 3" descr="preencoded.png">    </p:cNvPr>
          <p:cNvPicPr>
            <a:picLocks noChangeAspect="1"/>
          </p:cNvPicPr>
          <p:nvPr/>
        </p:nvPicPr>
        <p:blipFill>
          <a:blip r:embed="rId4"/>
          <a:stretch>
            <a:fillRect/>
          </a:stretch>
        </p:blipFill>
        <p:spPr>
          <a:xfrm>
            <a:off x="7359908" y="4908590"/>
            <a:ext cx="340162" cy="425291"/>
          </a:xfrm>
          <a:prstGeom prst="rect">
            <a:avLst/>
          </a:prstGeom>
        </p:spPr>
      </p:pic>
      <p:sp>
        <p:nvSpPr>
          <p:cNvPr id="17" name="Text 11"/>
          <p:cNvSpPr/>
          <p:nvPr/>
        </p:nvSpPr>
        <p:spPr>
          <a:xfrm>
            <a:off x="8011954" y="4943951"/>
            <a:ext cx="4622840"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Handles Non-linear Relationships</a:t>
            </a:r>
            <a:endParaRPr lang="en-US" sz="2200" dirty="0"/>
          </a:p>
        </p:txBody>
      </p:sp>
      <p:sp>
        <p:nvSpPr>
          <p:cNvPr id="18" name="Text 12"/>
          <p:cNvSpPr/>
          <p:nvPr/>
        </p:nvSpPr>
        <p:spPr>
          <a:xfrm>
            <a:off x="8011954" y="5434370"/>
            <a:ext cx="5460444" cy="1451610"/>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They are capable of capturing non-linear relationships between features and target variables, making them effective for complex data patterns.</a:t>
            </a:r>
            <a:endParaRPr lang="en-US" sz="1750" dirty="0"/>
          </a:p>
        </p:txBody>
      </p:sp>
      <p:pic>
        <p:nvPicPr>
          <p:cNvPr id="19" name="Image 4" descr="preencoded.png">    </p:cNvPr>
          <p:cNvPicPr>
            <a:picLocks noChangeAspect="1"/>
          </p:cNvPicPr>
          <p:nvPr/>
        </p:nvPicPr>
        <p:blipFill>
          <a:blip r:embed="rId5"/>
          <a:stretch>
            <a:fillRect/>
          </a:stretch>
        </p:blipFill>
        <p:spPr>
          <a:xfrm>
            <a:off x="13700760" y="228600"/>
            <a:ext cx="701040" cy="6641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244322"/>
            <a:ext cx="9081611"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Disadvantages of Decision Trees</a:t>
            </a:r>
            <a:endParaRPr lang="en-US" sz="4450" dirty="0"/>
          </a:p>
        </p:txBody>
      </p:sp>
      <p:sp>
        <p:nvSpPr>
          <p:cNvPr id="3" name="Text 1"/>
          <p:cNvSpPr/>
          <p:nvPr/>
        </p:nvSpPr>
        <p:spPr>
          <a:xfrm>
            <a:off x="2069187" y="3724989"/>
            <a:ext cx="2835235" cy="354330"/>
          </a:xfrm>
          <a:prstGeom prst="rect">
            <a:avLst/>
          </a:prstGeom>
          <a:noFill/>
          <a:ln/>
        </p:spPr>
        <p:txBody>
          <a:bodyPr wrap="none" lIns="0" tIns="0" rIns="0" bIns="0" rtlCol="0" anchor="t"/>
          <a:lstStyle/>
          <a:p>
            <a:pPr algn="r"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Overfitting</a:t>
            </a:r>
            <a:endParaRPr lang="en-US" sz="2200" dirty="0"/>
          </a:p>
        </p:txBody>
      </p:sp>
      <p:sp>
        <p:nvSpPr>
          <p:cNvPr id="4" name="Text 2"/>
          <p:cNvSpPr/>
          <p:nvPr/>
        </p:nvSpPr>
        <p:spPr>
          <a:xfrm>
            <a:off x="793790" y="4215408"/>
            <a:ext cx="4110633" cy="1451610"/>
          </a:xfrm>
          <a:prstGeom prst="rect">
            <a:avLst/>
          </a:prstGeom>
          <a:noFill/>
          <a:ln/>
        </p:spPr>
        <p:txBody>
          <a:bodyPr wrap="square" lIns="0" tIns="0" rIns="0" bIns="0" rtlCol="0" anchor="t"/>
          <a:lstStyle/>
          <a:p>
            <a:pPr algn="r" indent="0" marL="0">
              <a:lnSpc>
                <a:spcPts val="2850"/>
              </a:lnSpc>
              <a:buNone/>
            </a:pPr>
            <a:r>
              <a:rPr lang="en-US" sz="1750" dirty="0">
                <a:solidFill>
                  <a:srgbClr val="000000"/>
                </a:solidFill>
                <a:latin typeface="Inter" pitchFamily="34" charset="0"/>
                <a:ea typeface="Inter" pitchFamily="34" charset="-122"/>
                <a:cs typeface="Inter" pitchFamily="34" charset="-120"/>
              </a:rPr>
              <a:t>Overfitting occurs when a decision tree captures noise and details in the training data, causing it to perform poorly on new data.</a:t>
            </a:r>
            <a:endParaRPr lang="en-US" sz="1750" dirty="0"/>
          </a:p>
        </p:txBody>
      </p:sp>
      <p:pic>
        <p:nvPicPr>
          <p:cNvPr id="5" name="Image 0" descr="preencoded.png">    </p:cNvPr>
          <p:cNvPicPr>
            <a:picLocks noChangeAspect="1"/>
          </p:cNvPicPr>
          <p:nvPr/>
        </p:nvPicPr>
        <p:blipFill>
          <a:blip r:embed="rId1"/>
          <a:stretch>
            <a:fillRect/>
          </a:stretch>
        </p:blipFill>
        <p:spPr>
          <a:xfrm>
            <a:off x="5358051" y="2920960"/>
            <a:ext cx="3549968" cy="3549968"/>
          </a:xfrm>
          <a:prstGeom prst="rect">
            <a:avLst/>
          </a:prstGeom>
        </p:spPr>
      </p:pic>
      <p:sp>
        <p:nvSpPr>
          <p:cNvPr id="6" name="Shape 3"/>
          <p:cNvSpPr/>
          <p:nvPr/>
        </p:nvSpPr>
        <p:spPr>
          <a:xfrm>
            <a:off x="5141119" y="4412456"/>
            <a:ext cx="566976" cy="566976"/>
          </a:xfrm>
          <a:prstGeom prst="roundRect">
            <a:avLst>
              <a:gd name="adj" fmla="val 1611154"/>
            </a:avLst>
          </a:prstGeom>
          <a:solidFill>
            <a:srgbClr val="D2EDF9"/>
          </a:solidFill>
          <a:ln w="7620">
            <a:solidFill>
              <a:srgbClr val="B8D3DF"/>
            </a:solidFill>
            <a:prstDash val="solid"/>
          </a:ln>
        </p:spPr>
      </p:sp>
      <p:pic>
        <p:nvPicPr>
          <p:cNvPr id="7" name="Image 1" descr="preencoded.png">    </p:cNvPr>
          <p:cNvPicPr>
            <a:picLocks noChangeAspect="1"/>
          </p:cNvPicPr>
          <p:nvPr/>
        </p:nvPicPr>
        <p:blipFill>
          <a:blip r:embed="rId2"/>
          <a:stretch>
            <a:fillRect/>
          </a:stretch>
        </p:blipFill>
        <p:spPr>
          <a:xfrm>
            <a:off x="5296972" y="4536400"/>
            <a:ext cx="255151" cy="318968"/>
          </a:xfrm>
          <a:prstGeom prst="rect">
            <a:avLst/>
          </a:prstGeom>
        </p:spPr>
      </p:pic>
      <p:sp>
        <p:nvSpPr>
          <p:cNvPr id="8" name="Text 4"/>
          <p:cNvSpPr/>
          <p:nvPr/>
        </p:nvSpPr>
        <p:spPr>
          <a:xfrm>
            <a:off x="9248180" y="2406729"/>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Instability</a:t>
            </a:r>
            <a:endParaRPr lang="en-US" sz="2200" dirty="0"/>
          </a:p>
        </p:txBody>
      </p:sp>
      <p:sp>
        <p:nvSpPr>
          <p:cNvPr id="9" name="Text 5"/>
          <p:cNvSpPr/>
          <p:nvPr/>
        </p:nvSpPr>
        <p:spPr>
          <a:xfrm>
            <a:off x="9248180" y="2897148"/>
            <a:ext cx="4224099" cy="1088708"/>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Decision trees can be unreliable as slight variations in input can lead to significant differences in predictions.</a:t>
            </a:r>
            <a:endParaRPr lang="en-US" sz="1750" dirty="0"/>
          </a:p>
        </p:txBody>
      </p:sp>
      <p:pic>
        <p:nvPicPr>
          <p:cNvPr id="10" name="Image 2" descr="preencoded.png">    </p:cNvPr>
          <p:cNvPicPr>
            <a:picLocks noChangeAspect="1"/>
          </p:cNvPicPr>
          <p:nvPr/>
        </p:nvPicPr>
        <p:blipFill>
          <a:blip r:embed="rId3"/>
          <a:stretch>
            <a:fillRect/>
          </a:stretch>
        </p:blipFill>
        <p:spPr>
          <a:xfrm>
            <a:off x="5358051" y="2920960"/>
            <a:ext cx="3549968" cy="3549968"/>
          </a:xfrm>
          <a:prstGeom prst="rect">
            <a:avLst/>
          </a:prstGeom>
        </p:spPr>
      </p:pic>
      <p:sp>
        <p:nvSpPr>
          <p:cNvPr id="11" name="Shape 6"/>
          <p:cNvSpPr/>
          <p:nvPr/>
        </p:nvSpPr>
        <p:spPr>
          <a:xfrm>
            <a:off x="7703701" y="2932867"/>
            <a:ext cx="566976" cy="566976"/>
          </a:xfrm>
          <a:prstGeom prst="roundRect">
            <a:avLst>
              <a:gd name="adj" fmla="val 1611154"/>
            </a:avLst>
          </a:prstGeom>
          <a:solidFill>
            <a:srgbClr val="D2EDF9"/>
          </a:solidFill>
          <a:ln w="7620">
            <a:solidFill>
              <a:srgbClr val="B8D3DF"/>
            </a:solidFill>
            <a:prstDash val="solid"/>
          </a:ln>
        </p:spPr>
      </p:sp>
      <p:pic>
        <p:nvPicPr>
          <p:cNvPr id="12" name="Image 3" descr="preencoded.png">    </p:cNvPr>
          <p:cNvPicPr>
            <a:picLocks noChangeAspect="1"/>
          </p:cNvPicPr>
          <p:nvPr/>
        </p:nvPicPr>
        <p:blipFill>
          <a:blip r:embed="rId4"/>
          <a:stretch>
            <a:fillRect/>
          </a:stretch>
        </p:blipFill>
        <p:spPr>
          <a:xfrm>
            <a:off x="7859554" y="3056811"/>
            <a:ext cx="255151" cy="318968"/>
          </a:xfrm>
          <a:prstGeom prst="rect">
            <a:avLst/>
          </a:prstGeom>
        </p:spPr>
      </p:pic>
      <p:sp>
        <p:nvSpPr>
          <p:cNvPr id="13" name="Text 7"/>
          <p:cNvSpPr/>
          <p:nvPr/>
        </p:nvSpPr>
        <p:spPr>
          <a:xfrm>
            <a:off x="9248180" y="4326017"/>
            <a:ext cx="4224099" cy="708660"/>
          </a:xfrm>
          <a:prstGeom prst="rect">
            <a:avLst/>
          </a:prstGeom>
          <a:noFill/>
          <a:ln/>
        </p:spPr>
        <p:txBody>
          <a:bodyPr wrap="squar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Bias Towards Features with More Levels</a:t>
            </a:r>
            <a:endParaRPr lang="en-US" sz="2200" dirty="0"/>
          </a:p>
        </p:txBody>
      </p:sp>
      <p:sp>
        <p:nvSpPr>
          <p:cNvPr id="14" name="Text 8"/>
          <p:cNvSpPr/>
          <p:nvPr/>
        </p:nvSpPr>
        <p:spPr>
          <a:xfrm>
            <a:off x="9248180" y="5170765"/>
            <a:ext cx="4224099" cy="1814513"/>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Trees can become biased towards features with many categories, focusing too much on them during decision-making and potentially missing other important features.</a:t>
            </a:r>
            <a:endParaRPr lang="en-US" sz="1750" dirty="0"/>
          </a:p>
        </p:txBody>
      </p:sp>
      <p:pic>
        <p:nvPicPr>
          <p:cNvPr id="15" name="Image 4" descr="preencoded.png">    </p:cNvPr>
          <p:cNvPicPr>
            <a:picLocks noChangeAspect="1"/>
          </p:cNvPicPr>
          <p:nvPr/>
        </p:nvPicPr>
        <p:blipFill>
          <a:blip r:embed="rId5"/>
          <a:stretch>
            <a:fillRect/>
          </a:stretch>
        </p:blipFill>
        <p:spPr>
          <a:xfrm>
            <a:off x="5358051" y="2920960"/>
            <a:ext cx="3549968" cy="3549968"/>
          </a:xfrm>
          <a:prstGeom prst="rect">
            <a:avLst/>
          </a:prstGeom>
        </p:spPr>
      </p:pic>
      <p:sp>
        <p:nvSpPr>
          <p:cNvPr id="16" name="Shape 9"/>
          <p:cNvSpPr/>
          <p:nvPr/>
        </p:nvSpPr>
        <p:spPr>
          <a:xfrm>
            <a:off x="7703701" y="5891927"/>
            <a:ext cx="566976" cy="566976"/>
          </a:xfrm>
          <a:prstGeom prst="roundRect">
            <a:avLst>
              <a:gd name="adj" fmla="val 1611154"/>
            </a:avLst>
          </a:prstGeom>
          <a:solidFill>
            <a:srgbClr val="D2EDF9"/>
          </a:solidFill>
          <a:ln w="7620">
            <a:solidFill>
              <a:srgbClr val="B8D3DF"/>
            </a:solidFill>
            <a:prstDash val="solid"/>
          </a:ln>
        </p:spPr>
      </p:sp>
      <p:pic>
        <p:nvPicPr>
          <p:cNvPr id="17" name="Image 5" descr="preencoded.png">    </p:cNvPr>
          <p:cNvPicPr>
            <a:picLocks noChangeAspect="1"/>
          </p:cNvPicPr>
          <p:nvPr/>
        </p:nvPicPr>
        <p:blipFill>
          <a:blip r:embed="rId6"/>
          <a:stretch>
            <a:fillRect/>
          </a:stretch>
        </p:blipFill>
        <p:spPr>
          <a:xfrm>
            <a:off x="7859554" y="6015871"/>
            <a:ext cx="255151" cy="318968"/>
          </a:xfrm>
          <a:prstGeom prst="rect">
            <a:avLst/>
          </a:prstGeom>
        </p:spPr>
      </p:pic>
      <p:pic>
        <p:nvPicPr>
          <p:cNvPr id="18" name="Image 6" descr="preencoded.png">    </p:cNvPr>
          <p:cNvPicPr>
            <a:picLocks noChangeAspect="1"/>
          </p:cNvPicPr>
          <p:nvPr/>
        </p:nvPicPr>
        <p:blipFill>
          <a:blip r:embed="rId7"/>
          <a:stretch>
            <a:fillRect/>
          </a:stretch>
        </p:blipFill>
        <p:spPr>
          <a:xfrm>
            <a:off x="13700760" y="228600"/>
            <a:ext cx="701040" cy="6641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57357" y="940832"/>
            <a:ext cx="9432250" cy="676275"/>
          </a:xfrm>
          <a:prstGeom prst="rect">
            <a:avLst/>
          </a:prstGeom>
          <a:noFill/>
          <a:ln/>
        </p:spPr>
        <p:txBody>
          <a:bodyPr wrap="none" lIns="0" tIns="0" rIns="0" bIns="0" rtlCol="0" anchor="t"/>
          <a:lstStyle/>
          <a:p>
            <a:pPr algn="l" indent="0" marL="0">
              <a:lnSpc>
                <a:spcPts val="5300"/>
              </a:lnSpc>
              <a:buNone/>
            </a:pPr>
            <a:r>
              <a:rPr lang="en-US" sz="4250" b="1" dirty="0">
                <a:solidFill>
                  <a:srgbClr val="000000"/>
                </a:solidFill>
                <a:latin typeface="Inter Bold" pitchFamily="34" charset="0"/>
                <a:ea typeface="Inter Bold" pitchFamily="34" charset="-122"/>
                <a:cs typeface="Inter Bold" pitchFamily="34" charset="-120"/>
              </a:rPr>
              <a:t>Banking Application: Loan Approval</a:t>
            </a:r>
            <a:endParaRPr lang="en-US" sz="4250" dirty="0"/>
          </a:p>
        </p:txBody>
      </p:sp>
      <p:sp>
        <p:nvSpPr>
          <p:cNvPr id="3" name="Shape 1"/>
          <p:cNvSpPr/>
          <p:nvPr/>
        </p:nvSpPr>
        <p:spPr>
          <a:xfrm>
            <a:off x="757357" y="2049899"/>
            <a:ext cx="2119074" cy="1246823"/>
          </a:xfrm>
          <a:prstGeom prst="roundRect">
            <a:avLst>
              <a:gd name="adj" fmla="val 7290"/>
            </a:avLst>
          </a:prstGeom>
          <a:solidFill>
            <a:srgbClr val="D2EDF9"/>
          </a:solidFill>
          <a:ln w="7620">
            <a:solidFill>
              <a:srgbClr val="B8D3DF"/>
            </a:solidFill>
            <a:prstDash val="solid"/>
          </a:ln>
        </p:spPr>
      </p:sp>
      <p:pic>
        <p:nvPicPr>
          <p:cNvPr id="4" name="Image 0" descr="preencoded.png">    </p:cNvPr>
          <p:cNvPicPr>
            <a:picLocks noChangeAspect="1"/>
          </p:cNvPicPr>
          <p:nvPr/>
        </p:nvPicPr>
        <p:blipFill>
          <a:blip r:embed="rId1"/>
          <a:stretch>
            <a:fillRect/>
          </a:stretch>
        </p:blipFill>
        <p:spPr>
          <a:xfrm>
            <a:off x="1664732" y="2483048"/>
            <a:ext cx="304324" cy="380405"/>
          </a:xfrm>
          <a:prstGeom prst="rect">
            <a:avLst/>
          </a:prstGeom>
        </p:spPr>
      </p:pic>
      <p:sp>
        <p:nvSpPr>
          <p:cNvPr id="5" name="Text 2"/>
          <p:cNvSpPr/>
          <p:nvPr/>
        </p:nvSpPr>
        <p:spPr>
          <a:xfrm>
            <a:off x="3092768" y="2266236"/>
            <a:ext cx="3433762" cy="338138"/>
          </a:xfrm>
          <a:prstGeom prst="rect">
            <a:avLst/>
          </a:prstGeom>
          <a:noFill/>
          <a:ln/>
        </p:spPr>
        <p:txBody>
          <a:bodyPr wrap="none" lIns="0" tIns="0" rIns="0" bIns="0" rtlCol="0" anchor="t"/>
          <a:lstStyle/>
          <a:p>
            <a:pPr algn="l" indent="0" marL="0">
              <a:lnSpc>
                <a:spcPts val="2650"/>
              </a:lnSpc>
              <a:buNone/>
            </a:pPr>
            <a:r>
              <a:rPr lang="en-US" sz="2100" b="1" dirty="0">
                <a:solidFill>
                  <a:srgbClr val="000000"/>
                </a:solidFill>
                <a:latin typeface="Inter Bold" pitchFamily="34" charset="0"/>
                <a:ea typeface="Inter Bold" pitchFamily="34" charset="-122"/>
                <a:cs typeface="Inter Bold" pitchFamily="34" charset="-120"/>
              </a:rPr>
              <a:t>Customer Profile Analysis</a:t>
            </a:r>
            <a:endParaRPr lang="en-US" sz="2100" dirty="0"/>
          </a:p>
        </p:txBody>
      </p:sp>
      <p:sp>
        <p:nvSpPr>
          <p:cNvPr id="6" name="Text 3"/>
          <p:cNvSpPr/>
          <p:nvPr/>
        </p:nvSpPr>
        <p:spPr>
          <a:xfrm>
            <a:off x="3092768" y="2734151"/>
            <a:ext cx="6702981" cy="346234"/>
          </a:xfrm>
          <a:prstGeom prst="rect">
            <a:avLst/>
          </a:prstGeom>
          <a:noFill/>
          <a:ln/>
        </p:spPr>
        <p:txBody>
          <a:bodyPr wrap="none" lIns="0" tIns="0" rIns="0" bIns="0" rtlCol="0" anchor="t"/>
          <a:lstStyle/>
          <a:p>
            <a:pPr algn="l" indent="0" marL="0">
              <a:lnSpc>
                <a:spcPts val="2700"/>
              </a:lnSpc>
              <a:buNone/>
            </a:pPr>
            <a:r>
              <a:rPr lang="en-US" sz="1700" dirty="0">
                <a:solidFill>
                  <a:srgbClr val="000000"/>
                </a:solidFill>
                <a:latin typeface="Inter" pitchFamily="34" charset="0"/>
                <a:ea typeface="Inter" pitchFamily="34" charset="-122"/>
                <a:cs typeface="Inter" pitchFamily="34" charset="-120"/>
              </a:rPr>
              <a:t>Evaluate applicant's income, credit score, and employment status</a:t>
            </a:r>
            <a:endParaRPr lang="en-US" sz="1700" dirty="0"/>
          </a:p>
        </p:txBody>
      </p:sp>
      <p:sp>
        <p:nvSpPr>
          <p:cNvPr id="7" name="Shape 4"/>
          <p:cNvSpPr/>
          <p:nvPr/>
        </p:nvSpPr>
        <p:spPr>
          <a:xfrm>
            <a:off x="2984540" y="3281482"/>
            <a:ext cx="10379631" cy="15240"/>
          </a:xfrm>
          <a:prstGeom prst="roundRect">
            <a:avLst>
              <a:gd name="adj" fmla="val 596401"/>
            </a:avLst>
          </a:prstGeom>
          <a:solidFill>
            <a:srgbClr val="B8D3DF"/>
          </a:solidFill>
          <a:ln/>
        </p:spPr>
      </p:sp>
      <p:sp>
        <p:nvSpPr>
          <p:cNvPr id="8" name="Shape 5"/>
          <p:cNvSpPr/>
          <p:nvPr/>
        </p:nvSpPr>
        <p:spPr>
          <a:xfrm>
            <a:off x="757357" y="3404830"/>
            <a:ext cx="4238268" cy="1246823"/>
          </a:xfrm>
          <a:prstGeom prst="roundRect">
            <a:avLst>
              <a:gd name="adj" fmla="val 7290"/>
            </a:avLst>
          </a:prstGeom>
          <a:solidFill>
            <a:srgbClr val="D2EDF9"/>
          </a:solidFill>
          <a:ln w="7620">
            <a:solidFill>
              <a:srgbClr val="B8D3DF"/>
            </a:solidFill>
            <a:prstDash val="solid"/>
          </a:ln>
        </p:spPr>
      </p:sp>
      <p:pic>
        <p:nvPicPr>
          <p:cNvPr id="9" name="Image 1" descr="preencoded.png">    </p:cNvPr>
          <p:cNvPicPr>
            <a:picLocks noChangeAspect="1"/>
          </p:cNvPicPr>
          <p:nvPr/>
        </p:nvPicPr>
        <p:blipFill>
          <a:blip r:embed="rId2"/>
          <a:stretch>
            <a:fillRect/>
          </a:stretch>
        </p:blipFill>
        <p:spPr>
          <a:xfrm>
            <a:off x="2724269" y="3837980"/>
            <a:ext cx="304324" cy="380405"/>
          </a:xfrm>
          <a:prstGeom prst="rect">
            <a:avLst/>
          </a:prstGeom>
        </p:spPr>
      </p:pic>
      <p:sp>
        <p:nvSpPr>
          <p:cNvPr id="10" name="Text 6"/>
          <p:cNvSpPr/>
          <p:nvPr/>
        </p:nvSpPr>
        <p:spPr>
          <a:xfrm>
            <a:off x="5211961" y="3621167"/>
            <a:ext cx="3383161" cy="338138"/>
          </a:xfrm>
          <a:prstGeom prst="rect">
            <a:avLst/>
          </a:prstGeom>
          <a:noFill/>
          <a:ln/>
        </p:spPr>
        <p:txBody>
          <a:bodyPr wrap="none" lIns="0" tIns="0" rIns="0" bIns="0" rtlCol="0" anchor="t"/>
          <a:lstStyle/>
          <a:p>
            <a:pPr algn="l" indent="0" marL="0">
              <a:lnSpc>
                <a:spcPts val="2650"/>
              </a:lnSpc>
              <a:buNone/>
            </a:pPr>
            <a:r>
              <a:rPr lang="en-US" sz="2100" b="1" dirty="0">
                <a:solidFill>
                  <a:srgbClr val="000000"/>
                </a:solidFill>
                <a:latin typeface="Inter Bold" pitchFamily="34" charset="0"/>
                <a:ea typeface="Inter Bold" pitchFamily="34" charset="-122"/>
                <a:cs typeface="Inter Bold" pitchFamily="34" charset="-120"/>
              </a:rPr>
              <a:t>Loan History Assessment</a:t>
            </a:r>
            <a:endParaRPr lang="en-US" sz="2100" dirty="0"/>
          </a:p>
        </p:txBody>
      </p:sp>
      <p:sp>
        <p:nvSpPr>
          <p:cNvPr id="11" name="Text 7"/>
          <p:cNvSpPr/>
          <p:nvPr/>
        </p:nvSpPr>
        <p:spPr>
          <a:xfrm>
            <a:off x="5211961" y="4089083"/>
            <a:ext cx="5647492" cy="346234"/>
          </a:xfrm>
          <a:prstGeom prst="rect">
            <a:avLst/>
          </a:prstGeom>
          <a:noFill/>
          <a:ln/>
        </p:spPr>
        <p:txBody>
          <a:bodyPr wrap="none" lIns="0" tIns="0" rIns="0" bIns="0" rtlCol="0" anchor="t"/>
          <a:lstStyle/>
          <a:p>
            <a:pPr algn="l" indent="0" marL="0">
              <a:lnSpc>
                <a:spcPts val="2700"/>
              </a:lnSpc>
              <a:buNone/>
            </a:pPr>
            <a:r>
              <a:rPr lang="en-US" sz="1700" dirty="0">
                <a:solidFill>
                  <a:srgbClr val="000000"/>
                </a:solidFill>
                <a:latin typeface="Inter" pitchFamily="34" charset="0"/>
                <a:ea typeface="Inter" pitchFamily="34" charset="-122"/>
                <a:cs typeface="Inter" pitchFamily="34" charset="-120"/>
              </a:rPr>
              <a:t>Review past loan repayment behavior and existing debt</a:t>
            </a:r>
            <a:endParaRPr lang="en-US" sz="1700" dirty="0"/>
          </a:p>
        </p:txBody>
      </p:sp>
      <p:sp>
        <p:nvSpPr>
          <p:cNvPr id="12" name="Shape 8"/>
          <p:cNvSpPr/>
          <p:nvPr/>
        </p:nvSpPr>
        <p:spPr>
          <a:xfrm>
            <a:off x="5103733" y="4636413"/>
            <a:ext cx="8260437" cy="15240"/>
          </a:xfrm>
          <a:prstGeom prst="roundRect">
            <a:avLst>
              <a:gd name="adj" fmla="val 596401"/>
            </a:avLst>
          </a:prstGeom>
          <a:solidFill>
            <a:srgbClr val="B8D3DF"/>
          </a:solidFill>
          <a:ln/>
        </p:spPr>
      </p:sp>
      <p:sp>
        <p:nvSpPr>
          <p:cNvPr id="13" name="Shape 9"/>
          <p:cNvSpPr/>
          <p:nvPr/>
        </p:nvSpPr>
        <p:spPr>
          <a:xfrm>
            <a:off x="757357" y="4759762"/>
            <a:ext cx="6357461" cy="1246823"/>
          </a:xfrm>
          <a:prstGeom prst="roundRect">
            <a:avLst>
              <a:gd name="adj" fmla="val 7290"/>
            </a:avLst>
          </a:prstGeom>
          <a:solidFill>
            <a:srgbClr val="D2EDF9"/>
          </a:solidFill>
          <a:ln w="7620">
            <a:solidFill>
              <a:srgbClr val="B8D3DF"/>
            </a:solidFill>
            <a:prstDash val="solid"/>
          </a:ln>
        </p:spPr>
      </p:sp>
      <p:pic>
        <p:nvPicPr>
          <p:cNvPr id="14" name="Image 2" descr="preencoded.png">    </p:cNvPr>
          <p:cNvPicPr>
            <a:picLocks noChangeAspect="1"/>
          </p:cNvPicPr>
          <p:nvPr/>
        </p:nvPicPr>
        <p:blipFill>
          <a:blip r:embed="rId3"/>
          <a:stretch>
            <a:fillRect/>
          </a:stretch>
        </p:blipFill>
        <p:spPr>
          <a:xfrm>
            <a:off x="3783925" y="5192911"/>
            <a:ext cx="304324" cy="380405"/>
          </a:xfrm>
          <a:prstGeom prst="rect">
            <a:avLst/>
          </a:prstGeom>
        </p:spPr>
      </p:pic>
      <p:sp>
        <p:nvSpPr>
          <p:cNvPr id="15" name="Text 10"/>
          <p:cNvSpPr/>
          <p:nvPr/>
        </p:nvSpPr>
        <p:spPr>
          <a:xfrm>
            <a:off x="7331154" y="4976098"/>
            <a:ext cx="2705100" cy="338138"/>
          </a:xfrm>
          <a:prstGeom prst="rect">
            <a:avLst/>
          </a:prstGeom>
          <a:noFill/>
          <a:ln/>
        </p:spPr>
        <p:txBody>
          <a:bodyPr wrap="none" lIns="0" tIns="0" rIns="0" bIns="0" rtlCol="0" anchor="t"/>
          <a:lstStyle/>
          <a:p>
            <a:pPr algn="l" indent="0" marL="0">
              <a:lnSpc>
                <a:spcPts val="2650"/>
              </a:lnSpc>
              <a:buNone/>
            </a:pPr>
            <a:r>
              <a:rPr lang="en-US" sz="2100" b="1" dirty="0">
                <a:solidFill>
                  <a:srgbClr val="000000"/>
                </a:solidFill>
                <a:latin typeface="Inter Bold" pitchFamily="34" charset="0"/>
                <a:ea typeface="Inter Bold" pitchFamily="34" charset="-122"/>
                <a:cs typeface="Inter Bold" pitchFamily="34" charset="-120"/>
              </a:rPr>
              <a:t>Risk Evaluation</a:t>
            </a:r>
            <a:endParaRPr lang="en-US" sz="2100" dirty="0"/>
          </a:p>
        </p:txBody>
      </p:sp>
      <p:sp>
        <p:nvSpPr>
          <p:cNvPr id="16" name="Text 11"/>
          <p:cNvSpPr/>
          <p:nvPr/>
        </p:nvSpPr>
        <p:spPr>
          <a:xfrm>
            <a:off x="7331154" y="5444014"/>
            <a:ext cx="5773222" cy="346234"/>
          </a:xfrm>
          <a:prstGeom prst="rect">
            <a:avLst/>
          </a:prstGeom>
          <a:noFill/>
          <a:ln/>
        </p:spPr>
        <p:txBody>
          <a:bodyPr wrap="none" lIns="0" tIns="0" rIns="0" bIns="0" rtlCol="0" anchor="t"/>
          <a:lstStyle/>
          <a:p>
            <a:pPr algn="l" indent="0" marL="0">
              <a:lnSpc>
                <a:spcPts val="2700"/>
              </a:lnSpc>
              <a:buNone/>
            </a:pPr>
            <a:r>
              <a:rPr lang="en-US" sz="1700" dirty="0">
                <a:solidFill>
                  <a:srgbClr val="000000"/>
                </a:solidFill>
                <a:latin typeface="Inter" pitchFamily="34" charset="0"/>
                <a:ea typeface="Inter" pitchFamily="34" charset="-122"/>
                <a:cs typeface="Inter" pitchFamily="34" charset="-120"/>
              </a:rPr>
              <a:t>Determine approval or rejection based on calculated risk</a:t>
            </a:r>
            <a:endParaRPr lang="en-US" sz="1700" dirty="0"/>
          </a:p>
        </p:txBody>
      </p:sp>
      <p:sp>
        <p:nvSpPr>
          <p:cNvPr id="17" name="Text 12"/>
          <p:cNvSpPr/>
          <p:nvPr/>
        </p:nvSpPr>
        <p:spPr>
          <a:xfrm>
            <a:off x="757357" y="6249948"/>
            <a:ext cx="12714923" cy="1038701"/>
          </a:xfrm>
          <a:prstGeom prst="rect">
            <a:avLst/>
          </a:prstGeom>
          <a:noFill/>
          <a:ln/>
        </p:spPr>
        <p:txBody>
          <a:bodyPr wrap="square" lIns="0" tIns="0" rIns="0" bIns="0" rtlCol="0" anchor="t"/>
          <a:lstStyle/>
          <a:p>
            <a:pPr algn="l" indent="0" marL="0">
              <a:lnSpc>
                <a:spcPts val="2700"/>
              </a:lnSpc>
              <a:buNone/>
            </a:pPr>
            <a:r>
              <a:rPr lang="en-US" sz="1700" dirty="0">
                <a:solidFill>
                  <a:srgbClr val="000000"/>
                </a:solidFill>
                <a:latin typeface="Inter" pitchFamily="34" charset="0"/>
                <a:ea typeface="Inter" pitchFamily="34" charset="-122"/>
                <a:cs typeface="Inter" pitchFamily="34" charset="-120"/>
              </a:rPr>
              <a:t>Banks use decision trees to streamline the loan approval process. By inputting customer data like income, credit score, employment status, and loan history, the decision tree can quickly predict whether to approve or reject a loan application. This helps banks make consistent, data-driven decisions while reducing the time needed for manual review.</a:t>
            </a:r>
            <a:endParaRPr lang="en-US" sz="1700" dirty="0"/>
          </a:p>
        </p:txBody>
      </p:sp>
      <p:pic>
        <p:nvPicPr>
          <p:cNvPr id="18" name="Image 3" descr="preencoded.png">    </p:cNvPr>
          <p:cNvPicPr>
            <a:picLocks noChangeAspect="1"/>
          </p:cNvPicPr>
          <p:nvPr/>
        </p:nvPicPr>
        <p:blipFill>
          <a:blip r:embed="rId4"/>
          <a:stretch>
            <a:fillRect/>
          </a:stretch>
        </p:blipFill>
        <p:spPr>
          <a:xfrm>
            <a:off x="13700760" y="228600"/>
            <a:ext cx="701040" cy="6641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03977" y="647581"/>
            <a:ext cx="7368302" cy="1102995"/>
          </a:xfrm>
          <a:prstGeom prst="rect">
            <a:avLst/>
          </a:prstGeom>
          <a:noFill/>
          <a:ln/>
        </p:spPr>
        <p:txBody>
          <a:bodyPr wrap="square" lIns="0" tIns="0" rIns="0" bIns="0" rtlCol="0" anchor="t"/>
          <a:lstStyle/>
          <a:p>
            <a:pPr algn="l" indent="0" marL="0">
              <a:lnSpc>
                <a:spcPts val="4300"/>
              </a:lnSpc>
              <a:buNone/>
            </a:pPr>
            <a:r>
              <a:rPr lang="en-US" sz="3450" b="1" dirty="0">
                <a:solidFill>
                  <a:srgbClr val="000000"/>
                </a:solidFill>
                <a:latin typeface="Inter Bold" pitchFamily="34" charset="0"/>
                <a:ea typeface="Inter Bold" pitchFamily="34" charset="-122"/>
                <a:cs typeface="Inter Bold" pitchFamily="34" charset="-120"/>
              </a:rPr>
              <a:t>Healthcare Application: Medical Diagnosis</a:t>
            </a:r>
            <a:endParaRPr lang="en-US" sz="3450" dirty="0"/>
          </a:p>
        </p:txBody>
      </p:sp>
      <p:sp>
        <p:nvSpPr>
          <p:cNvPr id="4" name="Shape 1"/>
          <p:cNvSpPr/>
          <p:nvPr/>
        </p:nvSpPr>
        <p:spPr>
          <a:xfrm>
            <a:off x="6302454" y="2015252"/>
            <a:ext cx="22860" cy="3956685"/>
          </a:xfrm>
          <a:prstGeom prst="roundRect">
            <a:avLst>
              <a:gd name="adj" fmla="val 324249"/>
            </a:avLst>
          </a:prstGeom>
          <a:solidFill>
            <a:srgbClr val="B8D3DF"/>
          </a:solidFill>
          <a:ln/>
        </p:spPr>
      </p:sp>
      <p:sp>
        <p:nvSpPr>
          <p:cNvPr id="5" name="Shape 2"/>
          <p:cNvSpPr/>
          <p:nvPr/>
        </p:nvSpPr>
        <p:spPr>
          <a:xfrm>
            <a:off x="6478131" y="2202299"/>
            <a:ext cx="529352" cy="22860"/>
          </a:xfrm>
          <a:prstGeom prst="roundRect">
            <a:avLst>
              <a:gd name="adj" fmla="val 324249"/>
            </a:avLst>
          </a:prstGeom>
          <a:solidFill>
            <a:srgbClr val="B8D3DF"/>
          </a:solidFill>
          <a:ln/>
        </p:spPr>
      </p:sp>
      <p:sp>
        <p:nvSpPr>
          <p:cNvPr id="6" name="Shape 3"/>
          <p:cNvSpPr/>
          <p:nvPr/>
        </p:nvSpPr>
        <p:spPr>
          <a:xfrm>
            <a:off x="6103918" y="2015252"/>
            <a:ext cx="397073" cy="397073"/>
          </a:xfrm>
          <a:prstGeom prst="roundRect">
            <a:avLst>
              <a:gd name="adj" fmla="val 18667"/>
            </a:avLst>
          </a:prstGeom>
          <a:solidFill>
            <a:srgbClr val="D2EDF9"/>
          </a:solidFill>
          <a:ln w="7620">
            <a:solidFill>
              <a:srgbClr val="B8D3DF"/>
            </a:solidFill>
            <a:prstDash val="solid"/>
          </a:ln>
        </p:spPr>
      </p:sp>
      <p:pic>
        <p:nvPicPr>
          <p:cNvPr id="7" name="Image 1" descr="preencoded.png">    </p:cNvPr>
          <p:cNvPicPr>
            <a:picLocks noChangeAspect="1"/>
          </p:cNvPicPr>
          <p:nvPr/>
        </p:nvPicPr>
        <p:blipFill>
          <a:blip r:embed="rId2"/>
          <a:stretch>
            <a:fillRect/>
          </a:stretch>
        </p:blipFill>
        <p:spPr>
          <a:xfrm>
            <a:off x="6170057" y="2048292"/>
            <a:ext cx="264676" cy="330875"/>
          </a:xfrm>
          <a:prstGeom prst="rect">
            <a:avLst/>
          </a:prstGeom>
        </p:spPr>
      </p:pic>
      <p:sp>
        <p:nvSpPr>
          <p:cNvPr id="8" name="Text 4"/>
          <p:cNvSpPr/>
          <p:nvPr/>
        </p:nvSpPr>
        <p:spPr>
          <a:xfrm>
            <a:off x="7184827" y="2075855"/>
            <a:ext cx="2205990" cy="275749"/>
          </a:xfrm>
          <a:prstGeom prst="rect">
            <a:avLst/>
          </a:prstGeom>
          <a:noFill/>
          <a:ln/>
        </p:spPr>
        <p:txBody>
          <a:bodyPr wrap="none" lIns="0" tIns="0" rIns="0" bIns="0" rtlCol="0" anchor="t"/>
          <a:lstStyle/>
          <a:p>
            <a:pPr algn="l" indent="0" marL="0">
              <a:lnSpc>
                <a:spcPts val="2150"/>
              </a:lnSpc>
              <a:buNone/>
            </a:pPr>
            <a:r>
              <a:rPr lang="en-US" sz="1700" b="1" dirty="0">
                <a:solidFill>
                  <a:srgbClr val="000000"/>
                </a:solidFill>
                <a:latin typeface="Inter Bold" pitchFamily="34" charset="0"/>
                <a:ea typeface="Inter Bold" pitchFamily="34" charset="-122"/>
                <a:cs typeface="Inter Bold" pitchFamily="34" charset="-120"/>
              </a:rPr>
              <a:t>Clinical Test Results</a:t>
            </a:r>
            <a:endParaRPr lang="en-US" sz="1700" dirty="0"/>
          </a:p>
        </p:txBody>
      </p:sp>
      <p:sp>
        <p:nvSpPr>
          <p:cNvPr id="9" name="Text 5"/>
          <p:cNvSpPr/>
          <p:nvPr/>
        </p:nvSpPr>
        <p:spPr>
          <a:xfrm>
            <a:off x="7184827" y="2457450"/>
            <a:ext cx="6287453" cy="282297"/>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Collect patient data including glucose levels, BMI, and blood pressure</a:t>
            </a:r>
            <a:endParaRPr lang="en-US" sz="1350" dirty="0"/>
          </a:p>
        </p:txBody>
      </p:sp>
      <p:sp>
        <p:nvSpPr>
          <p:cNvPr id="10" name="Shape 6"/>
          <p:cNvSpPr/>
          <p:nvPr/>
        </p:nvSpPr>
        <p:spPr>
          <a:xfrm>
            <a:off x="6478131" y="3279696"/>
            <a:ext cx="529352" cy="22860"/>
          </a:xfrm>
          <a:prstGeom prst="roundRect">
            <a:avLst>
              <a:gd name="adj" fmla="val 324249"/>
            </a:avLst>
          </a:prstGeom>
          <a:solidFill>
            <a:srgbClr val="B8D3DF"/>
          </a:solidFill>
          <a:ln/>
        </p:spPr>
      </p:sp>
      <p:sp>
        <p:nvSpPr>
          <p:cNvPr id="11" name="Shape 7"/>
          <p:cNvSpPr/>
          <p:nvPr/>
        </p:nvSpPr>
        <p:spPr>
          <a:xfrm>
            <a:off x="6103918" y="3092648"/>
            <a:ext cx="397073" cy="397073"/>
          </a:xfrm>
          <a:prstGeom prst="roundRect">
            <a:avLst>
              <a:gd name="adj" fmla="val 18667"/>
            </a:avLst>
          </a:prstGeom>
          <a:solidFill>
            <a:srgbClr val="D2EDF9"/>
          </a:solidFill>
          <a:ln w="7620">
            <a:solidFill>
              <a:srgbClr val="B8D3DF"/>
            </a:solidFill>
            <a:prstDash val="solid"/>
          </a:ln>
        </p:spPr>
      </p:sp>
      <p:pic>
        <p:nvPicPr>
          <p:cNvPr id="12" name="Image 2" descr="preencoded.png">    </p:cNvPr>
          <p:cNvPicPr>
            <a:picLocks noChangeAspect="1"/>
          </p:cNvPicPr>
          <p:nvPr/>
        </p:nvPicPr>
        <p:blipFill>
          <a:blip r:embed="rId3"/>
          <a:stretch>
            <a:fillRect/>
          </a:stretch>
        </p:blipFill>
        <p:spPr>
          <a:xfrm>
            <a:off x="6170057" y="3125688"/>
            <a:ext cx="264676" cy="330875"/>
          </a:xfrm>
          <a:prstGeom prst="rect">
            <a:avLst/>
          </a:prstGeom>
        </p:spPr>
      </p:pic>
      <p:sp>
        <p:nvSpPr>
          <p:cNvPr id="13" name="Text 8"/>
          <p:cNvSpPr/>
          <p:nvPr/>
        </p:nvSpPr>
        <p:spPr>
          <a:xfrm>
            <a:off x="7184827" y="3153251"/>
            <a:ext cx="2205990" cy="275749"/>
          </a:xfrm>
          <a:prstGeom prst="rect">
            <a:avLst/>
          </a:prstGeom>
          <a:noFill/>
          <a:ln/>
        </p:spPr>
        <p:txBody>
          <a:bodyPr wrap="none" lIns="0" tIns="0" rIns="0" bIns="0" rtlCol="0" anchor="t"/>
          <a:lstStyle/>
          <a:p>
            <a:pPr algn="l" indent="0" marL="0">
              <a:lnSpc>
                <a:spcPts val="2150"/>
              </a:lnSpc>
              <a:buNone/>
            </a:pPr>
            <a:r>
              <a:rPr lang="en-US" sz="1700" b="1" dirty="0">
                <a:solidFill>
                  <a:srgbClr val="000000"/>
                </a:solidFill>
                <a:latin typeface="Inter Bold" pitchFamily="34" charset="0"/>
                <a:ea typeface="Inter Bold" pitchFamily="34" charset="-122"/>
                <a:cs typeface="Inter Bold" pitchFamily="34" charset="-120"/>
              </a:rPr>
              <a:t>Data Analysis</a:t>
            </a:r>
            <a:endParaRPr lang="en-US" sz="1700" dirty="0"/>
          </a:p>
        </p:txBody>
      </p:sp>
      <p:sp>
        <p:nvSpPr>
          <p:cNvPr id="14" name="Text 9"/>
          <p:cNvSpPr/>
          <p:nvPr/>
        </p:nvSpPr>
        <p:spPr>
          <a:xfrm>
            <a:off x="7184827" y="3534847"/>
            <a:ext cx="6287453" cy="282297"/>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Process patient information through the decision tree algorithm</a:t>
            </a:r>
            <a:endParaRPr lang="en-US" sz="1350" dirty="0"/>
          </a:p>
        </p:txBody>
      </p:sp>
      <p:sp>
        <p:nvSpPr>
          <p:cNvPr id="15" name="Shape 10"/>
          <p:cNvSpPr/>
          <p:nvPr/>
        </p:nvSpPr>
        <p:spPr>
          <a:xfrm>
            <a:off x="6478131" y="4357092"/>
            <a:ext cx="529352" cy="22860"/>
          </a:xfrm>
          <a:prstGeom prst="roundRect">
            <a:avLst>
              <a:gd name="adj" fmla="val 324249"/>
            </a:avLst>
          </a:prstGeom>
          <a:solidFill>
            <a:srgbClr val="B8D3DF"/>
          </a:solidFill>
          <a:ln/>
        </p:spPr>
      </p:sp>
      <p:sp>
        <p:nvSpPr>
          <p:cNvPr id="16" name="Shape 11"/>
          <p:cNvSpPr/>
          <p:nvPr/>
        </p:nvSpPr>
        <p:spPr>
          <a:xfrm>
            <a:off x="6103918" y="4170045"/>
            <a:ext cx="397073" cy="397073"/>
          </a:xfrm>
          <a:prstGeom prst="roundRect">
            <a:avLst>
              <a:gd name="adj" fmla="val 18667"/>
            </a:avLst>
          </a:prstGeom>
          <a:solidFill>
            <a:srgbClr val="D2EDF9"/>
          </a:solidFill>
          <a:ln w="7620">
            <a:solidFill>
              <a:srgbClr val="B8D3DF"/>
            </a:solidFill>
            <a:prstDash val="solid"/>
          </a:ln>
        </p:spPr>
      </p:sp>
      <p:pic>
        <p:nvPicPr>
          <p:cNvPr id="17" name="Image 3" descr="preencoded.png">    </p:cNvPr>
          <p:cNvPicPr>
            <a:picLocks noChangeAspect="1"/>
          </p:cNvPicPr>
          <p:nvPr/>
        </p:nvPicPr>
        <p:blipFill>
          <a:blip r:embed="rId4"/>
          <a:stretch>
            <a:fillRect/>
          </a:stretch>
        </p:blipFill>
        <p:spPr>
          <a:xfrm>
            <a:off x="6170057" y="4203085"/>
            <a:ext cx="264676" cy="330875"/>
          </a:xfrm>
          <a:prstGeom prst="rect">
            <a:avLst/>
          </a:prstGeom>
        </p:spPr>
      </p:pic>
      <p:sp>
        <p:nvSpPr>
          <p:cNvPr id="18" name="Text 12"/>
          <p:cNvSpPr/>
          <p:nvPr/>
        </p:nvSpPr>
        <p:spPr>
          <a:xfrm>
            <a:off x="7184827" y="4230648"/>
            <a:ext cx="2684740" cy="275749"/>
          </a:xfrm>
          <a:prstGeom prst="rect">
            <a:avLst/>
          </a:prstGeom>
          <a:noFill/>
          <a:ln/>
        </p:spPr>
        <p:txBody>
          <a:bodyPr wrap="none" lIns="0" tIns="0" rIns="0" bIns="0" rtlCol="0" anchor="t"/>
          <a:lstStyle/>
          <a:p>
            <a:pPr algn="l" indent="0" marL="0">
              <a:lnSpc>
                <a:spcPts val="2150"/>
              </a:lnSpc>
              <a:buNone/>
            </a:pPr>
            <a:r>
              <a:rPr lang="en-US" sz="1700" b="1" dirty="0">
                <a:solidFill>
                  <a:srgbClr val="000000"/>
                </a:solidFill>
                <a:latin typeface="Inter Bold" pitchFamily="34" charset="0"/>
                <a:ea typeface="Inter Bold" pitchFamily="34" charset="-122"/>
                <a:cs typeface="Inter Bold" pitchFamily="34" charset="-120"/>
              </a:rPr>
              <a:t>Diagnostic Classification</a:t>
            </a:r>
            <a:endParaRPr lang="en-US" sz="1700" dirty="0"/>
          </a:p>
        </p:txBody>
      </p:sp>
      <p:sp>
        <p:nvSpPr>
          <p:cNvPr id="19" name="Text 13"/>
          <p:cNvSpPr/>
          <p:nvPr/>
        </p:nvSpPr>
        <p:spPr>
          <a:xfrm>
            <a:off x="7184827" y="4612243"/>
            <a:ext cx="6287453" cy="282297"/>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Classify patients as diabetic or non-diabetic based on the analysis</a:t>
            </a:r>
            <a:endParaRPr lang="en-US" sz="1350" dirty="0"/>
          </a:p>
        </p:txBody>
      </p:sp>
      <p:sp>
        <p:nvSpPr>
          <p:cNvPr id="20" name="Shape 14"/>
          <p:cNvSpPr/>
          <p:nvPr/>
        </p:nvSpPr>
        <p:spPr>
          <a:xfrm>
            <a:off x="6478131" y="5434489"/>
            <a:ext cx="529352" cy="22860"/>
          </a:xfrm>
          <a:prstGeom prst="roundRect">
            <a:avLst>
              <a:gd name="adj" fmla="val 324249"/>
            </a:avLst>
          </a:prstGeom>
          <a:solidFill>
            <a:srgbClr val="B8D3DF"/>
          </a:solidFill>
          <a:ln/>
        </p:spPr>
      </p:sp>
      <p:sp>
        <p:nvSpPr>
          <p:cNvPr id="21" name="Shape 15"/>
          <p:cNvSpPr/>
          <p:nvPr/>
        </p:nvSpPr>
        <p:spPr>
          <a:xfrm>
            <a:off x="6103918" y="5247442"/>
            <a:ext cx="397073" cy="397073"/>
          </a:xfrm>
          <a:prstGeom prst="roundRect">
            <a:avLst>
              <a:gd name="adj" fmla="val 18667"/>
            </a:avLst>
          </a:prstGeom>
          <a:solidFill>
            <a:srgbClr val="D2EDF9"/>
          </a:solidFill>
          <a:ln w="7620">
            <a:solidFill>
              <a:srgbClr val="B8D3DF"/>
            </a:solidFill>
            <a:prstDash val="solid"/>
          </a:ln>
        </p:spPr>
      </p:sp>
      <p:pic>
        <p:nvPicPr>
          <p:cNvPr id="22" name="Image 4" descr="preencoded.png">    </p:cNvPr>
          <p:cNvPicPr>
            <a:picLocks noChangeAspect="1"/>
          </p:cNvPicPr>
          <p:nvPr/>
        </p:nvPicPr>
        <p:blipFill>
          <a:blip r:embed="rId5"/>
          <a:stretch>
            <a:fillRect/>
          </a:stretch>
        </p:blipFill>
        <p:spPr>
          <a:xfrm>
            <a:off x="6170057" y="5280481"/>
            <a:ext cx="264676" cy="330875"/>
          </a:xfrm>
          <a:prstGeom prst="rect">
            <a:avLst/>
          </a:prstGeom>
        </p:spPr>
      </p:pic>
      <p:sp>
        <p:nvSpPr>
          <p:cNvPr id="23" name="Text 16"/>
          <p:cNvSpPr/>
          <p:nvPr/>
        </p:nvSpPr>
        <p:spPr>
          <a:xfrm>
            <a:off x="7184827" y="5308044"/>
            <a:ext cx="2205990" cy="275749"/>
          </a:xfrm>
          <a:prstGeom prst="rect">
            <a:avLst/>
          </a:prstGeom>
          <a:noFill/>
          <a:ln/>
        </p:spPr>
        <p:txBody>
          <a:bodyPr wrap="none" lIns="0" tIns="0" rIns="0" bIns="0" rtlCol="0" anchor="t"/>
          <a:lstStyle/>
          <a:p>
            <a:pPr algn="l" indent="0" marL="0">
              <a:lnSpc>
                <a:spcPts val="2150"/>
              </a:lnSpc>
              <a:buNone/>
            </a:pPr>
            <a:r>
              <a:rPr lang="en-US" sz="1700" b="1" dirty="0">
                <a:solidFill>
                  <a:srgbClr val="000000"/>
                </a:solidFill>
                <a:latin typeface="Inter Bold" pitchFamily="34" charset="0"/>
                <a:ea typeface="Inter Bold" pitchFamily="34" charset="-122"/>
                <a:cs typeface="Inter Bold" pitchFamily="34" charset="-120"/>
              </a:rPr>
              <a:t>Treatment Planning</a:t>
            </a:r>
            <a:endParaRPr lang="en-US" sz="1700" dirty="0"/>
          </a:p>
        </p:txBody>
      </p:sp>
      <p:sp>
        <p:nvSpPr>
          <p:cNvPr id="24" name="Text 17"/>
          <p:cNvSpPr/>
          <p:nvPr/>
        </p:nvSpPr>
        <p:spPr>
          <a:xfrm>
            <a:off x="7184827" y="5689640"/>
            <a:ext cx="6287453" cy="282297"/>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Develop appropriate treatment plans based on the diagnosis</a:t>
            </a:r>
            <a:endParaRPr lang="en-US" sz="1350" dirty="0"/>
          </a:p>
        </p:txBody>
      </p:sp>
      <p:sp>
        <p:nvSpPr>
          <p:cNvPr id="25" name="Text 18"/>
          <p:cNvSpPr/>
          <p:nvPr/>
        </p:nvSpPr>
        <p:spPr>
          <a:xfrm>
            <a:off x="6103977" y="6170414"/>
            <a:ext cx="7368302" cy="1411486"/>
          </a:xfrm>
          <a:prstGeom prst="rect">
            <a:avLst/>
          </a:prstGeom>
          <a:noFill/>
          <a:ln/>
        </p:spPr>
        <p:txBody>
          <a:bodyPr wrap="squar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In healthcare, decision trees assist doctors in diagnosing conditions like diabetes. By analyzing clinical test results such as glucose levels, BMI, and blood pressure, the decision tree can classify patients into diabetic or non-diabetic categories with high accuracy. This tool serves as a valuable support system for healthcare providers, helping them make more informed diagnostic decisions.</a:t>
            </a:r>
            <a:endParaRPr lang="en-US" sz="1350" dirty="0"/>
          </a:p>
        </p:txBody>
      </p:sp>
      <p:pic>
        <p:nvPicPr>
          <p:cNvPr id="26" name="Image 5" descr="preencoded.png">    </p:cNvPr>
          <p:cNvPicPr>
            <a:picLocks noChangeAspect="1"/>
          </p:cNvPicPr>
          <p:nvPr/>
        </p:nvPicPr>
        <p:blipFill>
          <a:blip r:embed="rId6"/>
          <a:stretch>
            <a:fillRect/>
          </a:stretch>
        </p:blipFill>
        <p:spPr>
          <a:xfrm>
            <a:off x="13700760" y="228600"/>
            <a:ext cx="701040" cy="66413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2025-05-01T13:47:07Z</dcterms:created>
  <dcterms:modified xsi:type="dcterms:W3CDTF">2025-05-01T13:47:07Z</dcterms:modified>
</cp:coreProperties>
</file>