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120979fc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120979fc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143d563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143d563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143d563a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143d563a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143d563a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143d563a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143d563a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143d563a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143d563a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143d563a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143d563a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143d563a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143d563a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143d563a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143d563a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143d563a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120979fc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120979fc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5641b835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5641b835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120979fc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120979fc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120979fc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120979fc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120979fcd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120979fcd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68f27ab0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68f27ab0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5641b835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5641b835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5641b835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5641b835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World Health Organization (WHO)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5641b835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5641b835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5867bf9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5867bf9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68f27ab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68f27ab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68f27ab0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68f27ab0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143d563a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143d563a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www.acm-digitalhealth.org/" TargetMode="External"/><Relationship Id="rId4" Type="http://schemas.openxmlformats.org/officeDocument/2006/relationships/hyperlink" Target="https://www.who.int/" TargetMode="External"/><Relationship Id="rId5" Type="http://schemas.openxmlformats.org/officeDocument/2006/relationships/hyperlink" Target="https://en.wikipedia.org/wiki/Adverse_drug_reaction" TargetMode="External"/><Relationship Id="rId6" Type="http://schemas.openxmlformats.org/officeDocument/2006/relationships/hyperlink" Target="https://code.google.com/archive/p/word2vec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4420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Pharmacovigilance using social media..!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6324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Saeed Ahmad</a:t>
            </a:r>
            <a:br>
              <a:rPr lang="en"/>
            </a:br>
            <a:r>
              <a:rPr lang="en"/>
              <a:t>Student of Data Science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FAST-</a:t>
            </a:r>
            <a:r>
              <a:rPr lang="en">
                <a:solidFill>
                  <a:srgbClr val="980000"/>
                </a:solidFill>
              </a:rPr>
              <a:t>National University of Computer and Emerging Sciences, </a:t>
            </a:r>
            <a:r>
              <a:rPr lang="en">
                <a:solidFill>
                  <a:srgbClr val="980000"/>
                </a:solidFill>
              </a:rPr>
              <a:t>Pakistan.</a:t>
            </a:r>
            <a:endParaRPr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ctrTitle"/>
          </p:nvPr>
        </p:nvSpPr>
        <p:spPr>
          <a:xfrm>
            <a:off x="311700" y="449450"/>
            <a:ext cx="8520600" cy="141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NLTK usage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7" name="Google Shape;117;p22"/>
          <p:cNvSpPr txBox="1"/>
          <p:nvPr>
            <p:ph idx="1" type="subTitle"/>
          </p:nvPr>
        </p:nvSpPr>
        <p:spPr>
          <a:xfrm>
            <a:off x="311700" y="2482775"/>
            <a:ext cx="8520600" cy="18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To make a proper and </a:t>
            </a:r>
            <a:r>
              <a:rPr lang="en" sz="3000"/>
              <a:t>meaningful split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</a:t>
            </a:r>
            <a:r>
              <a:rPr lang="en" sz="3000"/>
              <a:t>T</a:t>
            </a:r>
            <a:r>
              <a:rPr lang="en" sz="3000"/>
              <a:t>okenize and steaming</a:t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71083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635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097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07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84787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617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ctrTitle"/>
          </p:nvPr>
        </p:nvSpPr>
        <p:spPr>
          <a:xfrm>
            <a:off x="311700" y="744575"/>
            <a:ext cx="8520600" cy="9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Word2vec 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5" name="Google Shape;165;p31"/>
          <p:cNvSpPr txBox="1"/>
          <p:nvPr>
            <p:ph idx="1" type="subTitle"/>
          </p:nvPr>
        </p:nvSpPr>
        <p:spPr>
          <a:xfrm>
            <a:off x="311700" y="2017750"/>
            <a:ext cx="8520600" cy="25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Convert word to vectors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Easy to compute </a:t>
            </a: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</a:rPr>
              <a:t>synonym</a:t>
            </a:r>
            <a:endParaRPr sz="30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3000"/>
              <a:buChar char="●"/>
            </a:pPr>
            <a:r>
              <a:rPr lang="en" sz="3000">
                <a:solidFill>
                  <a:srgbClr val="444444"/>
                </a:solidFill>
                <a:highlight>
                  <a:srgbClr val="FFFFFF"/>
                </a:highlight>
              </a:rPr>
              <a:t>Will use Google News dataset (about 100 billion words). The model contains 300-dimensional vectors for 3 million words and phrases. </a:t>
            </a:r>
            <a:endParaRPr sz="30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344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ic Sans MS"/>
                <a:ea typeface="Comic Sans MS"/>
                <a:cs typeface="Comic Sans MS"/>
                <a:sym typeface="Comic Sans MS"/>
              </a:rPr>
              <a:t>What is Pharmacovigilance..?</a:t>
            </a: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017725"/>
            <a:ext cx="8520600" cy="37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Pharmacovigilance is a process of dealing </a:t>
            </a:r>
            <a:r>
              <a:rPr lang="en" sz="2400"/>
              <a:t>adverse effects of drugs.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D</a:t>
            </a:r>
            <a:r>
              <a:rPr lang="en" sz="2400">
                <a:solidFill>
                  <a:srgbClr val="FF0000"/>
                </a:solidFill>
              </a:rPr>
              <a:t>etection</a:t>
            </a:r>
            <a:r>
              <a:rPr lang="en" sz="2400"/>
              <a:t>      </a:t>
            </a:r>
            <a:r>
              <a:rPr lang="en" sz="2400">
                <a:solidFill>
                  <a:srgbClr val="E06666"/>
                </a:solidFill>
              </a:rPr>
              <a:t>Assessment</a:t>
            </a:r>
            <a:r>
              <a:rPr lang="en" sz="2400"/>
              <a:t>      </a:t>
            </a:r>
            <a:r>
              <a:rPr lang="en" sz="2400">
                <a:solidFill>
                  <a:srgbClr val="6AA84F"/>
                </a:solidFill>
              </a:rPr>
              <a:t>Understanding</a:t>
            </a:r>
            <a:r>
              <a:rPr lang="en" sz="2400"/>
              <a:t>       </a:t>
            </a:r>
            <a:r>
              <a:rPr lang="en" sz="2400">
                <a:solidFill>
                  <a:srgbClr val="274E13"/>
                </a:solidFill>
              </a:rPr>
              <a:t>Prevention</a:t>
            </a:r>
            <a:endParaRPr sz="2400">
              <a:solidFill>
                <a:srgbClr val="274E1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Before </a:t>
            </a:r>
            <a:r>
              <a:rPr lang="en" sz="2400"/>
              <a:t>availability of</a:t>
            </a:r>
            <a:r>
              <a:rPr lang="en" sz="2400"/>
              <a:t> drugs in the market, Rigorous clinical studies are </a:t>
            </a:r>
            <a:r>
              <a:rPr lang="en" sz="2400"/>
              <a:t>conducted</a:t>
            </a:r>
            <a:r>
              <a:rPr lang="en" sz="2400"/>
              <a:t> but limited because of various factors, cost might be at top.</a:t>
            </a:r>
            <a:endParaRPr sz="2400"/>
          </a:p>
        </p:txBody>
      </p:sp>
      <p:sp>
        <p:nvSpPr>
          <p:cNvPr id="62" name="Google Shape;62;p14"/>
          <p:cNvSpPr/>
          <p:nvPr/>
        </p:nvSpPr>
        <p:spPr>
          <a:xfrm>
            <a:off x="1781725" y="2252425"/>
            <a:ext cx="313800" cy="2130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6461325" y="2252425"/>
            <a:ext cx="313800" cy="2130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3980350" y="2252425"/>
            <a:ext cx="313800" cy="2130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767" y="0"/>
            <a:ext cx="741246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type="ctrTitle"/>
          </p:nvPr>
        </p:nvSpPr>
        <p:spPr>
          <a:xfrm>
            <a:off x="311700" y="744575"/>
            <a:ext cx="8520600" cy="13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jaccard similarity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6" name="Google Shape;176;p33"/>
          <p:cNvSpPr txBox="1"/>
          <p:nvPr>
            <p:ph idx="1" type="subTitle"/>
          </p:nvPr>
        </p:nvSpPr>
        <p:spPr>
          <a:xfrm>
            <a:off x="311700" y="2355025"/>
            <a:ext cx="8520600" cy="21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➔"/>
            </a:pPr>
            <a:r>
              <a:rPr lang="en" sz="3000"/>
              <a:t>Group the similar ADRs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➔"/>
            </a:pPr>
            <a:r>
              <a:rPr lang="en" sz="3000"/>
              <a:t>Compute the frequency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➔"/>
            </a:pPr>
            <a:r>
              <a:rPr lang="en" sz="3000"/>
              <a:t>Comparison with other ADRs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/>
          <p:nvPr>
            <p:ph type="ctrTitle"/>
          </p:nvPr>
        </p:nvSpPr>
        <p:spPr>
          <a:xfrm>
            <a:off x="311700" y="744575"/>
            <a:ext cx="8520600" cy="10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Results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2" name="Google Shape;182;p34"/>
          <p:cNvSpPr txBox="1"/>
          <p:nvPr>
            <p:ph idx="1" type="subTitle"/>
          </p:nvPr>
        </p:nvSpPr>
        <p:spPr>
          <a:xfrm>
            <a:off x="311700" y="2389050"/>
            <a:ext cx="8520600" cy="23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Our system will compute ADRs with frequency.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Higher frequency ADRs </a:t>
            </a:r>
            <a:r>
              <a:rPr lang="en" sz="3000"/>
              <a:t>should match with Known ADRs of drug.</a:t>
            </a:r>
            <a:endParaRPr sz="3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type="ctrTitle"/>
          </p:nvPr>
        </p:nvSpPr>
        <p:spPr>
          <a:xfrm>
            <a:off x="391650" y="247125"/>
            <a:ext cx="8520600" cy="93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88" name="Google Shape;188;p35"/>
          <p:cNvSpPr txBox="1"/>
          <p:nvPr>
            <p:ph idx="1" type="subTitle"/>
          </p:nvPr>
        </p:nvSpPr>
        <p:spPr>
          <a:xfrm>
            <a:off x="391650" y="1076175"/>
            <a:ext cx="8520600" cy="4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</a:rPr>
              <a:t>[1] Felix Gräßer, Surya Kallumadi, Hagen Malberg, and Sebastian Zaunseder. 2018. </a:t>
            </a:r>
            <a:r>
              <a:rPr b="1" lang="en" sz="1400">
                <a:solidFill>
                  <a:srgbClr val="434343"/>
                </a:solidFill>
              </a:rPr>
              <a:t>Aspect-Based Sentiment Analysis of Drug Reviews Applying Cross-Domain and Cross-Data Learning.</a:t>
            </a:r>
            <a:r>
              <a:rPr lang="en" sz="1400">
                <a:solidFill>
                  <a:srgbClr val="434343"/>
                </a:solidFill>
              </a:rPr>
              <a:t> </a:t>
            </a:r>
            <a:r>
              <a:rPr lang="en" sz="1400" u="sng">
                <a:solidFill>
                  <a:srgbClr val="434343"/>
                </a:solidFill>
                <a:hlinkClick r:id="rId3"/>
              </a:rPr>
              <a:t>DH '18</a:t>
            </a:r>
            <a:r>
              <a:rPr lang="en" sz="1400">
                <a:solidFill>
                  <a:srgbClr val="434343"/>
                </a:solidFill>
              </a:rPr>
              <a:t> Proceedings of the 2018 International Conference on Digital Health.  121-125  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</a:rPr>
              <a:t>http://kdd.cs.ksu.edu/Publications/Student/kallumadi2018aspect.pdf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[2] T. Al-Moslmi, N. Omar, S. Abdullah, and M. Albared. 2017. Approaches to CrossDomain Sentiment Analysis: A Systematic Literature Review. IEEE Access 5 (2017), 16173–16192. https://doi.org/10.1109/ACCESS.2017.2690342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[3] Diana Cavalcanti and Ricardo Prudêncio. 2017. Aspect-Based Opinion Mining in Drug Reviews. In Progress in Artificial Intelligence, Eugénio Oliveira, João Gama, Zita Vale, and Henrique Lopes Cardoso (Eds.). Springer International Publishing, Cham, 815–827.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</a:rPr>
              <a:t>[4] World Health Organization(WHO) </a:t>
            </a:r>
            <a:r>
              <a:rPr lang="en" sz="1400" u="sng">
                <a:solidFill>
                  <a:srgbClr val="666666"/>
                </a:solidFill>
                <a:hlinkClick r:id="rId4"/>
              </a:rPr>
              <a:t>https://www.who.int/</a:t>
            </a:r>
            <a:endParaRPr sz="14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666666"/>
                </a:solidFill>
              </a:rPr>
              <a:t>[5] Adverse drug reaction (ADR) </a:t>
            </a:r>
            <a:r>
              <a:rPr lang="en" sz="1400" u="sng">
                <a:solidFill>
                  <a:schemeClr val="hlink"/>
                </a:solidFill>
                <a:hlinkClick r:id="rId5"/>
              </a:rPr>
              <a:t>https://en.wikipedia.org/wiki/Adverse_drug_reaction</a:t>
            </a:r>
            <a:endParaRPr sz="14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666666"/>
                </a:solidFill>
              </a:rPr>
              <a:t>[6] </a:t>
            </a:r>
            <a:r>
              <a:rPr lang="en" sz="1100" u="sng">
                <a:solidFill>
                  <a:schemeClr val="hlink"/>
                </a:solidFill>
                <a:hlinkClick r:id="rId6"/>
              </a:rPr>
              <a:t>https://code.google.com/archive/p/word2vec</a:t>
            </a:r>
            <a:endParaRPr sz="14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Comic Sans MS"/>
                <a:ea typeface="Comic Sans MS"/>
                <a:cs typeface="Comic Sans MS"/>
                <a:sym typeface="Comic Sans MS"/>
              </a:rPr>
              <a:t>Why use of social media..?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</a:rPr>
              <a:t>Lots of fee data about almost everything.</a:t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</a:rPr>
              <a:t>Understand the audience.</a:t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</a:rPr>
              <a:t>Social data helps to create better content.</a:t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434343"/>
                </a:solidFill>
              </a:rPr>
              <a:t>Collect reviews about drugs, dosage, usage duration, conditions, results and reactions.</a:t>
            </a:r>
            <a:endParaRPr sz="2400"/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0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Problems</a:t>
            </a:r>
            <a:endParaRPr sz="3000">
              <a:solidFill>
                <a:srgbClr val="E06666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309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Dying from a disease may be inevitable, dying from a medicine is unacceptable (WHO, 2005)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Almost, 60-70% of </a:t>
            </a:r>
            <a:r>
              <a:rPr lang="en" sz="2400"/>
              <a:t>Adverse drug reaction (ADR) </a:t>
            </a:r>
            <a:r>
              <a:rPr lang="en" sz="2400"/>
              <a:t> are preventable.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ADR related cost to the country may exceed the cost of the medications themselves.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725747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World Health Organization(WHO) </a:t>
            </a:r>
            <a:r>
              <a:rPr lang="en" sz="1100">
                <a:solidFill>
                  <a:srgbClr val="134F5C"/>
                </a:solidFill>
                <a:latin typeface="Courier New"/>
                <a:ea typeface="Courier New"/>
                <a:cs typeface="Courier New"/>
                <a:sym typeface="Courier New"/>
              </a:rPr>
              <a:t>https://www.who.int/</a:t>
            </a:r>
            <a:endParaRPr sz="1100">
              <a:solidFill>
                <a:srgbClr val="134F5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649950"/>
            <a:ext cx="85206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8761D"/>
                </a:solidFill>
                <a:latin typeface="Comic Sans MS"/>
                <a:ea typeface="Comic Sans MS"/>
                <a:cs typeface="Comic Sans MS"/>
                <a:sym typeface="Comic Sans MS"/>
              </a:rPr>
              <a:t>Motivation &amp; </a:t>
            </a:r>
            <a:r>
              <a:rPr lang="en" sz="3000">
                <a:solidFill>
                  <a:srgbClr val="38761D"/>
                </a:solidFill>
                <a:latin typeface="Comic Sans MS"/>
                <a:ea typeface="Comic Sans MS"/>
                <a:cs typeface="Comic Sans MS"/>
                <a:sym typeface="Comic Sans MS"/>
              </a:rPr>
              <a:t>Goals</a:t>
            </a:r>
            <a:endParaRPr sz="3000">
              <a:solidFill>
                <a:srgbClr val="38761D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578325"/>
            <a:ext cx="8520600" cy="30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Reduce the cost of Pharmacovigilance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Ensure safer drugs to the healthcare community ADRs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Early detection of </a:t>
            </a:r>
            <a:r>
              <a:rPr lang="en" sz="2400">
                <a:solidFill>
                  <a:srgbClr val="434343"/>
                </a:solidFill>
              </a:rPr>
              <a:t>reactions in situation.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Detection of drug usage frequency.</a:t>
            </a:r>
            <a:endParaRPr sz="2400"/>
          </a:p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663222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Adverse drug reaction (ADR)</a:t>
            </a:r>
            <a:r>
              <a:rPr lang="en" sz="11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134F5C"/>
                </a:solidFill>
                <a:latin typeface="Courier New"/>
                <a:ea typeface="Courier New"/>
                <a:cs typeface="Courier New"/>
                <a:sym typeface="Courier New"/>
              </a:rPr>
              <a:t>https://en.wikipedia.org/wiki/Adverse_drug_reaction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271650"/>
            <a:ext cx="8520600" cy="8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Country based </a:t>
            </a:r>
            <a:r>
              <a:rPr lang="en" sz="3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Pharmacovigilance</a:t>
            </a:r>
            <a:endParaRPr sz="30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71850" y="1170225"/>
            <a:ext cx="8909400" cy="3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Unique traditions and diets influencing reactions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ADRs may be associated with traditional or herbal remedies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ADRs to certain in particular ethnic groups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M</a:t>
            </a:r>
            <a:r>
              <a:rPr lang="en" sz="3000"/>
              <a:t>anufactured &amp; differ in ingredients or production</a:t>
            </a:r>
            <a:endParaRPr sz="3000"/>
          </a:p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9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9575" y="0"/>
            <a:ext cx="923507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25" y="-43025"/>
            <a:ext cx="8839200" cy="34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 rotWithShape="1">
          <a:blip r:embed="rId4">
            <a:alphaModFix/>
          </a:blip>
          <a:srcRect b="-16918" l="-540" r="539" t="0"/>
          <a:stretch/>
        </p:blipFill>
        <p:spPr>
          <a:xfrm>
            <a:off x="410825" y="2887075"/>
            <a:ext cx="8322349" cy="27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