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1" r:id="rId5"/>
    <p:sldId id="261" r:id="rId6"/>
    <p:sldId id="274" r:id="rId7"/>
    <p:sldId id="278" r:id="rId8"/>
    <p:sldId id="280" r:id="rId9"/>
    <p:sldId id="281" r:id="rId10"/>
    <p:sldId id="279" r:id="rId11"/>
    <p:sldId id="282" r:id="rId12"/>
    <p:sldId id="283" r:id="rId13"/>
    <p:sldId id="28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14A"/>
    <a:srgbClr val="FFFFFF"/>
    <a:srgbClr val="D0CFCD"/>
    <a:srgbClr val="004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35AF3-075A-8EAF-AB8B-D7DB93C6526E}" v="209" dt="2025-04-05T07:27:20.722"/>
  </p1510:revLst>
</p1510:revInfo>
</file>

<file path=ppt/tableStyles.xml><?xml version="1.0" encoding="utf-8"?>
<a:tblStyleLst xmlns:a="http://schemas.openxmlformats.org/drawingml/2006/main" def="{E8B1032C-EA38-4F05-BA0D-38AFFFC7BED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6" autoAdjust="0"/>
    <p:restoredTop sz="86631" autoAdjust="0"/>
  </p:normalViewPr>
  <p:slideViewPr>
    <p:cSldViewPr snapToGrid="0" showGuides="1">
      <p:cViewPr varScale="1">
        <p:scale>
          <a:sx n="90" d="100"/>
          <a:sy n="90" d="100"/>
        </p:scale>
        <p:origin x="224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66FD6-D2A9-4F00-B491-A99A8AA44ED0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57D8-2956-440C-8FE5-2823967F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2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F57D8-2956-440C-8FE5-2823967F9E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5145-B819-1409-54F3-96895D24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F00EED-31FD-C361-8BC6-B0D41CCD1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2EC07-0158-2977-AD6D-154D4610F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recent decades, academics and practitioners have documented hundreds of so-called “factors” – the so-called </a:t>
            </a:r>
            <a:r>
              <a:rPr lang="en-US" b="1" dirty="0"/>
              <a:t>factor zoo</a:t>
            </a:r>
            <a:r>
              <a:rPr lang="en-US" dirty="0"/>
              <a:t>. Many appear to provide a premium but may be only </a:t>
            </a:r>
            <a:r>
              <a:rPr lang="en-US" b="1" dirty="0"/>
              <a:t>statistical coincidences</a:t>
            </a:r>
            <a:r>
              <a:rPr lang="en-US" dirty="0"/>
              <a:t> rather than genuine drivers of returns. Quoting </a:t>
            </a:r>
            <a:r>
              <a:rPr lang="en-US" b="1" dirty="0"/>
              <a:t>Lopez de Prado</a:t>
            </a:r>
            <a:r>
              <a:rPr lang="en-US" dirty="0"/>
              <a:t>, factor investing must evolve beyond simple correlations to actual </a:t>
            </a:r>
            <a:r>
              <a:rPr lang="en-US" b="1" dirty="0"/>
              <a:t>causal</a:t>
            </a:r>
            <a:r>
              <a:rPr lang="en-US" dirty="0"/>
              <a:t> relationships.</a:t>
            </a:r>
            <a:br>
              <a:rPr lang="en-US" dirty="0">
                <a:cs typeface="+mn-lt"/>
              </a:rPr>
            </a:br>
            <a:r>
              <a:rPr lang="en-US" dirty="0"/>
              <a:t> This is where my research comes in – specifically how </a:t>
            </a:r>
            <a:r>
              <a:rPr lang="en-US" b="1" dirty="0"/>
              <a:t>optimal transport</a:t>
            </a:r>
            <a:r>
              <a:rPr lang="en-US" dirty="0"/>
              <a:t>, a powerful tool from mathematics, can refine causal inference in factor investing.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>
              <a:effectLst/>
              <a:latin typeface="Helvetica Neue" panose="02000503000000020004" pitchFamily="2" charset="0"/>
            </a:endParaRP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0275C-F8E0-9B37-6590-FFCAA51EE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F57D8-2956-440C-8FE5-2823967F9E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6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5145-B819-1409-54F3-96895D24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F00EED-31FD-C361-8BC6-B0D41CCD1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2EC07-0158-2977-AD6D-154D4610F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part is to see if we can detect </a:t>
            </a:r>
            <a:r>
              <a:rPr lang="en-US" b="1" dirty="0"/>
              <a:t>true</a:t>
            </a:r>
            <a:r>
              <a:rPr lang="en-US" dirty="0"/>
              <a:t> drivers of returns among the many published factors. Next, I plan to </a:t>
            </a:r>
            <a:r>
              <a:rPr lang="en-US" b="1" dirty="0"/>
              <a:t>enhance</a:t>
            </a:r>
            <a:r>
              <a:rPr lang="en-US" dirty="0"/>
              <a:t> existing causal inference methods with </a:t>
            </a:r>
            <a:r>
              <a:rPr lang="en-US" b="1" dirty="0"/>
              <a:t>OT</a:t>
            </a:r>
            <a:r>
              <a:rPr lang="en-US" dirty="0"/>
              <a:t> tools, investigating if they reduce biases or reveal distributional effects missed by simpler approaches.</a:t>
            </a:r>
            <a:br>
              <a:rPr lang="en-US" dirty="0"/>
            </a:br>
            <a:r>
              <a:rPr lang="en-US" dirty="0"/>
              <a:t> Finally, I aim to push the </a:t>
            </a:r>
            <a:r>
              <a:rPr lang="en-US" b="1" dirty="0"/>
              <a:t>methodological</a:t>
            </a:r>
            <a:r>
              <a:rPr lang="en-US" dirty="0"/>
              <a:t> boundary, hoping to unify factor investing and advanced causal discovery – a step forward in bridging academic rigor and practical asset management.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>
              <a:effectLst/>
              <a:latin typeface="Helvetica Neue" panose="02000503000000020004" pitchFamily="2" charset="0"/>
            </a:endParaRP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0275C-F8E0-9B37-6590-FFCAA51EE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F57D8-2956-440C-8FE5-2823967F9E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6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5145-B819-1409-54F3-96895D24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F00EED-31FD-C361-8BC6-B0D41CCD1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2EC07-0158-2977-AD6D-154D4610F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finance, </a:t>
            </a:r>
            <a:r>
              <a:rPr lang="en-US" b="1" dirty="0"/>
              <a:t>Difference-in-Differences</a:t>
            </a:r>
            <a:r>
              <a:rPr lang="en-US" dirty="0"/>
              <a:t> and </a:t>
            </a:r>
            <a:r>
              <a:rPr lang="en-US" b="1" dirty="0"/>
              <a:t>matching</a:t>
            </a:r>
            <a:r>
              <a:rPr lang="en-US" dirty="0"/>
              <a:t> are classical ways to mimic an experimental setup, while functional causal models like </a:t>
            </a:r>
            <a:r>
              <a:rPr lang="en-US" b="1" dirty="0" err="1"/>
              <a:t>LiNGAM</a:t>
            </a:r>
            <a:r>
              <a:rPr lang="en-US" dirty="0"/>
              <a:t> or </a:t>
            </a:r>
            <a:r>
              <a:rPr lang="en-US" b="1" dirty="0"/>
              <a:t>additive noise models</a:t>
            </a:r>
            <a:r>
              <a:rPr lang="en-US" dirty="0"/>
              <a:t> are common in machine learning. Meanwhile, </a:t>
            </a:r>
            <a:r>
              <a:rPr lang="en-US" b="1" dirty="0"/>
              <a:t>optimal transport</a:t>
            </a:r>
            <a:r>
              <a:rPr lang="en-US" dirty="0"/>
              <a:t> can generalize these ideas to entire </a:t>
            </a:r>
            <a:r>
              <a:rPr lang="en-US" b="1" dirty="0"/>
              <a:t>distributions</a:t>
            </a:r>
            <a:r>
              <a:rPr lang="en-US" dirty="0"/>
              <a:t>, capturing not just means but also tail risks or heterogeneous effects.</a:t>
            </a:r>
            <a:br>
              <a:rPr lang="en-US" dirty="0">
                <a:cs typeface="+mn-lt"/>
              </a:rPr>
            </a:br>
            <a:r>
              <a:rPr lang="en-US" dirty="0"/>
              <a:t> There’s a recognized </a:t>
            </a:r>
            <a:r>
              <a:rPr lang="en-US" b="1" dirty="0"/>
              <a:t>gap</a:t>
            </a:r>
            <a:r>
              <a:rPr lang="en-US" dirty="0"/>
              <a:t>: few studies apply these distributional, causal methods specifically to </a:t>
            </a:r>
            <a:r>
              <a:rPr lang="en-US" b="1" dirty="0"/>
              <a:t>factor investing</a:t>
            </a:r>
            <a:r>
              <a:rPr lang="en-US" dirty="0"/>
              <a:t>, which is precisely what I aim to address.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>
              <a:effectLst/>
              <a:latin typeface="Helvetica Neue" panose="02000503000000020004" pitchFamily="2" charset="0"/>
            </a:endParaRP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0275C-F8E0-9B37-6590-FFCAA51EE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F57D8-2956-440C-8FE5-2823967F9E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6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5145-B819-1409-54F3-96895D24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F00EED-31FD-C361-8BC6-B0D41CCD1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2EC07-0158-2977-AD6D-154D4610F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workflow starts with </a:t>
            </a:r>
            <a:r>
              <a:rPr lang="en-US" b="1" dirty="0"/>
              <a:t>data</a:t>
            </a:r>
            <a:r>
              <a:rPr lang="en-US" dirty="0"/>
              <a:t> – typical factor-return series plus any events that can serve as “treatments.” Then, I run </a:t>
            </a:r>
            <a:r>
              <a:rPr lang="en-US" b="1" dirty="0"/>
              <a:t>baseline causal methods</a:t>
            </a:r>
            <a:r>
              <a:rPr lang="en-US" dirty="0"/>
              <a:t> like standard </a:t>
            </a:r>
            <a:r>
              <a:rPr lang="en-US" dirty="0" err="1"/>
              <a:t>DiD</a:t>
            </a:r>
            <a:r>
              <a:rPr lang="en-US" dirty="0"/>
              <a:t> or matching to see how they perform. Next, I </a:t>
            </a:r>
            <a:r>
              <a:rPr lang="en-US" b="1" dirty="0"/>
              <a:t>layer in</a:t>
            </a:r>
            <a:r>
              <a:rPr lang="en-US" dirty="0"/>
              <a:t> the </a:t>
            </a:r>
            <a:r>
              <a:rPr lang="en-US" b="1" dirty="0"/>
              <a:t>optimal transport</a:t>
            </a:r>
            <a:r>
              <a:rPr lang="en-US" dirty="0"/>
              <a:t> approaches: distributional </a:t>
            </a:r>
            <a:r>
              <a:rPr lang="en-US" dirty="0" err="1"/>
              <a:t>DiD</a:t>
            </a:r>
            <a:r>
              <a:rPr lang="en-US" dirty="0"/>
              <a:t>, OT-based matching, and the </a:t>
            </a:r>
            <a:r>
              <a:rPr lang="en-US" b="1" dirty="0"/>
              <a:t>DIVOT</a:t>
            </a:r>
            <a:r>
              <a:rPr lang="en-US" dirty="0"/>
              <a:t> approach to test the direction of causality.</a:t>
            </a:r>
            <a:br>
              <a:rPr lang="en-US" dirty="0"/>
            </a:br>
            <a:r>
              <a:rPr lang="en-US" dirty="0"/>
              <a:t> Finally, I’ll do thorough </a:t>
            </a:r>
            <a:r>
              <a:rPr lang="en-US" b="1" dirty="0"/>
              <a:t>robustness checks</a:t>
            </a:r>
            <a:r>
              <a:rPr lang="en-US" dirty="0"/>
              <a:t>, including placebo tests (fake events) and </a:t>
            </a:r>
            <a:r>
              <a:rPr lang="en-US" b="1" dirty="0"/>
              <a:t>synthetic datasets</a:t>
            </a:r>
            <a:r>
              <a:rPr lang="en-US" dirty="0"/>
              <a:t> where the true causal structure is known, to confirm that OT-based approaches indeed perform better under various scenarios.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>
              <a:effectLst/>
              <a:latin typeface="Helvetica Neue" panose="02000503000000020004" pitchFamily="2" charset="0"/>
            </a:endParaRP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0275C-F8E0-9B37-6590-FFCAA51EE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F57D8-2956-440C-8FE5-2823967F9E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1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5145-B819-1409-54F3-96895D24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F00EED-31FD-C361-8BC6-B0D41CCD1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2EC07-0158-2977-AD6D-154D4610F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short, </a:t>
            </a:r>
            <a:r>
              <a:rPr lang="en-US" b="1" dirty="0"/>
              <a:t>optimal transport</a:t>
            </a:r>
            <a:r>
              <a:rPr lang="en-US" dirty="0"/>
              <a:t> finds a map TTT that transforms one distribution μ\</a:t>
            </a:r>
            <a:r>
              <a:rPr lang="en-US" dirty="0" err="1"/>
              <a:t>muμ</a:t>
            </a:r>
            <a:r>
              <a:rPr lang="en-US" dirty="0"/>
              <a:t> into another ν\</a:t>
            </a:r>
            <a:r>
              <a:rPr lang="en-US" dirty="0" err="1"/>
              <a:t>nuν</a:t>
            </a:r>
            <a:r>
              <a:rPr lang="en-US" dirty="0"/>
              <a:t> while minimizing a cost function. This allows us, for instance, to interpret how returns distributions would change under a hypothetical </a:t>
            </a:r>
            <a:r>
              <a:rPr lang="en-US" i="1" dirty="0"/>
              <a:t>treatment</a:t>
            </a:r>
            <a:r>
              <a:rPr lang="en-US" dirty="0"/>
              <a:t>.</a:t>
            </a:r>
            <a:br>
              <a:rPr lang="en-US" dirty="0">
                <a:cs typeface="+mn-lt"/>
              </a:rPr>
            </a:br>
            <a:r>
              <a:rPr lang="en-US" dirty="0"/>
              <a:t> For </a:t>
            </a:r>
            <a:r>
              <a:rPr lang="en-US" b="1" dirty="0"/>
              <a:t>causal direction</a:t>
            </a:r>
            <a:r>
              <a:rPr lang="en-US" dirty="0"/>
              <a:t>, if XXX truly causes YYY, we expect an OT map from XXX to YYY that preserves the independence of noise terms. </a:t>
            </a:r>
            <a:r>
              <a:rPr lang="en-US" b="1" dirty="0"/>
              <a:t>DIVOT</a:t>
            </a:r>
            <a:r>
              <a:rPr lang="en-US" dirty="0"/>
              <a:t> leverages this uniqueness to decide if X→YX \to YX→Y or Y→XY \to XY→X.</a:t>
            </a:r>
            <a:br>
              <a:rPr lang="en-US" dirty="0">
                <a:cs typeface="+mn-lt"/>
              </a:rPr>
            </a:br>
            <a:r>
              <a:rPr lang="en-US" dirty="0"/>
              <a:t> In factor investing, standard </a:t>
            </a:r>
            <a:r>
              <a:rPr lang="en-US" dirty="0" err="1"/>
              <a:t>DiD</a:t>
            </a:r>
            <a:r>
              <a:rPr lang="en-US" dirty="0"/>
              <a:t> only captures average effects, but an OT-based approach looks at the </a:t>
            </a:r>
            <a:r>
              <a:rPr lang="en-US" b="1" dirty="0"/>
              <a:t>entire distribution</a:t>
            </a:r>
            <a:r>
              <a:rPr lang="en-US" dirty="0"/>
              <a:t>, crucial for risk/volatility insights.</a:t>
            </a:r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>
              <a:effectLst/>
              <a:latin typeface="Helvetica Neue" panose="02000503000000020004" pitchFamily="2" charset="0"/>
            </a:endParaRP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0275C-F8E0-9B37-6590-FFCAA51EE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F57D8-2956-440C-8FE5-2823967F9E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3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5145-B819-1409-54F3-96895D24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F00EED-31FD-C361-8BC6-B0D41CCD1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2EC07-0158-2977-AD6D-154D4610F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expect to find that some well-known factors, like </a:t>
            </a:r>
            <a:r>
              <a:rPr lang="en-US" b="1"/>
              <a:t>momentum</a:t>
            </a:r>
            <a:r>
              <a:rPr lang="en-US"/>
              <a:t>, remain robustly causal, whereas others might be correlation-based and disappear once we properly handle confounders or distributional mismatch. The </a:t>
            </a:r>
            <a:r>
              <a:rPr lang="en-US" b="1"/>
              <a:t>OT</a:t>
            </a:r>
            <a:r>
              <a:rPr lang="en-US"/>
              <a:t> approach should also highlight partial or non-uniform effects, e.g. bigger impact in the tails of the distribution.</a:t>
            </a:r>
            <a:br>
              <a:rPr lang="en-US" dirty="0"/>
            </a:br>
            <a:r>
              <a:rPr lang="en-US"/>
              <a:t> I hope to produce practical guidelines for applying these methods in finance and possibly reveal new factor interactions – for instance, does a certain factor lead to volatility changes, or the other way around?</a:t>
            </a:r>
          </a:p>
          <a:p>
            <a:br>
              <a:rPr lang="en-US" dirty="0">
                <a:effectLst/>
                <a:latin typeface="Helvetica Neue" panose="02000503000000020004" pitchFamily="2" charset="0"/>
              </a:rPr>
            </a:br>
            <a:br>
              <a:rPr lang="en-US" dirty="0">
                <a:effectLst/>
                <a:latin typeface="Helvetica Neue" panose="02000503000000020004" pitchFamily="2" charset="0"/>
              </a:rPr>
            </a:br>
            <a:endParaRPr lang="en-US">
              <a:effectLst/>
              <a:latin typeface="Helvetica Neue" panose="02000503000000020004" pitchFamily="2" charset="0"/>
            </a:endParaRPr>
          </a:p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0275C-F8E0-9B37-6590-FFCAA51EE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F57D8-2956-440C-8FE5-2823967F9E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28257-6F18-DD2B-5801-560CF2F2C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E8EC3-29FD-EB86-F302-D8FF31153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8A81C7-4E50-A054-7FE7-891544D75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my </a:t>
            </a:r>
            <a:r>
              <a:rPr lang="en-US" b="1" dirty="0"/>
              <a:t>12-month</a:t>
            </a:r>
            <a:r>
              <a:rPr lang="en-US" dirty="0"/>
              <a:t> plan. The first few months are about finalizing the data sources and finishing any literature deep-dives. Then I’ll implement and document </a:t>
            </a:r>
            <a:r>
              <a:rPr lang="en-US" b="1" dirty="0"/>
              <a:t>baseline methods</a:t>
            </a:r>
            <a:r>
              <a:rPr lang="en-US" dirty="0"/>
              <a:t>. After that, I’ll spend two months integrating the </a:t>
            </a:r>
            <a:r>
              <a:rPr lang="en-US" b="1" dirty="0"/>
              <a:t>OT</a:t>
            </a:r>
            <a:r>
              <a:rPr lang="en-US" dirty="0"/>
              <a:t> enhancements. I’ll do thorough </a:t>
            </a:r>
            <a:r>
              <a:rPr lang="en-US" b="1" dirty="0"/>
              <a:t>robustness checks</a:t>
            </a:r>
            <a:r>
              <a:rPr lang="en-US" dirty="0"/>
              <a:t> in month 9, then focus on analyzing results in month 10. Lastly, the writing and final defense happen in months 11–12, leaving some buffer if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A2C52-8A7B-860F-C828-472A36A3D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F57D8-2956-440C-8FE5-2823967F9E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98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9B247-3CBF-88FF-DB3B-6573DA5A7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C83C4-C7A5-8AB5-005F-29C60B8874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177F5D-B0E0-F3DB-2DB2-B0AEA4144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wrap up, this thesis aspires to make factor investing more </a:t>
            </a:r>
            <a:r>
              <a:rPr lang="en-US" b="1" dirty="0"/>
              <a:t>robust</a:t>
            </a:r>
            <a:r>
              <a:rPr lang="en-US" dirty="0"/>
              <a:t> and </a:t>
            </a:r>
            <a:r>
              <a:rPr lang="en-US" b="1" dirty="0"/>
              <a:t>scientific</a:t>
            </a:r>
            <a:r>
              <a:rPr lang="en-US" dirty="0"/>
              <a:t> by infusing advanced causal methods with </a:t>
            </a:r>
            <a:r>
              <a:rPr lang="en-US" b="1" dirty="0"/>
              <a:t>optimal transport</a:t>
            </a:r>
            <a:r>
              <a:rPr lang="en-US" dirty="0"/>
              <a:t>. By systematically testing factors’ real causal impact and analyzing distribution-wide changes, we can </a:t>
            </a:r>
            <a:r>
              <a:rPr lang="en-US" b="1" dirty="0"/>
              <a:t>prune</a:t>
            </a:r>
            <a:r>
              <a:rPr lang="en-US" dirty="0"/>
              <a:t> questionable factors and offer better clarity on which exposures truly matter. Ultimately, such clarity benefits investors, risk managers, and the academic community seeking strong foundations in factor research.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B0E46-876A-965D-9AA7-2151FDFC4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F57D8-2956-440C-8FE5-2823967F9E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35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47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D11D-86B6-41D9-804F-B21E465E6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6525"/>
            <a:ext cx="9144000" cy="1714500"/>
          </a:xfrm>
        </p:spPr>
        <p:txBody>
          <a:bodyPr anchor="b"/>
          <a:lstStyle>
            <a:lvl1pPr algn="ctr">
              <a:defRPr sz="6000" spc="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DCADE-2A34-4B9D-9987-0330895D7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125"/>
            <a:ext cx="9144000" cy="1247775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A79536-344B-4703-95C3-7F5AD0BFB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3" y="654528"/>
            <a:ext cx="3540072" cy="774496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D87C84-1993-43C1-A570-C771C220F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4750" y="6162674"/>
            <a:ext cx="4772025" cy="314325"/>
          </a:xfrm>
        </p:spPr>
        <p:txBody>
          <a:bodyPr>
            <a:normAutofit/>
          </a:bodyPr>
          <a:lstStyle>
            <a:lvl1pPr marL="0" indent="0" algn="ctr">
              <a:buNone/>
              <a:defRPr sz="1350" cap="all" baseline="0">
                <a:solidFill>
                  <a:srgbClr val="FFFFFF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5B0621-5201-4B3C-B3F3-03D9DDA06A71}"/>
              </a:ext>
            </a:extLst>
          </p:cNvPr>
          <p:cNvCxnSpPr/>
          <p:nvPr userDrawn="1"/>
        </p:nvCxnSpPr>
        <p:spPr>
          <a:xfrm>
            <a:off x="1769036" y="2752725"/>
            <a:ext cx="180975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6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EF6-6786-4ED3-B643-2BCA247B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542925"/>
            <a:ext cx="10544174" cy="11144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537-CD92-4621-BEAC-209C2F4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E95-BAFB-4FA5-935D-F153DAC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E8E8-275F-4879-A380-FC69F4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1A79-8F5C-4459-9F47-4F4A56020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C6A6-466D-458F-9462-128882D6EF6C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90FDB3-7706-4B32-BD35-532B4AC7ECDA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930B2A2-81DA-4F3D-9D9E-46E4F7B938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8625" y="2752725"/>
            <a:ext cx="3714750" cy="35623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F16E22AE-DDB9-4C04-8CBA-FF04F1AFB3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0050" y="2752725"/>
            <a:ext cx="3714750" cy="35623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5F3CFBF-C13C-4A9F-BDDF-0E18286F15C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77200" y="2752725"/>
            <a:ext cx="3714750" cy="35623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8849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EF6-6786-4ED3-B643-2BCA247B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1114424"/>
            <a:ext cx="6343651" cy="1438275"/>
          </a:xfrm>
        </p:spPr>
        <p:txBody>
          <a:bodyPr anchor="t" anchorCtr="0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537-CD92-4621-BEAC-209C2F4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E95-BAFB-4FA5-935D-F153DAC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E8E8-275F-4879-A380-FC69F4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1A79-8F5C-4459-9F47-4F4A56020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C6A6-466D-458F-9462-128882D6EF6C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90FDB3-7706-4B32-BD35-532B4AC7ECDA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930B2A2-81DA-4F3D-9D9E-46E4F7B938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8625" y="2752725"/>
            <a:ext cx="3714750" cy="35623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F16E22AE-DDB9-4C04-8CBA-FF04F1AFB3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0050" y="2752725"/>
            <a:ext cx="3714750" cy="356235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5F3CFBF-C13C-4A9F-BDDF-0E18286F15C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77200" y="762000"/>
            <a:ext cx="3714750" cy="5553075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0665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5EDB-8165-4C09-A93D-01F9B0F7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9EA8E-5754-4FAF-B3D4-63EA441F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6CD72-BAC2-4994-B821-40432481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3CFAF-562D-445B-846A-E8F71A02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8C825-F06D-4987-81B8-02D493880414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64E6B-FB97-4EC4-BBD3-24FE3C8D1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8822A8-864B-49B0-9C0B-A862217EF3B8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84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5EDB-8165-4C09-A93D-01F9B0F7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9EA8E-5754-4FAF-B3D4-63EA441F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DD Month 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6CD72-BAC2-4994-B821-40432481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3CFAF-562D-445B-846A-E8F71A02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68DD1B-5CD8-424B-8173-19E182143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8C825-F06D-4987-81B8-02D493880414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tx2"/>
                </a:solidFill>
              </a:rPr>
              <a:t>ku.ac.ae</a:t>
            </a:r>
            <a:endParaRPr lang="en-US" sz="85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64E6B-FB97-4EC4-BBD3-24FE3C8D1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7" cy="18530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8822A8-864B-49B0-9C0B-A862217EF3B8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5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4EFBB-C8CA-4201-A903-805856BE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1DCEB-2462-4151-B7CC-F3EC0D3A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57B99-432B-45A8-9216-9BC01B29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5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D0CF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9F49-C197-4276-BA18-25EE4468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04913"/>
            <a:ext cx="10515600" cy="2852737"/>
          </a:xfrm>
        </p:spPr>
        <p:txBody>
          <a:bodyPr anchor="b"/>
          <a:lstStyle>
            <a:lvl1pPr algn="ctr"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4C747-8640-4D13-A1FA-90CDB4EBB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00500"/>
            <a:ext cx="10515600" cy="1584326"/>
          </a:xfrm>
        </p:spPr>
        <p:txBody>
          <a:bodyPr>
            <a:normAutofit/>
          </a:bodyPr>
          <a:lstStyle>
            <a:lvl1pPr marL="0" indent="0" algn="ctr">
              <a:buNone/>
              <a:defRPr sz="3800">
                <a:solidFill>
                  <a:srgbClr val="0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6D51-CC51-458D-B7F8-BB8DC09C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397C4-D37A-45E1-B1B8-7100D475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DD6E-BA6A-445E-B542-43DE3AEB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424D6-2475-46D6-A699-3A7CA5F8B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65327D-BC3D-4548-B6FC-FF18B53D2785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6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Picture Background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9F49-C197-4276-BA18-25EE4468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52513"/>
            <a:ext cx="10515600" cy="2852737"/>
          </a:xfrm>
        </p:spPr>
        <p:txBody>
          <a:bodyPr anchor="b"/>
          <a:lstStyle>
            <a:lvl1pPr algn="ctr">
              <a:lnSpc>
                <a:spcPct val="100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6D51-CC51-458D-B7F8-BB8DC09C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397C4-D37A-45E1-B1B8-7100D475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3DD6E-BA6A-445E-B542-43DE3AEB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424D6-2475-46D6-A699-3A7CA5F8B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65327D-BC3D-4548-B6FC-FF18B53D2785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298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rgbClr val="0047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A79536-344B-4703-95C3-7F5AD0BFB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67" y="891158"/>
            <a:ext cx="2368684" cy="518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AD5768-C7B0-4ABF-BE83-522BCD1F6FE5}"/>
              </a:ext>
            </a:extLst>
          </p:cNvPr>
          <p:cNvSpPr txBox="1"/>
          <p:nvPr userDrawn="1"/>
        </p:nvSpPr>
        <p:spPr>
          <a:xfrm>
            <a:off x="752475" y="2545809"/>
            <a:ext cx="10648950" cy="17697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i-FI" sz="11500" b="1" spc="-100" baseline="0" dirty="0" err="1">
                <a:solidFill>
                  <a:srgbClr val="FFFFFF"/>
                </a:solidFill>
                <a:latin typeface="+mj-lt"/>
              </a:rPr>
              <a:t>Thank</a:t>
            </a:r>
            <a:r>
              <a:rPr lang="fi-FI" sz="11500" b="1" spc="-100" baseline="0" dirty="0">
                <a:solidFill>
                  <a:srgbClr val="FFFFFF"/>
                </a:solidFill>
                <a:latin typeface="+mj-lt"/>
              </a:rPr>
              <a:t> </a:t>
            </a:r>
            <a:r>
              <a:rPr lang="fi-FI" sz="11500" b="1" spc="-100" baseline="0" dirty="0" err="1">
                <a:solidFill>
                  <a:srgbClr val="FFFFFF"/>
                </a:solidFill>
                <a:latin typeface="+mj-lt"/>
              </a:rPr>
              <a:t>You</a:t>
            </a:r>
            <a:endParaRPr lang="en-US" sz="11500" b="1" spc="-100" baseline="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4333D0-73BA-48D2-AA6E-3F2C63C9CA8F}"/>
              </a:ext>
            </a:extLst>
          </p:cNvPr>
          <p:cNvSpPr txBox="1"/>
          <p:nvPr userDrawn="1"/>
        </p:nvSpPr>
        <p:spPr>
          <a:xfrm>
            <a:off x="5181601" y="6146800"/>
            <a:ext cx="1838324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fi-FI" sz="1250" b="1">
                <a:solidFill>
                  <a:srgbClr val="FFFFFF"/>
                </a:solidFill>
              </a:rPr>
              <a:t>ku.ac.ae</a:t>
            </a:r>
            <a:endParaRPr lang="en-US" sz="125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eg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D11D-86B6-41D9-804F-B21E465E6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6525"/>
            <a:ext cx="9144000" cy="1714500"/>
          </a:xfrm>
        </p:spPr>
        <p:txBody>
          <a:bodyPr anchor="b"/>
          <a:lstStyle>
            <a:lvl1pPr algn="ctr">
              <a:defRPr sz="6000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DCADE-2A34-4B9D-9987-0330895D7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125"/>
            <a:ext cx="9144000" cy="1247775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D87C84-1993-43C1-A570-C771C220F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4750" y="6162674"/>
            <a:ext cx="4772025" cy="314325"/>
          </a:xfrm>
        </p:spPr>
        <p:txBody>
          <a:bodyPr>
            <a:normAutofit/>
          </a:bodyPr>
          <a:lstStyle>
            <a:lvl1pPr marL="0" indent="0" algn="ctr">
              <a:buNone/>
              <a:defRPr sz="1350" cap="all" baseline="0">
                <a:solidFill>
                  <a:schemeClr val="bg2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B5B0621-5201-4B3C-B3F3-03D9DDA06A71}"/>
              </a:ext>
            </a:extLst>
          </p:cNvPr>
          <p:cNvCxnSpPr/>
          <p:nvPr userDrawn="1"/>
        </p:nvCxnSpPr>
        <p:spPr>
          <a:xfrm>
            <a:off x="5181600" y="2752725"/>
            <a:ext cx="180975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7211BEC-8A05-5048-8010-DA55CE4672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4" y="654528"/>
            <a:ext cx="3540072" cy="7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">
    <p:bg>
      <p:bgPr>
        <a:solidFill>
          <a:srgbClr val="0047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B21E90-80D8-4070-8157-51F5D9E9BA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6ED11D-86B6-41D9-804F-B21E465E6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6525"/>
            <a:ext cx="9144000" cy="1714500"/>
          </a:xfrm>
        </p:spPr>
        <p:txBody>
          <a:bodyPr anchor="b"/>
          <a:lstStyle>
            <a:lvl1pPr algn="ctr">
              <a:defRPr sz="6000" spc="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DCADE-2A34-4B9D-9987-0330895D7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9125"/>
            <a:ext cx="9144000" cy="1247775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3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5D87C84-1993-43C1-A570-C771C220FB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14750" y="6162674"/>
            <a:ext cx="4772025" cy="314325"/>
          </a:xfrm>
        </p:spPr>
        <p:txBody>
          <a:bodyPr>
            <a:normAutofit/>
          </a:bodyPr>
          <a:lstStyle>
            <a:lvl1pPr marL="0" indent="0" algn="ctr">
              <a:buNone/>
              <a:defRPr sz="1350" cap="all" baseline="0">
                <a:solidFill>
                  <a:srgbClr val="FFFFFF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C8DC6-096E-714D-AF28-5869725897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3" y="654528"/>
            <a:ext cx="3540072" cy="77449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1EF1488-91C4-7449-841C-78AF4CE5EB83}"/>
              </a:ext>
            </a:extLst>
          </p:cNvPr>
          <p:cNvCxnSpPr/>
          <p:nvPr userDrawn="1"/>
        </p:nvCxnSpPr>
        <p:spPr>
          <a:xfrm>
            <a:off x="1769036" y="2752725"/>
            <a:ext cx="180975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40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EF6-6786-4ED3-B643-2BCA247B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3A0E-D963-4BA4-863C-413B32E5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537-CD92-4621-BEAC-209C2F4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E95-BAFB-4FA5-935D-F153DAC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E8E8-275F-4879-A380-FC69F4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1A79-8F5C-4459-9F47-4F4A56020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C6A6-466D-458F-9462-128882D6EF6C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90FDB3-7706-4B32-BD35-532B4AC7ECDA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9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ortra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3A0E-D963-4BA4-863C-413B32E51A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62675" y="1152524"/>
            <a:ext cx="5191124" cy="5162121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Heading 1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537-CD92-4621-BEAC-209C2F4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E95-BAFB-4FA5-935D-F153DAC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E8E8-275F-4879-A380-FC69F4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31A79-8F5C-4459-9F47-4F4A56020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74C6A6-466D-458F-9462-128882D6EF6C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C1F0F3F-166A-422E-B49B-E35296BC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123950"/>
            <a:ext cx="4419600" cy="5190695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85506D-9F69-4855-B473-3BFDAF44ED69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09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BB98-3A1E-4BA6-A18A-C711FCA9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B3EF-8293-4FA5-B31C-91F5BA7D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0800" y="1868400"/>
            <a:ext cx="4680000" cy="444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6ED27-71A5-4DAD-A199-5EA0A05E7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7500" y="1868400"/>
            <a:ext cx="4680000" cy="444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24C3-5F25-4ACD-A2D4-0198F4B9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D6D0-37D4-42A5-B774-5A583D84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79724-736B-42D4-9FC2-BBF87F4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462DF-95A9-4839-9F28-1A83BCE28186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DB1926-9526-4026-8069-F153FB78BD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93EDA0-B8B5-41ED-80CE-BFDA6DF8FC4B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4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BB98-3A1E-4BA6-A18A-C711FCA9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B3EF-8293-4FA5-B31C-91F5BA7D4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0800" y="2352674"/>
            <a:ext cx="4680000" cy="396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6ED27-71A5-4DAD-A199-5EA0A05E7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7500" y="2352674"/>
            <a:ext cx="4680000" cy="3965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C24C3-5F25-4ACD-A2D4-0198F4B9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D6D0-37D4-42A5-B774-5A583D84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79724-736B-42D4-9FC2-BBF87F43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4673FD0-9E13-4C1A-B859-688309735A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360800" y="1868399"/>
            <a:ext cx="4680000" cy="37950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81F1501-AF73-4AAC-9FF0-0767311D3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7500" y="1868399"/>
            <a:ext cx="4687888" cy="379501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E178B-FD49-4EE2-9A05-5F6BE0A0483C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D110D8-F82F-4692-8B00-F633DEF1A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32C51C-6D36-4A71-A1DB-6C92A35CA313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71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F29153F9-78D4-4D70-B44A-4B9B91D91CB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162675" y="771525"/>
            <a:ext cx="5638800" cy="55340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C5EF6-6786-4ED3-B643-2BCA247B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42925"/>
            <a:ext cx="4181476" cy="1114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3A0E-D963-4BA4-863C-413B32E5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4181476" cy="4448175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537-CD92-4621-BEAC-209C2F4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E95-BAFB-4FA5-935D-F153DAC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E8E8-275F-4879-A380-FC69F4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296D0-EF25-4659-9A29-DE874EE0BD57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2D0369-8EEE-446D-A24C-9E71B18567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F66C09-963E-47DD-8166-11F0934BF635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3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EF6-6786-4ED3-B643-2BCA247B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542925"/>
            <a:ext cx="4181476" cy="11144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3A0E-D963-4BA4-863C-413B32E5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4181476" cy="444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537-CD92-4621-BEAC-209C2F46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2E95-BAFB-4FA5-935D-F153DAC8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E8E8-275F-4879-A380-FC69F4F9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46E416A-BFDB-410E-9AC9-671259E5DA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2675" y="771525"/>
            <a:ext cx="5638800" cy="5534025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296D0-EF25-4659-9A29-DE874EE0BD57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2D0369-8EEE-446D-A24C-9E71B18567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65" y="236124"/>
            <a:ext cx="1811848" cy="18530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F66C09-963E-47DD-8166-11F0934BF635}"/>
              </a:ext>
            </a:extLst>
          </p:cNvPr>
          <p:cNvCxnSpPr/>
          <p:nvPr userDrawn="1"/>
        </p:nvCxnSpPr>
        <p:spPr>
          <a:xfrm>
            <a:off x="383665" y="533400"/>
            <a:ext cx="11465435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59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564FE-F745-443F-8321-B0EFD169F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9991725" cy="11144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11581-2B37-40B3-825A-043921DFB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1866900"/>
            <a:ext cx="9991725" cy="44481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172D0-FD25-45C4-A82E-F4094DCDE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86725" y="203200"/>
            <a:ext cx="173355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50">
                <a:solidFill>
                  <a:schemeClr val="bg2"/>
                </a:solidFill>
              </a:defRPr>
            </a:lvl1pPr>
          </a:lstStyle>
          <a:p>
            <a:r>
              <a:rPr lang="en-US"/>
              <a:t>DD Month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18871-7BC3-4A13-9CC9-B9A1DB22F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67025" y="203200"/>
            <a:ext cx="411480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50">
                <a:solidFill>
                  <a:schemeClr val="bg2"/>
                </a:solidFill>
              </a:defRPr>
            </a:lvl1pPr>
          </a:lstStyle>
          <a:p>
            <a:r>
              <a:rPr lang="en-US"/>
              <a:t>Presentation Title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A17DA-0D3F-410F-A9AA-3171ED151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349" y="203200"/>
            <a:ext cx="523875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50">
                <a:solidFill>
                  <a:schemeClr val="bg2"/>
                </a:solidFill>
              </a:defRPr>
            </a:lvl1pPr>
          </a:lstStyle>
          <a:p>
            <a:fld id="{1E68DD1B-5CD8-424B-8173-19E182143E0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8493A-1FC9-483C-BC41-405831F9D965}"/>
              </a:ext>
            </a:extLst>
          </p:cNvPr>
          <p:cNvSpPr txBox="1"/>
          <p:nvPr userDrawn="1"/>
        </p:nvSpPr>
        <p:spPr>
          <a:xfrm>
            <a:off x="10410824" y="203200"/>
            <a:ext cx="962025" cy="2444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fi-FI" sz="850">
                <a:solidFill>
                  <a:schemeClr val="bg2"/>
                </a:solidFill>
              </a:rPr>
              <a:t>ku.ac.ae</a:t>
            </a:r>
            <a:endParaRPr lang="en-US" sz="8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50" r:id="rId4"/>
    <p:sldLayoutId id="2147483662" r:id="rId5"/>
    <p:sldLayoutId id="2147483652" r:id="rId6"/>
    <p:sldLayoutId id="2147483661" r:id="rId7"/>
    <p:sldLayoutId id="2147483663" r:id="rId8"/>
    <p:sldLayoutId id="2147483660" r:id="rId9"/>
    <p:sldLayoutId id="2147483664" r:id="rId10"/>
    <p:sldLayoutId id="2147483665" r:id="rId11"/>
    <p:sldLayoutId id="2147483654" r:id="rId12"/>
    <p:sldLayoutId id="2147483671" r:id="rId13"/>
    <p:sldLayoutId id="2147483655" r:id="rId14"/>
    <p:sldLayoutId id="2147483651" r:id="rId15"/>
    <p:sldLayoutId id="2147483666" r:id="rId16"/>
    <p:sldLayoutId id="2147483667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8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80975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1450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180975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6325" indent="-180975" algn="l" defTabSz="914400" rtl="0" eaLnBrk="1" latinLnBrk="0" hangingPunct="1">
        <a:lnSpc>
          <a:spcPct val="10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3ABC-9A46-4327-BF74-FE0C643D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43" y="2004350"/>
            <a:ext cx="10710617" cy="17145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ea typeface="+mj-lt"/>
                <a:cs typeface="+mj-lt"/>
              </a:rPr>
              <a:t>Causal Discovery Algorithms in Factor Investing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C7021-FB77-4D35-AE1D-A857D1A42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043" y="3848391"/>
            <a:ext cx="8911390" cy="472150"/>
          </a:xfrm>
        </p:spPr>
        <p:txBody>
          <a:bodyPr vert="horz" lIns="0" tIns="0" rIns="0" bIns="0" rtlCol="0" anchor="t">
            <a:normAutofit fontScale="85000" lnSpcReduction="10000"/>
          </a:bodyPr>
          <a:lstStyle/>
          <a:p>
            <a:pPr algn="l"/>
            <a:r>
              <a:rPr lang="en-US" sz="3600" dirty="0">
                <a:ea typeface="+mn-lt"/>
                <a:cs typeface="+mn-lt"/>
              </a:rPr>
              <a:t>Applications &amp; Insights from Optimal Transport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6F05C-E8E5-40A0-96E2-70DA59031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043" y="5490499"/>
            <a:ext cx="6730165" cy="314325"/>
          </a:xfrm>
        </p:spPr>
        <p:txBody>
          <a:bodyPr vert="horz" lIns="0" tIns="0" rIns="0" bIns="0" rtlCol="0" anchor="t">
            <a:normAutofit/>
          </a:bodyPr>
          <a:lstStyle/>
          <a:p>
            <a:pPr algn="l"/>
            <a:r>
              <a:rPr lang="fi-FI" dirty="0"/>
              <a:t>10 APR 2025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89C86-8F8C-A3D1-EE9B-9016E31A5A26}"/>
              </a:ext>
            </a:extLst>
          </p:cNvPr>
          <p:cNvSpPr txBox="1"/>
          <p:nvPr/>
        </p:nvSpPr>
        <p:spPr>
          <a:xfrm>
            <a:off x="824043" y="4457700"/>
            <a:ext cx="3024057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AE" dirty="0"/>
              <a:t>By: </a:t>
            </a:r>
          </a:p>
          <a:p>
            <a:pPr algn="l"/>
            <a:r>
              <a:rPr lang="en-AE" dirty="0"/>
              <a:t>Saeed Alameri</a:t>
            </a:r>
          </a:p>
        </p:txBody>
      </p:sp>
    </p:spTree>
    <p:extLst>
      <p:ext uri="{BB962C8B-B14F-4D97-AF65-F5344CB8AC3E}">
        <p14:creationId xmlns:p14="http://schemas.microsoft.com/office/powerpoint/2010/main" val="319863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9E9FC-E0A9-B883-960A-82E5301C9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C63D7-E8B5-785D-030A-8960E1362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9656445" cy="1114425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5F14C-85B1-89F4-71DE-4F39B7B2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9641371" cy="4448175"/>
          </a:xfrm>
        </p:spPr>
        <p:txBody>
          <a:bodyPr vert="horz" lIns="0" tIns="0" rIns="0" bIns="0" rtlCol="0" anchor="t">
            <a:normAutofit/>
          </a:bodyPr>
          <a:lstStyle/>
          <a:p>
            <a:pPr algn="justLow"/>
            <a:r>
              <a:rPr lang="en-US" sz="2300" b="0">
                <a:ea typeface="+mn-lt"/>
                <a:cs typeface="+mn-lt"/>
              </a:rPr>
              <a:t>Moving factor investing </a:t>
            </a:r>
            <a:r>
              <a:rPr lang="en-US" sz="2300">
                <a:ea typeface="+mn-lt"/>
                <a:cs typeface="+mn-lt"/>
              </a:rPr>
              <a:t>beyond correlation</a:t>
            </a:r>
            <a:r>
              <a:rPr lang="en-US" sz="2300" b="0">
                <a:ea typeface="+mn-lt"/>
                <a:cs typeface="+mn-lt"/>
              </a:rPr>
              <a:t> → truly </a:t>
            </a:r>
            <a:r>
              <a:rPr lang="en-US" sz="2300">
                <a:ea typeface="+mn-lt"/>
                <a:cs typeface="+mn-lt"/>
              </a:rPr>
              <a:t>causal</a:t>
            </a:r>
            <a:endParaRPr lang="en-US">
              <a:ea typeface="+mn-lt"/>
              <a:cs typeface="+mn-lt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Optimal Transport</a:t>
            </a:r>
            <a:r>
              <a:rPr lang="en-US" sz="2300" b="0" dirty="0">
                <a:ea typeface="+mn-lt"/>
                <a:cs typeface="+mn-lt"/>
              </a:rPr>
              <a:t> = deeper distributional insights + robust matching</a:t>
            </a:r>
            <a:endParaRPr lang="en-US" dirty="0"/>
          </a:p>
          <a:p>
            <a:pPr algn="justLow"/>
            <a:r>
              <a:rPr lang="en-US" sz="2300" b="0" dirty="0">
                <a:ea typeface="+mn-lt"/>
                <a:cs typeface="+mn-lt"/>
              </a:rPr>
              <a:t>Potential to </a:t>
            </a:r>
            <a:r>
              <a:rPr lang="en-US" sz="2300" dirty="0">
                <a:ea typeface="+mn-lt"/>
                <a:cs typeface="+mn-lt"/>
              </a:rPr>
              <a:t>prune</a:t>
            </a:r>
            <a:r>
              <a:rPr lang="en-US" sz="2300" b="0" dirty="0">
                <a:ea typeface="+mn-lt"/>
                <a:cs typeface="+mn-lt"/>
              </a:rPr>
              <a:t> the factor zoo &amp; confirm real drivers</a:t>
            </a:r>
            <a:endParaRPr lang="en-US" dirty="0"/>
          </a:p>
          <a:p>
            <a:pPr algn="justLow"/>
            <a:r>
              <a:rPr lang="en-US" sz="2300" b="0" dirty="0">
                <a:ea typeface="+mn-lt"/>
                <a:cs typeface="+mn-lt"/>
              </a:rPr>
              <a:t>High relevance for </a:t>
            </a:r>
            <a:r>
              <a:rPr lang="en-US" sz="2300" dirty="0">
                <a:ea typeface="+mn-lt"/>
                <a:cs typeface="+mn-lt"/>
              </a:rPr>
              <a:t>portfolio management</a:t>
            </a:r>
            <a:r>
              <a:rPr lang="en-US" sz="2300" b="0" dirty="0">
                <a:ea typeface="+mn-lt"/>
                <a:cs typeface="+mn-lt"/>
              </a:rPr>
              <a:t> &amp; </a:t>
            </a:r>
            <a:r>
              <a:rPr lang="en-US" sz="2300" dirty="0">
                <a:ea typeface="+mn-lt"/>
                <a:cs typeface="+mn-lt"/>
              </a:rPr>
              <a:t>risk control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70029-CD40-4E2D-81F9-0DD6DDFD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Ethical and Intellectual Property Considerations (IP)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D1A8-C891-FE75-95DA-FF185EDB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0559081-5EB7-3F10-A206-BED6A88251F6}"/>
              </a:ext>
            </a:extLst>
          </p:cNvPr>
          <p:cNvSpPr txBox="1">
            <a:spLocks/>
          </p:cNvSpPr>
          <p:nvPr/>
        </p:nvSpPr>
        <p:spPr>
          <a:xfrm>
            <a:off x="8239125" y="227008"/>
            <a:ext cx="173355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30 November 2024</a:t>
            </a:r>
          </a:p>
        </p:txBody>
      </p:sp>
    </p:spTree>
    <p:extLst>
      <p:ext uri="{BB962C8B-B14F-4D97-AF65-F5344CB8AC3E}">
        <p14:creationId xmlns:p14="http://schemas.microsoft.com/office/powerpoint/2010/main" val="412188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28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E0E4-85DE-4F16-91DA-63A23F73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9656445" cy="1114425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C429-305C-4CC4-9AAC-45E533DB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9896476" cy="4448175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 algn="just"/>
            <a:r>
              <a:rPr lang="en-US" sz="2300" b="0">
                <a:ea typeface="+mn-lt"/>
                <a:cs typeface="+mn-lt"/>
              </a:rPr>
              <a:t>Motivation</a:t>
            </a:r>
            <a:endParaRPr lang="en-US">
              <a:ea typeface="+mn-lt"/>
              <a:cs typeface="+mn-lt"/>
            </a:endParaRPr>
          </a:p>
          <a:p>
            <a:pPr marL="342900" indent="-342900" algn="just"/>
            <a:r>
              <a:rPr lang="en-US" sz="2300" b="0" dirty="0">
                <a:cs typeface="Arial" panose="020B0604020202020204"/>
              </a:rPr>
              <a:t>Research Problem &amp; Objectives</a:t>
            </a:r>
          </a:p>
          <a:p>
            <a:pPr marL="342900" indent="-342900" algn="just"/>
            <a:r>
              <a:rPr lang="en-US" sz="2300" b="0" dirty="0">
                <a:cs typeface="Arial" panose="020B0604020202020204"/>
              </a:rPr>
              <a:t>Literature Review</a:t>
            </a:r>
          </a:p>
          <a:p>
            <a:pPr marL="342900" indent="-342900" algn="just"/>
            <a:r>
              <a:rPr lang="en-US" sz="2300" b="0" dirty="0">
                <a:ea typeface="+mn-lt"/>
                <a:cs typeface="+mn-lt"/>
              </a:rPr>
              <a:t>Methodology Outline</a:t>
            </a:r>
          </a:p>
          <a:p>
            <a:pPr marL="342900" indent="-342900" algn="just"/>
            <a:r>
              <a:rPr lang="en-US" sz="2300" b="0" dirty="0">
                <a:ea typeface="+mn-lt"/>
                <a:cs typeface="+mn-lt"/>
              </a:rPr>
              <a:t>Mathematical Perspective</a:t>
            </a:r>
          </a:p>
          <a:p>
            <a:pPr marL="342900" indent="-342900" algn="just"/>
            <a:r>
              <a:rPr lang="en-US" sz="2300" b="0" dirty="0">
                <a:ea typeface="+mn-lt"/>
                <a:cs typeface="+mn-lt"/>
              </a:rPr>
              <a:t>Expected Results &amp; Significance</a:t>
            </a:r>
          </a:p>
          <a:p>
            <a:pPr marL="342900" indent="-342900" algn="just"/>
            <a:r>
              <a:rPr lang="en-US" sz="2300" b="0" dirty="0">
                <a:ea typeface="+mn-lt"/>
                <a:cs typeface="+mn-lt"/>
              </a:rPr>
              <a:t>Workplan &amp; Timeline</a:t>
            </a:r>
          </a:p>
          <a:p>
            <a:pPr marL="342900" indent="-342900" algn="just"/>
            <a:r>
              <a:rPr lang="en-US" sz="2300" b="0" dirty="0">
                <a:ea typeface="+mn-lt"/>
                <a:cs typeface="+mn-lt"/>
              </a:rPr>
              <a:t>Conclusion</a:t>
            </a:r>
          </a:p>
          <a:p>
            <a:pPr algn="just"/>
            <a:endParaRPr lang="en-US" sz="1800" b="0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48B6-5880-4AD0-87AA-3CD2E064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    30 November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C420-638A-4D4C-9B72-8A32B09A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Ethical and Intellectual Property Considerations (IP)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18707-6809-45DB-87A9-B541AB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5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8C915-1D5E-7CEB-3D33-FF91B7CC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DEEC-2E91-E488-D55D-C08AFC3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9656445" cy="1114425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Motivation: </a:t>
            </a:r>
            <a:r>
              <a:rPr lang="en-US" sz="3200" b="0" dirty="0">
                <a:ea typeface="+mj-lt"/>
                <a:cs typeface="+mj-lt"/>
              </a:rPr>
              <a:t>Why Causality in Factor Investing?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A581-B296-C80A-043A-C1D2E4E9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9641371" cy="4448175"/>
          </a:xfrm>
        </p:spPr>
        <p:txBody>
          <a:bodyPr vert="horz" lIns="0" tIns="0" rIns="0" bIns="0" rtlCol="0" anchor="t">
            <a:normAutofit/>
          </a:bodyPr>
          <a:lstStyle/>
          <a:p>
            <a:pPr algn="justLow">
              <a:buFont typeface="Arial"/>
              <a:buChar char="•"/>
            </a:pPr>
            <a:r>
              <a:rPr lang="en-US" sz="2300" dirty="0">
                <a:ea typeface="+mn-lt"/>
                <a:cs typeface="+mn-lt"/>
              </a:rPr>
              <a:t>Factor Zoo</a:t>
            </a:r>
            <a:r>
              <a:rPr lang="en-US" sz="2300" b="0" dirty="0">
                <a:effectLst/>
                <a:ea typeface="+mn-lt"/>
                <a:cs typeface="+mn-lt"/>
              </a:rPr>
              <a:t>:</a:t>
            </a:r>
            <a:r>
              <a:rPr lang="en-US" sz="2300" b="0" dirty="0">
                <a:ea typeface="+mn-lt"/>
                <a:cs typeface="+mn-lt"/>
              </a:rPr>
              <a:t> proliferation of factors</a:t>
            </a:r>
            <a:r>
              <a:rPr lang="en-US" sz="2300" b="1" dirty="0">
                <a:ea typeface="+mn-lt"/>
                <a:cs typeface="+mn-lt"/>
              </a:rPr>
              <a:t> discovered by correlation</a:t>
            </a:r>
            <a:endParaRPr lang="en-US" b="1" dirty="0">
              <a:ea typeface="+mn-lt"/>
              <a:cs typeface="+mn-lt"/>
            </a:endParaRPr>
          </a:p>
          <a:p>
            <a:pPr algn="justLow">
              <a:buFont typeface="Arial"/>
            </a:pPr>
            <a:r>
              <a:rPr lang="en-US" sz="2300" dirty="0">
                <a:ea typeface="+mn-lt"/>
                <a:cs typeface="+mn-lt"/>
              </a:rPr>
              <a:t>Risk </a:t>
            </a:r>
            <a:r>
              <a:rPr lang="en-US" sz="2300" b="0" dirty="0">
                <a:effectLst/>
                <a:ea typeface="+mn-lt"/>
                <a:cs typeface="+mn-lt"/>
              </a:rPr>
              <a:t>of </a:t>
            </a:r>
            <a:r>
              <a:rPr lang="en-US" sz="2300" dirty="0">
                <a:ea typeface="+mn-lt"/>
                <a:cs typeface="+mn-lt"/>
              </a:rPr>
              <a:t>spurious premiums</a:t>
            </a:r>
            <a:r>
              <a:rPr lang="en-US" sz="2300" b="0" dirty="0">
                <a:ea typeface="+mn-lt"/>
                <a:cs typeface="+mn-lt"/>
              </a:rPr>
              <a:t> (false positives</a:t>
            </a:r>
            <a:r>
              <a:rPr lang="en-US" sz="2300" dirty="0">
                <a:ea typeface="+mn-lt"/>
                <a:cs typeface="+mn-lt"/>
              </a:rPr>
              <a:t>)</a:t>
            </a:r>
            <a:endParaRPr lang="en-US" dirty="0"/>
          </a:p>
          <a:p>
            <a:pPr algn="justLow">
              <a:buFont typeface="Arial"/>
            </a:pPr>
            <a:r>
              <a:rPr lang="en-US" sz="2300" dirty="0">
                <a:ea typeface="+mn-lt"/>
                <a:cs typeface="+mn-lt"/>
              </a:rPr>
              <a:t>Lopez de Prado</a:t>
            </a:r>
            <a:r>
              <a:rPr lang="en-US" sz="2300" b="0" dirty="0">
                <a:effectLst/>
                <a:ea typeface="+mn-lt"/>
                <a:cs typeface="+mn-lt"/>
              </a:rPr>
              <a:t>:</a:t>
            </a:r>
            <a:r>
              <a:rPr lang="en-US" sz="2300" b="0" dirty="0">
                <a:ea typeface="+mn-lt"/>
                <a:cs typeface="+mn-lt"/>
              </a:rPr>
              <a:t> calls for a shift from correlation-based </a:t>
            </a:r>
            <a:r>
              <a:rPr lang="en-US" sz="2300" dirty="0">
                <a:ea typeface="+mn-lt"/>
                <a:cs typeface="+mn-lt"/>
              </a:rPr>
              <a:t>to causation-based factor research</a:t>
            </a:r>
            <a:endParaRPr lang="en-US" dirty="0"/>
          </a:p>
          <a:p>
            <a:pPr algn="justLow">
              <a:buFont typeface="Arial"/>
            </a:pPr>
            <a:r>
              <a:rPr lang="en-US" sz="2300" dirty="0">
                <a:ea typeface="+mn-lt"/>
                <a:cs typeface="+mn-lt"/>
              </a:rPr>
              <a:t>Need robust, scientific approach → Optimal Transport can help</a:t>
            </a:r>
            <a:endParaRPr lang="en-US" dirty="0"/>
          </a:p>
          <a:p>
            <a:pPr algn="justLow">
              <a:buFont typeface="Arial"/>
              <a:buChar char="•"/>
            </a:pPr>
            <a:endParaRPr lang="en-US" sz="2300" dirty="0">
              <a:effectLst/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C472-F5CD-033E-0246-578557B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Ethical and Intellectual Property Considerations (IP)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9A2-C0E8-AC9C-DEFB-8B19BA9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43C675-AFD5-5531-794C-D9E5B9822C10}"/>
              </a:ext>
            </a:extLst>
          </p:cNvPr>
          <p:cNvSpPr txBox="1">
            <a:spLocks/>
          </p:cNvSpPr>
          <p:nvPr/>
        </p:nvSpPr>
        <p:spPr>
          <a:xfrm>
            <a:off x="8239125" y="227008"/>
            <a:ext cx="173355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30 November 2024</a:t>
            </a:r>
          </a:p>
        </p:txBody>
      </p:sp>
    </p:spTree>
    <p:extLst>
      <p:ext uri="{BB962C8B-B14F-4D97-AF65-F5344CB8AC3E}">
        <p14:creationId xmlns:p14="http://schemas.microsoft.com/office/powerpoint/2010/main" val="292208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8C915-1D5E-7CEB-3D33-FF91B7CC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DEEC-2E91-E488-D55D-C08AFC3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9656445" cy="1114425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Research Problem &amp;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A581-B296-C80A-043A-C1D2E4E9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9641371" cy="4448175"/>
          </a:xfrm>
        </p:spPr>
        <p:txBody>
          <a:bodyPr vert="horz" lIns="0" tIns="0" rIns="0" bIns="0" rtlCol="0" anchor="t">
            <a:normAutofit/>
          </a:bodyPr>
          <a:lstStyle/>
          <a:p>
            <a:pPr algn="justLow"/>
            <a:r>
              <a:rPr lang="en-US" sz="2300" dirty="0">
                <a:ea typeface="+mn-lt"/>
                <a:cs typeface="+mn-lt"/>
              </a:rPr>
              <a:t>Identify</a:t>
            </a:r>
            <a:r>
              <a:rPr lang="en-US" sz="2300" b="0" dirty="0">
                <a:ea typeface="+mn-lt"/>
                <a:cs typeface="+mn-lt"/>
              </a:rPr>
              <a:t> genuine causal links among factors </a:t>
            </a:r>
            <a:r>
              <a:rPr lang="en-US" sz="2300" dirty="0">
                <a:ea typeface="+mn-lt"/>
                <a:cs typeface="+mn-lt"/>
              </a:rPr>
              <a:t>and returns</a:t>
            </a:r>
            <a:endParaRPr lang="en-US" dirty="0">
              <a:ea typeface="+mn-lt"/>
              <a:cs typeface="+mn-lt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Integrate Optimal Transport (OT) into standard causal methods (</a:t>
            </a:r>
            <a:r>
              <a:rPr lang="en-US" sz="2300" dirty="0" err="1">
                <a:ea typeface="+mn-lt"/>
                <a:cs typeface="+mn-lt"/>
              </a:rPr>
              <a:t>DiD</a:t>
            </a:r>
            <a:r>
              <a:rPr lang="en-US" sz="2300" dirty="0">
                <a:ea typeface="+mn-lt"/>
                <a:cs typeface="+mn-lt"/>
              </a:rPr>
              <a:t>, matching, functional causal models)</a:t>
            </a:r>
            <a:endParaRPr lang="en-US" dirty="0"/>
          </a:p>
          <a:p>
            <a:pPr algn="justLow"/>
            <a:r>
              <a:rPr lang="en-US" sz="2300" dirty="0">
                <a:ea typeface="+mn-lt"/>
                <a:cs typeface="+mn-lt"/>
              </a:rPr>
              <a:t>Evaluate</a:t>
            </a:r>
            <a:r>
              <a:rPr lang="en-US" sz="2300" b="0" dirty="0">
                <a:ea typeface="+mn-lt"/>
                <a:cs typeface="+mn-lt"/>
              </a:rPr>
              <a:t> whether OT-based methods produce more robust and distributionally nuanced insights</a:t>
            </a:r>
            <a:endParaRPr lang="en-US" dirty="0"/>
          </a:p>
          <a:p>
            <a:pPr algn="justLow"/>
            <a:r>
              <a:rPr lang="en-US" sz="2300" dirty="0">
                <a:ea typeface="+mn-lt"/>
                <a:cs typeface="+mn-lt"/>
              </a:rPr>
              <a:t>Advance</a:t>
            </a:r>
            <a:r>
              <a:rPr lang="en-US" sz="2300" b="0" dirty="0">
                <a:ea typeface="+mn-lt"/>
                <a:cs typeface="+mn-lt"/>
              </a:rPr>
              <a:t> factor investing from correlation-heavy to truly </a:t>
            </a:r>
            <a:r>
              <a:rPr lang="en-US" sz="2300" dirty="0">
                <a:ea typeface="+mn-lt"/>
                <a:cs typeface="+mn-lt"/>
              </a:rPr>
              <a:t>causation-driven</a:t>
            </a:r>
            <a:endParaRPr lang="en-US" dirty="0"/>
          </a:p>
          <a:p>
            <a:pPr marL="342900" indent="-342900" algn="justLow">
              <a:buFont typeface="Arial" panose="020B0604020202020204" pitchFamily="34" charset="0"/>
              <a:buChar char="•"/>
            </a:pPr>
            <a:endParaRPr lang="en-US" sz="2300" dirty="0">
              <a:effectLst/>
              <a:latin typeface="Arial"/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C472-F5CD-033E-0246-578557B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Ethical and Intellectual Property Considerations (IP)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9A2-C0E8-AC9C-DEFB-8B19BA9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43C675-AFD5-5531-794C-D9E5B9822C10}"/>
              </a:ext>
            </a:extLst>
          </p:cNvPr>
          <p:cNvSpPr txBox="1">
            <a:spLocks/>
          </p:cNvSpPr>
          <p:nvPr/>
        </p:nvSpPr>
        <p:spPr>
          <a:xfrm>
            <a:off x="8239125" y="227008"/>
            <a:ext cx="173355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30 November 2024</a:t>
            </a:r>
          </a:p>
        </p:txBody>
      </p:sp>
    </p:spTree>
    <p:extLst>
      <p:ext uri="{BB962C8B-B14F-4D97-AF65-F5344CB8AC3E}">
        <p14:creationId xmlns:p14="http://schemas.microsoft.com/office/powerpoint/2010/main" val="371450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8C915-1D5E-7CEB-3D33-FF91B7CC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DEEC-2E91-E488-D55D-C08AFC3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9656445" cy="1114425"/>
          </a:xfrm>
        </p:spPr>
        <p:txBody>
          <a:bodyPr>
            <a:normAutofit/>
          </a:bodyPr>
          <a:lstStyle/>
          <a:p>
            <a:r>
              <a:rPr lang="en-US" dirty="0"/>
              <a:t>Literature Review: Foundations &amp;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A581-B296-C80A-043A-C1D2E4E9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9641371" cy="4448175"/>
          </a:xfrm>
        </p:spPr>
        <p:txBody>
          <a:bodyPr vert="horz" lIns="0" tIns="0" rIns="0" bIns="0" rtlCol="0" anchor="t">
            <a:normAutofit/>
          </a:bodyPr>
          <a:lstStyle/>
          <a:p>
            <a:pPr algn="justLow"/>
            <a:r>
              <a:rPr lang="en-US" sz="2300" dirty="0">
                <a:ea typeface="+mn-lt"/>
                <a:cs typeface="+mn-lt"/>
              </a:rPr>
              <a:t>Standard Methods</a:t>
            </a:r>
            <a:r>
              <a:rPr lang="en-US" sz="2300" b="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algn="justLow"/>
            <a:r>
              <a:rPr lang="en-US" sz="2300" b="0" i="1" dirty="0">
                <a:ea typeface="+mn-lt"/>
                <a:cs typeface="+mn-lt"/>
              </a:rPr>
              <a:t>Difference-in-Differences (</a:t>
            </a:r>
            <a:r>
              <a:rPr lang="en-US" sz="2300" b="0" i="1" dirty="0" err="1">
                <a:ea typeface="+mn-lt"/>
                <a:cs typeface="+mn-lt"/>
              </a:rPr>
              <a:t>DiD</a:t>
            </a:r>
            <a:r>
              <a:rPr lang="en-US" sz="2300" b="0" i="1" dirty="0">
                <a:ea typeface="+mn-lt"/>
                <a:cs typeface="+mn-lt"/>
              </a:rPr>
              <a:t>)</a:t>
            </a:r>
            <a:r>
              <a:rPr lang="en-US" sz="2300" b="0" dirty="0">
                <a:ea typeface="+mn-lt"/>
                <a:cs typeface="+mn-lt"/>
              </a:rPr>
              <a:t> for event studies</a:t>
            </a:r>
            <a:endParaRPr lang="en-US" dirty="0">
              <a:ea typeface="+mn-lt"/>
              <a:cs typeface="+mn-lt"/>
            </a:endParaRPr>
          </a:p>
          <a:p>
            <a:pPr algn="justLow"/>
            <a:r>
              <a:rPr lang="en-US" sz="2300" b="0" i="1" dirty="0">
                <a:ea typeface="+mn-lt"/>
                <a:cs typeface="+mn-lt"/>
              </a:rPr>
              <a:t>Matching</a:t>
            </a:r>
            <a:r>
              <a:rPr lang="en-US" sz="2300" b="0" dirty="0">
                <a:ea typeface="+mn-lt"/>
                <a:cs typeface="+mn-lt"/>
              </a:rPr>
              <a:t> / Propensity scores for observational data</a:t>
            </a:r>
            <a:endParaRPr lang="en-US" dirty="0">
              <a:ea typeface="+mn-lt"/>
              <a:cs typeface="+mn-lt"/>
            </a:endParaRPr>
          </a:p>
          <a:p>
            <a:pPr algn="justLow"/>
            <a:r>
              <a:rPr lang="en-US" sz="2300" b="0" i="1" dirty="0">
                <a:ea typeface="+mn-lt"/>
                <a:cs typeface="+mn-lt"/>
              </a:rPr>
              <a:t>Functional Causal Models</a:t>
            </a:r>
            <a:r>
              <a:rPr lang="en-US" sz="2300" b="0" dirty="0">
                <a:ea typeface="+mn-lt"/>
                <a:cs typeface="+mn-lt"/>
              </a:rPr>
              <a:t> (e.g</a:t>
            </a:r>
            <a:r>
              <a:rPr lang="en-US" sz="2300" b="0" dirty="0">
                <a:effectLst/>
                <a:ea typeface="+mn-lt"/>
                <a:cs typeface="+mn-lt"/>
              </a:rPr>
              <a:t>.</a:t>
            </a:r>
            <a:r>
              <a:rPr lang="en-US" sz="2300" b="0" dirty="0">
                <a:ea typeface="+mn-lt"/>
                <a:cs typeface="+mn-lt"/>
              </a:rPr>
              <a:t> </a:t>
            </a:r>
            <a:r>
              <a:rPr lang="en-US" sz="2300" b="0" dirty="0" err="1">
                <a:ea typeface="+mn-lt"/>
                <a:cs typeface="+mn-lt"/>
              </a:rPr>
              <a:t>LiNGAM</a:t>
            </a:r>
            <a:r>
              <a:rPr lang="en-US" sz="2300" b="0" dirty="0">
                <a:ea typeface="+mn-lt"/>
                <a:cs typeface="+mn-lt"/>
              </a:rPr>
              <a:t>, ANM)</a:t>
            </a:r>
            <a:endParaRPr lang="en-US" dirty="0">
              <a:ea typeface="+mn-lt"/>
              <a:cs typeface="+mn-lt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Optimal Transport</a:t>
            </a:r>
            <a:r>
              <a:rPr lang="en-US" sz="2300" b="0" dirty="0">
                <a:ea typeface="+mn-lt"/>
                <a:cs typeface="+mn-lt"/>
              </a:rPr>
              <a:t> uses distribution alignment for:</a:t>
            </a:r>
            <a:endParaRPr lang="en-US" dirty="0">
              <a:ea typeface="+mn-lt"/>
              <a:cs typeface="+mn-lt"/>
            </a:endParaRPr>
          </a:p>
          <a:p>
            <a:pPr algn="justLow"/>
            <a:r>
              <a:rPr lang="en-US" sz="2300" b="0" dirty="0">
                <a:ea typeface="+mn-lt"/>
                <a:cs typeface="+mn-lt"/>
              </a:rPr>
              <a:t>Nonlinear </a:t>
            </a:r>
            <a:r>
              <a:rPr lang="en-US" sz="2300" b="0" dirty="0" err="1">
                <a:ea typeface="+mn-lt"/>
                <a:cs typeface="+mn-lt"/>
              </a:rPr>
              <a:t>DiD</a:t>
            </a:r>
            <a:r>
              <a:rPr lang="en-US" sz="2300" b="0" dirty="0">
                <a:ea typeface="+mn-lt"/>
                <a:cs typeface="+mn-lt"/>
              </a:rPr>
              <a:t> (</a:t>
            </a:r>
            <a:r>
              <a:rPr lang="en-US" sz="2300" b="0" dirty="0" err="1">
                <a:ea typeface="+mn-lt"/>
                <a:cs typeface="+mn-lt"/>
              </a:rPr>
              <a:t>Torous</a:t>
            </a:r>
            <a:r>
              <a:rPr lang="en-US" sz="2300" b="0" dirty="0">
                <a:ea typeface="+mn-lt"/>
                <a:cs typeface="+mn-lt"/>
              </a:rPr>
              <a:t> et al.)</a:t>
            </a:r>
            <a:endParaRPr lang="en-US" dirty="0">
              <a:ea typeface="+mn-lt"/>
              <a:cs typeface="+mn-lt"/>
            </a:endParaRPr>
          </a:p>
          <a:p>
            <a:pPr algn="justLow"/>
            <a:r>
              <a:rPr lang="en-US" sz="2300" b="0" dirty="0">
                <a:ea typeface="+mn-lt"/>
                <a:cs typeface="+mn-lt"/>
              </a:rPr>
              <a:t>Flexible Matching</a:t>
            </a:r>
            <a:endParaRPr lang="en-US" dirty="0">
              <a:ea typeface="+mn-lt"/>
              <a:cs typeface="+mn-lt"/>
            </a:endParaRPr>
          </a:p>
          <a:p>
            <a:pPr algn="justLow"/>
            <a:r>
              <a:rPr lang="en-US" sz="2300" b="0" dirty="0">
                <a:ea typeface="+mn-lt"/>
                <a:cs typeface="+mn-lt"/>
              </a:rPr>
              <a:t>Causal direction detection (DIVOT)</a:t>
            </a:r>
            <a:endParaRPr lang="en-US">
              <a:ea typeface="+mn-lt"/>
              <a:cs typeface="+mn-lt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Gap</a:t>
            </a:r>
            <a:r>
              <a:rPr lang="en-US" sz="2300" b="0" dirty="0">
                <a:ea typeface="+mn-lt"/>
                <a:cs typeface="+mn-lt"/>
              </a:rPr>
              <a:t>: Limited applications in </a:t>
            </a:r>
            <a:r>
              <a:rPr lang="en-US" sz="2300" dirty="0">
                <a:ea typeface="+mn-lt"/>
                <a:cs typeface="+mn-lt"/>
              </a:rPr>
              <a:t>factor investing</a:t>
            </a:r>
            <a:r>
              <a:rPr lang="en-US" sz="2300" b="0" dirty="0">
                <a:ea typeface="+mn-lt"/>
                <a:cs typeface="+mn-lt"/>
              </a:rPr>
              <a:t> context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C472-F5CD-033E-0246-578557B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Ethical and Intellectual Property Considerations (IP)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9A2-C0E8-AC9C-DEFB-8B19BA9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43C675-AFD5-5531-794C-D9E5B9822C10}"/>
              </a:ext>
            </a:extLst>
          </p:cNvPr>
          <p:cNvSpPr txBox="1">
            <a:spLocks/>
          </p:cNvSpPr>
          <p:nvPr/>
        </p:nvSpPr>
        <p:spPr>
          <a:xfrm>
            <a:off x="8239125" y="227008"/>
            <a:ext cx="173355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30 November 2024</a:t>
            </a:r>
          </a:p>
        </p:txBody>
      </p:sp>
    </p:spTree>
    <p:extLst>
      <p:ext uri="{BB962C8B-B14F-4D97-AF65-F5344CB8AC3E}">
        <p14:creationId xmlns:p14="http://schemas.microsoft.com/office/powerpoint/2010/main" val="1389192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8C915-1D5E-7CEB-3D33-FF91B7CC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DEEC-2E91-E488-D55D-C08AFC3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9656445" cy="1114425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Methodology Outline</a:t>
            </a:r>
            <a:endParaRPr lang="en-US" dirty="0">
              <a:cs typeface="Arial" panose="020B06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A581-B296-C80A-043A-C1D2E4E9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9641371" cy="4448175"/>
          </a:xfrm>
        </p:spPr>
        <p:txBody>
          <a:bodyPr vert="horz" lIns="0" tIns="0" rIns="0" bIns="0" rtlCol="0" anchor="t">
            <a:normAutofit/>
          </a:bodyPr>
          <a:lstStyle/>
          <a:p>
            <a:pPr algn="justLow"/>
            <a:r>
              <a:rPr lang="en-US" sz="2300" dirty="0">
                <a:ea typeface="+mn-lt"/>
                <a:cs typeface="+mn-lt"/>
              </a:rPr>
              <a:t>Data &amp; Event Setup</a:t>
            </a:r>
            <a:endParaRPr lang="en-US" dirty="0">
              <a:ea typeface="+mn-lt"/>
              <a:cs typeface="+mn-lt"/>
            </a:endParaRPr>
          </a:p>
          <a:p>
            <a:pPr lvl="1" algn="justLow"/>
            <a:r>
              <a:rPr lang="en-US" sz="2300" dirty="0">
                <a:ea typeface="+mn-lt"/>
                <a:cs typeface="+mn-lt"/>
              </a:rPr>
              <a:t>Factor databases</a:t>
            </a:r>
            <a:r>
              <a:rPr lang="en-US" sz="2300" b="0" dirty="0">
                <a:ea typeface="+mn-lt"/>
                <a:cs typeface="+mn-lt"/>
              </a:rPr>
              <a:t>, define “treatments”</a:t>
            </a:r>
            <a:endParaRPr lang="en-US" dirty="0">
              <a:cs typeface="Arial" panose="020B0604020202020204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Apply Baseline Causal Methods</a:t>
            </a:r>
            <a:endParaRPr lang="en-US" dirty="0"/>
          </a:p>
          <a:p>
            <a:pPr lvl="1" algn="justLow"/>
            <a:r>
              <a:rPr lang="en-US" sz="2300" b="0" dirty="0" err="1">
                <a:ea typeface="+mn-lt"/>
                <a:cs typeface="+mn-lt"/>
              </a:rPr>
              <a:t>DiD</a:t>
            </a:r>
            <a:r>
              <a:rPr lang="en-US" sz="2300" b="0" dirty="0">
                <a:ea typeface="+mn-lt"/>
                <a:cs typeface="+mn-lt"/>
              </a:rPr>
              <a:t>, matching</a:t>
            </a:r>
            <a:r>
              <a:rPr lang="en-US" sz="2300" dirty="0">
                <a:ea typeface="+mn-lt"/>
                <a:cs typeface="+mn-lt"/>
              </a:rPr>
              <a:t>, causal graph discovery</a:t>
            </a:r>
            <a:endParaRPr lang="en-US" dirty="0">
              <a:cs typeface="Arial" panose="020B0604020202020204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Incorporate OT</a:t>
            </a:r>
            <a:endParaRPr lang="en-US" dirty="0"/>
          </a:p>
          <a:p>
            <a:pPr lvl="1" algn="justLow"/>
            <a:r>
              <a:rPr lang="en-US" sz="2300" b="0" dirty="0">
                <a:ea typeface="+mn-lt"/>
                <a:cs typeface="+mn-lt"/>
              </a:rPr>
              <a:t>OT-</a:t>
            </a:r>
            <a:r>
              <a:rPr lang="en-US" sz="2300" b="0" dirty="0" err="1">
                <a:ea typeface="+mn-lt"/>
                <a:cs typeface="+mn-lt"/>
              </a:rPr>
              <a:t>DiD</a:t>
            </a:r>
            <a:r>
              <a:rPr lang="en-US" sz="2300" b="0" dirty="0">
                <a:ea typeface="+mn-lt"/>
                <a:cs typeface="+mn-lt"/>
              </a:rPr>
              <a:t>, OT-matching, DIVOT</a:t>
            </a:r>
            <a:endParaRPr lang="en-US" dirty="0">
              <a:cs typeface="Arial" panose="020B0604020202020204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Robustness Checks</a:t>
            </a:r>
            <a:endParaRPr lang="en-US" dirty="0"/>
          </a:p>
          <a:p>
            <a:pPr lvl="1" algn="justLow"/>
            <a:r>
              <a:rPr lang="en-US" sz="2300" b="0" dirty="0">
                <a:ea typeface="+mn-lt"/>
                <a:cs typeface="+mn-lt"/>
              </a:rPr>
              <a:t>Placebo tests, sub-samples, synthetic data</a:t>
            </a:r>
            <a:endParaRPr lang="en-US" dirty="0">
              <a:cs typeface="Arial" panose="020B0604020202020204"/>
            </a:endParaRPr>
          </a:p>
          <a:p>
            <a:pPr algn="justLow"/>
            <a:endParaRPr lang="en-US" sz="2300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C472-F5CD-033E-0246-578557B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Ethical and Intellectual Property Considerations (IP)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9A2-C0E8-AC9C-DEFB-8B19BA9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43C675-AFD5-5531-794C-D9E5B9822C10}"/>
              </a:ext>
            </a:extLst>
          </p:cNvPr>
          <p:cNvSpPr txBox="1">
            <a:spLocks/>
          </p:cNvSpPr>
          <p:nvPr/>
        </p:nvSpPr>
        <p:spPr>
          <a:xfrm>
            <a:off x="8239125" y="227008"/>
            <a:ext cx="173355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30 November 2024</a:t>
            </a:r>
          </a:p>
        </p:txBody>
      </p:sp>
    </p:spTree>
    <p:extLst>
      <p:ext uri="{BB962C8B-B14F-4D97-AF65-F5344CB8AC3E}">
        <p14:creationId xmlns:p14="http://schemas.microsoft.com/office/powerpoint/2010/main" val="390874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8C915-1D5E-7CEB-3D33-FF91B7CC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DEEC-2E91-E488-D55D-C08AFC3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9656445" cy="1114425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Mathematical Perspective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A581-B296-C80A-043A-C1D2E4E9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9641371" cy="4448175"/>
          </a:xfrm>
        </p:spPr>
        <p:txBody>
          <a:bodyPr vert="horz" lIns="0" tIns="0" rIns="0" bIns="0" rtlCol="0" anchor="t">
            <a:normAutofit/>
          </a:bodyPr>
          <a:lstStyle/>
          <a:p>
            <a:pPr algn="justLow"/>
            <a:r>
              <a:rPr lang="en-US" sz="2300" dirty="0">
                <a:ea typeface="+mn-lt"/>
                <a:cs typeface="+mn-lt"/>
              </a:rPr>
              <a:t>OT Problem</a:t>
            </a:r>
            <a:r>
              <a:rPr lang="en-US" sz="2300" b="0" dirty="0">
                <a:ea typeface="+mn-lt"/>
                <a:cs typeface="+mn-lt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algn="justLow"/>
            <a:endParaRPr lang="en-US" sz="2300" b="0" dirty="0">
              <a:ea typeface="+mn-lt"/>
              <a:cs typeface="+mn-lt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DIVOT</a:t>
            </a:r>
            <a:r>
              <a:rPr lang="en-US" sz="2300" b="0" dirty="0">
                <a:effectLst/>
                <a:ea typeface="+mn-lt"/>
                <a:cs typeface="+mn-lt"/>
              </a:rPr>
              <a:t>:</a:t>
            </a:r>
            <a:r>
              <a:rPr lang="en-US" sz="2300" b="0" dirty="0">
                <a:ea typeface="+mn-lt"/>
                <a:cs typeface="+mn-lt"/>
              </a:rPr>
              <a:t> OT approach to detect </a:t>
            </a:r>
            <a:r>
              <a:rPr lang="en-US" sz="2300" dirty="0">
                <a:ea typeface="+mn-lt"/>
                <a:cs typeface="+mn-lt"/>
              </a:rPr>
              <a:t>cause → effect</a:t>
            </a:r>
            <a:r>
              <a:rPr lang="en-US" sz="2300" b="0" dirty="0">
                <a:ea typeface="+mn-lt"/>
                <a:cs typeface="+mn-lt"/>
              </a:rPr>
              <a:t> direction</a:t>
            </a:r>
            <a:endParaRPr lang="en-US" dirty="0">
              <a:ea typeface="+mn-lt"/>
              <a:cs typeface="+mn-lt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Distributional </a:t>
            </a:r>
            <a:r>
              <a:rPr lang="en-US" sz="2300" dirty="0" err="1">
                <a:ea typeface="+mn-lt"/>
                <a:cs typeface="+mn-lt"/>
              </a:rPr>
              <a:t>DiD</a:t>
            </a:r>
            <a:r>
              <a:rPr lang="en-US" sz="2300" b="0" dirty="0">
                <a:ea typeface="+mn-lt"/>
                <a:cs typeface="+mn-lt"/>
              </a:rPr>
              <a:t>: Align distributions pre/post, treat vs. control</a:t>
            </a:r>
            <a:endParaRPr lang="en-US" dirty="0">
              <a:ea typeface="+mn-lt"/>
              <a:cs typeface="+mn-lt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Key</a:t>
            </a:r>
            <a:r>
              <a:rPr lang="en-US" sz="2300" b="0" dirty="0">
                <a:ea typeface="+mn-lt"/>
                <a:cs typeface="+mn-lt"/>
              </a:rPr>
              <a:t>: Gains insight beyond average differences</a:t>
            </a:r>
            <a:endParaRPr lang="en-US" dirty="0">
              <a:ea typeface="+mn-lt"/>
              <a:cs typeface="+mn-lt"/>
            </a:endParaRPr>
          </a:p>
          <a:p>
            <a:pPr algn="justLow"/>
            <a:endParaRPr lang="en-US" sz="2300" dirty="0">
              <a:cs typeface="Arial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C472-F5CD-033E-0246-578557B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Ethical and Intellectual Property Considerations (IP)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9A2-C0E8-AC9C-DEFB-8B19BA9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43C675-AFD5-5531-794C-D9E5B9822C10}"/>
              </a:ext>
            </a:extLst>
          </p:cNvPr>
          <p:cNvSpPr txBox="1">
            <a:spLocks/>
          </p:cNvSpPr>
          <p:nvPr/>
        </p:nvSpPr>
        <p:spPr>
          <a:xfrm>
            <a:off x="8239125" y="227008"/>
            <a:ext cx="173355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30 November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F69A9C-ACD5-00BA-F914-E9506C60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987" y="2320636"/>
            <a:ext cx="4901911" cy="2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2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8C915-1D5E-7CEB-3D33-FF91B7CCA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DEEC-2E91-E488-D55D-C08AFC3F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9656445" cy="1114425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Expected Results &amp; Significance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3A581-B296-C80A-043A-C1D2E4E9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9641371" cy="4448175"/>
          </a:xfrm>
        </p:spPr>
        <p:txBody>
          <a:bodyPr vert="horz" lIns="0" tIns="0" rIns="0" bIns="0" rtlCol="0" anchor="t">
            <a:normAutofit/>
          </a:bodyPr>
          <a:lstStyle/>
          <a:p>
            <a:pPr algn="justLow"/>
            <a:r>
              <a:rPr lang="en-US" sz="2300" dirty="0">
                <a:ea typeface="+mn-lt"/>
                <a:cs typeface="+mn-lt"/>
              </a:rPr>
              <a:t>Identification</a:t>
            </a:r>
            <a:r>
              <a:rPr lang="en-US" sz="2300" b="0" dirty="0">
                <a:ea typeface="+mn-lt"/>
                <a:cs typeface="+mn-lt"/>
              </a:rPr>
              <a:t> of real causal factors</a:t>
            </a:r>
            <a:endParaRPr lang="en-US">
              <a:ea typeface="+mn-lt"/>
              <a:cs typeface="+mn-lt"/>
            </a:endParaRPr>
          </a:p>
          <a:p>
            <a:pPr lvl="1" algn="justLow">
              <a:buFont typeface="Courier New" panose="020B0604020202020204" pitchFamily="34" charset="0"/>
              <a:buChar char="o"/>
            </a:pPr>
            <a:r>
              <a:rPr lang="en-US" sz="2300" dirty="0">
                <a:ea typeface="+mn-lt"/>
                <a:cs typeface="+mn-lt"/>
              </a:rPr>
              <a:t>Some “classic” factors might vanish if truly spurious</a:t>
            </a:r>
            <a:endParaRPr lang="en-US">
              <a:cs typeface="Arial" panose="020B0604020202020204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OT → improved distributional insight</a:t>
            </a:r>
            <a:endParaRPr lang="en-US" dirty="0"/>
          </a:p>
          <a:p>
            <a:pPr lvl="1" algn="justLow">
              <a:buFont typeface="Courier New" panose="020B0604020202020204" pitchFamily="34" charset="0"/>
              <a:buChar char="o"/>
            </a:pPr>
            <a:r>
              <a:rPr lang="en-US" sz="2300" dirty="0">
                <a:ea typeface="+mn-lt"/>
                <a:cs typeface="+mn-lt"/>
              </a:rPr>
              <a:t>Capture tails, volatility, heterogeneous effects</a:t>
            </a:r>
            <a:endParaRPr lang="en-US" dirty="0">
              <a:cs typeface="Arial" panose="020B0604020202020204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Methodological guidelines</a:t>
            </a:r>
            <a:endParaRPr lang="en-US" dirty="0"/>
          </a:p>
          <a:p>
            <a:pPr lvl="1" algn="justLow">
              <a:buFont typeface="Courier New" panose="020B0604020202020204" pitchFamily="34" charset="0"/>
              <a:buChar char="o"/>
            </a:pPr>
            <a:r>
              <a:rPr lang="en-US" sz="2300" dirty="0">
                <a:ea typeface="+mn-lt"/>
                <a:cs typeface="+mn-lt"/>
              </a:rPr>
              <a:t>Show how to use OT in standard </a:t>
            </a:r>
            <a:r>
              <a:rPr lang="en-US" sz="2300" dirty="0" err="1">
                <a:ea typeface="+mn-lt"/>
                <a:cs typeface="+mn-lt"/>
              </a:rPr>
              <a:t>DiD</a:t>
            </a:r>
            <a:r>
              <a:rPr lang="en-US" sz="2300" dirty="0">
                <a:ea typeface="+mn-lt"/>
                <a:cs typeface="+mn-lt"/>
              </a:rPr>
              <a:t> / matching</a:t>
            </a:r>
            <a:endParaRPr lang="en-US" dirty="0">
              <a:cs typeface="Arial" panose="020B0604020202020204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New factor relationships</a:t>
            </a:r>
            <a:endParaRPr lang="en-US" dirty="0"/>
          </a:p>
          <a:p>
            <a:pPr lvl="1" algn="justLow">
              <a:buFont typeface="Courier New" panose="020B0604020202020204" pitchFamily="34" charset="0"/>
              <a:buChar char="o"/>
            </a:pPr>
            <a:r>
              <a:rPr lang="en-US" sz="2300" dirty="0">
                <a:ea typeface="+mn-lt"/>
                <a:cs typeface="+mn-lt"/>
              </a:rPr>
              <a:t>Potentially discover if momentum → volatility or vice versa</a:t>
            </a:r>
            <a:endParaRPr lang="en-US" dirty="0">
              <a:cs typeface="Arial" panose="020B0604020202020204"/>
            </a:endParaRPr>
          </a:p>
          <a:p>
            <a:pPr marL="457200" indent="-457200" algn="justLow">
              <a:buAutoNum type="arabicPeriod"/>
            </a:pPr>
            <a:endParaRPr lang="en-US" sz="2300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2C472-F5CD-033E-0246-578557B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Ethical and Intellectual Property Considerations (IP)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89A2-C0E8-AC9C-DEFB-8B19BA9B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943C675-AFD5-5531-794C-D9E5B9822C10}"/>
              </a:ext>
            </a:extLst>
          </p:cNvPr>
          <p:cNvSpPr txBox="1">
            <a:spLocks/>
          </p:cNvSpPr>
          <p:nvPr/>
        </p:nvSpPr>
        <p:spPr>
          <a:xfrm>
            <a:off x="8239125" y="227008"/>
            <a:ext cx="173355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30 November 2024</a:t>
            </a:r>
          </a:p>
        </p:txBody>
      </p:sp>
    </p:spTree>
    <p:extLst>
      <p:ext uri="{BB962C8B-B14F-4D97-AF65-F5344CB8AC3E}">
        <p14:creationId xmlns:p14="http://schemas.microsoft.com/office/powerpoint/2010/main" val="21037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9C39-424A-132D-6B2C-15C9D6F50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36D9-33B9-B28B-BA13-952AEC3C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542925"/>
            <a:ext cx="9656445" cy="1114425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Work Plan &amp; Timeline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5011-C818-6326-25BC-A93C7A52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075" y="1866900"/>
            <a:ext cx="9641371" cy="4448175"/>
          </a:xfrm>
        </p:spPr>
        <p:txBody>
          <a:bodyPr vert="horz" lIns="0" tIns="0" rIns="0" bIns="0" rtlCol="0" anchor="t">
            <a:normAutofit/>
          </a:bodyPr>
          <a:lstStyle/>
          <a:p>
            <a:pPr algn="justLow"/>
            <a:r>
              <a:rPr lang="en-US" sz="2300" dirty="0">
                <a:ea typeface="+mn-lt"/>
                <a:cs typeface="+mn-lt"/>
              </a:rPr>
              <a:t>Months 1–2</a:t>
            </a:r>
            <a:r>
              <a:rPr lang="en-US" sz="2300" b="0" dirty="0">
                <a:ea typeface="+mn-lt"/>
                <a:cs typeface="+mn-lt"/>
              </a:rPr>
              <a:t>: </a:t>
            </a:r>
            <a:r>
              <a:rPr lang="en-US" sz="2300" dirty="0">
                <a:ea typeface="+mn-lt"/>
                <a:cs typeface="+mn-lt"/>
              </a:rPr>
              <a:t>Literature &amp; data finalization</a:t>
            </a:r>
            <a:endParaRPr lang="en-US" dirty="0">
              <a:cs typeface="Arial" panose="020B0604020202020204"/>
            </a:endParaRPr>
          </a:p>
          <a:p>
            <a:pPr algn="justLow"/>
            <a:r>
              <a:rPr lang="en-US" sz="2300" dirty="0">
                <a:ea typeface="+mn-lt"/>
                <a:cs typeface="+mn-lt"/>
              </a:rPr>
              <a:t>Months 3–4</a:t>
            </a:r>
            <a:r>
              <a:rPr lang="en-US" sz="2300" b="0" dirty="0">
                <a:ea typeface="+mn-lt"/>
                <a:cs typeface="+mn-lt"/>
              </a:rPr>
              <a:t>: Data prep &amp; exploratory analysis</a:t>
            </a:r>
            <a:endParaRPr lang="en-US" dirty="0"/>
          </a:p>
          <a:p>
            <a:pPr algn="justLow"/>
            <a:r>
              <a:rPr lang="en-US" sz="2300" dirty="0">
                <a:ea typeface="+mn-lt"/>
                <a:cs typeface="+mn-lt"/>
              </a:rPr>
              <a:t>Months 5–6: Baseline causal methods (</a:t>
            </a:r>
            <a:r>
              <a:rPr lang="en-US" sz="2300" dirty="0" err="1">
                <a:ea typeface="+mn-lt"/>
                <a:cs typeface="+mn-lt"/>
              </a:rPr>
              <a:t>DiD</a:t>
            </a:r>
            <a:r>
              <a:rPr lang="en-US" sz="2300" dirty="0">
                <a:ea typeface="+mn-lt"/>
                <a:cs typeface="+mn-lt"/>
              </a:rPr>
              <a:t>, matching, FCM)</a:t>
            </a:r>
            <a:endParaRPr lang="en-US" dirty="0"/>
          </a:p>
          <a:p>
            <a:pPr algn="justLow"/>
            <a:r>
              <a:rPr lang="en-US" sz="2300" dirty="0">
                <a:ea typeface="+mn-lt"/>
                <a:cs typeface="+mn-lt"/>
              </a:rPr>
              <a:t>Months 7–8: OT-based enhancements (OT </a:t>
            </a:r>
            <a:r>
              <a:rPr lang="en-US" sz="2300" dirty="0" err="1">
                <a:ea typeface="+mn-lt"/>
                <a:cs typeface="+mn-lt"/>
              </a:rPr>
              <a:t>DiD</a:t>
            </a:r>
            <a:r>
              <a:rPr lang="en-US" sz="2300" dirty="0">
                <a:ea typeface="+mn-lt"/>
                <a:cs typeface="+mn-lt"/>
              </a:rPr>
              <a:t>, OT Matching, DIVOT)</a:t>
            </a:r>
            <a:endParaRPr lang="en-US" dirty="0"/>
          </a:p>
          <a:p>
            <a:pPr algn="justLow"/>
            <a:r>
              <a:rPr lang="en-US" sz="2300" dirty="0">
                <a:ea typeface="+mn-lt"/>
                <a:cs typeface="+mn-lt"/>
              </a:rPr>
              <a:t>Month 9: Validation &amp; robustness</a:t>
            </a:r>
            <a:r>
              <a:rPr lang="en-US" sz="2300" b="0" dirty="0">
                <a:ea typeface="+mn-lt"/>
                <a:cs typeface="+mn-lt"/>
              </a:rPr>
              <a:t> checks</a:t>
            </a:r>
            <a:endParaRPr lang="en-US" dirty="0"/>
          </a:p>
          <a:p>
            <a:pPr algn="justLow"/>
            <a:r>
              <a:rPr lang="en-US" sz="2300" dirty="0">
                <a:ea typeface="+mn-lt"/>
                <a:cs typeface="+mn-lt"/>
              </a:rPr>
              <a:t>Month 10</a:t>
            </a:r>
            <a:r>
              <a:rPr lang="en-US" sz="2300" b="0" dirty="0">
                <a:ea typeface="+mn-lt"/>
                <a:cs typeface="+mn-lt"/>
              </a:rPr>
              <a:t>:</a:t>
            </a:r>
            <a:r>
              <a:rPr lang="en-US" sz="2300" dirty="0">
                <a:ea typeface="+mn-lt"/>
                <a:cs typeface="+mn-lt"/>
              </a:rPr>
              <a:t> Synthesis of results</a:t>
            </a:r>
            <a:endParaRPr lang="en-US" dirty="0"/>
          </a:p>
          <a:p>
            <a:pPr algn="justLow"/>
            <a:r>
              <a:rPr lang="en-US" sz="2300" dirty="0">
                <a:ea typeface="+mn-lt"/>
                <a:cs typeface="+mn-lt"/>
              </a:rPr>
              <a:t>Months 11–12: Writing &amp; final defense</a:t>
            </a:r>
            <a:endParaRPr lang="en-US" dirty="0"/>
          </a:p>
          <a:p>
            <a:pPr algn="justLow"/>
            <a:endParaRPr lang="en-US" sz="2300" b="0" dirty="0">
              <a:ea typeface="+mn-lt"/>
              <a:cs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15CD7-9DD3-4735-9D11-7AEFD850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Ethical and Intellectual Property Considerations (IP)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69A27-1CF0-E670-13A6-892DD254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8DD1B-5CD8-424B-8173-19E182143E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765198-4BDA-D36A-A495-E908EF849CC4}"/>
              </a:ext>
            </a:extLst>
          </p:cNvPr>
          <p:cNvSpPr txBox="1">
            <a:spLocks/>
          </p:cNvSpPr>
          <p:nvPr/>
        </p:nvSpPr>
        <p:spPr>
          <a:xfrm>
            <a:off x="8239125" y="227008"/>
            <a:ext cx="1733550" cy="24447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30 November 2024</a:t>
            </a:r>
          </a:p>
        </p:txBody>
      </p:sp>
    </p:spTree>
    <p:extLst>
      <p:ext uri="{BB962C8B-B14F-4D97-AF65-F5344CB8AC3E}">
        <p14:creationId xmlns:p14="http://schemas.microsoft.com/office/powerpoint/2010/main" val="4051209959"/>
      </p:ext>
    </p:extLst>
  </p:cSld>
  <p:clrMapOvr>
    <a:masterClrMapping/>
  </p:clrMapOvr>
</p:sld>
</file>

<file path=ppt/theme/theme1.xml><?xml version="1.0" encoding="utf-8"?>
<a:theme xmlns:a="http://schemas.openxmlformats.org/drawingml/2006/main" name="KU Theme">
  <a:themeElements>
    <a:clrScheme name="KU">
      <a:dk1>
        <a:sysClr val="windowText" lastClr="000000"/>
      </a:dk1>
      <a:lt1>
        <a:sysClr val="window" lastClr="FFFFFF"/>
      </a:lt1>
      <a:dk2>
        <a:srgbClr val="0047BA"/>
      </a:dk2>
      <a:lt2>
        <a:srgbClr val="96969A"/>
      </a:lt2>
      <a:accent1>
        <a:srgbClr val="00CE7C"/>
      </a:accent1>
      <a:accent2>
        <a:srgbClr val="E53E51"/>
      </a:accent2>
      <a:accent3>
        <a:srgbClr val="84DADE"/>
      </a:accent3>
      <a:accent4>
        <a:srgbClr val="4C3041"/>
      </a:accent4>
      <a:accent5>
        <a:srgbClr val="F5CE3E"/>
      </a:accent5>
      <a:accent6>
        <a:srgbClr val="D0CFC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5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U_ppt_template_2018.pptx" id="{8577FF69-BEEA-41C0-9BA7-D4D8AB3DFA3E}" vid="{32DDDDEB-224E-4CA3-A4F7-2D233F4A9F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02A74C568D1B49A19AED9FF9AB7F37" ma:contentTypeVersion="4" ma:contentTypeDescription="Create a new document." ma:contentTypeScope="" ma:versionID="574fb55fbb01f0636370039c3d687853">
  <xsd:schema xmlns:xsd="http://www.w3.org/2001/XMLSchema" xmlns:xs="http://www.w3.org/2001/XMLSchema" xmlns:p="http://schemas.microsoft.com/office/2006/metadata/properties" xmlns:ns2="e8574b35-9383-4544-8c0e-320151eba9dc" targetNamespace="http://schemas.microsoft.com/office/2006/metadata/properties" ma:root="true" ma:fieldsID="63772b58595d0fd6ee577dda64f17277" ns2:_="">
    <xsd:import namespace="e8574b35-9383-4544-8c0e-320151eb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74b35-9383-4544-8c0e-320151eb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510135-11A2-4CE9-AC9A-F9B5F7E81A9F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e8574b35-9383-4544-8c0e-320151eba9dc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369DCB1-7445-4963-A5B4-09BA1CDB2E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574b35-9383-4544-8c0e-320151eb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D50A8C-CA97-4410-A798-5A85CCD8F1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Theme</Template>
  <TotalTime>41</TotalTime>
  <Words>654</Words>
  <Application>Microsoft Office PowerPoint</Application>
  <PresentationFormat>Widescreen</PresentationFormat>
  <Paragraphs>99</Paragraphs>
  <Slides>11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KU Theme</vt:lpstr>
      <vt:lpstr>Causal Discovery Algorithms in Factor Investing</vt:lpstr>
      <vt:lpstr>Outline</vt:lpstr>
      <vt:lpstr>Motivation: Why Causality in Factor Investing?</vt:lpstr>
      <vt:lpstr>Research Problem &amp; Objectives</vt:lpstr>
      <vt:lpstr>Literature Review: Foundations &amp; Gaps</vt:lpstr>
      <vt:lpstr>Methodology Outline</vt:lpstr>
      <vt:lpstr>Mathematical Perspective</vt:lpstr>
      <vt:lpstr>Expected Results &amp; Significance</vt:lpstr>
      <vt:lpstr>Work Plan &amp; Timeline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 Fadhl Almansoori</dc:creator>
  <cp:lastModifiedBy>Saif Fadhl Almansoori</cp:lastModifiedBy>
  <cp:revision>132</cp:revision>
  <dcterms:created xsi:type="dcterms:W3CDTF">2024-11-27T05:33:30Z</dcterms:created>
  <dcterms:modified xsi:type="dcterms:W3CDTF">2025-04-05T07:27:26Z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0x0101004C02A74C568D1B49A19AED9FF9AB7F37</vt:lpwstr>
  </property>
</Properties>
</file>