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wei Bai" initials="DB" lastIdx="1" clrIdx="0">
    <p:extLst>
      <p:ext uri="{19B8F6BF-5375-455C-9EA6-DF929625EA0E}">
        <p15:presenceInfo xmlns:p15="http://schemas.microsoft.com/office/powerpoint/2012/main" userId="Dongwei B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E8799-5717-422F-9567-6D5A7271886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45C78-F8B9-4B39-BDEC-AD9291C21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5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B9780081024935000066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Notes: Introducing presenter, why DCS and CCS, what is DCS and CCS, relationship and difference, explanation about figures and connection to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Reference: </a:t>
            </a:r>
            <a:r>
              <a:rPr lang="en-US" b="0" i="0" u="none" strike="noStrike" dirty="0">
                <a:solidFill>
                  <a:srgbClr val="2E2E2E"/>
                </a:solidFill>
                <a:effectLst/>
                <a:latin typeface="NexusSerif"/>
                <a:hlinkClick r:id="rId3"/>
              </a:rPr>
              <a:t>An overview of control techniques and technical challenge for inverters in micro grid</a:t>
            </a:r>
            <a:r>
              <a:rPr lang="en-US" b="0" i="0" u="none" strike="noStrike" dirty="0">
                <a:solidFill>
                  <a:srgbClr val="2E2E2E"/>
                </a:solidFill>
                <a:effectLst/>
                <a:latin typeface="NexusSerif"/>
              </a:rPr>
              <a:t>, Natarajan </a:t>
            </a:r>
            <a:r>
              <a:rPr lang="en-US" b="0" i="0" u="none" strike="noStrike" dirty="0" err="1">
                <a:solidFill>
                  <a:srgbClr val="2E2E2E"/>
                </a:solidFill>
                <a:effectLst/>
                <a:latin typeface="NexusSerif"/>
              </a:rPr>
              <a:t>Prabaharan</a:t>
            </a:r>
            <a:r>
              <a:rPr lang="en-US" b="0" i="0" u="none" strike="noStrike" dirty="0">
                <a:solidFill>
                  <a:srgbClr val="2E2E2E"/>
                </a:solidFill>
                <a:effectLst/>
                <a:latin typeface="NexusSerif"/>
              </a:rPr>
              <a:t>, Hybrid-Renewable Energy Systems in Microgrids,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2E2E2E"/>
                </a:solidFill>
                <a:effectLst/>
                <a:latin typeface="NexusSerif"/>
              </a:rPr>
              <a:t>https://ifs.host.cs.st-andrews.ac.uk/Books/SE9/Web/Architecture/ArchPatterns/CentralControl.html, Ian Sommerville 2008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2E2E2E"/>
                </a:solidFill>
                <a:effectLst/>
                <a:latin typeface="NexusSerif"/>
              </a:rPr>
              <a:t>https://www.researchgate.net/publication/224205518_Comparison_Between_Communication_Infrastructures_of_Centralized_and_Decentralized_Wide_Area_Measurement_Systems, Comparison Between Communication Infrastructures of Centralized and Decentralized Wide area measurement systems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2E2E2E"/>
              </a:solidFill>
              <a:effectLst/>
              <a:latin typeface="Nexus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E2E2E"/>
              </a:solidFill>
              <a:effectLst/>
              <a:latin typeface="Nexus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45C78-F8B9-4B39-BDEC-AD9291C21F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2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47A7-3760-4BA7-A036-D2460D23C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E5999-EA10-4EAF-AA74-CCE807315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D2525-588E-482C-A6F3-5CC25487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3-E2B6-4A0D-B7F6-955F5FE1131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F2316-785D-4AA9-8F37-A09EA025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2F01E-4701-4D3C-B68D-19C25B6A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4CD2-8BB4-4D26-BA68-7DC7AA55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7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32EE-B317-47B6-830A-2E36AA30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AD475-5048-4E6D-815B-361357ECA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A056-6258-4CBB-9713-7446B9E5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3-E2B6-4A0D-B7F6-955F5FE1131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6ACEC-3DB5-46AD-BA22-308E0799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0A118-618C-4B19-9022-A89172FF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4CD2-8BB4-4D26-BA68-7DC7AA55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6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F0AC4-A974-4ADD-99B6-42476B907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965E6-FB05-4AB1-8453-230C1F24B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24C8A-BD3F-421D-8F89-1AC80F0A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3-E2B6-4A0D-B7F6-955F5FE1131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58F8B-C0D1-4DF0-8979-D3474508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905E3-2DE4-4374-9783-0E52B890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4CD2-8BB4-4D26-BA68-7DC7AA55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5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A378-52B7-4533-9EBF-EB12FD38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C5E0-85E5-4607-A176-E4801A035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34313-B059-40BD-9DAD-16E5634F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3-E2B6-4A0D-B7F6-955F5FE1131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85A62-172F-4B5F-904C-AE0E0A57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53B45-6E84-4F61-AC2B-8CB1EF8A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4CD2-8BB4-4D26-BA68-7DC7AA55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2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831A-8267-4C93-B9C1-7F1E66E0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F6E19-FCDD-4836-90AD-AF7BBCE4D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D62CC-1ECA-4D17-B575-7C798B88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3-E2B6-4A0D-B7F6-955F5FE1131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17814-AEB0-4339-93C3-7A962D41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0FBE2-BE9D-4103-BA73-72EE9D5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4CD2-8BB4-4D26-BA68-7DC7AA55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B9AF-ADFE-455C-8547-B99CD421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13A4-CC60-4F78-8276-7DFB7A98B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7884B-4CB2-42E1-818F-7D6659BD9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B0202-BAE7-4824-9239-B5CDAE34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3-E2B6-4A0D-B7F6-955F5FE1131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80837-CC05-4DA9-979C-B3430579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98D38-635B-43C4-A525-B87C24A9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4CD2-8BB4-4D26-BA68-7DC7AA55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6FED-E726-42E7-83DF-DAB94707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77A80-3190-4854-86B9-0B223F514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E4571-6BCC-4548-8A9C-D95227AFA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C5E4B-C858-4F45-89D4-67F917CD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CE18F-47D6-4635-992E-2EF0A47B3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EC04A-EE5E-4543-AD28-8586F2A8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3-E2B6-4A0D-B7F6-955F5FE1131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BBE0D-3D8E-4D04-8E19-BC6CD236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DC3FA-728A-4664-832F-BFF1351F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4CD2-8BB4-4D26-BA68-7DC7AA55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8994-FA18-4C3A-AFBF-C133144A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0E864-8ED0-44C2-B16A-7D97B548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3-E2B6-4A0D-B7F6-955F5FE1131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FD950-985E-4A39-BBE4-F9C18F65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1C510-119C-44F4-93C1-BE3A4E0D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4CD2-8BB4-4D26-BA68-7DC7AA55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5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8688A-7850-40C5-9049-8D704C32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3-E2B6-4A0D-B7F6-955F5FE1131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94895-88B0-4E5E-AD0E-2733D179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AA8B7-5D60-4656-9DE0-3D868103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4CD2-8BB4-4D26-BA68-7DC7AA55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7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3CBC-02A0-4F9B-9110-36D78B87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78F27-7C4F-40C1-B93B-A0F0D4FB6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D716A-3EF8-48F3-A441-6A036C7E7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DFE0D-C136-490C-83EA-13877C36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3-E2B6-4A0D-B7F6-955F5FE1131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28DFE-994D-4A6F-AD28-AD526E81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51CC5-112A-412F-953D-171D72B9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4CD2-8BB4-4D26-BA68-7DC7AA55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B859-ADFE-4449-9CBB-41A0F899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52D47-5E7B-4742-B095-08B219742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38F8E-4A66-4B9A-9745-A1FCAD9E7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C7738-DD61-4209-8519-54BFB447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3-E2B6-4A0D-B7F6-955F5FE1131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1D0BF-81A9-4B05-BAAF-9DD49D4F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34FB2-BE09-48B9-ABAC-E91A2020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4CD2-8BB4-4D26-BA68-7DC7AA55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9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CB76D-D6D2-47A2-9B41-5C6DA758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D20BA-D8A5-4F42-A586-4C606CBB5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64D61-DC23-4024-B0E7-37DC09DA8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D2763-E2B6-4A0D-B7F6-955F5FE1131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5CD3-3513-4662-9A36-A68863B93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6CFE-16D0-46B3-A2AA-8C002B0A2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B4CD2-8BB4-4D26-BA68-7DC7AA55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0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fs.host.cs.st-andrews.ac.uk/Books/SE9/Web/Architecture/ArchPatterns/CentralControl.html" TargetMode="External"/><Relationship Id="rId2" Type="http://schemas.openxmlformats.org/officeDocument/2006/relationships/hyperlink" Target="https://www.sciencedirect.com/science/article/pii/B978008102493500006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24205518_Comparison_Between_Communication_Infrastructures_of_Centralized_and_Decentralized_Wide_Area_Measurement_Syste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97DD06-3F34-405B-968F-4DAB6E7C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Manipulator control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48778E-79F7-4220-960D-62B41D8A2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0" y="1027064"/>
            <a:ext cx="5157787" cy="823912"/>
          </a:xfrm>
        </p:spPr>
        <p:txBody>
          <a:bodyPr/>
          <a:lstStyle/>
          <a:p>
            <a:pPr algn="ctr"/>
            <a:r>
              <a:rPr lang="en-US" b="0" dirty="0"/>
              <a:t>Decentralized control strategy</a:t>
            </a:r>
            <a:r>
              <a:rPr lang="en-US" dirty="0"/>
              <a:t>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894E88-AC50-417E-A0FA-59A4D16B2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09" y="1878741"/>
            <a:ext cx="5157787" cy="3684588"/>
          </a:xfrm>
        </p:spPr>
        <p:txBody>
          <a:bodyPr>
            <a:normAutofit/>
          </a:bodyPr>
          <a:lstStyle/>
          <a:p>
            <a:r>
              <a:rPr lang="en-US" sz="2000" dirty="0"/>
              <a:t>Each distributed energy source works freely utilizing measured local signals</a:t>
            </a:r>
          </a:p>
          <a:p>
            <a:r>
              <a:rPr lang="en-US" sz="2000" dirty="0"/>
              <a:t>No source is the reference, and all sources are at a solitary</a:t>
            </a:r>
          </a:p>
          <a:p>
            <a:r>
              <a:rPr lang="en-US" sz="2000" dirty="0"/>
              <a:t>Requires all resources to be dispatchable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1ADF19-B8D1-46CE-A97F-6F7C15BFA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8" y="1027064"/>
            <a:ext cx="5183188" cy="823912"/>
          </a:xfrm>
        </p:spPr>
        <p:txBody>
          <a:bodyPr/>
          <a:lstStyle/>
          <a:p>
            <a:pPr algn="ctr"/>
            <a:r>
              <a:rPr lang="en-US" b="0" dirty="0"/>
              <a:t>Centralized control strategy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2E50F4-C223-41A9-B8F9-67D7B9F5C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6" y="1878741"/>
            <a:ext cx="5183188" cy="3684588"/>
          </a:xfrm>
        </p:spPr>
        <p:txBody>
          <a:bodyPr/>
          <a:lstStyle/>
          <a:p>
            <a:r>
              <a:rPr lang="en-US" sz="2000" dirty="0"/>
              <a:t>The centralized controller is responsible for managing the execution of other components</a:t>
            </a:r>
          </a:p>
          <a:p>
            <a:r>
              <a:rPr lang="en-US" sz="2000" dirty="0"/>
              <a:t>All sources are dependent to each other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5FF2DF-4F3C-44B6-BD7F-BCAEDB84D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539" y="3721035"/>
            <a:ext cx="3921395" cy="22824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7D2989-4542-4526-B2D8-BA500EF10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307" y="3721035"/>
            <a:ext cx="3743325" cy="25717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E0489D-543D-4CC0-A521-228674B23A5A}"/>
              </a:ext>
            </a:extLst>
          </p:cNvPr>
          <p:cNvSpPr txBox="1"/>
          <p:nvPr/>
        </p:nvSpPr>
        <p:spPr>
          <a:xfrm>
            <a:off x="1789888" y="6225701"/>
            <a:ext cx="254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C6D2B6-F122-450C-9B10-EC7ECC251F09}"/>
              </a:ext>
            </a:extLst>
          </p:cNvPr>
          <p:cNvSpPr txBox="1"/>
          <p:nvPr/>
        </p:nvSpPr>
        <p:spPr>
          <a:xfrm>
            <a:off x="7518119" y="6225701"/>
            <a:ext cx="254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Fig.2</a:t>
            </a:r>
          </a:p>
        </p:txBody>
      </p:sp>
    </p:spTree>
    <p:extLst>
      <p:ext uri="{BB962C8B-B14F-4D97-AF65-F5344CB8AC3E}">
        <p14:creationId xmlns:p14="http://schemas.microsoft.com/office/powerpoint/2010/main" val="308652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E96D2A-D917-4CEA-98DC-88C5B60D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F21E9B-7EB8-4367-AC66-B920ED97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Introducing presenter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Why talking about decentralized and centralized control strategy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What is decentralized and centralized control strategy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Relationship and difference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E</a:t>
            </a:r>
            <a:r>
              <a:rPr lang="en-US"/>
              <a:t>xplanation </a:t>
            </a:r>
            <a:r>
              <a:rPr lang="en-US" dirty="0"/>
              <a:t>about figures and connection to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9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B31-CF0E-4051-8C41-7D34171D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91AB-DC67-42F4-873C-72928932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u="none" strike="noStrike" dirty="0">
                <a:solidFill>
                  <a:srgbClr val="2E2E2E"/>
                </a:solidFill>
                <a:effectLst/>
                <a:latin typeface="NexusSerif"/>
                <a:hlinkClick r:id="rId2"/>
              </a:rPr>
              <a:t>An overview of control techniques and technical challenge for inverters in micro grid</a:t>
            </a:r>
            <a:r>
              <a:rPr lang="en-US" sz="2000" b="0" i="0" u="none" strike="noStrike" dirty="0">
                <a:solidFill>
                  <a:srgbClr val="2E2E2E"/>
                </a:solidFill>
                <a:effectLst/>
                <a:latin typeface="NexusSerif"/>
              </a:rPr>
              <a:t>, Natarajan </a:t>
            </a:r>
            <a:r>
              <a:rPr lang="en-US" sz="2000" b="0" i="0" u="none" strike="noStrike" dirty="0" err="1">
                <a:solidFill>
                  <a:srgbClr val="2E2E2E"/>
                </a:solidFill>
                <a:effectLst/>
                <a:latin typeface="NexusSerif"/>
              </a:rPr>
              <a:t>Prabaharan</a:t>
            </a:r>
            <a:r>
              <a:rPr lang="en-US" sz="2000" b="0" i="0" u="none" strike="noStrike" dirty="0">
                <a:solidFill>
                  <a:srgbClr val="2E2E2E"/>
                </a:solidFill>
                <a:effectLst/>
                <a:latin typeface="NexusSerif"/>
              </a:rPr>
              <a:t>, Hybrid-Renewable Energy Systems in Microgrids,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2E2E2E"/>
                </a:solidFill>
                <a:latin typeface="NexusSerif"/>
                <a:hlinkClick r:id="rId3"/>
              </a:rPr>
              <a:t>https://ifs.host.cs.st-</a:t>
            </a:r>
            <a:r>
              <a:rPr lang="en-US" sz="2000" b="0" i="0" u="none" strike="noStrike" dirty="0">
                <a:solidFill>
                  <a:srgbClr val="2E2E2E"/>
                </a:solidFill>
                <a:effectLst/>
                <a:latin typeface="NexusSerif"/>
                <a:hlinkClick r:id="rId3"/>
              </a:rPr>
              <a:t>andrews.ac.uk/Books/SE9/Web/Architecture/ArchPatterns/CentralControl.html</a:t>
            </a:r>
            <a:endParaRPr lang="en-US" sz="2000" b="0" i="0" u="none" strike="noStrike" dirty="0">
              <a:solidFill>
                <a:srgbClr val="2E2E2E"/>
              </a:solidFill>
              <a:effectLst/>
              <a:latin typeface="Nexus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u="none" strike="noStrike" dirty="0">
                <a:solidFill>
                  <a:srgbClr val="2E2E2E"/>
                </a:solidFill>
                <a:effectLst/>
                <a:latin typeface="NexusSerif"/>
              </a:rPr>
              <a:t>Ian Sommerville 2008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u="none" strike="noStrike" dirty="0">
                <a:solidFill>
                  <a:srgbClr val="2E2E2E"/>
                </a:solidFill>
                <a:effectLst/>
                <a:latin typeface="NexusSerif"/>
                <a:hlinkClick r:id="rId4"/>
              </a:rPr>
              <a:t>https://www.researchgate.net/publication/224205518_Comparison_Between_Communication_Infrastructures_of_Centralized_and_Decentralized_Wide_Area_Measurement_Systems</a:t>
            </a:r>
            <a:endParaRPr lang="en-US" sz="2000" b="0" i="0" u="none" strike="noStrike" dirty="0">
              <a:solidFill>
                <a:srgbClr val="2E2E2E"/>
              </a:solidFill>
              <a:effectLst/>
              <a:latin typeface="Nexus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u="none" strike="noStrike" dirty="0">
                <a:solidFill>
                  <a:srgbClr val="2E2E2E"/>
                </a:solidFill>
                <a:effectLst/>
                <a:latin typeface="NexusSerif"/>
              </a:rPr>
              <a:t>Comparison Between Communication Infrastructures of Centralized and Decentralized Wide area measurement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9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326</Words>
  <Application>Microsoft Office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NexusSerif</vt:lpstr>
      <vt:lpstr>Arial</vt:lpstr>
      <vt:lpstr>Calibri</vt:lpstr>
      <vt:lpstr>Calibri Light</vt:lpstr>
      <vt:lpstr>Office Theme</vt:lpstr>
      <vt:lpstr>Manipulator control</vt:lpstr>
      <vt:lpstr>Notes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Dongwei Bai</dc:creator>
  <cp:lastModifiedBy>Dongwei Bai</cp:lastModifiedBy>
  <cp:revision>8</cp:revision>
  <dcterms:created xsi:type="dcterms:W3CDTF">2021-04-29T18:10:11Z</dcterms:created>
  <dcterms:modified xsi:type="dcterms:W3CDTF">2021-04-29T19:28:54Z</dcterms:modified>
</cp:coreProperties>
</file>