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6" r:id="rId5"/>
    <p:sldId id="298" r:id="rId6"/>
    <p:sldId id="258" r:id="rId7"/>
    <p:sldId id="285" r:id="rId8"/>
    <p:sldId id="274" r:id="rId9"/>
    <p:sldId id="286" r:id="rId10"/>
    <p:sldId id="287" r:id="rId11"/>
    <p:sldId id="276" r:id="rId12"/>
    <p:sldId id="288" r:id="rId13"/>
    <p:sldId id="289" r:id="rId14"/>
    <p:sldId id="291" r:id="rId15"/>
    <p:sldId id="292" r:id="rId16"/>
    <p:sldId id="296" r:id="rId17"/>
    <p:sldId id="297" r:id="rId18"/>
    <p:sldId id="270" r:id="rId19"/>
    <p:sldId id="267" r:id="rId20"/>
    <p:sldId id="260" r:id="rId21"/>
    <p:sldId id="261" r:id="rId22"/>
    <p:sldId id="262" r:id="rId23"/>
    <p:sldId id="263" r:id="rId24"/>
    <p:sldId id="293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D7D9C-50B9-44F7-AF2C-B1B1553191DC}" v="340" dt="2023-02-28T10:51:51.292"/>
    <p1510:client id="{3C6E7175-531B-40FC-948B-6D988D57B16A}" v="41" dt="2023-06-15T07:20:21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20:48:0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20:48:0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20:48:0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20:48:0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20:48:0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20:48:0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  <inkml:trace contextRef="#ctx0" brushRef="#br0" timeOffset="1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20:48:0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20:48:04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4A12B-C7DE-410E-8249-27E1C7D153E4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6DA7E-92ED-4962-A217-3A2861BA56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09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B075-0151-4E2F-8EDD-034F7B0C7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C21E0-0D6A-4590-8A8C-8A7BC7395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48EA-C817-4F4C-8EC0-B4088DF4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F4E8-966A-4109-8BE1-C24CED969746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40A87-0C9D-47AC-A7AC-CCC87EA5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33827-3682-46F4-97BB-8F7F1A4E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71DD-DBBD-446A-B2BC-3701CD71E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5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3565-8249-4DA2-95D0-81643ECD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C49B-9CCC-4980-9268-89AB41D9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1077-D5D5-4155-AFE7-DF0E097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F4E8-966A-4109-8BE1-C24CED969746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FECA2-9F38-46AD-8378-6503EF69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FB36-CBD5-4949-AA54-DE980165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71DD-DBBD-446A-B2BC-3701CD71E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89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F73BBE-3E2C-4526-8C68-5ACFC07A0AB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" y="0"/>
            <a:ext cx="12190804" cy="68579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BFAD70-9553-4ED2-A9FE-9DB649866B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7" y="455720"/>
            <a:ext cx="8075229" cy="1295400"/>
          </a:xfrm>
        </p:spPr>
        <p:txBody>
          <a:bodyPr anchor="ctr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8A4A8-C50E-D711-17AF-08E5784DD3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2062163"/>
            <a:ext cx="5556250" cy="3549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6308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F73BBE-3E2C-4526-8C68-5ACFC07A0AB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" y="0"/>
            <a:ext cx="12190806" cy="68579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BFAD70-9553-4ED2-A9FE-9DB649866B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8" y="455720"/>
            <a:ext cx="5099476" cy="1295400"/>
          </a:xfrm>
        </p:spPr>
        <p:txBody>
          <a:bodyPr anchor="ctr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289645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F73BBE-3E2C-4526-8C68-5ACFC07A0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" y="0"/>
            <a:ext cx="12190806" cy="685799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BFAD70-9553-4ED2-A9FE-9DB649866B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8" y="455720"/>
            <a:ext cx="5099476" cy="1295400"/>
          </a:xfrm>
        </p:spPr>
        <p:txBody>
          <a:bodyPr anchor="ctr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</p:spTree>
    <p:extLst>
      <p:ext uri="{BB962C8B-B14F-4D97-AF65-F5344CB8AC3E}">
        <p14:creationId xmlns:p14="http://schemas.microsoft.com/office/powerpoint/2010/main" val="194833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F73BBE-3E2C-4526-8C68-5ACFC07A0AB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" y="0"/>
            <a:ext cx="12190807" cy="68579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D8F466-3F4F-42A3-96BE-369B7CDF5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637" y="455720"/>
            <a:ext cx="7052563" cy="1295400"/>
          </a:xfrm>
        </p:spPr>
        <p:txBody>
          <a:bodyPr anchor="ctr" anchorCtr="0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A0CF-4380-21C8-9BB1-69BB9103D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2011363"/>
            <a:ext cx="7053262" cy="317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7833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606ABE-F4CF-4DBD-B210-ADEBAF599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" y="0"/>
            <a:ext cx="12190807" cy="68579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565BFD-9175-4207-BB41-12115C32A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7145" y="337348"/>
            <a:ext cx="5616608" cy="1043287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4904-36D1-582F-EA83-2690B60D6C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6375" y="1571625"/>
            <a:ext cx="11739563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1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249FD1-F495-4A72-AAA6-8ACE198EC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12"/>
          <a:stretch/>
        </p:blipFill>
        <p:spPr>
          <a:xfrm>
            <a:off x="594" y="1"/>
            <a:ext cx="12191406" cy="73953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1A522-9E72-5867-8361-D9DA27CEBF1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7987" y="963613"/>
            <a:ext cx="11213205" cy="5628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75D9E9-5683-A00F-8EED-13695569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92" y="128378"/>
            <a:ext cx="10515600" cy="507077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17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E394E-F4FB-4FAE-94C5-A91E52E1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6B69-E7EF-45D7-B6A4-4290C68C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5887-B546-466C-AADE-82A60E113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F4E8-966A-4109-8BE1-C24CED969746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3E8A-F32C-4A9D-AD4B-40E77EEF2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2F94-0561-4A6A-90D1-7EC25B50D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C71DD-DBBD-446A-B2BC-3701CD71E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58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4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.xml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world-setup/en/world-setup-preface.html" TargetMode="External"/><Relationship Id="rId2" Type="http://schemas.openxmlformats.org/officeDocument/2006/relationships/hyperlink" Target="https://dev.mysql.com/doc/world-setup/en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255FB1-83F4-FC1F-ACA7-7CB4D3E9B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Open Sans Light"/>
                <a:ea typeface="Open Sans Light"/>
                <a:cs typeface="Open Sans Light"/>
              </a:rPr>
              <a:t>MySQL and Assignment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28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DC9E4-58E3-C4B8-D6C7-808DBE9E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Task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30978-610E-AC72-BF8D-96017F4A5D21}"/>
              </a:ext>
            </a:extLst>
          </p:cNvPr>
          <p:cNvSpPr txBox="1"/>
          <p:nvPr/>
        </p:nvSpPr>
        <p:spPr>
          <a:xfrm>
            <a:off x="557684" y="1199161"/>
            <a:ext cx="110984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GB" sz="40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Using </a:t>
            </a:r>
            <a:r>
              <a:rPr lang="en-GB" sz="280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ORDER BY, LIMIT</a:t>
            </a:r>
            <a:r>
              <a:rPr lang="en-GB" sz="40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what country has the highest life expectancy?</a:t>
            </a:r>
            <a:endParaRPr lang="en-GB" sz="4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5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942E37-F24E-3751-8EAA-422A3A4F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4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980EB52-297C-B340-A1EE-1741DBFB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08" y="1213330"/>
            <a:ext cx="1146517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Create a SQL statement to display columns </a:t>
            </a:r>
            <a:r>
              <a:rPr kumimoji="0" lang="en-GB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, </a:t>
            </a:r>
            <a:r>
              <a:rPr kumimoji="0" lang="en-GB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, </a:t>
            </a:r>
            <a:r>
              <a:rPr kumimoji="0" lang="en-GB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Population</a:t>
            </a: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from the </a:t>
            </a:r>
            <a:r>
              <a:rPr kumimoji="0" lang="en-GB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city</a:t>
            </a: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table and limit results to first </a:t>
            </a:r>
            <a:r>
              <a:rPr kumimoji="0" lang="en-GB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rows only.</a:t>
            </a:r>
            <a:endParaRPr kumimoji="0" lang="en-GB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8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0B6E7B-C8C9-2B34-ECE8-A80E7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5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093D27-D145-0775-945C-03B6F65A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3" y="1299704"/>
            <a:ext cx="116600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Create a SQL statement to find only those cities from </a:t>
            </a:r>
            <a:r>
              <a:rPr kumimoji="0" lang="en-GB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city</a:t>
            </a: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 table whose population is larger than </a:t>
            </a:r>
            <a:r>
              <a:rPr kumimoji="0" lang="en-GB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2000000</a:t>
            </a:r>
            <a:r>
              <a:rPr kumimoji="0" lang="en-GB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.</a:t>
            </a:r>
            <a:endParaRPr kumimoji="0" lang="en-GB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6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0B6E7B-C8C9-2B34-ECE8-A80E7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6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093D27-D145-0775-945C-03B6F65A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3" y="1299706"/>
            <a:ext cx="116600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GB" altLang="en-US" sz="4000">
                <a:solidFill>
                  <a:srgbClr val="000000"/>
                </a:solidFill>
                <a:latin typeface="Roboto" panose="02000000000000000000" pitchFamily="2" charset="0"/>
              </a:rPr>
              <a:t>Create a SQL statement to find only those cities from city table whose population is between 500000-1000000.</a:t>
            </a:r>
          </a:p>
        </p:txBody>
      </p:sp>
    </p:spTree>
    <p:extLst>
      <p:ext uri="{BB962C8B-B14F-4D97-AF65-F5344CB8AC3E}">
        <p14:creationId xmlns:p14="http://schemas.microsoft.com/office/powerpoint/2010/main" val="318351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0B6E7B-C8C9-2B34-ECE8-A80E7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7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093D27-D145-0775-945C-03B6F65A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3" y="1607483"/>
            <a:ext cx="1166008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GB" altLang="en-US" sz="4000">
                <a:solidFill>
                  <a:srgbClr val="000000"/>
                </a:solidFill>
                <a:latin typeface="Roboto" panose="02000000000000000000" pitchFamily="2" charset="0"/>
              </a:rPr>
              <a:t>Create a SQL statement to find a city with the lowest population in the city table.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E7A76F-0343-1B6F-855B-FC9937777C33}"/>
                  </a:ext>
                </a:extLst>
              </p14:cNvPr>
              <p14:cNvContentPartPr/>
              <p14:nvPr/>
            </p14:nvContentPartPr>
            <p14:xfrm>
              <a:off x="3332577" y="282732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E7A76F-0343-1B6F-855B-FC9937777C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3577" y="28183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019054-D16D-D88C-0651-8D2A7699F273}"/>
                  </a:ext>
                </a:extLst>
              </p14:cNvPr>
              <p14:cNvContentPartPr/>
              <p14:nvPr/>
            </p14:nvContentPartPr>
            <p14:xfrm>
              <a:off x="3332577" y="282732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019054-D16D-D88C-0651-8D2A7699F2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3577" y="28183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9393E3-49F1-47B7-C036-0AF2B7A802B4}"/>
                  </a:ext>
                </a:extLst>
              </p14:cNvPr>
              <p14:cNvContentPartPr/>
              <p14:nvPr/>
            </p14:nvContentPartPr>
            <p14:xfrm>
              <a:off x="4163097" y="275532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9393E3-49F1-47B7-C036-0AF2B7A802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4097" y="27463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48FFAE-4ABE-11DE-8659-5CB795D23A25}"/>
                  </a:ext>
                </a:extLst>
              </p14:cNvPr>
              <p14:cNvContentPartPr/>
              <p14:nvPr/>
            </p14:nvContentPartPr>
            <p14:xfrm>
              <a:off x="4163097" y="275532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48FFAE-4ABE-11DE-8659-5CB795D23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4097" y="27463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C902B53-F76E-CF97-1096-AA7DD517FDBE}"/>
                  </a:ext>
                </a:extLst>
              </p14:cNvPr>
              <p14:cNvContentPartPr/>
              <p14:nvPr/>
            </p14:nvContentPartPr>
            <p14:xfrm>
              <a:off x="3392697" y="291156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C902B53-F76E-CF97-1096-AA7DD517FD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3697" y="29025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18451C-8472-46D9-340A-1E7987A07395}"/>
                  </a:ext>
                </a:extLst>
              </p14:cNvPr>
              <p14:cNvContentPartPr/>
              <p14:nvPr/>
            </p14:nvContentPartPr>
            <p14:xfrm>
              <a:off x="3392697" y="291156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18451C-8472-46D9-340A-1E7987A073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83697" y="29025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5C738F-7FA0-5947-6D5F-7AFCAA6B688D}"/>
                  </a:ext>
                </a:extLst>
              </p14:cNvPr>
              <p14:cNvContentPartPr/>
              <p14:nvPr/>
            </p14:nvContentPartPr>
            <p14:xfrm>
              <a:off x="2454177" y="169620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5C738F-7FA0-5947-6D5F-7AFCAA6B6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5177" y="16872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4E3D93-746C-37FE-4FA2-67976554EE1B}"/>
                  </a:ext>
                </a:extLst>
              </p14:cNvPr>
              <p14:cNvContentPartPr/>
              <p14:nvPr/>
            </p14:nvContentPartPr>
            <p14:xfrm>
              <a:off x="2454177" y="1696206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4E3D93-746C-37FE-4FA2-67976554EE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5177" y="1687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47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1D15-775B-F73D-8CE2-999A1677D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Creating an </a:t>
            </a:r>
            <a:r>
              <a:rPr lang="en-GB" err="1"/>
              <a:t>EER</a:t>
            </a:r>
            <a:r>
              <a:rPr lang="en-GB"/>
              <a:t> Diagram </a:t>
            </a:r>
          </a:p>
        </p:txBody>
      </p:sp>
    </p:spTree>
    <p:extLst>
      <p:ext uri="{BB962C8B-B14F-4D97-AF65-F5344CB8AC3E}">
        <p14:creationId xmlns:p14="http://schemas.microsoft.com/office/powerpoint/2010/main" val="105463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F369-B9DD-9BB2-D946-55F6EC55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5716-4168-94EA-9198-EC907903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63A90-273A-7D93-2238-00694012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33" y="304293"/>
            <a:ext cx="6556946" cy="36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9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E77931-381A-DC79-7F00-93D3AE76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04775"/>
            <a:ext cx="85248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2665A2-F358-EC42-E715-D0B0DB63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38112"/>
            <a:ext cx="84677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A69501-45BF-5346-2F73-BADCC57E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73" y="481537"/>
            <a:ext cx="6757413" cy="4331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6442C5-D474-D724-6C85-8C67F60B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815" y="3243602"/>
            <a:ext cx="4671465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8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3C4740-E096-6485-26BA-3A0FB40E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Areas of focus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C09C1-B99D-31F8-E5C3-1910193D2407}"/>
              </a:ext>
            </a:extLst>
          </p:cNvPr>
          <p:cNvSpPr txBox="1"/>
          <p:nvPr/>
        </p:nvSpPr>
        <p:spPr>
          <a:xfrm>
            <a:off x="582804" y="1436914"/>
            <a:ext cx="111034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/>
              <a:t>Creating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/>
              <a:t>Writing SQL query and execution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/>
              <a:t>SQL query debugging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/>
              <a:t>Creating EER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/>
              <a:t>Understanding relationships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/>
              <a:t>Identifying primary and foreign key</a:t>
            </a:r>
          </a:p>
        </p:txBody>
      </p:sp>
    </p:spTree>
    <p:extLst>
      <p:ext uri="{BB962C8B-B14F-4D97-AF65-F5344CB8AC3E}">
        <p14:creationId xmlns:p14="http://schemas.microsoft.com/office/powerpoint/2010/main" val="219574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2675F1-2BD3-51B3-2A05-83BCD473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09537"/>
            <a:ext cx="83915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84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C737AF-748B-104D-2B8A-54A119F9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1215198"/>
            <a:ext cx="706435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7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0B6E7B-C8C9-2B34-ECE8-A80E7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Task 7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093D27-D145-0775-945C-03B6F65A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58" y="1120955"/>
            <a:ext cx="11660084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4000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Roboto"/>
              </a:rPr>
              <a:t>Answer the following:</a:t>
            </a:r>
            <a:endParaRPr kumimoji="0" lang="en-GB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/>
              <a:ea typeface="Times New Roman" panose="02020603050405020304" pitchFamily="18" charset="0"/>
              <a:cs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ea typeface="Times New Roman" panose="02020603050405020304" pitchFamily="18" charset="0"/>
                <a:cs typeface="Roboto"/>
              </a:rPr>
              <a:t>Identify the primary key in countr</a:t>
            </a:r>
            <a:r>
              <a:rPr lang="en-GB" altLang="en-US" sz="4000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Roboto"/>
              </a:rPr>
              <a:t>y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GB" altLang="en-US" sz="4000" dirty="0">
                <a:solidFill>
                  <a:srgbClr val="000000"/>
                </a:solidFill>
                <a:latin typeface="Roboto"/>
                <a:ea typeface="Roboto"/>
                <a:cs typeface="Roboto"/>
              </a:rPr>
              <a:t>Identify the </a:t>
            </a:r>
            <a:r>
              <a:rPr kumimoji="0" lang="en-GB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ea typeface="Times New Roman" panose="02020603050405020304" pitchFamily="18" charset="0"/>
                <a:cs typeface="Roboto"/>
              </a:rPr>
              <a:t>primary key in city</a:t>
            </a:r>
            <a:r>
              <a:rPr lang="en-GB" altLang="en-US" sz="4000" dirty="0">
                <a:solidFill>
                  <a:srgbClr val="000000"/>
                </a:solidFill>
                <a:latin typeface="Roboto"/>
                <a:ea typeface="Times New Roman" panose="02020603050405020304" pitchFamily="18" charset="0"/>
                <a:cs typeface="Roboto"/>
              </a:rPr>
              <a:t> table.</a:t>
            </a:r>
            <a:endParaRPr lang="en-GB" altLang="en-US" sz="4000" dirty="0">
              <a:solidFill>
                <a:srgbClr val="000000"/>
              </a:solidFill>
              <a:latin typeface="Roboto"/>
              <a:cs typeface="Roboto"/>
            </a:endParaRPr>
          </a:p>
          <a:p>
            <a:pPr>
              <a:buFontTx/>
              <a:buChar char="•"/>
            </a:pPr>
            <a:r>
              <a:rPr lang="en-GB" altLang="en-US" sz="4000" dirty="0">
                <a:solidFill>
                  <a:srgbClr val="000000"/>
                </a:solidFill>
                <a:latin typeface="Roboto"/>
                <a:ea typeface="Roboto"/>
                <a:cs typeface="Roboto"/>
              </a:rPr>
              <a:t>Identify the primary key in </a:t>
            </a:r>
            <a:r>
              <a:rPr lang="en-GB" altLang="en-US" sz="4000" dirty="0" err="1">
                <a:solidFill>
                  <a:srgbClr val="000000"/>
                </a:solidFill>
                <a:latin typeface="Roboto"/>
                <a:ea typeface="Roboto"/>
                <a:cs typeface="Roboto"/>
              </a:rPr>
              <a:t>countrylanggage</a:t>
            </a:r>
            <a:r>
              <a:rPr lang="en-GB" altLang="en-US" sz="4000" dirty="0">
                <a:solidFill>
                  <a:srgbClr val="000000"/>
                </a:solidFill>
                <a:latin typeface="Roboto"/>
                <a:ea typeface="Roboto"/>
                <a:cs typeface="Roboto"/>
              </a:rPr>
              <a:t> table.</a:t>
            </a:r>
          </a:p>
          <a:p>
            <a:pPr>
              <a:buFontTx/>
              <a:buChar char="•"/>
            </a:pPr>
            <a:r>
              <a:rPr lang="en-GB" altLang="en-US" sz="4000" dirty="0">
                <a:solidFill>
                  <a:srgbClr val="000000"/>
                </a:solidFill>
                <a:latin typeface="Roboto"/>
                <a:ea typeface="Roboto"/>
                <a:cs typeface="Roboto"/>
              </a:rPr>
              <a:t>Identify the foreign key in city table.</a:t>
            </a:r>
          </a:p>
          <a:p>
            <a:pPr>
              <a:buFontTx/>
              <a:buChar char="•"/>
            </a:pPr>
            <a:r>
              <a:rPr lang="en-GB" altLang="en-US" sz="4000" dirty="0">
                <a:solidFill>
                  <a:srgbClr val="000000"/>
                </a:solidFill>
                <a:latin typeface="Roboto"/>
                <a:ea typeface="Roboto"/>
                <a:cs typeface="Roboto"/>
              </a:rPr>
              <a:t>Identify the foreign key in </a:t>
            </a:r>
            <a:r>
              <a:rPr lang="en-GB" altLang="en-US" sz="4000" dirty="0" err="1">
                <a:solidFill>
                  <a:srgbClr val="000000"/>
                </a:solidFill>
                <a:latin typeface="Roboto"/>
                <a:ea typeface="Roboto"/>
                <a:cs typeface="Roboto"/>
              </a:rPr>
              <a:t>countrylanggage</a:t>
            </a:r>
            <a:r>
              <a:rPr lang="en-GB" altLang="en-US" sz="4000" dirty="0">
                <a:solidFill>
                  <a:srgbClr val="000000"/>
                </a:solidFill>
                <a:latin typeface="Roboto"/>
                <a:ea typeface="Roboto"/>
                <a:cs typeface="Roboto"/>
              </a:rPr>
              <a:t> table.</a:t>
            </a:r>
          </a:p>
          <a:p>
            <a:pPr>
              <a:buFontTx/>
              <a:buChar char="•"/>
            </a:pPr>
            <a:endParaRPr lang="en-GB" altLang="en-US" sz="400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GB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3C4740-E096-6485-26BA-3A0FB40E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C09C1-B99D-31F8-E5C3-1910193D2407}"/>
              </a:ext>
            </a:extLst>
          </p:cNvPr>
          <p:cNvSpPr txBox="1"/>
          <p:nvPr/>
        </p:nvSpPr>
        <p:spPr>
          <a:xfrm>
            <a:off x="582804" y="1436914"/>
            <a:ext cx="111034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You will work on with “world” database from </a:t>
            </a:r>
            <a:r>
              <a:rPr lang="en-GB" sz="2800" err="1"/>
              <a:t>mysql</a:t>
            </a:r>
            <a:r>
              <a:rPr lang="en-GB" sz="2800"/>
              <a:t> website resources.  Please refer to the link to learn more about this database.</a:t>
            </a:r>
          </a:p>
          <a:p>
            <a:endParaRPr lang="en-GB" sz="2800"/>
          </a:p>
          <a:p>
            <a:r>
              <a:rPr lang="en-GB" sz="2800"/>
              <a:t>Link: </a:t>
            </a:r>
            <a:r>
              <a:rPr lang="en-GB" sz="2800">
                <a:hlinkClick r:id="rId2"/>
              </a:rPr>
              <a:t>https://dev.mysql.com/doc/world-setup/en/</a:t>
            </a:r>
            <a:endParaRPr lang="en-GB" sz="2800"/>
          </a:p>
          <a:p>
            <a:endParaRPr lang="en-GB" sz="2800"/>
          </a:p>
          <a:p>
            <a:r>
              <a:rPr lang="en-GB" sz="2800"/>
              <a:t>Please read </a:t>
            </a:r>
            <a:r>
              <a:rPr lang="en-GB" sz="2800" b="0" i="0" u="none" strike="noStrike">
                <a:solidFill>
                  <a:srgbClr val="0074A3"/>
                </a:solidFill>
                <a:effectLst/>
                <a:latin typeface="Open Sans" panose="020B0606030504020204" pitchFamily="34" charset="0"/>
                <a:hlinkClick r:id="rId3"/>
              </a:rPr>
              <a:t>Preface and Legal Notices</a:t>
            </a:r>
            <a:r>
              <a:rPr lang="en-GB" sz="2800" b="0" i="0" u="none" strike="noStrike">
                <a:solidFill>
                  <a:srgbClr val="0074A3"/>
                </a:solidFill>
                <a:effectLst/>
                <a:latin typeface="Open Sans" panose="020B0606030504020204" pitchFamily="34" charset="0"/>
              </a:rPr>
              <a:t>.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61988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CA7F30-6277-DD4D-0C9A-736EAD28C6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Import SQL Script “world </a:t>
            </a:r>
            <a:r>
              <a:rPr lang="en-GB" err="1"/>
              <a:t>db</a:t>
            </a:r>
            <a:r>
              <a:rPr lang="en-GB"/>
              <a:t>” and then execute the script. Refresh schemas and check if </a:t>
            </a:r>
            <a:r>
              <a:rPr lang="en-GB" err="1"/>
              <a:t>db</a:t>
            </a:r>
            <a:r>
              <a:rPr lang="en-GB"/>
              <a:t> “world” exits.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F6418D-66DE-89F3-DA38-89EF8B5C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Import and Execute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3346E-4A41-2305-3069-09836B8C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35" y="1976108"/>
            <a:ext cx="8673676" cy="4753514"/>
          </a:xfrm>
          <a:prstGeom prst="rect">
            <a:avLst/>
          </a:prstGeom>
        </p:spPr>
      </p:pic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0425EEBC-7B07-09D2-BA6B-28CCF727B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418681">
            <a:off x="590021" y="39598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0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4EB647-C1B4-7F7F-8C6E-B37DC750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Once executed you will see the below actioned Output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675F0-F69B-2BE2-BCFF-2FB10AC3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52"/>
            <a:ext cx="12192000" cy="35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3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BC12E7-D498-D66F-C248-9172656C9B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On your keyboard hold down Ctrl and T keys to open new query tab. </a:t>
            </a:r>
          </a:p>
          <a:p>
            <a:r>
              <a:rPr lang="en-GB"/>
              <a:t>Or you can do it from task bar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669A6-141E-5C49-6A6E-E5160D0E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New Query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AAFDA-4B22-5D17-3032-4AF63724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808" y="1974592"/>
            <a:ext cx="4244253" cy="4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7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DFC5FE-39E4-ADCA-B0D0-C6DC0B1664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Use # key to comment your tasks. You will need to save this query tab for trainers review later. Please use same query tab for all your tasks. </a:t>
            </a:r>
          </a:p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132BEF-D185-0FF9-9D17-C4A4E3B3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Saving Task and Queries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C53ECF-7FF5-2E13-C12C-0F4EC94C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003631"/>
            <a:ext cx="11496256" cy="37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493A-6568-9131-9A6D-DA428096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Task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08887-7728-5521-1DE3-63A0A1AA8A6E}"/>
              </a:ext>
            </a:extLst>
          </p:cNvPr>
          <p:cNvSpPr txBox="1"/>
          <p:nvPr/>
        </p:nvSpPr>
        <p:spPr>
          <a:xfrm>
            <a:off x="376814" y="1176885"/>
            <a:ext cx="110079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GB" sz="40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Using </a:t>
            </a:r>
            <a:r>
              <a:rPr lang="en-GB" sz="280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GB" sz="40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get the number of cities in the USA</a:t>
            </a:r>
          </a:p>
        </p:txBody>
      </p:sp>
    </p:spTree>
    <p:extLst>
      <p:ext uri="{BB962C8B-B14F-4D97-AF65-F5344CB8AC3E}">
        <p14:creationId xmlns:p14="http://schemas.microsoft.com/office/powerpoint/2010/main" val="298255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8A8059-9811-1847-633A-F2294D70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Task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B72DF-EAD6-6C2C-BD3C-55013AF0F042}"/>
              </a:ext>
            </a:extLst>
          </p:cNvPr>
          <p:cNvSpPr txBox="1"/>
          <p:nvPr/>
        </p:nvSpPr>
        <p:spPr>
          <a:xfrm>
            <a:off x="296426" y="1118774"/>
            <a:ext cx="112993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GB" sz="400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Find out what the population and average life expectancy for people in Argentina (ARG) is</a:t>
            </a:r>
            <a:endParaRPr lang="en-GB" sz="4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Widescree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fb7fe5-66f6-4ad6-9ebc-5b8aed02b98b">
      <Terms xmlns="http://schemas.microsoft.com/office/infopath/2007/PartnerControls"/>
    </lcf76f155ced4ddcb4097134ff3c332f>
    <TaxCatchAll xmlns="ea1bc9f5-bd0f-4ca6-9f80-d972b06c6c1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8B2E9430BD644B2B95DA31C8616D4" ma:contentTypeVersion="12" ma:contentTypeDescription="Create a new document." ma:contentTypeScope="" ma:versionID="ef46adad1e829ddbc504d4bcb339fdcd">
  <xsd:schema xmlns:xsd="http://www.w3.org/2001/XMLSchema" xmlns:xs="http://www.w3.org/2001/XMLSchema" xmlns:p="http://schemas.microsoft.com/office/2006/metadata/properties" xmlns:ns2="c2fb7fe5-66f6-4ad6-9ebc-5b8aed02b98b" xmlns:ns3="ea1bc9f5-bd0f-4ca6-9f80-d972b06c6c12" targetNamespace="http://schemas.microsoft.com/office/2006/metadata/properties" ma:root="true" ma:fieldsID="2d4bd9c2e0bb3fe538b50269eae61fc6" ns2:_="" ns3:_="">
    <xsd:import namespace="c2fb7fe5-66f6-4ad6-9ebc-5b8aed02b98b"/>
    <xsd:import namespace="ea1bc9f5-bd0f-4ca6-9f80-d972b06c6c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b7fe5-66f6-4ad6-9ebc-5b8aed02b9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1bc9f5-bd0f-4ca6-9f80-d972b06c6c1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4b8ed93-8e1d-4e99-a888-e340132f548b}" ma:internalName="TaxCatchAll" ma:showField="CatchAllData" ma:web="ea1bc9f5-bd0f-4ca6-9f80-d972b06c6c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2B92A8-AB36-451F-A01B-3B813EE8F0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6FDA5A-8EB4-4A4F-8E56-04D71964E88E}">
  <ds:schemaRefs>
    <ds:schemaRef ds:uri="10515296-1bd5-401a-b8a4-ea4dde82f896"/>
    <ds:schemaRef ds:uri="d0cd20b0-df63-44e8-932f-fba08f23ea61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9E55D3D-30E3-4A00-8C97-D6B952760014}"/>
</file>

<file path=docProps/app.xml><?xml version="1.0" encoding="utf-8"?>
<Properties xmlns="http://schemas.openxmlformats.org/officeDocument/2006/extended-properties" xmlns:vt="http://schemas.openxmlformats.org/officeDocument/2006/docPropsVTypes">
  <Template>Template Widescreen template V2</Template>
  <TotalTime>0</TotalTim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Template Widescreen template</vt:lpstr>
      <vt:lpstr>MySQL and Assignment</vt:lpstr>
      <vt:lpstr>Areas of focus</vt:lpstr>
      <vt:lpstr>Database</vt:lpstr>
      <vt:lpstr>Import and Execute</vt:lpstr>
      <vt:lpstr>Once executed you will see the below actioned Output </vt:lpstr>
      <vt:lpstr>New Query Tab</vt:lpstr>
      <vt:lpstr>Saving Task and Queries</vt:lpstr>
      <vt:lpstr>Task 1</vt:lpstr>
      <vt:lpstr>Task 2</vt:lpstr>
      <vt:lpstr>Task 3</vt:lpstr>
      <vt:lpstr>Task 4</vt:lpstr>
      <vt:lpstr>Task 5</vt:lpstr>
      <vt:lpstr>Task 6 </vt:lpstr>
      <vt:lpstr>Task 7</vt:lpstr>
      <vt:lpstr>Creating an EER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Weaver</dc:creator>
  <cp:revision>17</cp:revision>
  <dcterms:created xsi:type="dcterms:W3CDTF">2022-11-14T22:06:52Z</dcterms:created>
  <dcterms:modified xsi:type="dcterms:W3CDTF">2023-06-16T12:04:09Z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0x01010006BD15D58A126E4C9629E020CCEA3DBD</vt:lpwstr>
  </property>
  <property fmtid="{D5CDD505-2E9C-101B-9397-08002B2CF9AE}" pid="3" name="MediaServiceImageTags">
    <vt:lpwstr/>
  </property>
</Properties>
</file>