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D4F1-5A76-4FCA-84D2-4A8527322735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BBC-078A-46D2-8367-5FB612F58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86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D4F1-5A76-4FCA-84D2-4A8527322735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BBC-078A-46D2-8367-5FB612F58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58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D4F1-5A76-4FCA-84D2-4A8527322735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BBC-078A-46D2-8367-5FB612F58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78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D4F1-5A76-4FCA-84D2-4A8527322735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BBC-078A-46D2-8367-5FB612F58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545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D4F1-5A76-4FCA-84D2-4A8527322735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BBC-078A-46D2-8367-5FB612F58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012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D4F1-5A76-4FCA-84D2-4A8527322735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BBC-078A-46D2-8367-5FB612F58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582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D4F1-5A76-4FCA-84D2-4A8527322735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BBC-078A-46D2-8367-5FB612F58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225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D4F1-5A76-4FCA-84D2-4A8527322735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BBC-078A-46D2-8367-5FB612F58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97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D4F1-5A76-4FCA-84D2-4A8527322735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BBC-078A-46D2-8367-5FB612F58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66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D4F1-5A76-4FCA-84D2-4A8527322735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817DBBC-078A-46D2-8367-5FB612F58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66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D4F1-5A76-4FCA-84D2-4A8527322735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BBC-078A-46D2-8367-5FB612F58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7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D4F1-5A76-4FCA-84D2-4A8527322735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BBC-078A-46D2-8367-5FB612F58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48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D4F1-5A76-4FCA-84D2-4A8527322735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BBC-078A-46D2-8367-5FB612F58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31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D4F1-5A76-4FCA-84D2-4A8527322735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BBC-078A-46D2-8367-5FB612F58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24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D4F1-5A76-4FCA-84D2-4A8527322735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BBC-078A-46D2-8367-5FB612F58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54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D4F1-5A76-4FCA-84D2-4A8527322735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BBC-078A-46D2-8367-5FB612F58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71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D4F1-5A76-4FCA-84D2-4A8527322735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BBC-078A-46D2-8367-5FB612F58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63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8ED4F1-5A76-4FCA-84D2-4A8527322735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17DBBC-078A-46D2-8367-5FB612F58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01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0583" y="1018375"/>
            <a:ext cx="70727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Botnet</a:t>
            </a:r>
            <a:r>
              <a:rPr lang="en-GB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Detection in </a:t>
            </a:r>
            <a:r>
              <a:rPr lang="en-GB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IoT</a:t>
            </a:r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 Environment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040581" y="4615932"/>
            <a:ext cx="4273926" cy="187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By</a:t>
            </a:r>
            <a:r>
              <a:rPr lang="en-GB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 </a:t>
            </a:r>
          </a:p>
          <a:p>
            <a:pPr algn="ctr"/>
            <a:r>
              <a:rPr lang="en-GB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Saeed </a:t>
            </a:r>
            <a:r>
              <a:rPr lang="en-GB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Dhafer</a:t>
            </a:r>
            <a:r>
              <a:rPr lang="en-GB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 </a:t>
            </a:r>
            <a:r>
              <a:rPr lang="en-GB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AlQahtani</a:t>
            </a:r>
            <a:endParaRPr lang="en-GB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IN Next LT Arabic" panose="020B0503020203050203" pitchFamily="34" charset="-78"/>
              <a:cs typeface="DIN Next LT Arabic" panose="020B0503020203050203" pitchFamily="34" charset="-78"/>
            </a:endParaRPr>
          </a:p>
          <a:p>
            <a:pPr algn="ctr"/>
            <a:endParaRPr lang="en-GB" sz="3200" b="1" dirty="0" smtClean="0">
              <a:solidFill>
                <a:schemeClr val="bg1">
                  <a:lumMod val="50000"/>
                </a:schemeClr>
              </a:solidFill>
              <a:latin typeface="DIN Next LT Arabic" panose="020B0503020203050203" pitchFamily="34" charset="-78"/>
              <a:cs typeface="DIN Next LT Arabic" panose="020B0503020203050203" pitchFamily="34" charset="-78"/>
            </a:endParaRPr>
          </a:p>
          <a:p>
            <a:pPr algn="ctr"/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18 Nov. 2021</a:t>
            </a:r>
            <a:endParaRPr lang="en-GB" sz="2000" b="1" dirty="0">
              <a:solidFill>
                <a:schemeClr val="bg1">
                  <a:lumMod val="50000"/>
                </a:schemeClr>
              </a:solidFill>
              <a:latin typeface="DIN Next LT Arabic" panose="020B0503020203050203" pitchFamily="34" charset="-78"/>
              <a:cs typeface="DIN Next LT Arabic" panose="020B0503020203050203" pitchFamily="34" charset="-78"/>
            </a:endParaRPr>
          </a:p>
        </p:txBody>
      </p:sp>
      <p:pic>
        <p:nvPicPr>
          <p:cNvPr id="2050" name="Picture 2" descr="Botnet: redes de hackeo a las que probablemente ayudas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581" y="2141288"/>
            <a:ext cx="4273926" cy="1998061"/>
          </a:xfrm>
          <a:prstGeom prst="rect">
            <a:avLst/>
          </a:prstGeom>
          <a:noFill/>
          <a:effectLst>
            <a:glow rad="127000">
              <a:schemeClr val="accent1"/>
            </a:glow>
            <a:reflection stA="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4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>
            <a:extLst>
              <a:ext uri="{FF2B5EF4-FFF2-40B4-BE49-F238E27FC236}">
                <a16:creationId xmlns:a16="http://schemas.microsoft.com/office/drawing/2014/main" id="{D3914FA4-17BF-E540-A280-753598A60BE4}"/>
              </a:ext>
            </a:extLst>
          </p:cNvPr>
          <p:cNvGrpSpPr/>
          <p:nvPr/>
        </p:nvGrpSpPr>
        <p:grpSpPr>
          <a:xfrm>
            <a:off x="2035089" y="1191860"/>
            <a:ext cx="839672" cy="918767"/>
            <a:chOff x="7408741" y="1666019"/>
            <a:chExt cx="1244600" cy="1261049"/>
          </a:xfrm>
        </p:grpSpPr>
        <p:grpSp>
          <p:nvGrpSpPr>
            <p:cNvPr id="3" name="Group 16">
              <a:extLst>
                <a:ext uri="{FF2B5EF4-FFF2-40B4-BE49-F238E27FC236}">
                  <a16:creationId xmlns:a16="http://schemas.microsoft.com/office/drawing/2014/main" id="{CCFF4C1B-152F-A246-AD79-B771225309CE}"/>
                </a:ext>
              </a:extLst>
            </p:cNvPr>
            <p:cNvGrpSpPr/>
            <p:nvPr/>
          </p:nvGrpSpPr>
          <p:grpSpPr>
            <a:xfrm>
              <a:off x="7408741" y="1666019"/>
              <a:ext cx="1244600" cy="1261049"/>
              <a:chOff x="7408741" y="1666019"/>
              <a:chExt cx="1244600" cy="1261049"/>
            </a:xfrm>
          </p:grpSpPr>
          <p:pic>
            <p:nvPicPr>
              <p:cNvPr id="5" name="Picture 7">
                <a:extLst>
                  <a:ext uri="{FF2B5EF4-FFF2-40B4-BE49-F238E27FC236}">
                    <a16:creationId xmlns:a16="http://schemas.microsoft.com/office/drawing/2014/main" id="{FF176D96-2E9A-4E45-99C9-F542A7A11D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08741" y="1669768"/>
                <a:ext cx="1244600" cy="1257300"/>
              </a:xfrm>
              <a:prstGeom prst="rect">
                <a:avLst/>
              </a:prstGeom>
            </p:spPr>
          </p:pic>
          <p:pic>
            <p:nvPicPr>
              <p:cNvPr id="6" name="Picture 9">
                <a:extLst>
                  <a:ext uri="{FF2B5EF4-FFF2-40B4-BE49-F238E27FC236}">
                    <a16:creationId xmlns:a16="http://schemas.microsoft.com/office/drawing/2014/main" id="{9A78AAFF-E8A0-0B41-87A2-8CE4D71FDF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8741" y="1666019"/>
                <a:ext cx="1032206" cy="629796"/>
              </a:xfrm>
              <a:prstGeom prst="rect">
                <a:avLst/>
              </a:prstGeom>
            </p:spPr>
          </p:pic>
        </p:grpSp>
        <p:sp>
          <p:nvSpPr>
            <p:cNvPr id="4" name="TextBox 23">
              <a:extLst>
                <a:ext uri="{FF2B5EF4-FFF2-40B4-BE49-F238E27FC236}">
                  <a16:creationId xmlns:a16="http://schemas.microsoft.com/office/drawing/2014/main" id="{809E6166-3DB2-A64B-9AC0-FCA710B4600A}"/>
                </a:ext>
              </a:extLst>
            </p:cNvPr>
            <p:cNvSpPr txBox="1"/>
            <p:nvPr/>
          </p:nvSpPr>
          <p:spPr>
            <a:xfrm>
              <a:off x="7727910" y="1933958"/>
              <a:ext cx="561223" cy="718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6B1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1</a:t>
              </a:r>
            </a:p>
          </p:txBody>
        </p:sp>
      </p:grpSp>
      <p:sp>
        <p:nvSpPr>
          <p:cNvPr id="22" name="مستطيل 1"/>
          <p:cNvSpPr/>
          <p:nvPr/>
        </p:nvSpPr>
        <p:spPr>
          <a:xfrm>
            <a:off x="4097981" y="1332397"/>
            <a:ext cx="3863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  <a:sym typeface="DIN Next LT Arabic Light" panose="020B0303020203050203" pitchFamily="34" charset="-78"/>
              </a:rPr>
              <a:t>Introduction</a:t>
            </a:r>
            <a:endParaRPr lang="ar-SA" sz="3200" b="1" dirty="0">
              <a:solidFill>
                <a:schemeClr val="tx1">
                  <a:lumMod val="65000"/>
                  <a:lumOff val="35000"/>
                </a:schemeClr>
              </a:solidFill>
              <a:latin typeface="DIN Next LT Arabic" panose="020B0503020203050203" pitchFamily="34" charset="-78"/>
              <a:cs typeface="DIN Next LT Arabic" panose="020B05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97980" y="2496465"/>
            <a:ext cx="71334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The goal of this project is to use classification models for botnet detection in </a:t>
            </a:r>
            <a:r>
              <a:rPr lang="en-GB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IoT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 environment in order to improve the </a:t>
            </a:r>
            <a:r>
              <a:rPr lang="en-GB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IoT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 network </a:t>
            </a:r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security.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  <a:latin typeface="DIN Next LT Arabic" panose="020B0503020203050203" pitchFamily="34" charset="-78"/>
              <a:cs typeface="DIN Next LT Arabic" panose="020B0503020203050203" pitchFamily="34" charset="-78"/>
            </a:endParaRPr>
          </a:p>
        </p:txBody>
      </p:sp>
      <p:pic>
        <p:nvPicPr>
          <p:cNvPr id="1028" name="Picture 4" descr="Botnets: What are they, how are they evolving, and how can you avoid th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089" y="4016502"/>
            <a:ext cx="4719217" cy="2092024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22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>
            <a:extLst>
              <a:ext uri="{FF2B5EF4-FFF2-40B4-BE49-F238E27FC236}">
                <a16:creationId xmlns:a16="http://schemas.microsoft.com/office/drawing/2014/main" id="{D3914FA4-17BF-E540-A280-753598A60BE4}"/>
              </a:ext>
            </a:extLst>
          </p:cNvPr>
          <p:cNvGrpSpPr/>
          <p:nvPr/>
        </p:nvGrpSpPr>
        <p:grpSpPr>
          <a:xfrm>
            <a:off x="2035089" y="1191860"/>
            <a:ext cx="839672" cy="918767"/>
            <a:chOff x="7408741" y="1666019"/>
            <a:chExt cx="1244600" cy="1261049"/>
          </a:xfrm>
        </p:grpSpPr>
        <p:grpSp>
          <p:nvGrpSpPr>
            <p:cNvPr id="3" name="Group 16">
              <a:extLst>
                <a:ext uri="{FF2B5EF4-FFF2-40B4-BE49-F238E27FC236}">
                  <a16:creationId xmlns:a16="http://schemas.microsoft.com/office/drawing/2014/main" id="{CCFF4C1B-152F-A246-AD79-B771225309CE}"/>
                </a:ext>
              </a:extLst>
            </p:cNvPr>
            <p:cNvGrpSpPr/>
            <p:nvPr/>
          </p:nvGrpSpPr>
          <p:grpSpPr>
            <a:xfrm>
              <a:off x="7408741" y="1666019"/>
              <a:ext cx="1244600" cy="1261049"/>
              <a:chOff x="7408741" y="1666019"/>
              <a:chExt cx="1244600" cy="1261049"/>
            </a:xfrm>
          </p:grpSpPr>
          <p:pic>
            <p:nvPicPr>
              <p:cNvPr id="5" name="Picture 7">
                <a:extLst>
                  <a:ext uri="{FF2B5EF4-FFF2-40B4-BE49-F238E27FC236}">
                    <a16:creationId xmlns:a16="http://schemas.microsoft.com/office/drawing/2014/main" id="{FF176D96-2E9A-4E45-99C9-F542A7A11D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08741" y="1669768"/>
                <a:ext cx="1244600" cy="1257300"/>
              </a:xfrm>
              <a:prstGeom prst="rect">
                <a:avLst/>
              </a:prstGeom>
            </p:spPr>
          </p:pic>
          <p:pic>
            <p:nvPicPr>
              <p:cNvPr id="6" name="Picture 9">
                <a:extLst>
                  <a:ext uri="{FF2B5EF4-FFF2-40B4-BE49-F238E27FC236}">
                    <a16:creationId xmlns:a16="http://schemas.microsoft.com/office/drawing/2014/main" id="{9A78AAFF-E8A0-0B41-87A2-8CE4D71FDF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8741" y="1666019"/>
                <a:ext cx="1032206" cy="629796"/>
              </a:xfrm>
              <a:prstGeom prst="rect">
                <a:avLst/>
              </a:prstGeom>
            </p:spPr>
          </p:pic>
        </p:grpSp>
        <p:sp>
          <p:nvSpPr>
            <p:cNvPr id="4" name="TextBox 23">
              <a:extLst>
                <a:ext uri="{FF2B5EF4-FFF2-40B4-BE49-F238E27FC236}">
                  <a16:creationId xmlns:a16="http://schemas.microsoft.com/office/drawing/2014/main" id="{809E6166-3DB2-A64B-9AC0-FCA710B4600A}"/>
                </a:ext>
              </a:extLst>
            </p:cNvPr>
            <p:cNvSpPr txBox="1"/>
            <p:nvPr/>
          </p:nvSpPr>
          <p:spPr>
            <a:xfrm>
              <a:off x="7727910" y="1933958"/>
              <a:ext cx="561223" cy="718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76B1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2</a:t>
              </a:r>
              <a:endParaRPr lang="en-US" sz="2800" dirty="0">
                <a:solidFill>
                  <a:srgbClr val="0076B1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</p:grpSp>
      <p:sp>
        <p:nvSpPr>
          <p:cNvPr id="22" name="مستطيل 1"/>
          <p:cNvSpPr/>
          <p:nvPr/>
        </p:nvSpPr>
        <p:spPr>
          <a:xfrm>
            <a:off x="4097981" y="1332397"/>
            <a:ext cx="3863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  <a:sym typeface="DIN Next LT Arabic Light" panose="020B0303020203050203" pitchFamily="34" charset="-78"/>
              </a:rPr>
              <a:t>Dataset</a:t>
            </a:r>
            <a:endParaRPr lang="ar-SA" sz="3200" b="1" dirty="0">
              <a:solidFill>
                <a:schemeClr val="tx1">
                  <a:lumMod val="65000"/>
                  <a:lumOff val="35000"/>
                </a:schemeClr>
              </a:solidFill>
              <a:latin typeface="DIN Next LT Arabic" panose="020B0503020203050203" pitchFamily="34" charset="-78"/>
              <a:cs typeface="DIN Next LT Arabic" panose="020B05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97982" y="2237712"/>
            <a:ext cx="35404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More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than 72 million records were captured to create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BoT-IoT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 dataset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.</a:t>
            </a: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The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BoT-IoT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 dataset was created by designing a realistic network environment in the Cyber Range Lab of UNSW Canberra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.</a:t>
            </a: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A size of 81789 records and 15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features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were taken as balanced sample of the whole data to do the 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experiments.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Helvetica Neue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1744" y="2237712"/>
            <a:ext cx="3851800" cy="26265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0922" y="5398656"/>
            <a:ext cx="12763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>
            <a:extLst>
              <a:ext uri="{FF2B5EF4-FFF2-40B4-BE49-F238E27FC236}">
                <a16:creationId xmlns:a16="http://schemas.microsoft.com/office/drawing/2014/main" id="{D3914FA4-17BF-E540-A280-753598A60BE4}"/>
              </a:ext>
            </a:extLst>
          </p:cNvPr>
          <p:cNvGrpSpPr/>
          <p:nvPr/>
        </p:nvGrpSpPr>
        <p:grpSpPr>
          <a:xfrm>
            <a:off x="2035089" y="1191860"/>
            <a:ext cx="839672" cy="918767"/>
            <a:chOff x="7408741" y="1666019"/>
            <a:chExt cx="1244600" cy="1261049"/>
          </a:xfrm>
        </p:grpSpPr>
        <p:grpSp>
          <p:nvGrpSpPr>
            <p:cNvPr id="3" name="Group 16">
              <a:extLst>
                <a:ext uri="{FF2B5EF4-FFF2-40B4-BE49-F238E27FC236}">
                  <a16:creationId xmlns:a16="http://schemas.microsoft.com/office/drawing/2014/main" id="{CCFF4C1B-152F-A246-AD79-B771225309CE}"/>
                </a:ext>
              </a:extLst>
            </p:cNvPr>
            <p:cNvGrpSpPr/>
            <p:nvPr/>
          </p:nvGrpSpPr>
          <p:grpSpPr>
            <a:xfrm>
              <a:off x="7408741" y="1666019"/>
              <a:ext cx="1244600" cy="1261049"/>
              <a:chOff x="7408741" y="1666019"/>
              <a:chExt cx="1244600" cy="1261049"/>
            </a:xfrm>
          </p:grpSpPr>
          <p:pic>
            <p:nvPicPr>
              <p:cNvPr id="5" name="Picture 7">
                <a:extLst>
                  <a:ext uri="{FF2B5EF4-FFF2-40B4-BE49-F238E27FC236}">
                    <a16:creationId xmlns:a16="http://schemas.microsoft.com/office/drawing/2014/main" id="{FF176D96-2E9A-4E45-99C9-F542A7A11D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08741" y="1669768"/>
                <a:ext cx="1244600" cy="1257300"/>
              </a:xfrm>
              <a:prstGeom prst="rect">
                <a:avLst/>
              </a:prstGeom>
            </p:spPr>
          </p:pic>
          <p:pic>
            <p:nvPicPr>
              <p:cNvPr id="6" name="Picture 9">
                <a:extLst>
                  <a:ext uri="{FF2B5EF4-FFF2-40B4-BE49-F238E27FC236}">
                    <a16:creationId xmlns:a16="http://schemas.microsoft.com/office/drawing/2014/main" id="{9A78AAFF-E8A0-0B41-87A2-8CE4D71FDF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8741" y="1666019"/>
                <a:ext cx="1032206" cy="629796"/>
              </a:xfrm>
              <a:prstGeom prst="rect">
                <a:avLst/>
              </a:prstGeom>
            </p:spPr>
          </p:pic>
        </p:grpSp>
        <p:sp>
          <p:nvSpPr>
            <p:cNvPr id="4" name="TextBox 23">
              <a:extLst>
                <a:ext uri="{FF2B5EF4-FFF2-40B4-BE49-F238E27FC236}">
                  <a16:creationId xmlns:a16="http://schemas.microsoft.com/office/drawing/2014/main" id="{809E6166-3DB2-A64B-9AC0-FCA710B4600A}"/>
                </a:ext>
              </a:extLst>
            </p:cNvPr>
            <p:cNvSpPr txBox="1"/>
            <p:nvPr/>
          </p:nvSpPr>
          <p:spPr>
            <a:xfrm>
              <a:off x="7727910" y="1933958"/>
              <a:ext cx="561223" cy="718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76B1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3</a:t>
              </a:r>
              <a:endParaRPr lang="en-US" sz="2800" dirty="0">
                <a:solidFill>
                  <a:srgbClr val="0076B1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</p:grpSp>
      <p:sp>
        <p:nvSpPr>
          <p:cNvPr id="22" name="مستطيل 1"/>
          <p:cNvSpPr/>
          <p:nvPr/>
        </p:nvSpPr>
        <p:spPr>
          <a:xfrm>
            <a:off x="4097981" y="1332397"/>
            <a:ext cx="57849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Model</a:t>
            </a:r>
            <a:r>
              <a:rPr lang="en-GB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Selection and Evaluation</a:t>
            </a:r>
          </a:p>
          <a:p>
            <a:pPr algn="l"/>
            <a:endParaRPr lang="ar-SA" sz="3200" dirty="0">
              <a:solidFill>
                <a:schemeClr val="bg1">
                  <a:lumMod val="50000"/>
                </a:schemeClr>
              </a:solidFill>
              <a:latin typeface="DIN Next LT Arabic" panose="020B0503020203050203" pitchFamily="34" charset="-78"/>
              <a:cs typeface="DIN Next LT Arabic" panose="020B05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27055" y="211764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I will implement a three machine learning methods</a:t>
            </a:r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: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  <a:latin typeface="DIN Next LT Arabic" panose="020B0503020203050203" pitchFamily="34" charset="-78"/>
              <a:cs typeface="DIN Next LT Arabic" panose="020B0503020203050203" pitchFamily="34" charset="-78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Logistic Regression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Decision 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Trees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Random Forest</a:t>
            </a:r>
          </a:p>
          <a:p>
            <a:pPr lvl="2"/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  <a:latin typeface="DIN Next LT Arabic" panose="020B0503020203050203" pitchFamily="34" charset="-78"/>
              <a:cs typeface="DIN Next LT Arabic" panose="020B0503020203050203" pitchFamily="34" charset="-7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Model Evaluation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Accuracy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Precision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  <a:latin typeface="DIN Next LT Arabic" panose="020B0503020203050203" pitchFamily="34" charset="-78"/>
              <a:cs typeface="DIN Next LT Arabic" panose="020B0503020203050203" pitchFamily="34" charset="-78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Recall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F1score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Feature importance </a:t>
            </a:r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ranking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  <a:latin typeface="DIN Next LT Arabic" panose="020B0503020203050203" pitchFamily="34" charset="-78"/>
              <a:cs typeface="DIN Next LT Arabic" panose="020B0503020203050203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87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27">
            <a:extLst>
              <a:ext uri="{FF2B5EF4-FFF2-40B4-BE49-F238E27FC236}">
                <a16:creationId xmlns:a16="http://schemas.microsoft.com/office/drawing/2014/main" id="{D3914FA4-17BF-E540-A280-753598A60BE4}"/>
              </a:ext>
            </a:extLst>
          </p:cNvPr>
          <p:cNvGrpSpPr/>
          <p:nvPr/>
        </p:nvGrpSpPr>
        <p:grpSpPr>
          <a:xfrm>
            <a:off x="2050628" y="930946"/>
            <a:ext cx="839672" cy="918767"/>
            <a:chOff x="7408741" y="1666019"/>
            <a:chExt cx="1244600" cy="1261049"/>
          </a:xfrm>
        </p:grpSpPr>
        <p:grpSp>
          <p:nvGrpSpPr>
            <p:cNvPr id="18" name="Group 16">
              <a:extLst>
                <a:ext uri="{FF2B5EF4-FFF2-40B4-BE49-F238E27FC236}">
                  <a16:creationId xmlns:a16="http://schemas.microsoft.com/office/drawing/2014/main" id="{CCFF4C1B-152F-A246-AD79-B771225309CE}"/>
                </a:ext>
              </a:extLst>
            </p:cNvPr>
            <p:cNvGrpSpPr/>
            <p:nvPr/>
          </p:nvGrpSpPr>
          <p:grpSpPr>
            <a:xfrm>
              <a:off x="7408741" y="1666019"/>
              <a:ext cx="1244600" cy="1261049"/>
              <a:chOff x="7408741" y="1666019"/>
              <a:chExt cx="1244600" cy="1261049"/>
            </a:xfrm>
          </p:grpSpPr>
          <p:pic>
            <p:nvPicPr>
              <p:cNvPr id="20" name="Picture 7">
                <a:extLst>
                  <a:ext uri="{FF2B5EF4-FFF2-40B4-BE49-F238E27FC236}">
                    <a16:creationId xmlns:a16="http://schemas.microsoft.com/office/drawing/2014/main" id="{FF176D96-2E9A-4E45-99C9-F542A7A11D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08741" y="1669768"/>
                <a:ext cx="1244600" cy="1257300"/>
              </a:xfrm>
              <a:prstGeom prst="rect">
                <a:avLst/>
              </a:prstGeom>
            </p:spPr>
          </p:pic>
          <p:pic>
            <p:nvPicPr>
              <p:cNvPr id="21" name="Picture 9">
                <a:extLst>
                  <a:ext uri="{FF2B5EF4-FFF2-40B4-BE49-F238E27FC236}">
                    <a16:creationId xmlns:a16="http://schemas.microsoft.com/office/drawing/2014/main" id="{9A78AAFF-E8A0-0B41-87A2-8CE4D71FDF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8741" y="1666019"/>
                <a:ext cx="1032206" cy="629796"/>
              </a:xfrm>
              <a:prstGeom prst="rect">
                <a:avLst/>
              </a:prstGeom>
            </p:spPr>
          </p:pic>
        </p:grpSp>
        <p:sp>
          <p:nvSpPr>
            <p:cNvPr id="19" name="TextBox 23">
              <a:extLst>
                <a:ext uri="{FF2B5EF4-FFF2-40B4-BE49-F238E27FC236}">
                  <a16:creationId xmlns:a16="http://schemas.microsoft.com/office/drawing/2014/main" id="{809E6166-3DB2-A64B-9AC0-FCA710B4600A}"/>
                </a:ext>
              </a:extLst>
            </p:cNvPr>
            <p:cNvSpPr txBox="1"/>
            <p:nvPr/>
          </p:nvSpPr>
          <p:spPr>
            <a:xfrm>
              <a:off x="7707680" y="1933958"/>
              <a:ext cx="561223" cy="718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6B1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4</a:t>
              </a:r>
            </a:p>
          </p:txBody>
        </p:sp>
      </p:grpSp>
      <p:sp>
        <p:nvSpPr>
          <p:cNvPr id="25" name="مستطيل 1"/>
          <p:cNvSpPr/>
          <p:nvPr/>
        </p:nvSpPr>
        <p:spPr>
          <a:xfrm>
            <a:off x="4093369" y="1124582"/>
            <a:ext cx="3863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  <a:sym typeface="DIN Next LT Arabic Light" panose="020B0303020203050203" pitchFamily="34" charset="-78"/>
              </a:rPr>
              <a:t>Conclusion</a:t>
            </a:r>
            <a:endParaRPr lang="ar-SA" sz="2400" b="1" dirty="0">
              <a:solidFill>
                <a:schemeClr val="tx1">
                  <a:lumMod val="65000"/>
                  <a:lumOff val="35000"/>
                </a:schemeClr>
              </a:solidFill>
              <a:latin typeface="DIN Next LT Arabic" panose="020B0503020203050203" pitchFamily="34" charset="-78"/>
              <a:cs typeface="DIN Next LT Arabic" panose="020B05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26" name="مستطيل 1"/>
          <p:cNvSpPr/>
          <p:nvPr/>
        </p:nvSpPr>
        <p:spPr>
          <a:xfrm>
            <a:off x="4088744" y="2043593"/>
            <a:ext cx="76876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In this experiment, the </a:t>
            </a:r>
            <a:r>
              <a:rPr lang="en-GB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RandomForest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rPr>
              <a:t> algorithm got the most accurate result among selected algorithms.</a:t>
            </a:r>
          </a:p>
          <a:p>
            <a:pPr algn="l"/>
            <a:endParaRPr lang="ar-SA" sz="2400" dirty="0">
              <a:solidFill>
                <a:schemeClr val="bg1">
                  <a:lumMod val="50000"/>
                </a:schemeClr>
              </a:solidFill>
              <a:latin typeface="DIN Next LT Arabic" panose="020B0503020203050203" pitchFamily="34" charset="-78"/>
              <a:cs typeface="DIN Next LT Arabic" panose="020B05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394" y="3694546"/>
            <a:ext cx="4654694" cy="288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2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49</TotalTime>
  <Words>143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Corbel</vt:lpstr>
      <vt:lpstr>DIN Next LT Arabic</vt:lpstr>
      <vt:lpstr>DIN Next LT Arabic Light</vt:lpstr>
      <vt:lpstr>Helvetica Neue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sqaht</dc:creator>
  <cp:lastModifiedBy>sqaht</cp:lastModifiedBy>
  <cp:revision>12</cp:revision>
  <dcterms:created xsi:type="dcterms:W3CDTF">2021-11-18T07:27:32Z</dcterms:created>
  <dcterms:modified xsi:type="dcterms:W3CDTF">2021-11-18T08:26:50Z</dcterms:modified>
</cp:coreProperties>
</file>