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erriweather" panose="00000500000000000000" pitchFamily="50" charset="0"/>
      <p:regular r:id="rId20"/>
      <p:bold r:id="rId21"/>
      <p:italic r:id="rId22"/>
      <p:boldItalic r:id="rId23"/>
    </p:embeddedFont>
    <p:embeddedFont>
      <p:font typeface="Open Sans"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
      <p:font typeface="Roboto Medium"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5903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5903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f5bcf405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f5bcf405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f5bcf405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f5bcf405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59039d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f5bcf405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f5bcf405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5bcf4053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5bcf4053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f5bcf4053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f5bcf40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f5bcf4053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f5bcf4053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f5bcf4053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f5bcf405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59039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5903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59039d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59039d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59039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f514101b5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f514101b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514101b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514101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5bcf405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5bcf405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f5bcf405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f5bcf405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f5bcf405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f5bcf405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ELpfYCZa87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 of ryanodine receptors in mediating metaplasticity in hippocampus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9500" y="-13725"/>
            <a:ext cx="2808000" cy="1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319500" y="504450"/>
            <a:ext cx="2808000" cy="414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Slow inactivation </a:t>
            </a:r>
            <a:endParaRPr sz="1800" dirty="0"/>
          </a:p>
          <a:p>
            <a:pPr marL="457200" lvl="0" indent="0" algn="l" rtl="0">
              <a:spcBef>
                <a:spcPts val="1600"/>
              </a:spcBef>
              <a:spcAft>
                <a:spcPts val="0"/>
              </a:spcAft>
              <a:buNone/>
            </a:pPr>
            <a:endParaRPr sz="1800" dirty="0"/>
          </a:p>
          <a:p>
            <a:pPr marL="457200" lvl="0" indent="-342900" algn="l" rtl="0">
              <a:spcBef>
                <a:spcPts val="1600"/>
              </a:spcBef>
              <a:spcAft>
                <a:spcPts val="0"/>
              </a:spcAft>
              <a:buSzPts val="1800"/>
              <a:buChar char="●"/>
            </a:pPr>
            <a:r>
              <a:rPr lang="en" sz="1800" dirty="0"/>
              <a:t>Deviat</a:t>
            </a:r>
            <a:r>
              <a:rPr lang="en-IN" sz="1800"/>
              <a:t>ion</a:t>
            </a:r>
            <a:r>
              <a:rPr lang="en" sz="1800"/>
              <a:t> from canonical bell shaped curve</a:t>
            </a:r>
            <a:endParaRPr sz="1800" dirty="0"/>
          </a:p>
          <a:p>
            <a:pPr marL="457200" lvl="0" indent="0" algn="l" rtl="0">
              <a:spcBef>
                <a:spcPts val="1600"/>
              </a:spcBef>
              <a:spcAft>
                <a:spcPts val="0"/>
              </a:spcAft>
              <a:buNone/>
            </a:pPr>
            <a:endParaRPr sz="1800" dirty="0"/>
          </a:p>
          <a:p>
            <a:pPr marL="457200" lvl="0" indent="-342900" algn="l" rtl="0">
              <a:spcBef>
                <a:spcPts val="1600"/>
              </a:spcBef>
              <a:spcAft>
                <a:spcPts val="0"/>
              </a:spcAft>
              <a:buSzPts val="1800"/>
              <a:buChar char="●"/>
            </a:pPr>
            <a:r>
              <a:rPr lang="en" sz="1800" dirty="0"/>
              <a:t>Peak occurs at ~1μM range</a:t>
            </a:r>
            <a:endParaRPr sz="1800" dirty="0"/>
          </a:p>
        </p:txBody>
      </p:sp>
      <p:pic>
        <p:nvPicPr>
          <p:cNvPr id="118" name="Google Shape;118;p22"/>
          <p:cNvPicPr preferRelativeResize="0"/>
          <p:nvPr/>
        </p:nvPicPr>
        <p:blipFill>
          <a:blip r:embed="rId3">
            <a:alphaModFix/>
          </a:blip>
          <a:stretch>
            <a:fillRect/>
          </a:stretch>
        </p:blipFill>
        <p:spPr>
          <a:xfrm>
            <a:off x="3196225" y="0"/>
            <a:ext cx="585525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Adaptation to a constant Calcium Stimulus</a:t>
            </a:r>
            <a:endParaRPr/>
          </a:p>
        </p:txBody>
      </p:sp>
      <p:sp>
        <p:nvSpPr>
          <p:cNvPr id="124" name="Google Shape;124;p23"/>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5" name="Google Shape;125;p23"/>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23"/>
          <p:cNvPicPr preferRelativeResize="0"/>
          <p:nvPr/>
        </p:nvPicPr>
        <p:blipFill>
          <a:blip r:embed="rId3">
            <a:alphaModFix/>
          </a:blip>
          <a:stretch>
            <a:fillRect/>
          </a:stretch>
        </p:blipFill>
        <p:spPr>
          <a:xfrm>
            <a:off x="0" y="1395425"/>
            <a:ext cx="4434025" cy="3076200"/>
          </a:xfrm>
          <a:prstGeom prst="rect">
            <a:avLst/>
          </a:prstGeom>
          <a:noFill/>
          <a:ln>
            <a:noFill/>
          </a:ln>
        </p:spPr>
      </p:pic>
      <p:sp>
        <p:nvSpPr>
          <p:cNvPr id="127" name="Google Shape;127;p23"/>
          <p:cNvSpPr txBox="1"/>
          <p:nvPr/>
        </p:nvSpPr>
        <p:spPr>
          <a:xfrm>
            <a:off x="376025" y="4633175"/>
            <a:ext cx="37872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Roboto"/>
                <a:ea typeface="Roboto"/>
                <a:cs typeface="Roboto"/>
                <a:sym typeface="Roboto"/>
              </a:rPr>
              <a:t>Simulation Result</a:t>
            </a:r>
            <a:endParaRPr i="1">
              <a:latin typeface="Roboto"/>
              <a:ea typeface="Roboto"/>
              <a:cs typeface="Roboto"/>
              <a:sym typeface="Roboto"/>
            </a:endParaRPr>
          </a:p>
        </p:txBody>
      </p:sp>
      <p:pic>
        <p:nvPicPr>
          <p:cNvPr id="128" name="Google Shape;128;p23"/>
          <p:cNvPicPr preferRelativeResize="0"/>
          <p:nvPr/>
        </p:nvPicPr>
        <p:blipFill>
          <a:blip r:embed="rId4">
            <a:alphaModFix/>
          </a:blip>
          <a:stretch>
            <a:fillRect/>
          </a:stretch>
        </p:blipFill>
        <p:spPr>
          <a:xfrm>
            <a:off x="4926688" y="1610275"/>
            <a:ext cx="3990975" cy="2867025"/>
          </a:xfrm>
          <a:prstGeom prst="rect">
            <a:avLst/>
          </a:prstGeom>
          <a:noFill/>
          <a:ln>
            <a:noFill/>
          </a:ln>
        </p:spPr>
      </p:pic>
      <p:sp>
        <p:nvSpPr>
          <p:cNvPr id="129" name="Google Shape;129;p23"/>
          <p:cNvSpPr txBox="1"/>
          <p:nvPr/>
        </p:nvSpPr>
        <p:spPr>
          <a:xfrm>
            <a:off x="4922238" y="4633175"/>
            <a:ext cx="39999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Roboto"/>
                <a:ea typeface="Roboto"/>
                <a:cs typeface="Roboto"/>
                <a:sym typeface="Roboto"/>
              </a:rPr>
              <a:t>Y. Tang et al. 1994 Experimental Data</a:t>
            </a:r>
            <a:endParaRPr i="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Integrating ryanodine receptor into spine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67175" y="134300"/>
            <a:ext cx="3611875" cy="2215875"/>
          </a:xfrm>
          <a:prstGeom prst="rect">
            <a:avLst/>
          </a:prstGeom>
          <a:noFill/>
          <a:ln>
            <a:noFill/>
          </a:ln>
        </p:spPr>
      </p:pic>
      <p:pic>
        <p:nvPicPr>
          <p:cNvPr id="140" name="Google Shape;140;p25"/>
          <p:cNvPicPr preferRelativeResize="0"/>
          <p:nvPr/>
        </p:nvPicPr>
        <p:blipFill>
          <a:blip r:embed="rId4">
            <a:alphaModFix/>
          </a:blip>
          <a:stretch>
            <a:fillRect/>
          </a:stretch>
        </p:blipFill>
        <p:spPr>
          <a:xfrm>
            <a:off x="5222137" y="134300"/>
            <a:ext cx="3434538" cy="2101725"/>
          </a:xfrm>
          <a:prstGeom prst="rect">
            <a:avLst/>
          </a:prstGeom>
          <a:noFill/>
          <a:ln>
            <a:noFill/>
          </a:ln>
        </p:spPr>
      </p:pic>
      <p:pic>
        <p:nvPicPr>
          <p:cNvPr id="141" name="Google Shape;141;p25"/>
          <p:cNvPicPr preferRelativeResize="0"/>
          <p:nvPr/>
        </p:nvPicPr>
        <p:blipFill>
          <a:blip r:embed="rId5">
            <a:alphaModFix/>
          </a:blip>
          <a:stretch>
            <a:fillRect/>
          </a:stretch>
        </p:blipFill>
        <p:spPr>
          <a:xfrm>
            <a:off x="67175" y="2327863"/>
            <a:ext cx="4171950" cy="2019300"/>
          </a:xfrm>
          <a:prstGeom prst="rect">
            <a:avLst/>
          </a:prstGeom>
          <a:noFill/>
          <a:ln>
            <a:noFill/>
          </a:ln>
        </p:spPr>
      </p:pic>
      <p:pic>
        <p:nvPicPr>
          <p:cNvPr id="142" name="Google Shape;142;p25"/>
          <p:cNvPicPr preferRelativeResize="0"/>
          <p:nvPr/>
        </p:nvPicPr>
        <p:blipFill>
          <a:blip r:embed="rId6">
            <a:alphaModFix/>
          </a:blip>
          <a:stretch>
            <a:fillRect/>
          </a:stretch>
        </p:blipFill>
        <p:spPr>
          <a:xfrm>
            <a:off x="5320150" y="2131313"/>
            <a:ext cx="3238500" cy="2215875"/>
          </a:xfrm>
          <a:prstGeom prst="rect">
            <a:avLst/>
          </a:prstGeom>
          <a:noFill/>
          <a:ln>
            <a:noFill/>
          </a:ln>
        </p:spPr>
      </p:pic>
      <p:sp>
        <p:nvSpPr>
          <p:cNvPr id="143" name="Google Shape;143;p25"/>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5 inputs at 5Hz for 30 ryanodine receptors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Rate Dependent Plasticity Protocol</a:t>
            </a:r>
            <a:endParaRPr/>
          </a:p>
        </p:txBody>
      </p:sp>
      <p:pic>
        <p:nvPicPr>
          <p:cNvPr id="149" name="Google Shape;149;p26"/>
          <p:cNvPicPr preferRelativeResize="0"/>
          <p:nvPr/>
        </p:nvPicPr>
        <p:blipFill>
          <a:blip r:embed="rId3">
            <a:alphaModFix/>
          </a:blip>
          <a:stretch>
            <a:fillRect/>
          </a:stretch>
        </p:blipFill>
        <p:spPr>
          <a:xfrm>
            <a:off x="4414092" y="0"/>
            <a:ext cx="4526908" cy="4368999"/>
          </a:xfrm>
          <a:prstGeom prst="rect">
            <a:avLst/>
          </a:prstGeom>
          <a:noFill/>
          <a:ln>
            <a:noFill/>
          </a:ln>
        </p:spPr>
      </p:pic>
      <p:sp>
        <p:nvSpPr>
          <p:cNvPr id="150" name="Google Shape;150;p26"/>
          <p:cNvSpPr txBox="1"/>
          <p:nvPr/>
        </p:nvSpPr>
        <p:spPr>
          <a:xfrm>
            <a:off x="94000" y="188025"/>
            <a:ext cx="4216800" cy="4095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50 input APs</a:t>
            </a:r>
            <a:endParaRPr sz="1800">
              <a:solidFill>
                <a:schemeClr val="accent1"/>
              </a:solidFill>
              <a:latin typeface="Roboto"/>
              <a:ea typeface="Roboto"/>
              <a:cs typeface="Roboto"/>
              <a:sym typeface="Roboto"/>
            </a:endParaRPr>
          </a:p>
          <a:p>
            <a:pPr marL="457200" lvl="0" indent="-342900" algn="l" rtl="0">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Frequency varied from 0.1Hz to 20Hz</a:t>
            </a:r>
            <a:endParaRPr sz="1800">
              <a:solidFill>
                <a:schemeClr val="accent1"/>
              </a:solidFill>
              <a:latin typeface="Roboto"/>
              <a:ea typeface="Roboto"/>
              <a:cs typeface="Roboto"/>
              <a:sym typeface="Roboto"/>
            </a:endParaRPr>
          </a:p>
          <a:p>
            <a:pPr marL="457200" lvl="0" indent="-342900" algn="l" rtl="0">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Plotted against change in synaptic strength</a:t>
            </a:r>
            <a:endParaRPr sz="1800">
              <a:solidFill>
                <a:schemeClr val="accent1"/>
              </a:solidFill>
              <a:latin typeface="Roboto"/>
              <a:ea typeface="Roboto"/>
              <a:cs typeface="Roboto"/>
              <a:sym typeface="Roboto"/>
            </a:endParaRPr>
          </a:p>
          <a:p>
            <a:pPr marL="457200" lvl="0" indent="0" algn="l" rtl="0">
              <a:spcBef>
                <a:spcPts val="0"/>
              </a:spcBef>
              <a:spcAft>
                <a:spcPts val="0"/>
              </a:spcAft>
              <a:buNone/>
            </a:pPr>
            <a:endParaRPr sz="1800">
              <a:solidFill>
                <a:schemeClr val="accent1"/>
              </a:solidFill>
              <a:latin typeface="Roboto"/>
              <a:ea typeface="Roboto"/>
              <a:cs typeface="Roboto"/>
              <a:sym typeface="Roboto"/>
            </a:endParaRPr>
          </a:p>
          <a:p>
            <a:pPr marL="0" lvl="0" indent="0" algn="l" rtl="0">
              <a:spcBef>
                <a:spcPts val="0"/>
              </a:spcBef>
              <a:spcAft>
                <a:spcPts val="0"/>
              </a:spcAft>
              <a:buNone/>
            </a:pPr>
            <a:r>
              <a:rPr lang="en" sz="1800" b="1">
                <a:solidFill>
                  <a:schemeClr val="accent1"/>
                </a:solidFill>
                <a:latin typeface="Roboto"/>
                <a:ea typeface="Roboto"/>
                <a:cs typeface="Roboto"/>
                <a:sym typeface="Roboto"/>
              </a:rPr>
              <a:t>Highlights:</a:t>
            </a:r>
            <a:endParaRPr sz="1800" b="1">
              <a:solidFill>
                <a:schemeClr val="accent1"/>
              </a:solidFill>
              <a:latin typeface="Roboto"/>
              <a:ea typeface="Roboto"/>
              <a:cs typeface="Roboto"/>
              <a:sym typeface="Roboto"/>
            </a:endParaRPr>
          </a:p>
          <a:p>
            <a:pPr marL="0" lvl="0" indent="0" algn="l" rtl="0">
              <a:spcBef>
                <a:spcPts val="0"/>
              </a:spcBef>
              <a:spcAft>
                <a:spcPts val="0"/>
              </a:spcAft>
              <a:buNone/>
            </a:pPr>
            <a:endParaRPr sz="1800" b="1">
              <a:solidFill>
                <a:schemeClr val="accent1"/>
              </a:solidFill>
              <a:latin typeface="Roboto"/>
              <a:ea typeface="Roboto"/>
              <a:cs typeface="Roboto"/>
              <a:sym typeface="Roboto"/>
            </a:endParaRPr>
          </a:p>
          <a:p>
            <a:pPr marL="457200" lvl="0" indent="-342900" algn="l" rtl="0">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LTD induction point (~2Hz) is the same even in presence of RyRs</a:t>
            </a:r>
            <a:endParaRPr sz="1800">
              <a:solidFill>
                <a:schemeClr val="accent1"/>
              </a:solidFill>
              <a:latin typeface="Roboto"/>
              <a:ea typeface="Roboto"/>
              <a:cs typeface="Roboto"/>
              <a:sym typeface="Roboto"/>
            </a:endParaRPr>
          </a:p>
          <a:p>
            <a:pPr marL="457200" lvl="0" indent="-342900" algn="l" rtl="0">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breakaway point (~3Hz) is same for all cases</a:t>
            </a:r>
            <a:endParaRPr sz="1800">
              <a:solidFill>
                <a:schemeClr val="accent1"/>
              </a:solidFill>
              <a:latin typeface="Roboto"/>
              <a:ea typeface="Roboto"/>
              <a:cs typeface="Roboto"/>
              <a:sym typeface="Roboto"/>
            </a:endParaRPr>
          </a:p>
          <a:p>
            <a:pPr marL="457200" lvl="0" indent="-342900" algn="l" rtl="0">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Early LTP induction (needs further support)</a:t>
            </a:r>
            <a:endParaRPr sz="1800">
              <a:solidFill>
                <a:schemeClr val="accen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 Conclusions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Store Refilling Time: 1s</a:t>
            </a:r>
            <a:endParaRPr/>
          </a:p>
        </p:txBody>
      </p:sp>
      <p:pic>
        <p:nvPicPr>
          <p:cNvPr id="161" name="Google Shape;161;p28"/>
          <p:cNvPicPr preferRelativeResize="0"/>
          <p:nvPr/>
        </p:nvPicPr>
        <p:blipFill>
          <a:blip r:embed="rId3">
            <a:alphaModFix/>
          </a:blip>
          <a:stretch>
            <a:fillRect/>
          </a:stretch>
        </p:blipFill>
        <p:spPr>
          <a:xfrm>
            <a:off x="71825" y="1276350"/>
            <a:ext cx="3794575" cy="2940525"/>
          </a:xfrm>
          <a:prstGeom prst="rect">
            <a:avLst/>
          </a:prstGeom>
          <a:noFill/>
          <a:ln>
            <a:noFill/>
          </a:ln>
        </p:spPr>
      </p:pic>
      <p:pic>
        <p:nvPicPr>
          <p:cNvPr id="162" name="Google Shape;162;p28"/>
          <p:cNvPicPr preferRelativeResize="0"/>
          <p:nvPr/>
        </p:nvPicPr>
        <p:blipFill>
          <a:blip r:embed="rId4">
            <a:alphaModFix/>
          </a:blip>
          <a:stretch>
            <a:fillRect/>
          </a:stretch>
        </p:blipFill>
        <p:spPr>
          <a:xfrm>
            <a:off x="4875475" y="1323975"/>
            <a:ext cx="3794575" cy="2832418"/>
          </a:xfrm>
          <a:prstGeom prst="rect">
            <a:avLst/>
          </a:prstGeom>
          <a:noFill/>
          <a:ln>
            <a:noFill/>
          </a:ln>
        </p:spPr>
      </p:pic>
      <p:sp>
        <p:nvSpPr>
          <p:cNvPr id="163" name="Google Shape;163;p28"/>
          <p:cNvSpPr txBox="1"/>
          <p:nvPr/>
        </p:nvSpPr>
        <p:spPr>
          <a:xfrm>
            <a:off x="201450" y="4310875"/>
            <a:ext cx="87024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1"/>
                </a:solidFill>
                <a:latin typeface="Roboto Medium"/>
                <a:ea typeface="Roboto Medium"/>
                <a:cs typeface="Roboto Medium"/>
                <a:sym typeface="Roboto Medium"/>
              </a:rPr>
              <a:t>Evidence suggests that maximum calcium transients evoked are of the order of 1000 nM. An instantaneous refilling thus seems physiologically inconsistent</a:t>
            </a:r>
            <a:endParaRPr sz="1500">
              <a:solidFill>
                <a:schemeClr val="accent1"/>
              </a:solidFill>
              <a:latin typeface="Roboto Medium"/>
              <a:ea typeface="Roboto Medium"/>
              <a:cs typeface="Roboto Medium"/>
              <a:sym typeface="Robot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Adaptive Thresholds in Shouval Model for LTD and LTP induction</a:t>
            </a:r>
            <a:endParaRPr/>
          </a:p>
        </p:txBody>
      </p:sp>
      <p:sp>
        <p:nvSpPr>
          <p:cNvPr id="169" name="Google Shape;169;p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1"/>
              </a:buClr>
              <a:buSzPts val="1600"/>
              <a:buChar char="●"/>
            </a:pPr>
            <a:r>
              <a:rPr lang="en" sz="1600">
                <a:solidFill>
                  <a:schemeClr val="accent1"/>
                </a:solidFill>
              </a:rPr>
              <a:t>Magali Reyes and Patric K. Stanton reported role of RyRs in presynaptic and IP3 receptors in postsynaptic terminal to bring about metaplasticity together</a:t>
            </a:r>
            <a:endParaRPr sz="1600">
              <a:solidFill>
                <a:schemeClr val="accent1"/>
              </a:solidFill>
            </a:endParaRPr>
          </a:p>
          <a:p>
            <a:pPr marL="457200" lvl="0" indent="0" algn="l" rtl="0">
              <a:spcBef>
                <a:spcPts val="1600"/>
              </a:spcBef>
              <a:spcAft>
                <a:spcPts val="0"/>
              </a:spcAft>
              <a:buNone/>
            </a:pPr>
            <a:endParaRPr sz="1600">
              <a:solidFill>
                <a:schemeClr val="accent1"/>
              </a:solidFill>
            </a:endParaRPr>
          </a:p>
          <a:p>
            <a:pPr marL="457200" lvl="0" indent="-330200" algn="l" rtl="0">
              <a:spcBef>
                <a:spcPts val="1600"/>
              </a:spcBef>
              <a:spcAft>
                <a:spcPts val="0"/>
              </a:spcAft>
              <a:buClr>
                <a:schemeClr val="accent1"/>
              </a:buClr>
              <a:buSzPts val="1600"/>
              <a:buChar char="●"/>
            </a:pPr>
            <a:r>
              <a:rPr lang="en" sz="1600">
                <a:solidFill>
                  <a:schemeClr val="accent1"/>
                </a:solidFill>
              </a:rPr>
              <a:t>Support exists for lowering in LTD induction frequency with an increase in synaptic strength depending on</a:t>
            </a:r>
            <a:endParaRPr sz="1600">
              <a:solidFill>
                <a:schemeClr val="accent1"/>
              </a:solidFill>
            </a:endParaRPr>
          </a:p>
          <a:p>
            <a:pPr marL="914400" lvl="1" indent="-330200" algn="l" rtl="0">
              <a:spcBef>
                <a:spcPts val="0"/>
              </a:spcBef>
              <a:spcAft>
                <a:spcPts val="0"/>
              </a:spcAft>
              <a:buClr>
                <a:schemeClr val="accent1"/>
              </a:buClr>
              <a:buSzPts val="1600"/>
              <a:buChar char="○"/>
            </a:pPr>
            <a:r>
              <a:rPr lang="en" sz="1600">
                <a:solidFill>
                  <a:schemeClr val="accent1"/>
                </a:solidFill>
              </a:rPr>
              <a:t>Retrograde Messengers like NO</a:t>
            </a:r>
            <a:endParaRPr sz="1600">
              <a:solidFill>
                <a:schemeClr val="accent1"/>
              </a:solidFill>
            </a:endParaRPr>
          </a:p>
          <a:p>
            <a:pPr marL="914400" lvl="1" indent="-330200" algn="l" rtl="0">
              <a:spcBef>
                <a:spcPts val="0"/>
              </a:spcBef>
              <a:spcAft>
                <a:spcPts val="0"/>
              </a:spcAft>
              <a:buClr>
                <a:schemeClr val="accent1"/>
              </a:buClr>
              <a:buSzPts val="1600"/>
              <a:buChar char="○"/>
            </a:pPr>
            <a:r>
              <a:rPr lang="en" sz="1600">
                <a:solidFill>
                  <a:schemeClr val="accent1"/>
                </a:solidFill>
              </a:rPr>
              <a:t>Increase in spine volume causing resting calcium concentration to drop</a:t>
            </a:r>
            <a:endParaRPr sz="16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Neuroplasticity</a:t>
            </a:r>
            <a:endParaRPr/>
          </a:p>
        </p:txBody>
      </p:sp>
      <p:pic>
        <p:nvPicPr>
          <p:cNvPr id="71" name="Google Shape;71;p14" descr="The Sentis Brain Animation Series takes you on a tour of the brain through a series of short and sharp animations.&#10;&#10;The fourth in the series explains how our most complex organ is capable of changing throughout our lives. This inspiring animation demonstrates how we all have the ability to learn and change by rewiring our brains.&#10;&#10;Who is Sentis? We are a global team assisting individuals and organisations change their lives for the better.&#10;&#10;The human mind is our focus and we believe the mind is an individual's most important performance tool.&#10;&#10;We are the world leaders in the application of psychology and neuroscience to safety, leadership development, and wellbeing in the workplace.&#10;&#10;Find out more at http://www.sentis.com.au/&#10;&#10;If you could like to discuss how we can create animation and video as part of a tailored training program for your organisation contact us today. http://www.sentis.com.au/contact/" title="Neuroplasticity">
            <a:hlinkClick r:id="rId3"/>
          </p:cNvPr>
          <p:cNvPicPr preferRelativeResize="0"/>
          <p:nvPr/>
        </p:nvPicPr>
        <p:blipFill>
          <a:blip r:embed="rId4">
            <a:alphaModFix/>
          </a:blip>
          <a:stretch>
            <a:fillRect/>
          </a:stretch>
        </p:blipFill>
        <p:spPr>
          <a:xfrm>
            <a:off x="2005054" y="1293050"/>
            <a:ext cx="5133934" cy="385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Synapse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subTitle" idx="1"/>
          </p:nvPr>
        </p:nvSpPr>
        <p:spPr>
          <a:xfrm>
            <a:off x="319325" y="741453"/>
            <a:ext cx="4045200" cy="3015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Open Sans"/>
              <a:buChar char="●"/>
            </a:pPr>
            <a:r>
              <a:rPr lang="en">
                <a:latin typeface="Open Sans"/>
                <a:ea typeface="Open Sans"/>
                <a:cs typeface="Open Sans"/>
                <a:sym typeface="Open Sans"/>
              </a:rPr>
              <a:t>Microscopic junction between neurons</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a:latin typeface="Open Sans"/>
                <a:ea typeface="Open Sans"/>
                <a:cs typeface="Open Sans"/>
                <a:sym typeface="Open Sans"/>
              </a:rPr>
              <a:t>Changes in synaptic strength - neuroplasticity</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a:latin typeface="Open Sans"/>
                <a:ea typeface="Open Sans"/>
                <a:cs typeface="Open Sans"/>
                <a:sym typeface="Open Sans"/>
              </a:rPr>
              <a:t>Biological basis of memory formation</a:t>
            </a:r>
            <a:endParaRPr>
              <a:latin typeface="Open Sans"/>
              <a:ea typeface="Open Sans"/>
              <a:cs typeface="Open Sans"/>
              <a:sym typeface="Open Sans"/>
            </a:endParaRPr>
          </a:p>
        </p:txBody>
      </p:sp>
      <p:pic>
        <p:nvPicPr>
          <p:cNvPr id="82" name="Google Shape;82;p16"/>
          <p:cNvPicPr preferRelativeResize="0"/>
          <p:nvPr/>
        </p:nvPicPr>
        <p:blipFill>
          <a:blip r:embed="rId3">
            <a:alphaModFix/>
          </a:blip>
          <a:stretch>
            <a:fillRect/>
          </a:stretch>
        </p:blipFill>
        <p:spPr>
          <a:xfrm>
            <a:off x="4804400" y="0"/>
            <a:ext cx="43396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Calcium Signalling and Neuroplasticity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account of second messenger - Calcium</a:t>
            </a:r>
            <a:endParaRPr/>
          </a:p>
        </p:txBody>
      </p:sp>
      <p:sp>
        <p:nvSpPr>
          <p:cNvPr id="93" name="Google Shape;93;p18"/>
          <p:cNvSpPr txBox="1">
            <a:spLocks noGrp="1"/>
          </p:cNvSpPr>
          <p:nvPr>
            <p:ph type="body" idx="4294967295"/>
          </p:nvPr>
        </p:nvSpPr>
        <p:spPr>
          <a:xfrm>
            <a:off x="311700" y="1396675"/>
            <a:ext cx="8520600" cy="339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1"/>
              </a:buClr>
              <a:buSzPts val="1800"/>
              <a:buFont typeface="Open Sans"/>
              <a:buChar char="●"/>
            </a:pPr>
            <a:r>
              <a:rPr lang="en" sz="1800">
                <a:solidFill>
                  <a:schemeClr val="accent1"/>
                </a:solidFill>
                <a:latin typeface="Open Sans"/>
                <a:ea typeface="Open Sans"/>
                <a:cs typeface="Open Sans"/>
                <a:sym typeface="Open Sans"/>
              </a:rPr>
              <a:t>An increase in intracellular calcium is believed to be a precursor event to short- and long term modifications to synaptic strength</a:t>
            </a:r>
            <a:endParaRPr sz="1800">
              <a:solidFill>
                <a:schemeClr val="accent1"/>
              </a:solidFill>
              <a:latin typeface="Open Sans"/>
              <a:ea typeface="Open Sans"/>
              <a:cs typeface="Open Sans"/>
              <a:sym typeface="Open Sans"/>
            </a:endParaRPr>
          </a:p>
          <a:p>
            <a:pPr marL="457200" lvl="0" indent="0" algn="l" rtl="0">
              <a:spcBef>
                <a:spcPts val="1600"/>
              </a:spcBef>
              <a:spcAft>
                <a:spcPts val="0"/>
              </a:spcAft>
              <a:buNone/>
            </a:pPr>
            <a:endParaRPr sz="1800">
              <a:solidFill>
                <a:schemeClr val="accent1"/>
              </a:solidFill>
              <a:latin typeface="Open Sans"/>
              <a:ea typeface="Open Sans"/>
              <a:cs typeface="Open Sans"/>
              <a:sym typeface="Open Sans"/>
            </a:endParaRPr>
          </a:p>
          <a:p>
            <a:pPr marL="457200" lvl="0" indent="-342900" algn="l" rtl="0">
              <a:spcBef>
                <a:spcPts val="1600"/>
              </a:spcBef>
              <a:spcAft>
                <a:spcPts val="0"/>
              </a:spcAft>
              <a:buClr>
                <a:schemeClr val="accent1"/>
              </a:buClr>
              <a:buSzPts val="1800"/>
              <a:buFont typeface="Open Sans"/>
              <a:buChar char="●"/>
            </a:pPr>
            <a:r>
              <a:rPr lang="en" sz="1800">
                <a:solidFill>
                  <a:schemeClr val="accent1"/>
                </a:solidFill>
                <a:latin typeface="Open Sans"/>
                <a:ea typeface="Open Sans"/>
                <a:cs typeface="Open Sans"/>
                <a:sym typeface="Open Sans"/>
              </a:rPr>
              <a:t>Studies about role of calcium broadly suggest that</a:t>
            </a:r>
            <a:endParaRPr sz="1800">
              <a:solidFill>
                <a:schemeClr val="accent1"/>
              </a:solidFill>
              <a:latin typeface="Open Sans"/>
              <a:ea typeface="Open Sans"/>
              <a:cs typeface="Open Sans"/>
              <a:sym typeface="Open Sans"/>
            </a:endParaRPr>
          </a:p>
          <a:p>
            <a:pPr marL="914400" lvl="1" indent="-330200" algn="l" rtl="0">
              <a:spcBef>
                <a:spcPts val="0"/>
              </a:spcBef>
              <a:spcAft>
                <a:spcPts val="0"/>
              </a:spcAft>
              <a:buClr>
                <a:schemeClr val="accent1"/>
              </a:buClr>
              <a:buSzPts val="1600"/>
              <a:buFont typeface="Open Sans"/>
              <a:buChar char="○"/>
            </a:pPr>
            <a:r>
              <a:rPr lang="en" sz="1600">
                <a:solidFill>
                  <a:schemeClr val="accent1"/>
                </a:solidFill>
                <a:latin typeface="Open Sans"/>
                <a:ea typeface="Open Sans"/>
                <a:cs typeface="Open Sans"/>
                <a:sym typeface="Open Sans"/>
              </a:rPr>
              <a:t>It triggers an increase in glutamate receptors</a:t>
            </a:r>
            <a:endParaRPr sz="1600">
              <a:solidFill>
                <a:schemeClr val="accent1"/>
              </a:solidFill>
              <a:latin typeface="Open Sans"/>
              <a:ea typeface="Open Sans"/>
              <a:cs typeface="Open Sans"/>
              <a:sym typeface="Open Sans"/>
            </a:endParaRPr>
          </a:p>
          <a:p>
            <a:pPr marL="914400" lvl="1" indent="-330200" algn="l" rtl="0">
              <a:spcBef>
                <a:spcPts val="0"/>
              </a:spcBef>
              <a:spcAft>
                <a:spcPts val="0"/>
              </a:spcAft>
              <a:buClr>
                <a:schemeClr val="accent1"/>
              </a:buClr>
              <a:buSzPts val="1600"/>
              <a:buFont typeface="Open Sans"/>
              <a:buChar char="○"/>
            </a:pPr>
            <a:r>
              <a:rPr lang="en" sz="1600">
                <a:solidFill>
                  <a:schemeClr val="accent1"/>
                </a:solidFill>
                <a:latin typeface="Open Sans"/>
                <a:ea typeface="Open Sans"/>
                <a:cs typeface="Open Sans"/>
                <a:sym typeface="Open Sans"/>
              </a:rPr>
              <a:t>Autophosphorylation of kinase - which stores information for a long time</a:t>
            </a:r>
            <a:endParaRPr sz="1600">
              <a:solidFill>
                <a:schemeClr val="accent1"/>
              </a:solidFill>
              <a:latin typeface="Open Sans"/>
              <a:ea typeface="Open Sans"/>
              <a:cs typeface="Open Sans"/>
              <a:sym typeface="Open Sans"/>
            </a:endParaRPr>
          </a:p>
          <a:p>
            <a:pPr marL="914400" lvl="1" indent="-330200" algn="l" rtl="0">
              <a:spcBef>
                <a:spcPts val="0"/>
              </a:spcBef>
              <a:spcAft>
                <a:spcPts val="0"/>
              </a:spcAft>
              <a:buClr>
                <a:schemeClr val="accent1"/>
              </a:buClr>
              <a:buSzPts val="1600"/>
              <a:buFont typeface="Open Sans"/>
              <a:buChar char="○"/>
            </a:pPr>
            <a:r>
              <a:rPr lang="en" sz="1600">
                <a:solidFill>
                  <a:schemeClr val="accent1"/>
                </a:solidFill>
                <a:latin typeface="Open Sans"/>
                <a:ea typeface="Open Sans"/>
                <a:cs typeface="Open Sans"/>
                <a:sym typeface="Open Sans"/>
              </a:rPr>
              <a:t>Change in effectiveness of synapse</a:t>
            </a:r>
            <a:endParaRPr sz="1600">
              <a:solidFill>
                <a:schemeClr val="accent1"/>
              </a:solidFill>
              <a:latin typeface="Open Sans"/>
              <a:ea typeface="Open Sans"/>
              <a:cs typeface="Open Sans"/>
              <a:sym typeface="Open Sans"/>
            </a:endParaRPr>
          </a:p>
          <a:p>
            <a:pPr marL="0" lvl="0" indent="0" algn="l" rtl="0">
              <a:spcBef>
                <a:spcPts val="1600"/>
              </a:spcBef>
              <a:spcAft>
                <a:spcPts val="1600"/>
              </a:spcAft>
              <a:buNone/>
            </a:pPr>
            <a:r>
              <a:rPr lang="en" sz="1600">
                <a:solidFill>
                  <a:schemeClr val="accent1"/>
                </a:solidFill>
                <a:latin typeface="Open Sans"/>
                <a:ea typeface="Open Sans"/>
                <a:cs typeface="Open Sans"/>
                <a:sym typeface="Open Sans"/>
              </a:rPr>
              <a:t>(E. Kandel; E. Gamble and C. Koch, 1987)</a:t>
            </a:r>
            <a:endParaRPr sz="1600">
              <a:solidFill>
                <a:schemeClr val="accen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Ryanodine receptor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198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Dura et al. 2002</a:t>
            </a:r>
            <a:endParaRPr/>
          </a:p>
        </p:txBody>
      </p:sp>
      <p:sp>
        <p:nvSpPr>
          <p:cNvPr id="104" name="Google Shape;104;p20"/>
          <p:cNvSpPr txBox="1">
            <a:spLocks noGrp="1"/>
          </p:cNvSpPr>
          <p:nvPr>
            <p:ph type="body" idx="1"/>
          </p:nvPr>
        </p:nvSpPr>
        <p:spPr>
          <a:xfrm>
            <a:off x="311700" y="1373700"/>
            <a:ext cx="3329100" cy="33402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chemeClr val="accent1"/>
              </a:buClr>
              <a:buSzPts val="1650"/>
              <a:buFont typeface="Open Sans"/>
              <a:buChar char="●"/>
            </a:pPr>
            <a:r>
              <a:rPr lang="en" sz="1650">
                <a:solidFill>
                  <a:schemeClr val="accent1"/>
                </a:solidFill>
                <a:latin typeface="Open Sans"/>
                <a:ea typeface="Open Sans"/>
                <a:cs typeface="Open Sans"/>
                <a:sym typeface="Open Sans"/>
              </a:rPr>
              <a:t>Reaction-diffusion CICR model</a:t>
            </a:r>
            <a:endParaRPr sz="1650">
              <a:solidFill>
                <a:schemeClr val="accent1"/>
              </a:solidFill>
              <a:latin typeface="Open Sans"/>
              <a:ea typeface="Open Sans"/>
              <a:cs typeface="Open Sans"/>
              <a:sym typeface="Open Sans"/>
            </a:endParaRPr>
          </a:p>
          <a:p>
            <a:pPr marL="457200" lvl="0" indent="-333375" algn="l" rtl="0">
              <a:spcBef>
                <a:spcPts val="0"/>
              </a:spcBef>
              <a:spcAft>
                <a:spcPts val="0"/>
              </a:spcAft>
              <a:buClr>
                <a:schemeClr val="accent1"/>
              </a:buClr>
              <a:buSzPts val="1650"/>
              <a:buFont typeface="Open Sans"/>
              <a:buChar char="●"/>
            </a:pPr>
            <a:r>
              <a:rPr lang="en" sz="1650">
                <a:solidFill>
                  <a:schemeClr val="accent1"/>
                </a:solidFill>
                <a:latin typeface="Open Sans"/>
                <a:ea typeface="Open Sans"/>
                <a:cs typeface="Open Sans"/>
                <a:sym typeface="Open Sans"/>
              </a:rPr>
              <a:t>States C</a:t>
            </a:r>
            <a:r>
              <a:rPr lang="en" sz="1650" baseline="-25000">
                <a:solidFill>
                  <a:schemeClr val="accent1"/>
                </a:solidFill>
                <a:latin typeface="Open Sans"/>
                <a:ea typeface="Open Sans"/>
                <a:cs typeface="Open Sans"/>
                <a:sym typeface="Open Sans"/>
              </a:rPr>
              <a:t>1</a:t>
            </a:r>
            <a:r>
              <a:rPr lang="en" sz="1650">
                <a:solidFill>
                  <a:schemeClr val="accent1"/>
                </a:solidFill>
                <a:latin typeface="Open Sans"/>
                <a:ea typeface="Open Sans"/>
                <a:cs typeface="Open Sans"/>
                <a:sym typeface="Open Sans"/>
              </a:rPr>
              <a:t> - C</a:t>
            </a:r>
            <a:r>
              <a:rPr lang="en" sz="1650" baseline="-25000">
                <a:solidFill>
                  <a:schemeClr val="accent1"/>
                </a:solidFill>
                <a:latin typeface="Open Sans"/>
                <a:ea typeface="Open Sans"/>
                <a:cs typeface="Open Sans"/>
                <a:sym typeface="Open Sans"/>
              </a:rPr>
              <a:t>5</a:t>
            </a:r>
            <a:r>
              <a:rPr lang="en" sz="1650">
                <a:solidFill>
                  <a:schemeClr val="accent1"/>
                </a:solidFill>
                <a:latin typeface="Open Sans"/>
                <a:ea typeface="Open Sans"/>
                <a:cs typeface="Open Sans"/>
                <a:sym typeface="Open Sans"/>
              </a:rPr>
              <a:t> are closed states </a:t>
            </a:r>
            <a:endParaRPr sz="1650">
              <a:solidFill>
                <a:schemeClr val="accent1"/>
              </a:solidFill>
              <a:latin typeface="Open Sans"/>
              <a:ea typeface="Open Sans"/>
              <a:cs typeface="Open Sans"/>
              <a:sym typeface="Open Sans"/>
            </a:endParaRPr>
          </a:p>
          <a:p>
            <a:pPr marL="457200" lvl="0" indent="-333375" algn="l" rtl="0">
              <a:spcBef>
                <a:spcPts val="0"/>
              </a:spcBef>
              <a:spcAft>
                <a:spcPts val="0"/>
              </a:spcAft>
              <a:buClr>
                <a:schemeClr val="accent1"/>
              </a:buClr>
              <a:buSzPts val="1650"/>
              <a:buFont typeface="Open Sans"/>
              <a:buChar char="●"/>
            </a:pPr>
            <a:r>
              <a:rPr lang="en" sz="1650">
                <a:solidFill>
                  <a:schemeClr val="accent1"/>
                </a:solidFill>
                <a:latin typeface="Open Sans"/>
                <a:ea typeface="Open Sans"/>
                <a:cs typeface="Open Sans"/>
                <a:sym typeface="Open Sans"/>
              </a:rPr>
              <a:t>O</a:t>
            </a:r>
            <a:r>
              <a:rPr lang="en" sz="1650" baseline="-25000">
                <a:solidFill>
                  <a:schemeClr val="accent1"/>
                </a:solidFill>
                <a:latin typeface="Open Sans"/>
                <a:ea typeface="Open Sans"/>
                <a:cs typeface="Open Sans"/>
                <a:sym typeface="Open Sans"/>
              </a:rPr>
              <a:t>1</a:t>
            </a:r>
            <a:r>
              <a:rPr lang="en" sz="1650">
                <a:solidFill>
                  <a:schemeClr val="accent1"/>
                </a:solidFill>
                <a:latin typeface="Open Sans"/>
                <a:ea typeface="Open Sans"/>
                <a:cs typeface="Open Sans"/>
                <a:sym typeface="Open Sans"/>
              </a:rPr>
              <a:t> and O</a:t>
            </a:r>
            <a:r>
              <a:rPr lang="en" sz="1650" baseline="-25000">
                <a:solidFill>
                  <a:schemeClr val="accent1"/>
                </a:solidFill>
                <a:latin typeface="Open Sans"/>
                <a:ea typeface="Open Sans"/>
                <a:cs typeface="Open Sans"/>
                <a:sym typeface="Open Sans"/>
              </a:rPr>
              <a:t>2 </a:t>
            </a:r>
            <a:r>
              <a:rPr lang="en" sz="1650">
                <a:solidFill>
                  <a:schemeClr val="accent1"/>
                </a:solidFill>
                <a:latin typeface="Open Sans"/>
                <a:ea typeface="Open Sans"/>
                <a:cs typeface="Open Sans"/>
                <a:sym typeface="Open Sans"/>
              </a:rPr>
              <a:t>are open states</a:t>
            </a:r>
            <a:endParaRPr sz="1650">
              <a:solidFill>
                <a:schemeClr val="accent1"/>
              </a:solidFill>
              <a:latin typeface="Open Sans"/>
              <a:ea typeface="Open Sans"/>
              <a:cs typeface="Open Sans"/>
              <a:sym typeface="Open Sans"/>
            </a:endParaRPr>
          </a:p>
          <a:p>
            <a:pPr marL="457200" lvl="0" indent="-333375" algn="l" rtl="0">
              <a:spcBef>
                <a:spcPts val="0"/>
              </a:spcBef>
              <a:spcAft>
                <a:spcPts val="0"/>
              </a:spcAft>
              <a:buClr>
                <a:schemeClr val="accent1"/>
              </a:buClr>
              <a:buSzPts val="1650"/>
              <a:buFont typeface="Open Sans"/>
              <a:buChar char="●"/>
            </a:pPr>
            <a:r>
              <a:rPr lang="en" sz="1650">
                <a:solidFill>
                  <a:schemeClr val="accent1"/>
                </a:solidFill>
                <a:latin typeface="Open Sans"/>
                <a:ea typeface="Open Sans"/>
                <a:cs typeface="Open Sans"/>
                <a:sym typeface="Open Sans"/>
              </a:rPr>
              <a:t>I is long-lived closed state (Inactive State)</a:t>
            </a:r>
            <a:endParaRPr sz="1650">
              <a:solidFill>
                <a:schemeClr val="accent1"/>
              </a:solidFill>
              <a:latin typeface="Open Sans"/>
              <a:ea typeface="Open Sans"/>
              <a:cs typeface="Open Sans"/>
              <a:sym typeface="Open Sans"/>
            </a:endParaRPr>
          </a:p>
          <a:p>
            <a:pPr marL="457200" lvl="0" indent="-333375" algn="l" rtl="0">
              <a:spcBef>
                <a:spcPts val="0"/>
              </a:spcBef>
              <a:spcAft>
                <a:spcPts val="0"/>
              </a:spcAft>
              <a:buClr>
                <a:schemeClr val="accent1"/>
              </a:buClr>
              <a:buSzPts val="1650"/>
              <a:buFont typeface="Open Sans"/>
              <a:buChar char="●"/>
            </a:pPr>
            <a:r>
              <a:rPr lang="en" sz="1650">
                <a:solidFill>
                  <a:schemeClr val="accent1"/>
                </a:solidFill>
                <a:latin typeface="Open Sans"/>
                <a:ea typeface="Open Sans"/>
                <a:cs typeface="Open Sans"/>
                <a:sym typeface="Open Sans"/>
              </a:rPr>
              <a:t>Transitions in the box are Ca</a:t>
            </a:r>
            <a:r>
              <a:rPr lang="en" sz="1650" baseline="30000">
                <a:solidFill>
                  <a:schemeClr val="accent1"/>
                </a:solidFill>
                <a:latin typeface="Open Sans"/>
                <a:ea typeface="Open Sans"/>
                <a:cs typeface="Open Sans"/>
                <a:sym typeface="Open Sans"/>
              </a:rPr>
              <a:t>2+</a:t>
            </a:r>
            <a:r>
              <a:rPr lang="en" sz="1650">
                <a:solidFill>
                  <a:schemeClr val="accent1"/>
                </a:solidFill>
                <a:latin typeface="Open Sans"/>
                <a:ea typeface="Open Sans"/>
                <a:cs typeface="Open Sans"/>
                <a:sym typeface="Open Sans"/>
              </a:rPr>
              <a:t> dependent</a:t>
            </a:r>
            <a:endParaRPr sz="1650">
              <a:solidFill>
                <a:schemeClr val="accent1"/>
              </a:solidFill>
              <a:latin typeface="Open Sans"/>
              <a:ea typeface="Open Sans"/>
              <a:cs typeface="Open Sans"/>
              <a:sym typeface="Open Sans"/>
            </a:endParaRPr>
          </a:p>
          <a:p>
            <a:pPr marL="457200" lvl="0" indent="0" algn="l" rtl="0">
              <a:spcBef>
                <a:spcPts val="1600"/>
              </a:spcBef>
              <a:spcAft>
                <a:spcPts val="1600"/>
              </a:spcAft>
              <a:buNone/>
            </a:pPr>
            <a:endParaRPr sz="1650">
              <a:latin typeface="Open Sans"/>
              <a:ea typeface="Open Sans"/>
              <a:cs typeface="Open Sans"/>
              <a:sym typeface="Open Sans"/>
            </a:endParaRPr>
          </a:p>
        </p:txBody>
      </p:sp>
      <p:sp>
        <p:nvSpPr>
          <p:cNvPr id="105" name="Google Shape;105;p2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6" name="Google Shape;106;p20"/>
          <p:cNvPicPr preferRelativeResize="0"/>
          <p:nvPr/>
        </p:nvPicPr>
        <p:blipFill>
          <a:blip r:embed="rId3">
            <a:alphaModFix/>
          </a:blip>
          <a:stretch>
            <a:fillRect/>
          </a:stretch>
        </p:blipFill>
        <p:spPr>
          <a:xfrm>
            <a:off x="3640925" y="1302650"/>
            <a:ext cx="5245100" cy="326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Simulation Results</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On-screen Show (16:9)</PresentationFormat>
  <Paragraphs>54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 Medium</vt:lpstr>
      <vt:lpstr>Open Sans</vt:lpstr>
      <vt:lpstr>Roboto</vt:lpstr>
      <vt:lpstr>Arial</vt:lpstr>
      <vt:lpstr>Merriweather</vt:lpstr>
      <vt:lpstr>Paradigm</vt:lpstr>
      <vt:lpstr>Role of ryanodine receptors in mediating metaplasticity in hippocampus</vt:lpstr>
      <vt:lpstr>Neuroplasticity</vt:lpstr>
      <vt:lpstr>The Synapse</vt:lpstr>
      <vt:lpstr>PowerPoint Presentation</vt:lpstr>
      <vt:lpstr>Calcium Signalling and Neuroplasticity</vt:lpstr>
      <vt:lpstr>Brief account of second messenger - Calcium</vt:lpstr>
      <vt:lpstr>Ryanodine receptor model</vt:lpstr>
      <vt:lpstr>Dura et al. 2002</vt:lpstr>
      <vt:lpstr>Simulation Results</vt:lpstr>
      <vt:lpstr>PowerPoint Presentation</vt:lpstr>
      <vt:lpstr>Adaptation to a constant Calcium Stimulus</vt:lpstr>
      <vt:lpstr>Integrating ryanodine receptor into spine model</vt:lpstr>
      <vt:lpstr>PowerPoint Presentation</vt:lpstr>
      <vt:lpstr>PowerPoint Presentation</vt:lpstr>
      <vt:lpstr>Preliminary Conclusions</vt:lpstr>
      <vt:lpstr>Store Refilling Time: 1s</vt:lpstr>
      <vt:lpstr>Adaptive Thresholds in Shouval Model for LTD and LTP induction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ryanodine receptors in mediating metaplasticity in hippocampus</dc:title>
  <cp:lastModifiedBy>JALTARE VIKRANT RAVINDRA</cp:lastModifiedBy>
  <cp:revision>1</cp:revision>
  <dcterms:modified xsi:type="dcterms:W3CDTF">2019-10-23T10:30:30Z</dcterms:modified>
</cp:coreProperties>
</file>