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p15:clr>
            <a:srgbClr val="A4A3A4"/>
          </p15:clr>
        </p15:guide>
        <p15:guide id="3" orient="horz" pos="3220" userDrawn="1">
          <p15:clr>
            <a:srgbClr val="A4A3A4"/>
          </p15:clr>
        </p15:guide>
        <p15:guide id="4" pos="2260" userDrawn="1">
          <p15:clr>
            <a:srgbClr val="A4A3A4"/>
          </p15:clr>
        </p15:guide>
        <p15:guide id="5" pos="2360" userDrawn="1">
          <p15:clr>
            <a:srgbClr val="A4A3A4"/>
          </p15:clr>
        </p15:guide>
        <p15:guide id="6" pos="2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00" d="100"/>
          <a:sy n="100" d="100"/>
        </p:scale>
        <p:origin x="2586" y="-1116"/>
      </p:cViewPr>
      <p:guideLst>
        <p:guide pos="2160"/>
        <p:guide orient="horz" pos="3120"/>
        <p:guide orient="horz" pos="3220"/>
        <p:guide pos="2260"/>
        <p:guide pos="2360"/>
        <p:guide pos="2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6/22/2021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232162" y="254479"/>
            <a:ext cx="6396922" cy="1315631"/>
            <a:chOff x="3449188" y="6789335"/>
            <a:chExt cx="3224298" cy="768093"/>
          </a:xfrm>
        </p:grpSpPr>
        <p:sp>
          <p:nvSpPr>
            <p:cNvPr id="30" name="Rounded Rectangle 29"/>
            <p:cNvSpPr/>
            <p:nvPr/>
          </p:nvSpPr>
          <p:spPr>
            <a:xfrm>
              <a:off x="3449188" y="6789335"/>
              <a:ext cx="3224298" cy="768093"/>
            </a:xfrm>
            <a:prstGeom prst="roundRect">
              <a:avLst>
                <a:gd name="adj" fmla="val 14495"/>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4249154" y="6854722"/>
              <a:ext cx="2422936" cy="152733"/>
            </a:xfrm>
            <a:prstGeom prst="rect">
              <a:avLst/>
            </a:prstGeom>
            <a:noFill/>
          </p:spPr>
          <p:txBody>
            <a:bodyPr wrap="square" rtlCol="0">
              <a:spAutoFit/>
            </a:bodyPr>
            <a:lstStyle/>
            <a:p>
              <a:pPr algn="ctr" rtl="1"/>
              <a:r>
                <a:rPr lang="fa-IR" sz="1100"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r>
                <a:rPr lang="en-US" sz="1100" b="1" dirty="0" smtClean="0">
                  <a:solidFill>
                    <a:srgbClr val="C00000"/>
                  </a:solidFill>
                  <a:latin typeface="XB Kayhan" panose="02000503080000020003" pitchFamily="2" charset="-78"/>
                  <a:cs typeface="XB Kayhan" panose="02000503080000020003" pitchFamily="2" charset="-78"/>
                </a:rPr>
                <a:t> </a:t>
              </a:r>
              <a:r>
                <a:rPr lang="fa-IR" sz="1100"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sz="1100" b="1" dirty="0">
                <a:solidFill>
                  <a:srgbClr val="C00000"/>
                </a:solidFill>
                <a:latin typeface="XB Kayhan" panose="02000503080000020003" pitchFamily="2" charset="-78"/>
                <a:cs typeface="XB Kayhan" panose="02000503080000020003" pitchFamily="2" charset="-78"/>
              </a:endParaRPr>
            </a:p>
          </p:txBody>
        </p:sp>
      </p:grpSp>
      <p:pic>
        <p:nvPicPr>
          <p:cNvPr id="6" name="Picture 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30546"/>
          <a:stretch/>
        </p:blipFill>
        <p:spPr>
          <a:xfrm>
            <a:off x="898149" y="321994"/>
            <a:ext cx="682491" cy="474017"/>
          </a:xfrm>
          <a:prstGeom prst="rect">
            <a:avLst/>
          </a:prstGeom>
        </p:spPr>
      </p:pic>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9822" y="231666"/>
            <a:ext cx="540000" cy="540000"/>
          </a:xfrm>
          <a:prstGeom prst="rect">
            <a:avLst/>
          </a:prstGeom>
        </p:spPr>
      </p:pic>
      <p:grpSp>
        <p:nvGrpSpPr>
          <p:cNvPr id="32" name="Group 31"/>
          <p:cNvGrpSpPr/>
          <p:nvPr/>
        </p:nvGrpSpPr>
        <p:grpSpPr>
          <a:xfrm>
            <a:off x="3485663" y="3164600"/>
            <a:ext cx="3147060" cy="1571423"/>
            <a:chOff x="228600" y="5845235"/>
            <a:chExt cx="3147060" cy="1736853"/>
          </a:xfrm>
        </p:grpSpPr>
        <p:sp>
          <p:nvSpPr>
            <p:cNvPr id="33" name="Rounded Rectangle 32"/>
            <p:cNvSpPr/>
            <p:nvPr/>
          </p:nvSpPr>
          <p:spPr>
            <a:xfrm>
              <a:off x="228600" y="5845235"/>
              <a:ext cx="3147060" cy="173685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4325" y="5917366"/>
              <a:ext cx="2955925" cy="156481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ar-SA" sz="1400" b="1" dirty="0" smtClean="0">
                  <a:cs typeface="B Lotus" panose="00000400000000000000" pitchFamily="2" charset="-78"/>
                </a:rPr>
                <a:t>عنوان </a:t>
              </a:r>
              <a:r>
                <a:rPr lang="fa-IR" sz="1400" b="1" dirty="0" smtClean="0">
                  <a:cs typeface="B Lotus" panose="00000400000000000000" pitchFamily="2" charset="-78"/>
                </a:rPr>
                <a:t>بخش</a:t>
              </a:r>
              <a:r>
                <a:rPr lang="ar-SA" sz="1400" b="1" dirty="0" smtClean="0">
                  <a:cs typeface="B Lotus" panose="00000400000000000000" pitchFamily="2" charset="-78"/>
                </a:rPr>
                <a:t> </a:t>
              </a:r>
              <a:r>
                <a:rPr lang="ar-SA" sz="1400" b="1" dirty="0">
                  <a:cs typeface="B Lotus" panose="00000400000000000000" pitchFamily="2" charset="-78"/>
                </a:rPr>
                <a:t>عنوان مقاله (</a:t>
              </a:r>
              <a:r>
                <a:rPr lang="en-US" sz="1400" b="1" dirty="0">
                  <a:cs typeface="B Lotus" panose="00000400000000000000" pitchFamily="2" charset="-78"/>
                </a:rPr>
                <a:t>B Lotus </a:t>
              </a:r>
              <a:r>
                <a:rPr lang="en-US" sz="1400" b="1" dirty="0" smtClean="0">
                  <a:cs typeface="B Lotus" panose="00000400000000000000" pitchFamily="2" charset="-78"/>
                </a:rPr>
                <a:t>1</a:t>
              </a:r>
              <a:r>
                <a:rPr lang="en-US" sz="1400" b="1" dirty="0">
                  <a:cs typeface="B Lotus" panose="00000400000000000000" pitchFamily="2" charset="-78"/>
                </a:rPr>
                <a:t>4</a:t>
              </a:r>
              <a:r>
                <a:rPr lang="ar-SA" sz="1400" b="1" dirty="0" smtClean="0">
                  <a:cs typeface="B Lotus" panose="00000400000000000000" pitchFamily="2" charset="-78"/>
                </a:rPr>
                <a:t>پررنگ</a:t>
              </a:r>
              <a:r>
                <a:rPr lang="ar-SA" sz="1400" b="1" dirty="0">
                  <a:cs typeface="B Lotus" panose="00000400000000000000" pitchFamily="2" charset="-78"/>
                </a:rPr>
                <a:t>)</a:t>
              </a:r>
              <a:endParaRPr lang="en-US" sz="1400" b="1" dirty="0">
                <a:cs typeface="B Lotus" panose="00000400000000000000" pitchFamily="2" charset="-78"/>
              </a:endParaRPr>
            </a:p>
            <a:p>
              <a:pPr algn="r" rtl="1"/>
              <a:endParaRPr lang="en-US" sz="100" b="1" dirty="0" smtClean="0">
                <a:latin typeface="XB Kayhan" panose="02000503080000020003" pitchFamily="2" charset="-78"/>
                <a:cs typeface="XB Kayhan" panose="02000503080000020003" pitchFamily="2" charset="-78"/>
              </a:endParaRPr>
            </a:p>
            <a:p>
              <a:pPr algn="just" rtl="1"/>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en-US" sz="1100" dirty="0" smtClean="0">
                  <a:latin typeface="XB Kayhan" panose="02000503080000020003" pitchFamily="2" charset="-78"/>
                  <a:cs typeface="XB Kayhan" panose="02000503080000020003" pitchFamily="2" charset="-78"/>
                </a:rPr>
                <a:t> </a:t>
              </a:r>
              <a:r>
                <a:rPr lang="ar-SA" sz="1100" dirty="0"/>
                <a:t>(</a:t>
              </a:r>
              <a:r>
                <a:rPr lang="en-US" sz="1100" dirty="0"/>
                <a:t>B Lotus </a:t>
              </a:r>
              <a:r>
                <a:rPr lang="en-US" sz="1100" dirty="0" smtClean="0"/>
                <a:t>11</a:t>
              </a:r>
              <a:r>
                <a:rPr lang="fa-IR" sz="1100" dirty="0" smtClean="0"/>
                <a:t>)</a:t>
              </a:r>
              <a:r>
                <a:rPr lang="fa-IR" sz="1100" dirty="0" smtClean="0">
                  <a:latin typeface="XB Kayhan" panose="02000503080000020003" pitchFamily="2" charset="-78"/>
                  <a:cs typeface="XB Kayhan" panose="02000503080000020003" pitchFamily="2" charset="-78"/>
                </a:rPr>
                <a:t> </a:t>
              </a:r>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a:t>
              </a:r>
              <a:r>
                <a:rPr lang="fa-IR" sz="1100" dirty="0" smtClean="0">
                  <a:latin typeface="XB Kayhan" panose="02000503080000020003" pitchFamily="2" charset="-78"/>
                  <a:cs typeface="XB Kayhan" panose="02000503080000020003" pitchFamily="2" charset="-78"/>
                </a:rPr>
                <a:t>متن</a:t>
              </a:r>
              <a:r>
                <a:rPr lang="en-US" sz="1100" dirty="0"/>
                <a:t> </a:t>
              </a:r>
              <a:r>
                <a:rPr lang="fa-IR" sz="1100" dirty="0"/>
                <a:t>متن </a:t>
              </a:r>
              <a:r>
                <a:rPr lang="fa-IR" sz="1100" dirty="0" smtClean="0"/>
                <a:t>متن متن </a:t>
              </a:r>
              <a:r>
                <a:rPr lang="fa-IR" sz="1100" dirty="0" smtClean="0">
                  <a:latin typeface="XB Kayhan" panose="02000503080000020003" pitchFamily="2" charset="-78"/>
                  <a:cs typeface="XB Kayhan" panose="02000503080000020003" pitchFamily="2" charset="-78"/>
                </a:rPr>
                <a:t>آزمایشی </a:t>
              </a:r>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a:t>
              </a:r>
            </a:p>
          </p:txBody>
        </p:sp>
      </p:grpSp>
      <p:grpSp>
        <p:nvGrpSpPr>
          <p:cNvPr id="35" name="Group 34"/>
          <p:cNvGrpSpPr/>
          <p:nvPr/>
        </p:nvGrpSpPr>
        <p:grpSpPr>
          <a:xfrm>
            <a:off x="228766" y="3164599"/>
            <a:ext cx="3147060" cy="1571424"/>
            <a:chOff x="228600" y="5845235"/>
            <a:chExt cx="3147060" cy="1736853"/>
          </a:xfrm>
        </p:grpSpPr>
        <p:sp>
          <p:nvSpPr>
            <p:cNvPr id="36" name="Rounded Rectangle 35"/>
            <p:cNvSpPr/>
            <p:nvPr/>
          </p:nvSpPr>
          <p:spPr>
            <a:xfrm>
              <a:off x="228600" y="5845235"/>
              <a:ext cx="3147060" cy="173685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15211" y="5917365"/>
              <a:ext cx="2954399" cy="1564815"/>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ar-SA" sz="1400" b="1" dirty="0" smtClean="0">
                  <a:cs typeface="B Lotus" panose="00000400000000000000" pitchFamily="2" charset="-78"/>
                </a:rPr>
                <a:t>عنوان </a:t>
              </a:r>
              <a:r>
                <a:rPr lang="fa-IR" sz="1400" b="1" dirty="0" smtClean="0">
                  <a:cs typeface="B Lotus" panose="00000400000000000000" pitchFamily="2" charset="-78"/>
                </a:rPr>
                <a:t>بخش</a:t>
              </a:r>
              <a:r>
                <a:rPr lang="ar-SA" sz="1400" b="1" dirty="0" smtClean="0">
                  <a:cs typeface="B Lotus" panose="00000400000000000000" pitchFamily="2" charset="-78"/>
                </a:rPr>
                <a:t> عنوان مقاله (</a:t>
              </a:r>
              <a:r>
                <a:rPr lang="en-US" sz="1400" b="1" dirty="0" smtClean="0">
                  <a:cs typeface="B Lotus" panose="00000400000000000000" pitchFamily="2" charset="-78"/>
                </a:rPr>
                <a:t>B Lotus 14</a:t>
              </a:r>
              <a:r>
                <a:rPr lang="ar-SA" sz="1400" b="1" dirty="0" smtClean="0">
                  <a:cs typeface="B Lotus" panose="00000400000000000000" pitchFamily="2" charset="-78"/>
                </a:rPr>
                <a:t>پررنگ)</a:t>
              </a:r>
              <a:endParaRPr lang="en-US" sz="1400" b="1" dirty="0" smtClean="0">
                <a:cs typeface="B Lotus" panose="00000400000000000000" pitchFamily="2" charset="-78"/>
              </a:endParaRPr>
            </a:p>
            <a:p>
              <a:pPr algn="r" rtl="1"/>
              <a:endParaRPr lang="en-US" sz="100" b="1" dirty="0" smtClean="0">
                <a:latin typeface="XB Kayhan" panose="02000503080000020003" pitchFamily="2" charset="-78"/>
                <a:cs typeface="XB Kayhan" panose="02000503080000020003" pitchFamily="2" charset="-78"/>
              </a:endParaRPr>
            </a:p>
            <a:p>
              <a:pPr algn="just" rtl="1"/>
              <a:r>
                <a:rPr lang="fa-IR" sz="1100" dirty="0">
                  <a:latin typeface="XB Kayhan" panose="02000503080000020003" pitchFamily="2" charset="-78"/>
                  <a:cs typeface="XB Kayhan" panose="02000503080000020003" pitchFamily="2" charset="-78"/>
                </a:rPr>
                <a:t>متن آزمایشی</a:t>
              </a:r>
              <a:r>
                <a:rPr lang="en-US" sz="1100" dirty="0">
                  <a:latin typeface="XB Kayhan" panose="02000503080000020003" pitchFamily="2" charset="-78"/>
                  <a:cs typeface="XB Kayhan" panose="02000503080000020003" pitchFamily="2" charset="-78"/>
                </a:rPr>
                <a:t> </a:t>
              </a:r>
              <a:r>
                <a:rPr lang="ar-SA" sz="1100" dirty="0"/>
                <a:t>(</a:t>
              </a:r>
              <a:r>
                <a:rPr lang="en-US" sz="1100" dirty="0"/>
                <a:t>B Lotus </a:t>
              </a:r>
              <a:r>
                <a:rPr lang="en-US" sz="1100" dirty="0" smtClean="0"/>
                <a:t>11</a:t>
              </a:r>
              <a:r>
                <a:rPr lang="fa-IR" sz="1100" dirty="0" smtClean="0"/>
                <a:t>)</a:t>
              </a:r>
              <a:r>
                <a:rPr lang="fa-IR" sz="1100" dirty="0" smtClean="0">
                  <a:latin typeface="XB Kayhan" panose="02000503080000020003" pitchFamily="2" charset="-78"/>
                  <a:cs typeface="XB Kayhan" panose="02000503080000020003" pitchFamily="2" charset="-78"/>
                </a:rPr>
                <a:t> </a:t>
              </a:r>
              <a:r>
                <a:rPr lang="fa-IR" sz="1100" dirty="0">
                  <a:latin typeface="XB Kayhan" panose="02000503080000020003" pitchFamily="2" charset="-78"/>
                  <a:cs typeface="XB Kayhan" panose="02000503080000020003" pitchFamily="2" charset="-78"/>
                </a:rPr>
                <a:t>متن آزمایشی متن آزمایشی متن آزمایشی متن آزمایشی متن آزمایشی متن آزمایشی متن آزمایشی متن آزمایشی متن آزمایشی متن</a:t>
              </a:r>
              <a:r>
                <a:rPr lang="en-US" sz="1100" dirty="0"/>
                <a:t> </a:t>
              </a:r>
              <a:r>
                <a:rPr lang="fa-IR" sz="1100" dirty="0"/>
                <a:t>متن متن متن </a:t>
              </a:r>
              <a:r>
                <a:rPr lang="fa-IR" sz="1100" dirty="0">
                  <a:latin typeface="XB Kayhan" panose="02000503080000020003" pitchFamily="2" charset="-78"/>
                  <a:cs typeface="XB Kayhan" panose="02000503080000020003" pitchFamily="2" charset="-78"/>
                </a:rPr>
                <a:t>آزمایشی متن آزمایشی متن آزمایشی متن آزمایشی متن آزمایشی متن آزمایشی متن آزمایشی متن آزمایشی متن آزمایشی متن آزمایشی متن آزمایشی متن آزمایشی متن </a:t>
              </a:r>
              <a:endParaRPr lang="fa-IR" sz="1100" dirty="0">
                <a:latin typeface="XB Kayhan" panose="02000503080000020003" pitchFamily="2" charset="-78"/>
                <a:cs typeface="XB Kayhan" panose="02000503080000020003" pitchFamily="2" charset="-78"/>
              </a:endParaRPr>
            </a:p>
          </p:txBody>
        </p:sp>
      </p:grpSp>
      <p:grpSp>
        <p:nvGrpSpPr>
          <p:cNvPr id="38" name="Group 37"/>
          <p:cNvGrpSpPr/>
          <p:nvPr/>
        </p:nvGrpSpPr>
        <p:grpSpPr>
          <a:xfrm>
            <a:off x="228766" y="1652715"/>
            <a:ext cx="6403957" cy="1394581"/>
            <a:chOff x="3449188" y="6597611"/>
            <a:chExt cx="3224298" cy="631393"/>
          </a:xfrm>
        </p:grpSpPr>
        <p:sp>
          <p:nvSpPr>
            <p:cNvPr id="39" name="Rounded Rectangle 38"/>
            <p:cNvSpPr/>
            <p:nvPr/>
          </p:nvSpPr>
          <p:spPr>
            <a:xfrm>
              <a:off x="3449188" y="6597611"/>
              <a:ext cx="3224298" cy="631393"/>
            </a:xfrm>
            <a:prstGeom prst="roundRect">
              <a:avLst>
                <a:gd name="adj" fmla="val 812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449188" y="6627402"/>
              <a:ext cx="3224298" cy="444236"/>
            </a:xfrm>
            <a:prstGeom prst="rect">
              <a:avLst/>
            </a:prstGeom>
            <a:noFill/>
          </p:spPr>
          <p:txBody>
            <a:bodyPr wrap="square" rtlCol="0">
              <a:spAutoFit/>
            </a:bodyPr>
            <a:lstStyle/>
            <a:p>
              <a:pPr algn="r" rtl="1"/>
              <a:r>
                <a:rPr lang="ar-SA" sz="1400" b="1" dirty="0">
                  <a:cs typeface="B Lotus" panose="00000400000000000000" pitchFamily="2" charset="-78"/>
                </a:rPr>
                <a:t>عنوان </a:t>
              </a:r>
              <a:r>
                <a:rPr lang="fa-IR" sz="1400" b="1" dirty="0">
                  <a:cs typeface="B Lotus" panose="00000400000000000000" pitchFamily="2" charset="-78"/>
                </a:rPr>
                <a:t>بخش</a:t>
              </a:r>
              <a:r>
                <a:rPr lang="ar-SA" sz="1400" b="1" dirty="0">
                  <a:cs typeface="B Lotus" panose="00000400000000000000" pitchFamily="2" charset="-78"/>
                </a:rPr>
                <a:t> عنوان مقاله (</a:t>
              </a:r>
              <a:r>
                <a:rPr lang="en-US" sz="1400" b="1" dirty="0">
                  <a:cs typeface="B Lotus" panose="00000400000000000000" pitchFamily="2" charset="-78"/>
                </a:rPr>
                <a:t>B Lotus 14</a:t>
              </a:r>
              <a:r>
                <a:rPr lang="ar-SA" sz="1400" b="1" dirty="0">
                  <a:cs typeface="B Lotus" panose="00000400000000000000" pitchFamily="2" charset="-78"/>
                </a:rPr>
                <a:t>پررنگ)</a:t>
              </a:r>
              <a:endParaRPr lang="en-US" sz="1400" b="1" dirty="0">
                <a:cs typeface="B Lotus" panose="00000400000000000000" pitchFamily="2" charset="-78"/>
              </a:endParaRPr>
            </a:p>
            <a:p>
              <a:pPr algn="just" rtl="1"/>
              <a:r>
                <a:rPr lang="fa-IR" sz="1100" dirty="0" smtClean="0">
                  <a:latin typeface="XB Kayhan" panose="02000503080000020003" pitchFamily="2" charset="-78"/>
                  <a:cs typeface="XB Kayhan" panose="02000503080000020003" pitchFamily="2" charset="-78"/>
                </a:rPr>
                <a:t>متن </a:t>
              </a:r>
              <a:r>
                <a:rPr lang="fa-IR" sz="1100" dirty="0">
                  <a:latin typeface="XB Kayhan" panose="02000503080000020003" pitchFamily="2" charset="-78"/>
                  <a:cs typeface="XB Kayhan" panose="02000503080000020003" pitchFamily="2" charset="-78"/>
                </a:rPr>
                <a:t>آزمایشی</a:t>
              </a:r>
              <a:r>
                <a:rPr lang="en-US" sz="1100" dirty="0">
                  <a:latin typeface="XB Kayhan" panose="02000503080000020003" pitchFamily="2" charset="-78"/>
                  <a:cs typeface="XB Kayhan" panose="02000503080000020003" pitchFamily="2" charset="-78"/>
                </a:rPr>
                <a:t> </a:t>
              </a:r>
              <a:r>
                <a:rPr lang="ar-SA" sz="1100" dirty="0"/>
                <a:t>(</a:t>
              </a:r>
              <a:r>
                <a:rPr lang="en-US" sz="1100" dirty="0"/>
                <a:t>B Lotus </a:t>
              </a:r>
              <a:r>
                <a:rPr lang="en-US" sz="1100" dirty="0" smtClean="0"/>
                <a:t>11</a:t>
              </a:r>
              <a:r>
                <a:rPr lang="fa-IR" sz="1100" dirty="0" smtClean="0"/>
                <a:t>)</a:t>
              </a:r>
              <a:r>
                <a:rPr lang="fa-IR" sz="1100" dirty="0" smtClean="0">
                  <a:latin typeface="XB Kayhan" panose="02000503080000020003" pitchFamily="2" charset="-78"/>
                  <a:cs typeface="XB Kayhan" panose="02000503080000020003" pitchFamily="2" charset="-78"/>
                </a:rPr>
                <a:t> </a:t>
              </a:r>
              <a:r>
                <a:rPr lang="fa-IR" sz="1100" dirty="0">
                  <a:latin typeface="XB Kayhan" panose="02000503080000020003" pitchFamily="2" charset="-78"/>
                  <a:cs typeface="XB Kayhan" panose="02000503080000020003" pitchFamily="2" charset="-78"/>
                </a:rPr>
                <a:t>متن آزمایشی متن آزمایشی متن آزمایشی متن آزمایشی متن آزمایشی متن آزمایشی متن آزمایشی متن آزمایشی متن آزمایشی متن</a:t>
              </a:r>
              <a:r>
                <a:rPr lang="en-US" sz="1100" dirty="0"/>
                <a:t> </a:t>
              </a:r>
              <a:r>
                <a:rPr lang="fa-IR" sz="1100" dirty="0"/>
                <a:t>متن متن متن </a:t>
              </a:r>
              <a:r>
                <a:rPr lang="fa-IR" sz="1100" dirty="0">
                  <a:latin typeface="XB Kayhan" panose="02000503080000020003" pitchFamily="2" charset="-78"/>
                  <a:cs typeface="XB Kayhan" panose="02000503080000020003" pitchFamily="2" charset="-78"/>
                </a:rPr>
                <a:t>آزمایشی متن آزمایشی متن آزمایشی متن آزمایشی متن آزمایشی متن آزمایشی متن آزمایشی متن آزمایشی متن آزمایشی متن آزمایشی متن آزمایشی متن آزمایشی متن </a:t>
              </a:r>
            </a:p>
            <a:p>
              <a:pPr algn="just" rtl="1"/>
              <a:r>
                <a:rPr lang="fa-IR" sz="1100" dirty="0" smtClean="0">
                  <a:latin typeface="XB Kayhan" panose="02000503080000020003" pitchFamily="2" charset="-78"/>
                  <a:cs typeface="XB Kayhan" panose="02000503080000020003" pitchFamily="2" charset="-78"/>
                </a:rPr>
                <a:t>متن </a:t>
              </a:r>
              <a:r>
                <a:rPr lang="fa-IR" sz="1100" dirty="0">
                  <a:latin typeface="XB Kayhan" panose="02000503080000020003" pitchFamily="2" charset="-78"/>
                  <a:cs typeface="XB Kayhan" panose="02000503080000020003" pitchFamily="2" charset="-78"/>
                </a:rPr>
                <a:t>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ی متن آزمایشی </a:t>
              </a:r>
              <a:r>
                <a:rPr lang="fa-IR" sz="1100" dirty="0" smtClean="0">
                  <a:latin typeface="XB Kayhan" panose="02000503080000020003" pitchFamily="2" charset="-78"/>
                  <a:cs typeface="XB Kayhan" panose="02000503080000020003" pitchFamily="2" charset="-78"/>
                </a:rPr>
                <a:t>متن</a:t>
              </a:r>
              <a:endParaRPr lang="fa-IR" sz="1100" dirty="0">
                <a:latin typeface="XB Kayhan" panose="02000503080000020003" pitchFamily="2" charset="-78"/>
                <a:cs typeface="XB Kayhan" panose="02000503080000020003" pitchFamily="2" charset="-78"/>
              </a:endParaRPr>
            </a:p>
          </p:txBody>
        </p:sp>
      </p:grpSp>
      <p:sp>
        <p:nvSpPr>
          <p:cNvPr id="41" name="TextBox 40"/>
          <p:cNvSpPr txBox="1"/>
          <p:nvPr/>
        </p:nvSpPr>
        <p:spPr>
          <a:xfrm>
            <a:off x="243210" y="613387"/>
            <a:ext cx="6371431" cy="923330"/>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ar-SA" sz="1600" b="1" dirty="0">
                <a:cs typeface="B Lotus" panose="00000400000000000000" pitchFamily="2" charset="-78"/>
              </a:rPr>
              <a:t>عنوان مقاله عنوان مقاله عنوان مقاله عنوان مقاله (</a:t>
            </a:r>
            <a:r>
              <a:rPr lang="en-US" sz="1600" b="1" dirty="0">
                <a:cs typeface="B Lotus" panose="00000400000000000000" pitchFamily="2" charset="-78"/>
              </a:rPr>
              <a:t>B Lotus 16</a:t>
            </a:r>
            <a:r>
              <a:rPr lang="ar-SA" sz="1600" b="1" dirty="0">
                <a:cs typeface="B Lotus" panose="00000400000000000000" pitchFamily="2" charset="-78"/>
              </a:rPr>
              <a:t>پررنگ)</a:t>
            </a:r>
            <a:endParaRPr lang="en-US" sz="1600" b="1" dirty="0">
              <a:cs typeface="B Lotus" panose="00000400000000000000"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ar-SA" sz="1200" b="1" dirty="0">
                <a:cs typeface="B Lotus" panose="00000400000000000000" pitchFamily="2" charset="-78"/>
              </a:rPr>
              <a:t>نام خانوادگی</a:t>
            </a:r>
            <a:r>
              <a:rPr lang="fa-IR" sz="1200" b="1" dirty="0">
                <a:cs typeface="B Lotus" panose="00000400000000000000" pitchFamily="2" charset="-78"/>
              </a:rPr>
              <a:t>، نام</a:t>
            </a:r>
            <a:r>
              <a:rPr lang="ar-SA" sz="1200" b="1" baseline="30000" dirty="0">
                <a:cs typeface="B Lotus" panose="00000400000000000000" pitchFamily="2" charset="-78"/>
              </a:rPr>
              <a:t>1 </a:t>
            </a:r>
            <a:r>
              <a:rPr lang="ar-SA" sz="1200" b="1" dirty="0">
                <a:cs typeface="B Lotus" panose="00000400000000000000" pitchFamily="2" charset="-78"/>
              </a:rPr>
              <a:t>؛ نام خانوادگی، نام</a:t>
            </a:r>
            <a:r>
              <a:rPr lang="ar-SA" sz="1200" b="1" baseline="30000" dirty="0">
                <a:cs typeface="B Lotus" panose="00000400000000000000" pitchFamily="2" charset="-78"/>
              </a:rPr>
              <a:t>2   </a:t>
            </a:r>
            <a:r>
              <a:rPr lang="ar-SA" sz="1200" b="1" dirty="0">
                <a:cs typeface="B Lotus" panose="00000400000000000000" pitchFamily="2" charset="-78"/>
              </a:rPr>
              <a:t>(</a:t>
            </a:r>
            <a:r>
              <a:rPr lang="en-US" sz="1200" b="1" dirty="0">
                <a:cs typeface="B Lotus" panose="00000400000000000000" pitchFamily="2" charset="-78"/>
              </a:rPr>
              <a:t>B Lotus 12</a:t>
            </a:r>
            <a:r>
              <a:rPr lang="ar-SA" sz="1200" b="1" dirty="0">
                <a:cs typeface="B Lotus" panose="00000400000000000000" pitchFamily="2" charset="-78"/>
              </a:rPr>
              <a:t> پررنگ</a:t>
            </a:r>
            <a:r>
              <a:rPr lang="ar-SA" sz="1200" b="1" dirty="0" smtClean="0">
                <a:cs typeface="B Lotus" panose="00000400000000000000" pitchFamily="2" charset="-78"/>
              </a:rPr>
              <a:t>)</a:t>
            </a:r>
            <a:endParaRPr lang="fa-IR" sz="1200" b="1" dirty="0" smtClean="0">
              <a:cs typeface="B Lotus" panose="00000400000000000000" pitchFamily="2" charset="-78"/>
            </a:endParaRPr>
          </a:p>
          <a:p>
            <a:pPr algn="r" rtl="1"/>
            <a:r>
              <a:rPr lang="fa-IR" sz="1000" baseline="30000" dirty="0">
                <a:cs typeface="B Lotus" panose="00000400000000000000" pitchFamily="2" charset="-78"/>
              </a:rPr>
              <a:t>1</a:t>
            </a:r>
            <a:r>
              <a:rPr lang="fa-IR" sz="1000" i="1" dirty="0">
                <a:cs typeface="B Lotus" panose="00000400000000000000" pitchFamily="2" charset="-78"/>
              </a:rPr>
              <a:t> نام دانشگاه يا مؤسسه، نام دانشكده يا گروه</a:t>
            </a:r>
            <a:r>
              <a:rPr lang="fa-IR" sz="1000" i="1" baseline="30000" dirty="0">
                <a:cs typeface="B Lotus" panose="00000400000000000000" pitchFamily="2" charset="-78"/>
              </a:rPr>
              <a:t>  </a:t>
            </a:r>
            <a:r>
              <a:rPr lang="ar-SA" sz="1000" i="1" dirty="0">
                <a:cs typeface="B Lotus" panose="00000400000000000000" pitchFamily="2" charset="-78"/>
              </a:rPr>
              <a:t>(</a:t>
            </a:r>
            <a:r>
              <a:rPr lang="en-US" sz="1000" i="1" dirty="0">
                <a:cs typeface="B Lotus" panose="00000400000000000000" pitchFamily="2" charset="-78"/>
              </a:rPr>
              <a:t>B Lotus 10</a:t>
            </a:r>
            <a:r>
              <a:rPr lang="ar-SA" sz="1000" i="1" dirty="0">
                <a:cs typeface="B Lotus" panose="00000400000000000000" pitchFamily="2" charset="-78"/>
              </a:rPr>
              <a:t>)</a:t>
            </a:r>
            <a:endParaRPr lang="en-US" sz="1000" dirty="0">
              <a:cs typeface="B Lotus" panose="00000400000000000000" pitchFamily="2" charset="-78"/>
            </a:endParaRPr>
          </a:p>
          <a:p>
            <a:pPr algn="r" rtl="1"/>
            <a:r>
              <a:rPr lang="fa-IR" sz="1000" i="1" baseline="30000" dirty="0">
                <a:cs typeface="B Lotus" panose="00000400000000000000" pitchFamily="2" charset="-78"/>
              </a:rPr>
              <a:t>2 </a:t>
            </a:r>
            <a:r>
              <a:rPr lang="fa-IR" sz="1000" i="1" dirty="0">
                <a:cs typeface="B Lotus" panose="00000400000000000000" pitchFamily="2" charset="-78"/>
              </a:rPr>
              <a:t>نام دانشگاه یا موسسه، نام دانشکده یا گروه </a:t>
            </a:r>
            <a:r>
              <a:rPr lang="ar-SA" sz="1000" i="1" dirty="0">
                <a:cs typeface="B Lotus" panose="00000400000000000000" pitchFamily="2" charset="-78"/>
              </a:rPr>
              <a:t>(</a:t>
            </a:r>
            <a:r>
              <a:rPr lang="en-US" sz="1000" i="1" dirty="0">
                <a:cs typeface="B Lotus" panose="00000400000000000000" pitchFamily="2" charset="-78"/>
              </a:rPr>
              <a:t>B Lotus 10</a:t>
            </a:r>
            <a:r>
              <a:rPr lang="ar-SA" sz="1000" i="1" dirty="0" smtClean="0">
                <a:cs typeface="B Lotus" panose="00000400000000000000" pitchFamily="2" charset="-78"/>
              </a:rPr>
              <a:t>)</a:t>
            </a:r>
            <a:endParaRPr lang="en-US" sz="1200" dirty="0">
              <a:cs typeface="B Lotus" panose="00000400000000000000" pitchFamily="2" charset="-78"/>
            </a:endParaRPr>
          </a:p>
        </p:txBody>
      </p:sp>
      <p:grpSp>
        <p:nvGrpSpPr>
          <p:cNvPr id="42" name="Group 41"/>
          <p:cNvGrpSpPr/>
          <p:nvPr/>
        </p:nvGrpSpPr>
        <p:grpSpPr>
          <a:xfrm>
            <a:off x="243210" y="4853326"/>
            <a:ext cx="6403957" cy="2966963"/>
            <a:chOff x="3449188" y="6597611"/>
            <a:chExt cx="3224298" cy="631393"/>
          </a:xfrm>
        </p:grpSpPr>
        <p:sp>
          <p:nvSpPr>
            <p:cNvPr id="43" name="Rounded Rectangle 42"/>
            <p:cNvSpPr/>
            <p:nvPr/>
          </p:nvSpPr>
          <p:spPr>
            <a:xfrm>
              <a:off x="3449188" y="6597611"/>
              <a:ext cx="3224298" cy="631393"/>
            </a:xfrm>
            <a:prstGeom prst="roundRect">
              <a:avLst>
                <a:gd name="adj" fmla="val 426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188" y="6627402"/>
              <a:ext cx="3224298" cy="573375"/>
            </a:xfrm>
            <a:prstGeom prst="rect">
              <a:avLst/>
            </a:prstGeom>
            <a:noFill/>
          </p:spPr>
          <p:txBody>
            <a:bodyPr wrap="square" rtlCol="0">
              <a:spAutoFit/>
            </a:bodyPr>
            <a:lstStyle/>
            <a:p>
              <a:pPr algn="r" rtl="1"/>
              <a:r>
                <a:rPr lang="ar-SA" sz="1400" b="1" dirty="0">
                  <a:cs typeface="B Lotus" panose="00000400000000000000" pitchFamily="2" charset="-78"/>
                </a:rPr>
                <a:t>عنوان </a:t>
              </a:r>
              <a:r>
                <a:rPr lang="fa-IR" sz="1400" b="1" dirty="0">
                  <a:cs typeface="B Lotus" panose="00000400000000000000" pitchFamily="2" charset="-78"/>
                </a:rPr>
                <a:t>بخش</a:t>
              </a:r>
              <a:r>
                <a:rPr lang="ar-SA" sz="1400" b="1" dirty="0">
                  <a:cs typeface="B Lotus" panose="00000400000000000000" pitchFamily="2" charset="-78"/>
                </a:rPr>
                <a:t> عنوان مقاله (</a:t>
              </a:r>
              <a:r>
                <a:rPr lang="en-US" sz="1400" b="1" dirty="0">
                  <a:cs typeface="B Lotus" panose="00000400000000000000" pitchFamily="2" charset="-78"/>
                </a:rPr>
                <a:t>B Lotus 14</a:t>
              </a:r>
              <a:r>
                <a:rPr lang="ar-SA" sz="1400" b="1" dirty="0">
                  <a:cs typeface="B Lotus" panose="00000400000000000000" pitchFamily="2" charset="-78"/>
                </a:rPr>
                <a:t>پررنگ)</a:t>
              </a:r>
              <a:endParaRPr lang="en-US" sz="1400" b="1" dirty="0">
                <a:cs typeface="B Lotus" panose="00000400000000000000" pitchFamily="2" charset="-78"/>
              </a:endParaRPr>
            </a:p>
            <a:p>
              <a:pPr algn="just" rtl="1"/>
              <a:r>
                <a:rPr lang="fa-IR" sz="1100" dirty="0" smtClean="0">
                  <a:latin typeface="XB Kayhan" panose="02000503080000020003" pitchFamily="2" charset="-78"/>
                  <a:cs typeface="XB Kayhan" panose="02000503080000020003" pitchFamily="2" charset="-78"/>
                </a:rPr>
                <a:t>متن </a:t>
              </a:r>
              <a:r>
                <a:rPr lang="fa-IR" sz="1100" dirty="0">
                  <a:latin typeface="XB Kayhan" panose="02000503080000020003" pitchFamily="2" charset="-78"/>
                  <a:cs typeface="XB Kayhan" panose="02000503080000020003" pitchFamily="2" charset="-78"/>
                </a:rPr>
                <a:t>آزمایشی</a:t>
              </a:r>
              <a:r>
                <a:rPr lang="en-US" sz="1100" dirty="0">
                  <a:latin typeface="XB Kayhan" panose="02000503080000020003" pitchFamily="2" charset="-78"/>
                  <a:cs typeface="XB Kayhan" panose="02000503080000020003" pitchFamily="2" charset="-78"/>
                </a:rPr>
                <a:t> </a:t>
              </a:r>
              <a:r>
                <a:rPr lang="ar-SA" sz="1100" dirty="0"/>
                <a:t>(</a:t>
              </a:r>
              <a:r>
                <a:rPr lang="en-US" sz="1100" dirty="0"/>
                <a:t>B Lotus </a:t>
              </a:r>
              <a:r>
                <a:rPr lang="en-US" sz="1100" dirty="0" smtClean="0"/>
                <a:t>11</a:t>
              </a:r>
              <a:r>
                <a:rPr lang="fa-IR" sz="1100" dirty="0" smtClean="0"/>
                <a:t>)</a:t>
              </a:r>
              <a:r>
                <a:rPr lang="fa-IR" sz="1100" dirty="0" smtClean="0">
                  <a:latin typeface="XB Kayhan" panose="02000503080000020003" pitchFamily="2" charset="-78"/>
                  <a:cs typeface="XB Kayhan" panose="02000503080000020003" pitchFamily="2" charset="-78"/>
                </a:rPr>
                <a:t> </a:t>
              </a:r>
              <a:r>
                <a:rPr lang="fa-IR" sz="1100" dirty="0">
                  <a:latin typeface="XB Kayhan" panose="02000503080000020003" pitchFamily="2" charset="-78"/>
                  <a:cs typeface="XB Kayhan" panose="02000503080000020003" pitchFamily="2" charset="-78"/>
                </a:rPr>
                <a:t>متن آزمایشی متن آزمایشی متن آزمایشی متن آزمایشی متن آزمایشی متن آزمایشی متن آزمایشی متن آزمایشی متن آزمایشی متن</a:t>
              </a:r>
              <a:r>
                <a:rPr lang="en-US" sz="1100" dirty="0"/>
                <a:t> </a:t>
              </a:r>
              <a:r>
                <a:rPr lang="fa-IR" sz="1100" dirty="0"/>
                <a:t>متن متن متن </a:t>
              </a:r>
              <a:r>
                <a:rPr lang="fa-IR" sz="1100" dirty="0">
                  <a:latin typeface="XB Kayhan" panose="02000503080000020003" pitchFamily="2" charset="-78"/>
                  <a:cs typeface="XB Kayhan" panose="02000503080000020003" pitchFamily="2" charset="-78"/>
                </a:rPr>
                <a:t>آزمایشی متن آزمایشی متن آزمایشی متن آزمایشی متن آزمایشی متن آزمایشی متن آزمایشی متن آزمایشی متن آزمایشی متن آزمایشی متن آزمایشی متن آزمایشی متن </a:t>
              </a:r>
            </a:p>
            <a:p>
              <a:pPr algn="just" rtl="1"/>
              <a:r>
                <a:rPr lang="fa-IR" sz="1100" dirty="0" smtClean="0">
                  <a:latin typeface="XB Kayhan" panose="02000503080000020003" pitchFamily="2" charset="-78"/>
                  <a:cs typeface="XB Kayhan" panose="02000503080000020003" pitchFamily="2" charset="-78"/>
                </a:rPr>
                <a:t>متن </a:t>
              </a:r>
              <a:r>
                <a:rPr lang="fa-IR" sz="1100" dirty="0">
                  <a:latin typeface="XB Kayhan" panose="02000503080000020003" pitchFamily="2" charset="-78"/>
                  <a:cs typeface="XB Kayhan" panose="02000503080000020003" pitchFamily="2" charset="-78"/>
                </a:rPr>
                <a:t>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ی متن آزمایشی متن</a:t>
              </a:r>
            </a:p>
            <a:p>
              <a:pPr algn="just" rtl="1"/>
              <a:r>
                <a:rPr lang="fa-IR" sz="1100" dirty="0">
                  <a:latin typeface="XB Kayhan" panose="02000503080000020003" pitchFamily="2" charset="-78"/>
                  <a:cs typeface="XB Kayhan" panose="02000503080000020003" pitchFamily="2" charset="-78"/>
                </a:rPr>
                <a:t>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آزمایشی متن </a:t>
              </a:r>
              <a:r>
                <a:rPr lang="fa-IR" sz="1100" dirty="0" smtClean="0">
                  <a:latin typeface="XB Kayhan" panose="02000503080000020003" pitchFamily="2" charset="-78"/>
                  <a:cs typeface="XB Kayhan" panose="02000503080000020003" pitchFamily="2" charset="-78"/>
                </a:rPr>
                <a:t>آزمایشی</a:t>
              </a:r>
              <a:endParaRPr lang="fa-IR" sz="1100" b="1" dirty="0" smtClean="0">
                <a:solidFill>
                  <a:srgbClr val="A00000"/>
                </a:solidFill>
                <a:latin typeface="XB Kayhan" panose="02000503080000020003" pitchFamily="2" charset="-78"/>
                <a:cs typeface="XB Kayhan" panose="02000503080000020003" pitchFamily="2" charset="-78"/>
              </a:endParaRPr>
            </a:p>
          </p:txBody>
        </p:sp>
      </p:grpSp>
      <p:grpSp>
        <p:nvGrpSpPr>
          <p:cNvPr id="45" name="Group 44"/>
          <p:cNvGrpSpPr/>
          <p:nvPr/>
        </p:nvGrpSpPr>
        <p:grpSpPr>
          <a:xfrm>
            <a:off x="3504083" y="7910682"/>
            <a:ext cx="3147060" cy="1715637"/>
            <a:chOff x="228600" y="5845235"/>
            <a:chExt cx="3147060" cy="1736853"/>
          </a:xfrm>
        </p:grpSpPr>
        <p:sp>
          <p:nvSpPr>
            <p:cNvPr id="46" name="Rounded Rectangle 45"/>
            <p:cNvSpPr/>
            <p:nvPr/>
          </p:nvSpPr>
          <p:spPr>
            <a:xfrm>
              <a:off x="228600" y="5845235"/>
              <a:ext cx="3147060" cy="173685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34325" y="5917366"/>
              <a:ext cx="2955925" cy="156481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ar-SA" sz="1400" b="1" dirty="0" smtClean="0">
                  <a:cs typeface="B Lotus" panose="00000400000000000000" pitchFamily="2" charset="-78"/>
                </a:rPr>
                <a:t>عنوان </a:t>
              </a:r>
              <a:r>
                <a:rPr lang="fa-IR" sz="1400" b="1" dirty="0" smtClean="0">
                  <a:cs typeface="B Lotus" panose="00000400000000000000" pitchFamily="2" charset="-78"/>
                </a:rPr>
                <a:t>بخش</a:t>
              </a:r>
              <a:r>
                <a:rPr lang="ar-SA" sz="1400" b="1" dirty="0" smtClean="0">
                  <a:cs typeface="B Lotus" panose="00000400000000000000" pitchFamily="2" charset="-78"/>
                </a:rPr>
                <a:t> </a:t>
              </a:r>
              <a:r>
                <a:rPr lang="ar-SA" sz="1400" b="1" dirty="0">
                  <a:cs typeface="B Lotus" panose="00000400000000000000" pitchFamily="2" charset="-78"/>
                </a:rPr>
                <a:t>عنوان مقاله (</a:t>
              </a:r>
              <a:r>
                <a:rPr lang="en-US" sz="1400" b="1" dirty="0">
                  <a:cs typeface="B Lotus" panose="00000400000000000000" pitchFamily="2" charset="-78"/>
                </a:rPr>
                <a:t>B Lotus </a:t>
              </a:r>
              <a:r>
                <a:rPr lang="en-US" sz="1400" b="1" dirty="0" smtClean="0">
                  <a:cs typeface="B Lotus" panose="00000400000000000000" pitchFamily="2" charset="-78"/>
                </a:rPr>
                <a:t>1</a:t>
              </a:r>
              <a:r>
                <a:rPr lang="en-US" sz="1400" b="1" dirty="0">
                  <a:cs typeface="B Lotus" panose="00000400000000000000" pitchFamily="2" charset="-78"/>
                </a:rPr>
                <a:t>4</a:t>
              </a:r>
              <a:r>
                <a:rPr lang="ar-SA" sz="1400" b="1" dirty="0" smtClean="0">
                  <a:cs typeface="B Lotus" panose="00000400000000000000" pitchFamily="2" charset="-78"/>
                </a:rPr>
                <a:t>پررنگ</a:t>
              </a:r>
              <a:r>
                <a:rPr lang="ar-SA" sz="1400" b="1" dirty="0">
                  <a:cs typeface="B Lotus" panose="00000400000000000000" pitchFamily="2" charset="-78"/>
                </a:rPr>
                <a:t>)</a:t>
              </a:r>
              <a:endParaRPr lang="en-US" sz="1400" b="1" dirty="0">
                <a:cs typeface="B Lotus" panose="00000400000000000000" pitchFamily="2" charset="-78"/>
              </a:endParaRPr>
            </a:p>
            <a:p>
              <a:pPr algn="r" rtl="1"/>
              <a:endParaRPr lang="en-US" sz="100" b="1" dirty="0" smtClean="0">
                <a:latin typeface="XB Kayhan" panose="02000503080000020003" pitchFamily="2" charset="-78"/>
                <a:cs typeface="XB Kayhan" panose="02000503080000020003" pitchFamily="2" charset="-78"/>
              </a:endParaRPr>
            </a:p>
            <a:p>
              <a:pPr algn="just" rtl="1"/>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en-US" sz="1100" dirty="0" smtClean="0">
                  <a:latin typeface="XB Kayhan" panose="02000503080000020003" pitchFamily="2" charset="-78"/>
                  <a:cs typeface="XB Kayhan" panose="02000503080000020003" pitchFamily="2" charset="-78"/>
                </a:rPr>
                <a:t> </a:t>
              </a:r>
              <a:r>
                <a:rPr lang="ar-SA" sz="1100" dirty="0"/>
                <a:t>(</a:t>
              </a:r>
              <a:r>
                <a:rPr lang="en-US" sz="1100" dirty="0"/>
                <a:t>B Lotus </a:t>
              </a:r>
              <a:r>
                <a:rPr lang="en-US" sz="1100" dirty="0" smtClean="0"/>
                <a:t>11</a:t>
              </a:r>
              <a:r>
                <a:rPr lang="fa-IR" sz="1100" dirty="0" smtClean="0"/>
                <a:t>)</a:t>
              </a:r>
              <a:r>
                <a:rPr lang="fa-IR" sz="1100" dirty="0" smtClean="0">
                  <a:latin typeface="XB Kayhan" panose="02000503080000020003" pitchFamily="2" charset="-78"/>
                  <a:cs typeface="XB Kayhan" panose="02000503080000020003" pitchFamily="2" charset="-78"/>
                </a:rPr>
                <a:t> </a:t>
              </a:r>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a:t>
              </a:r>
              <a:r>
                <a:rPr lang="fa-IR" sz="1100" dirty="0" smtClean="0">
                  <a:latin typeface="XB Kayhan" panose="02000503080000020003" pitchFamily="2" charset="-78"/>
                  <a:cs typeface="XB Kayhan" panose="02000503080000020003" pitchFamily="2" charset="-78"/>
                </a:rPr>
                <a:t>متن</a:t>
              </a:r>
              <a:r>
                <a:rPr lang="en-US" sz="1100" dirty="0"/>
                <a:t> </a:t>
              </a:r>
              <a:r>
                <a:rPr lang="fa-IR" sz="1100" dirty="0"/>
                <a:t>متن </a:t>
              </a:r>
              <a:r>
                <a:rPr lang="fa-IR" sz="1100" dirty="0" smtClean="0"/>
                <a:t>متن متن </a:t>
              </a:r>
              <a:r>
                <a:rPr lang="fa-IR" sz="1100" dirty="0" smtClean="0">
                  <a:latin typeface="XB Kayhan" panose="02000503080000020003" pitchFamily="2" charset="-78"/>
                  <a:cs typeface="XB Kayhan" panose="02000503080000020003" pitchFamily="2" charset="-78"/>
                </a:rPr>
                <a:t>آزمایشی </a:t>
              </a:r>
              <a:r>
                <a:rPr lang="fa-IR" sz="1100" dirty="0">
                  <a:latin typeface="XB Kayhan" panose="02000503080000020003" pitchFamily="2" charset="-78"/>
                  <a:cs typeface="XB Kayhan" panose="02000503080000020003" pitchFamily="2" charset="-78"/>
                </a:rPr>
                <a:t>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آزمایشی متن </a:t>
              </a:r>
              <a:r>
                <a:rPr lang="fa-IR" sz="1100" dirty="0" smtClean="0">
                  <a:latin typeface="XB Kayhan" panose="02000503080000020003" pitchFamily="2" charset="-78"/>
                  <a:cs typeface="XB Kayhan" panose="02000503080000020003" pitchFamily="2" charset="-78"/>
                </a:rPr>
                <a:t>آزمایشی</a:t>
              </a:r>
              <a:r>
                <a:rPr lang="fa-IR" sz="1100" dirty="0">
                  <a:latin typeface="XB Kayhan" panose="02000503080000020003" pitchFamily="2" charset="-78"/>
                  <a:cs typeface="XB Kayhan" panose="02000503080000020003" pitchFamily="2" charset="-78"/>
                </a:rPr>
                <a:t> متن </a:t>
              </a:r>
            </a:p>
          </p:txBody>
        </p:sp>
      </p:grpSp>
      <p:grpSp>
        <p:nvGrpSpPr>
          <p:cNvPr id="48" name="Group 47"/>
          <p:cNvGrpSpPr/>
          <p:nvPr/>
        </p:nvGrpSpPr>
        <p:grpSpPr>
          <a:xfrm>
            <a:off x="247186" y="7910681"/>
            <a:ext cx="3147060" cy="1715638"/>
            <a:chOff x="228600" y="5845235"/>
            <a:chExt cx="3147060" cy="1736853"/>
          </a:xfrm>
        </p:grpSpPr>
        <p:sp>
          <p:nvSpPr>
            <p:cNvPr id="49" name="Rounded Rectangle 48"/>
            <p:cNvSpPr/>
            <p:nvPr/>
          </p:nvSpPr>
          <p:spPr>
            <a:xfrm>
              <a:off x="228600" y="5845235"/>
              <a:ext cx="3147060" cy="173685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15211" y="5917365"/>
              <a:ext cx="2954399" cy="405058"/>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ar-SA" sz="1400" b="1" dirty="0" smtClean="0">
                  <a:cs typeface="B Lotus" panose="00000400000000000000" pitchFamily="2" charset="-78"/>
                </a:rPr>
                <a:t>عنوان </a:t>
              </a:r>
              <a:r>
                <a:rPr lang="fa-IR" sz="1400" b="1" dirty="0" smtClean="0">
                  <a:cs typeface="B Lotus" panose="00000400000000000000" pitchFamily="2" charset="-78"/>
                </a:rPr>
                <a:t>بخش</a:t>
              </a:r>
              <a:r>
                <a:rPr lang="ar-SA" sz="1400" b="1" dirty="0" smtClean="0">
                  <a:cs typeface="B Lotus" panose="00000400000000000000" pitchFamily="2" charset="-78"/>
                </a:rPr>
                <a:t> عنوان مقاله (</a:t>
              </a:r>
              <a:r>
                <a:rPr lang="en-US" sz="1400" b="1" dirty="0" smtClean="0">
                  <a:cs typeface="B Lotus" panose="00000400000000000000" pitchFamily="2" charset="-78"/>
                </a:rPr>
                <a:t>B Lotus 14</a:t>
              </a:r>
              <a:r>
                <a:rPr lang="ar-SA" sz="1400" b="1" dirty="0" smtClean="0">
                  <a:cs typeface="B Lotus" panose="00000400000000000000" pitchFamily="2" charset="-78"/>
                </a:rPr>
                <a:t>پررنگ)</a:t>
              </a:r>
              <a:endParaRPr lang="en-US" sz="1400" b="1" dirty="0" smtClean="0">
                <a:cs typeface="B Lotus" panose="00000400000000000000" pitchFamily="2" charset="-78"/>
              </a:endParaRPr>
            </a:p>
            <a:p>
              <a:pPr algn="r" rtl="1"/>
              <a:endParaRPr lang="en-US" sz="100" b="1" dirty="0" smtClean="0">
                <a:latin typeface="XB Kayhan" panose="02000503080000020003" pitchFamily="2" charset="-78"/>
                <a:cs typeface="XB Kayhan" panose="02000503080000020003" pitchFamily="2" charset="-78"/>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536" y="8434742"/>
            <a:ext cx="640080" cy="640080"/>
          </a:xfrm>
          <a:prstGeom prst="rect">
            <a:avLst/>
          </a:prstGeom>
        </p:spPr>
      </p:pic>
    </p:spTree>
    <p:extLst>
      <p:ext uri="{BB962C8B-B14F-4D97-AF65-F5344CB8AC3E}">
        <p14:creationId xmlns:p14="http://schemas.microsoft.com/office/powerpoint/2010/main" val="1100307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054135"/>
            </a:xfrm>
            <a:prstGeom prst="rect">
              <a:avLst/>
            </a:prstGeom>
            <a:noFill/>
          </p:spPr>
          <p:txBody>
            <a:bodyPr wrap="square" rtlCol="0">
              <a:spAutoFit/>
            </a:bodyPr>
            <a:lstStyle/>
            <a:p>
              <a:pPr algn="ctr"/>
              <a:r>
                <a:rPr lang="fa-IR" sz="120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200" b="1" dirty="0" smtClean="0">
                  <a:solidFill>
                    <a:srgbClr val="A00000"/>
                  </a:solidFill>
                  <a:latin typeface="XB Kayhan" panose="02000503080000020003" pitchFamily="2" charset="-78"/>
                  <a:cs typeface="XB Kayhan" panose="02000503080000020003" pitchFamily="2" charset="-78"/>
                </a:rPr>
                <a:t>چکیده مقاله</a:t>
              </a:r>
            </a:p>
            <a:p>
              <a:pPr algn="ctr"/>
              <a:r>
                <a:rPr lang="fa-IR" sz="100" b="1" dirty="0">
                  <a:solidFill>
                    <a:srgbClr val="A00000"/>
                  </a:solidFill>
                  <a:latin typeface="XB Kayhan" panose="02000503080000020003" pitchFamily="2" charset="-78"/>
                  <a:cs typeface="XB Kayhan" panose="02000503080000020003" pitchFamily="2" charset="-78"/>
                </a:rPr>
                <a:t> </a:t>
              </a:r>
              <a:r>
                <a:rPr lang="fa-IR" sz="300" b="1" dirty="0" smtClean="0">
                  <a:solidFill>
                    <a:srgbClr val="A00000"/>
                  </a:solidFill>
                  <a:latin typeface="XB Kayhan" panose="02000503080000020003" pitchFamily="2" charset="-78"/>
                  <a:cs typeface="XB Kayhan" panose="02000503080000020003" pitchFamily="2" charset="-78"/>
                </a:rPr>
                <a:t> </a:t>
              </a:r>
              <a:r>
                <a:rPr lang="fa-IR" sz="400" b="1" dirty="0" smtClean="0">
                  <a:solidFill>
                    <a:srgbClr val="A00000"/>
                  </a:solidFill>
                  <a:latin typeface="XB Kayhan" panose="02000503080000020003" pitchFamily="2" charset="-78"/>
                  <a:cs typeface="XB Kayhan" panose="02000503080000020003" pitchFamily="2" charset="-78"/>
                </a:rPr>
                <a:t> </a:t>
              </a:r>
              <a:r>
                <a:rPr lang="fa-IR" sz="1150" b="1" dirty="0" smtClean="0">
                  <a:solidFill>
                    <a:srgbClr val="A00000"/>
                  </a:solidFill>
                  <a:latin typeface="XB Kayhan" panose="02000503080000020003" pitchFamily="2" charset="-78"/>
                  <a:cs typeface="XB Kayhan" panose="02000503080000020003" pitchFamily="2" charset="-78"/>
                </a:rPr>
                <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r" rtl="1"/>
              <a:r>
                <a:rPr lang="fa-IR" sz="1200" dirty="0" smtClean="0">
                  <a:latin typeface="XB Kayhan" panose="02000503080000020003" pitchFamily="2" charset="-78"/>
                  <a:cs typeface="XB Kayhan" panose="02000503080000020003" pitchFamily="2" charset="-78"/>
                </a:rPr>
                <a:t>جهت </a:t>
              </a:r>
              <a:r>
                <a:rPr lang="fa-IR" sz="1200" dirty="0">
                  <a:latin typeface="XB Kayhan" panose="02000503080000020003" pitchFamily="2" charset="-78"/>
                  <a:cs typeface="XB Kayhan" panose="02000503080000020003" pitchFamily="2" charset="-78"/>
                </a:rPr>
                <a:t>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33152262-024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7662" y="8095538"/>
            <a:ext cx="598949" cy="598949"/>
          </a:xfrm>
          <a:prstGeom prst="rect">
            <a:avLst/>
          </a:prstGeom>
        </p:spPr>
      </p:pic>
      <p:pic>
        <p:nvPicPr>
          <p:cNvPr id="24" name="Picture 2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04857" y="6082379"/>
            <a:ext cx="603504" cy="603504"/>
          </a:xfrm>
          <a:prstGeom prst="rect">
            <a:avLst/>
          </a:prstGeom>
        </p:spPr>
      </p:pic>
    </p:spTree>
    <p:extLst>
      <p:ext uri="{BB962C8B-B14F-4D97-AF65-F5344CB8AC3E}">
        <p14:creationId xmlns:p14="http://schemas.microsoft.com/office/powerpoint/2010/main" val="4248612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054135"/>
            </a:xfrm>
            <a:prstGeom prst="rect">
              <a:avLst/>
            </a:prstGeom>
            <a:noFill/>
          </p:spPr>
          <p:txBody>
            <a:bodyPr wrap="square" rtlCol="0">
              <a:spAutoFit/>
            </a:bodyPr>
            <a:lstStyle/>
            <a:p>
              <a:pPr algn="r"/>
              <a:r>
                <a:rPr lang="fa-IR" sz="120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200" b="1" dirty="0" smtClean="0">
                  <a:solidFill>
                    <a:srgbClr val="A00000"/>
                  </a:solidFill>
                  <a:latin typeface="XB Kayhan" panose="02000503080000020003" pitchFamily="2" charset="-78"/>
                  <a:cs typeface="XB Kayhan" panose="02000503080000020003" pitchFamily="2" charset="-78"/>
                </a:rPr>
                <a:t>چکیده مقاله</a:t>
              </a:r>
            </a:p>
            <a:p>
              <a:pPr algn="r"/>
              <a:r>
                <a:rPr lang="fa-IR" sz="100" b="1" dirty="0">
                  <a:solidFill>
                    <a:srgbClr val="A00000"/>
                  </a:solidFill>
                  <a:latin typeface="XB Kayhan" panose="02000503080000020003" pitchFamily="2" charset="-78"/>
                  <a:cs typeface="XB Kayhan" panose="02000503080000020003" pitchFamily="2" charset="-78"/>
                </a:rPr>
                <a:t> </a:t>
              </a:r>
              <a:r>
                <a:rPr lang="fa-IR" sz="300" b="1" dirty="0" smtClean="0">
                  <a:solidFill>
                    <a:srgbClr val="A00000"/>
                  </a:solidFill>
                  <a:latin typeface="XB Kayhan" panose="02000503080000020003" pitchFamily="2" charset="-78"/>
                  <a:cs typeface="XB Kayhan" panose="02000503080000020003" pitchFamily="2" charset="-78"/>
                </a:rPr>
                <a:t> </a:t>
              </a:r>
              <a:r>
                <a:rPr lang="fa-IR" sz="400" b="1" dirty="0" smtClean="0">
                  <a:solidFill>
                    <a:srgbClr val="A00000"/>
                  </a:solidFill>
                  <a:latin typeface="XB Kayhan" panose="02000503080000020003" pitchFamily="2" charset="-78"/>
                  <a:cs typeface="XB Kayhan" panose="02000503080000020003" pitchFamily="2" charset="-78"/>
                </a:rPr>
                <a:t> </a:t>
              </a:r>
              <a:r>
                <a:rPr lang="fa-IR" sz="1150" b="1" dirty="0" smtClean="0">
                  <a:solidFill>
                    <a:srgbClr val="A00000"/>
                  </a:solidFill>
                  <a:latin typeface="XB Kayhan" panose="02000503080000020003" pitchFamily="2" charset="-78"/>
                  <a:cs typeface="XB Kayhan" panose="02000503080000020003" pitchFamily="2" charset="-78"/>
                </a:rPr>
                <a:t/>
              </a:r>
              <a:br>
                <a:rPr lang="fa-IR" sz="1150" b="1" dirty="0" smtClean="0">
                  <a:solidFill>
                    <a:srgbClr val="A00000"/>
                  </a:solidFill>
                  <a:latin typeface="XB Kayhan" panose="02000503080000020003" pitchFamily="2" charset="-78"/>
                  <a:cs typeface="XB Kayhan" panose="02000503080000020003" pitchFamily="2" charset="-78"/>
                </a:rPr>
              </a:br>
              <a:r>
                <a:rPr lang="fa-IR" sz="1150" b="1" dirty="0" smtClean="0">
                  <a:solidFill>
                    <a:srgbClr val="A00000"/>
                  </a:solidFill>
                  <a:latin typeface="XB Kayhan" panose="02000503080000020003" pitchFamily="2" charset="-78"/>
                  <a:cs typeface="XB Kayhan" panose="02000503080000020003" pitchFamily="2" charset="-78"/>
                </a:rPr>
                <a:t>                          </a:t>
              </a: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r" rtl="1"/>
              <a:r>
                <a:rPr lang="fa-IR" sz="1150" dirty="0" smtClean="0">
                  <a:latin typeface="XB Kayhan" panose="02000503080000020003" pitchFamily="2" charset="-78"/>
                  <a:cs typeface="XB Kayhan" panose="02000503080000020003" pitchFamily="2" charset="-78"/>
                </a:rPr>
                <a:t>جهت </a:t>
              </a:r>
              <a:r>
                <a:rPr lang="fa-IR" sz="1150" dirty="0">
                  <a:latin typeface="XB Kayhan" panose="02000503080000020003" pitchFamily="2" charset="-78"/>
                  <a:cs typeface="XB Kayhan" panose="02000503080000020003" pitchFamily="2" charset="-78"/>
                </a:rPr>
                <a:t>اطلاعات بیشتر به صفحه وب گردهمایی مراجعه نمایید.</a:t>
              </a:r>
              <a:endParaRPr lang="en-US" sz="115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33152204-024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923330"/>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endParaRPr lang="fa-IR" sz="1100" b="1" dirty="0" smtClean="0"/>
            </a:p>
            <a:p>
              <a:endParaRPr lang="fa-IR" sz="700" b="1" dirty="0"/>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7662" y="8095538"/>
            <a:ext cx="598949" cy="598949"/>
          </a:xfrm>
          <a:prstGeom prst="rect">
            <a:avLst/>
          </a:prstGeom>
        </p:spPr>
      </p:pic>
      <p:pic>
        <p:nvPicPr>
          <p:cNvPr id="24" name="Picture 2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8362" y="5856321"/>
            <a:ext cx="603504" cy="603504"/>
          </a:xfrm>
          <a:prstGeom prst="rect">
            <a:avLst/>
          </a:prstGeom>
        </p:spPr>
      </p:pic>
    </p:spTree>
    <p:extLst>
      <p:ext uri="{BB962C8B-B14F-4D97-AF65-F5344CB8AC3E}">
        <p14:creationId xmlns:p14="http://schemas.microsoft.com/office/powerpoint/2010/main" val="4043661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054135"/>
            </a:xfrm>
            <a:prstGeom prst="rect">
              <a:avLst/>
            </a:prstGeom>
            <a:noFill/>
          </p:spPr>
          <p:txBody>
            <a:bodyPr wrap="square" rtlCol="0">
              <a:spAutoFit/>
            </a:bodyPr>
            <a:lstStyle/>
            <a:p>
              <a:pPr algn="ctr"/>
              <a:r>
                <a:rPr lang="fa-IR" sz="120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200" b="1" dirty="0" smtClean="0">
                  <a:solidFill>
                    <a:srgbClr val="A00000"/>
                  </a:solidFill>
                  <a:latin typeface="XB Kayhan" panose="02000503080000020003" pitchFamily="2" charset="-78"/>
                  <a:cs typeface="XB Kayhan" panose="02000503080000020003" pitchFamily="2" charset="-78"/>
                </a:rPr>
                <a:t>چکیده مقاله</a:t>
              </a:r>
            </a:p>
            <a:p>
              <a:pPr algn="ctr"/>
              <a:r>
                <a:rPr lang="fa-IR" sz="100" b="1" dirty="0">
                  <a:solidFill>
                    <a:srgbClr val="A00000"/>
                  </a:solidFill>
                  <a:latin typeface="XB Kayhan" panose="02000503080000020003" pitchFamily="2" charset="-78"/>
                  <a:cs typeface="XB Kayhan" panose="02000503080000020003" pitchFamily="2" charset="-78"/>
                </a:rPr>
                <a:t> </a:t>
              </a:r>
              <a:r>
                <a:rPr lang="fa-IR" sz="300" b="1" dirty="0" smtClean="0">
                  <a:solidFill>
                    <a:srgbClr val="A00000"/>
                  </a:solidFill>
                  <a:latin typeface="XB Kayhan" panose="02000503080000020003" pitchFamily="2" charset="-78"/>
                  <a:cs typeface="XB Kayhan" panose="02000503080000020003" pitchFamily="2" charset="-78"/>
                </a:rPr>
                <a:t> </a:t>
              </a:r>
              <a:r>
                <a:rPr lang="fa-IR" sz="400" b="1" dirty="0" smtClean="0">
                  <a:solidFill>
                    <a:srgbClr val="A00000"/>
                  </a:solidFill>
                  <a:latin typeface="XB Kayhan" panose="02000503080000020003" pitchFamily="2" charset="-78"/>
                  <a:cs typeface="XB Kayhan" panose="02000503080000020003" pitchFamily="2" charset="-78"/>
                </a:rPr>
                <a:t> </a:t>
              </a:r>
              <a:r>
                <a:rPr lang="fa-IR" sz="1150" b="1" dirty="0" smtClean="0">
                  <a:solidFill>
                    <a:srgbClr val="A00000"/>
                  </a:solidFill>
                  <a:latin typeface="XB Kayhan" panose="02000503080000020003" pitchFamily="2" charset="-78"/>
                  <a:cs typeface="XB Kayhan" panose="02000503080000020003" pitchFamily="2" charset="-78"/>
                </a:rPr>
                <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r" rtl="1"/>
              <a:r>
                <a:rPr lang="fa-IR" sz="1150" dirty="0" smtClean="0">
                  <a:latin typeface="XB Kayhan" panose="02000503080000020003" pitchFamily="2" charset="-78"/>
                  <a:cs typeface="XB Kayhan" panose="02000503080000020003" pitchFamily="2" charset="-78"/>
                </a:rPr>
                <a:t>جهت </a:t>
              </a:r>
              <a:r>
                <a:rPr lang="fa-IR" sz="1150" dirty="0">
                  <a:latin typeface="XB Kayhan" panose="02000503080000020003" pitchFamily="2" charset="-78"/>
                  <a:cs typeface="XB Kayhan" panose="02000503080000020003" pitchFamily="2" charset="-78"/>
                </a:rPr>
                <a:t>اطلاعات بیشتر به صفحه وب گردهمایی مراجعه نمایید.</a:t>
              </a:r>
              <a:endParaRPr lang="en-US" sz="1150" dirty="0">
                <a:latin typeface="XB Kayhan" panose="02000503080000020003" pitchFamily="2" charset="-78"/>
                <a:cs typeface="XB Kayhan" panose="02000503080000020003" pitchFamily="2" charset="-78"/>
              </a:endParaRPr>
            </a:p>
            <a:p>
              <a:pPr algn="ctr"/>
              <a:r>
                <a:rPr lang="en-US" sz="1100" b="1" dirty="0" smtClean="0"/>
                <a:t>                    https</a:t>
              </a:r>
              <a:r>
                <a:rPr lang="en-US" sz="1100" b="1" dirty="0"/>
                <a:t>://iasbs.ac.ir/~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33152204-024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979787" y="6912635"/>
              <a:ext cx="2541989"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                                          </a:t>
              </a:r>
            </a:p>
          </p:txBody>
        </p:sp>
        <p:sp>
          <p:nvSpPr>
            <p:cNvPr id="28" name="TextBox 27"/>
            <p:cNvSpPr txBox="1"/>
            <p:nvPr/>
          </p:nvSpPr>
          <p:spPr>
            <a:xfrm>
              <a:off x="3477113" y="7227093"/>
              <a:ext cx="3052057" cy="830997"/>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endParaRPr lang="en-US" sz="1100" b="1" dirty="0" smtClean="0"/>
            </a:p>
            <a:p>
              <a:endParaRPr lang="en-US" sz="200" b="1" dirty="0"/>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7662" y="8095538"/>
            <a:ext cx="598949" cy="598949"/>
          </a:xfrm>
          <a:prstGeom prst="rect">
            <a:avLst/>
          </a:prstGeom>
        </p:spPr>
      </p:pic>
      <p:pic>
        <p:nvPicPr>
          <p:cNvPr id="24" name="Picture 2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0742" y="6073654"/>
            <a:ext cx="603504" cy="603504"/>
          </a:xfrm>
          <a:prstGeom prst="rect">
            <a:avLst/>
          </a:prstGeom>
        </p:spPr>
      </p:pic>
    </p:spTree>
    <p:extLst>
      <p:ext uri="{BB962C8B-B14F-4D97-AF65-F5344CB8AC3E}">
        <p14:creationId xmlns:p14="http://schemas.microsoft.com/office/powerpoint/2010/main" val="402356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15690"/>
            </a:xfrm>
            <a:prstGeom prst="rect">
              <a:avLst/>
            </a:prstGeom>
            <a:noFill/>
          </p:spPr>
          <p:txBody>
            <a:bodyPr wrap="square" rtlCol="0">
              <a:spAutoFit/>
            </a:bodyPr>
            <a:lstStyle/>
            <a:p>
              <a:pPr algn="ctr"/>
              <a:r>
                <a:rPr lang="fa-IR" sz="1200" b="1" dirty="0">
                  <a:solidFill>
                    <a:srgbClr val="A00000"/>
                  </a:solidFill>
                  <a:latin typeface="XB Kayhan" panose="02000503080000020003" pitchFamily="2" charset="-78"/>
                  <a:cs typeface="XB Kayhan" panose="02000503080000020003" pitchFamily="2" charset="-78"/>
                </a:rPr>
                <a:t>آخرين مهلت درخواست </a:t>
              </a:r>
              <a:r>
                <a:rPr lang="fa-IR" sz="1200" b="1" dirty="0" smtClean="0">
                  <a:solidFill>
                    <a:srgbClr val="A00000"/>
                  </a:solidFill>
                  <a:latin typeface="XB Kayhan" panose="02000503080000020003" pitchFamily="2" charset="-78"/>
                  <a:cs typeface="XB Kayhan" panose="02000503080000020003" pitchFamily="2" charset="-78"/>
                </a:rPr>
                <a:t>شركت </a:t>
              </a:r>
              <a:r>
                <a:rPr lang="fa-IR" sz="1200" b="1" dirty="0">
                  <a:solidFill>
                    <a:srgbClr val="A00000"/>
                  </a:solidFill>
                  <a:latin typeface="XB Kayhan" panose="02000503080000020003" pitchFamily="2" charset="-78"/>
                  <a:cs typeface="XB Kayhan" panose="02000503080000020003" pitchFamily="2" charset="-78"/>
                </a:rPr>
                <a:t>و ارسال </a:t>
              </a:r>
              <a:r>
                <a:rPr lang="fa-IR" sz="1200" b="1" dirty="0" smtClean="0">
                  <a:solidFill>
                    <a:srgbClr val="A00000"/>
                  </a:solidFill>
                  <a:latin typeface="XB Kayhan" panose="02000503080000020003" pitchFamily="2" charset="-78"/>
                  <a:cs typeface="XB Kayhan" panose="02000503080000020003" pitchFamily="2" charset="-78"/>
                </a:rPr>
                <a:t>چکیده مقاله</a:t>
              </a:r>
            </a:p>
            <a:p>
              <a:pPr algn="ctr"/>
              <a:r>
                <a:rPr lang="fa-IR" sz="400" b="1" dirty="0" smtClean="0">
                  <a:solidFill>
                    <a:srgbClr val="A00000"/>
                  </a:solidFill>
                  <a:latin typeface="XB Kayhan" panose="02000503080000020003" pitchFamily="2" charset="-78"/>
                  <a:cs typeface="XB Kayhan" panose="02000503080000020003" pitchFamily="2" charset="-78"/>
                </a:rPr>
                <a:t>   </a:t>
              </a:r>
              <a:br>
                <a:rPr lang="fa-IR" sz="40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r>
                <a:rPr lang="fa-IR" sz="1200" b="1">
                  <a:latin typeface="XB Kayhan" panose="02000503080000020003" pitchFamily="2" charset="-78"/>
                  <a:cs typeface="XB Kayhan" panose="02000503080000020003" pitchFamily="2" charset="-78"/>
                </a:rPr>
                <a:t>تا </a:t>
              </a:r>
              <a:r>
                <a:rPr lang="fa-IR" sz="1200" b="1" smtClean="0">
                  <a:latin typeface="XB Kayhan" panose="02000503080000020003" pitchFamily="2" charset="-78"/>
                  <a:cs typeface="XB Kayhan" panose="02000503080000020003" pitchFamily="2" charset="-78"/>
                </a:rPr>
                <a:t>14 </a:t>
              </a:r>
              <a:r>
                <a:rPr lang="fa-IR" sz="1200" b="1" dirty="0">
                  <a:latin typeface="XB Kayhan" panose="02000503080000020003" pitchFamily="2" charset="-78"/>
                  <a:cs typeface="XB Kayhan" panose="02000503080000020003" pitchFamily="2" charset="-78"/>
                </a:rPr>
                <a:t>خرداد 1400 تمدید </a:t>
              </a:r>
              <a:r>
                <a:rPr lang="fa-IR" sz="1200" b="1" dirty="0" smtClean="0">
                  <a:latin typeface="XB Kayhan" panose="02000503080000020003" pitchFamily="2" charset="-78"/>
                  <a:cs typeface="XB Kayhan" panose="02000503080000020003" pitchFamily="2" charset="-78"/>
                </a:rPr>
                <a:t>شد</a:t>
              </a:r>
            </a:p>
            <a:p>
              <a:pPr algn="ctr" rtl="1"/>
              <a:r>
                <a:rPr lang="fa-IR" sz="400" b="1" dirty="0">
                  <a:latin typeface="XB Kayhan" panose="02000503080000020003" pitchFamily="2" charset="-78"/>
                  <a:cs typeface="XB Kayhan" panose="02000503080000020003" pitchFamily="2" charset="-78"/>
                </a:rPr>
                <a:t> </a:t>
              </a:r>
              <a:endParaRPr lang="fa-IR" sz="400" dirty="0" smtClean="0">
                <a:latin typeface="XB Kayhan" panose="02000503080000020003" pitchFamily="2" charset="-78"/>
                <a:cs typeface="XB Kayhan" panose="02000503080000020003" pitchFamily="2" charset="-78"/>
              </a:endParaRPr>
            </a:p>
            <a:p>
              <a:pPr algn="r" rtl="1"/>
              <a:r>
                <a:rPr lang="fa-IR" sz="1150" dirty="0" smtClean="0">
                  <a:latin typeface="XB Kayhan" panose="02000503080000020003" pitchFamily="2" charset="-78"/>
                  <a:cs typeface="XB Kayhan" panose="02000503080000020003" pitchFamily="2" charset="-78"/>
                </a:rPr>
                <a:t>جهت </a:t>
              </a:r>
              <a:r>
                <a:rPr lang="fa-IR" sz="1150" dirty="0">
                  <a:latin typeface="XB Kayhan" panose="02000503080000020003" pitchFamily="2" charset="-78"/>
                  <a:cs typeface="XB Kayhan" panose="02000503080000020003" pitchFamily="2" charset="-78"/>
                </a:rPr>
                <a:t>اطلاعات بیشتر به صفحه وب گردهمایی مراجعه نمایید.</a:t>
              </a:r>
              <a:endParaRPr lang="en-US" sz="1150" dirty="0">
                <a:latin typeface="XB Kayhan" panose="02000503080000020003" pitchFamily="2" charset="-78"/>
                <a:cs typeface="XB Kayhan" panose="02000503080000020003" pitchFamily="2" charset="-78"/>
              </a:endParaRPr>
            </a:p>
            <a:p>
              <a:pPr algn="ctr"/>
              <a:r>
                <a:rPr lang="en-US" sz="1100" b="1" dirty="0" smtClean="0"/>
                <a:t>                    https</a:t>
              </a:r>
              <a:r>
                <a:rPr lang="en-US" sz="1100" b="1" dirty="0"/>
                <a:t>://iasbs.ac.ir/~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33152204-024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979787" y="6912635"/>
              <a:ext cx="2541989"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                                          </a:t>
              </a:r>
            </a:p>
          </p:txBody>
        </p:sp>
        <p:sp>
          <p:nvSpPr>
            <p:cNvPr id="28" name="TextBox 27"/>
            <p:cNvSpPr txBox="1"/>
            <p:nvPr/>
          </p:nvSpPr>
          <p:spPr>
            <a:xfrm>
              <a:off x="3477113" y="7227093"/>
              <a:ext cx="3052057" cy="830997"/>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endParaRPr lang="en-US" sz="1100" b="1" dirty="0" smtClean="0"/>
            </a:p>
            <a:p>
              <a:endParaRPr lang="en-US" sz="200" b="1" dirty="0"/>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7662" y="8095538"/>
            <a:ext cx="598949" cy="598949"/>
          </a:xfrm>
          <a:prstGeom prst="rect">
            <a:avLst/>
          </a:prstGeom>
        </p:spPr>
      </p:pic>
      <p:pic>
        <p:nvPicPr>
          <p:cNvPr id="24" name="Picture 2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0742" y="6073654"/>
            <a:ext cx="603504" cy="603504"/>
          </a:xfrm>
          <a:prstGeom prst="rect">
            <a:avLst/>
          </a:prstGeom>
        </p:spPr>
      </p:pic>
      <p:sp>
        <p:nvSpPr>
          <p:cNvPr id="14" name="Minus 13"/>
          <p:cNvSpPr/>
          <p:nvPr/>
        </p:nvSpPr>
        <p:spPr>
          <a:xfrm>
            <a:off x="2524125" y="5981700"/>
            <a:ext cx="1812925" cy="94616"/>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160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0915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167827" y="7039541"/>
            <a:ext cx="3223743" cy="1610867"/>
            <a:chOff x="151916" y="5888830"/>
            <a:chExt cx="3223743" cy="1780450"/>
          </a:xfrm>
        </p:grpSpPr>
        <p:sp>
          <p:nvSpPr>
            <p:cNvPr id="17" name="Rounded Rectangle 16"/>
            <p:cNvSpPr/>
            <p:nvPr/>
          </p:nvSpPr>
          <p:spPr>
            <a:xfrm>
              <a:off x="212686" y="5888830"/>
              <a:ext cx="3147060" cy="173685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1916" y="5917366"/>
              <a:ext cx="3223743" cy="1751914"/>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 </a:t>
              </a: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46924"/>
            <a:ext cx="3962400" cy="1268335"/>
            <a:chOff x="235977" y="5519407"/>
            <a:chExt cx="3162301" cy="1268335"/>
          </a:xfrm>
        </p:grpSpPr>
        <p:sp>
          <p:nvSpPr>
            <p:cNvPr id="15" name="Rounded Rectangle 14"/>
            <p:cNvSpPr/>
            <p:nvPr/>
          </p:nvSpPr>
          <p:spPr>
            <a:xfrm>
              <a:off x="235977" y="5519407"/>
              <a:ext cx="3162301" cy="1268335"/>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7724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28600" y="8834191"/>
            <a:ext cx="6400799" cy="1237766"/>
            <a:chOff x="3449188" y="6789335"/>
            <a:chExt cx="3224298" cy="1212479"/>
          </a:xfrm>
        </p:grpSpPr>
        <p:sp>
          <p:nvSpPr>
            <p:cNvPr id="26" name="Rounded Rectangle 25"/>
            <p:cNvSpPr/>
            <p:nvPr/>
          </p:nvSpPr>
          <p:spPr>
            <a:xfrm>
              <a:off x="3449188" y="6789335"/>
              <a:ext cx="3224298" cy="768093"/>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862308"/>
              <a:ext cx="3224298" cy="1139506"/>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نشانی دبیرخانه: </a:t>
              </a:r>
            </a:p>
            <a:p>
              <a:pPr algn="r" rtl="1"/>
              <a:r>
                <a:rPr lang="fa-IR" sz="1200" dirty="0" smtClean="0">
                  <a:latin typeface="XB Kayhan" panose="02000503080000020003" pitchFamily="2" charset="-78"/>
                  <a:cs typeface="XB Kayhan" panose="02000503080000020003" pitchFamily="2" charset="-78"/>
                </a:rPr>
                <a:t>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33152212-024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a:p>
              <a:endParaRPr lang="en-US" sz="1200" dirty="0" smtClean="0"/>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67094" y="7035558"/>
            <a:ext cx="3162301" cy="1575405"/>
            <a:chOff x="3467094" y="6852678"/>
            <a:chExt cx="3162301" cy="1575405"/>
          </a:xfrm>
        </p:grpSpPr>
        <p:sp>
          <p:nvSpPr>
            <p:cNvPr id="30" name="Rounded Rectangle 29"/>
            <p:cNvSpPr/>
            <p:nvPr/>
          </p:nvSpPr>
          <p:spPr>
            <a:xfrm>
              <a:off x="3467094" y="6852678"/>
              <a:ext cx="3162301" cy="1575405"/>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814887" y="6950735"/>
              <a:ext cx="1706887"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://www.psi.ir/f/meeting.cm26</a:t>
              </a:r>
              <a:endParaRPr lang="fa-IR" sz="1100" b="1" dirty="0" smtClean="0"/>
            </a:p>
          </p:txBody>
        </p:sp>
      </p:grpSp>
    </p:spTree>
    <p:extLst>
      <p:ext uri="{BB962C8B-B14F-4D97-AF65-F5344CB8AC3E}">
        <p14:creationId xmlns:p14="http://schemas.microsoft.com/office/powerpoint/2010/main" val="2279967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287280" y="6997067"/>
            <a:ext cx="3060000" cy="1648334"/>
            <a:chOff x="215585" y="5847419"/>
            <a:chExt cx="3205908" cy="1821861"/>
          </a:xfrm>
        </p:grpSpPr>
        <p:sp>
          <p:nvSpPr>
            <p:cNvPr id="17" name="Rounded Rectangle 16"/>
            <p:cNvSpPr/>
            <p:nvPr/>
          </p:nvSpPr>
          <p:spPr>
            <a:xfrm>
              <a:off x="215585" y="5847419"/>
              <a:ext cx="3205908"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431" y="5917366"/>
              <a:ext cx="3067392" cy="1751914"/>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پایه)</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88765"/>
            <a:ext cx="3962400" cy="1268335"/>
            <a:chOff x="235977" y="5519407"/>
            <a:chExt cx="3162301" cy="1268335"/>
          </a:xfrm>
        </p:grpSpPr>
        <p:sp>
          <p:nvSpPr>
            <p:cNvPr id="15" name="Rounded Rectangle 14"/>
            <p:cNvSpPr/>
            <p:nvPr/>
          </p:nvSpPr>
          <p:spPr>
            <a:xfrm>
              <a:off x="235977" y="5519407"/>
              <a:ext cx="3162301" cy="1268335"/>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7724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87280" y="8757179"/>
            <a:ext cx="6270119" cy="873825"/>
            <a:chOff x="3478747" y="6701454"/>
            <a:chExt cx="3158470" cy="855973"/>
          </a:xfrm>
        </p:grpSpPr>
        <p:sp>
          <p:nvSpPr>
            <p:cNvPr id="26" name="Rounded Rectangle 25"/>
            <p:cNvSpPr/>
            <p:nvPr/>
          </p:nvSpPr>
          <p:spPr>
            <a:xfrm>
              <a:off x="3478747" y="6701454"/>
              <a:ext cx="3158470" cy="855973"/>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78747" y="6862308"/>
              <a:ext cx="3158470" cy="633127"/>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نشانی دبیرخانه: </a:t>
              </a:r>
            </a:p>
            <a:p>
              <a:pPr algn="r" rtl="1"/>
              <a:r>
                <a:rPr lang="fa-IR" sz="1200" dirty="0" smtClean="0">
                  <a:latin typeface="XB Kayhan" panose="02000503080000020003" pitchFamily="2" charset="-78"/>
                  <a:cs typeface="XB Kayhan" panose="02000503080000020003" pitchFamily="2" charset="-78"/>
                </a:rPr>
                <a:t>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33152212-024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508068" y="6997067"/>
            <a:ext cx="3049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://www.psi.ir/f/meeting.cm26</a:t>
              </a:r>
              <a:endParaRPr lang="fa-IR" sz="1100" b="1" dirty="0" smtClean="0"/>
            </a:p>
          </p:txBody>
        </p:sp>
      </p:grpSp>
    </p:spTree>
    <p:extLst>
      <p:ext uri="{BB962C8B-B14F-4D97-AF65-F5344CB8AC3E}">
        <p14:creationId xmlns:p14="http://schemas.microsoft.com/office/powerpoint/2010/main" val="2370000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287280" y="6997067"/>
            <a:ext cx="3060000" cy="1648334"/>
            <a:chOff x="215585" y="5847419"/>
            <a:chExt cx="3205908" cy="1821861"/>
          </a:xfrm>
        </p:grpSpPr>
        <p:sp>
          <p:nvSpPr>
            <p:cNvPr id="17" name="Rounded Rectangle 16"/>
            <p:cNvSpPr/>
            <p:nvPr/>
          </p:nvSpPr>
          <p:spPr>
            <a:xfrm>
              <a:off x="215585" y="5847419"/>
              <a:ext cx="3205908"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431" y="5917366"/>
              <a:ext cx="3067392" cy="1751914"/>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پایه)</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88765"/>
            <a:ext cx="3962400" cy="1268335"/>
            <a:chOff x="235977" y="5519407"/>
            <a:chExt cx="3162301" cy="1268335"/>
          </a:xfrm>
        </p:grpSpPr>
        <p:sp>
          <p:nvSpPr>
            <p:cNvPr id="15" name="Rounded Rectangle 14"/>
            <p:cNvSpPr/>
            <p:nvPr/>
          </p:nvSpPr>
          <p:spPr>
            <a:xfrm>
              <a:off x="235977" y="5519407"/>
              <a:ext cx="3162301" cy="1268335"/>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7724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87280" y="8757179"/>
            <a:ext cx="6270119" cy="873825"/>
            <a:chOff x="3478747" y="6701454"/>
            <a:chExt cx="3158470" cy="855973"/>
          </a:xfrm>
        </p:grpSpPr>
        <p:sp>
          <p:nvSpPr>
            <p:cNvPr id="26" name="Rounded Rectangle 25"/>
            <p:cNvSpPr/>
            <p:nvPr/>
          </p:nvSpPr>
          <p:spPr>
            <a:xfrm>
              <a:off x="3478747" y="6701454"/>
              <a:ext cx="3158470" cy="855973"/>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862308"/>
              <a:ext cx="3106062" cy="633127"/>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نشانی دبیرخانه: </a:t>
              </a:r>
            </a:p>
            <a:p>
              <a:pPr algn="ctr" rtl="1"/>
              <a:r>
                <a:rPr lang="fa-IR" sz="1200" dirty="0" smtClean="0">
                  <a:latin typeface="XB Kayhan" panose="02000503080000020003" pitchFamily="2" charset="-78"/>
                  <a:cs typeface="XB Kayhan" panose="02000503080000020003" pitchFamily="2" charset="-78"/>
                </a:rPr>
                <a:t>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33152212-024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508068" y="6997067"/>
            <a:ext cx="3049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://www.psi.ir/f/meeting.cm26</a:t>
              </a:r>
              <a:endParaRPr lang="fa-IR" sz="1100" b="1" dirty="0" smtClean="0"/>
            </a:p>
          </p:txBody>
        </p:sp>
      </p:grpSp>
    </p:spTree>
    <p:extLst>
      <p:ext uri="{BB962C8B-B14F-4D97-AF65-F5344CB8AC3E}">
        <p14:creationId xmlns:p14="http://schemas.microsoft.com/office/powerpoint/2010/main" val="7722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287280" y="7134227"/>
            <a:ext cx="3060000" cy="1648334"/>
            <a:chOff x="215585" y="5847419"/>
            <a:chExt cx="3205908" cy="1821861"/>
          </a:xfrm>
        </p:grpSpPr>
        <p:sp>
          <p:nvSpPr>
            <p:cNvPr id="17" name="Rounded Rectangle 16"/>
            <p:cNvSpPr/>
            <p:nvPr/>
          </p:nvSpPr>
          <p:spPr>
            <a:xfrm>
              <a:off x="215585" y="5847419"/>
              <a:ext cx="3205908"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431" y="5917366"/>
              <a:ext cx="3067392" cy="1751914"/>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پایه)</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247808"/>
            <a:chOff x="235977" y="5519408"/>
            <a:chExt cx="3162301" cy="1247808"/>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7724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87280" y="8890905"/>
            <a:ext cx="6270119" cy="709616"/>
            <a:chOff x="3478747" y="6832452"/>
            <a:chExt cx="3158470" cy="695119"/>
          </a:xfrm>
        </p:grpSpPr>
        <p:sp>
          <p:nvSpPr>
            <p:cNvPr id="26" name="Rounded Rectangle 25"/>
            <p:cNvSpPr/>
            <p:nvPr/>
          </p:nvSpPr>
          <p:spPr>
            <a:xfrm>
              <a:off x="3478747" y="6832452"/>
              <a:ext cx="3158470" cy="69511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33152212-024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508068" y="7134227"/>
            <a:ext cx="3049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spTree>
    <p:extLst>
      <p:ext uri="{BB962C8B-B14F-4D97-AF65-F5344CB8AC3E}">
        <p14:creationId xmlns:p14="http://schemas.microsoft.com/office/powerpoint/2010/main" val="314545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287280" y="7134227"/>
            <a:ext cx="3060000" cy="1648334"/>
            <a:chOff x="215585" y="5847419"/>
            <a:chExt cx="3205908" cy="1821861"/>
          </a:xfrm>
        </p:grpSpPr>
        <p:sp>
          <p:nvSpPr>
            <p:cNvPr id="17" name="Rounded Rectangle 16"/>
            <p:cNvSpPr/>
            <p:nvPr/>
          </p:nvSpPr>
          <p:spPr>
            <a:xfrm>
              <a:off x="215585" y="5847419"/>
              <a:ext cx="3205908"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431" y="5917366"/>
              <a:ext cx="3067392" cy="1751914"/>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a:t>
              </a: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پایه)</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a:t>
              </a:r>
              <a:r>
                <a:rPr lang="fa-IR" sz="1000" dirty="0" smtClean="0">
                  <a:latin typeface="XB Kayhan" panose="02000503080000020003" pitchFamily="2" charset="-78"/>
                  <a:cs typeface="XB Kayhan" panose="02000503080000020003" pitchFamily="2" charset="-78"/>
                </a:rPr>
                <a:t>پایه)</a:t>
              </a:r>
              <a:endParaRPr lang="fa-IR" sz="1000" dirty="0">
                <a:latin typeface="XB Kayhan" panose="02000503080000020003" pitchFamily="2" charset="-78"/>
                <a:cs typeface="XB Kayhan" panose="02000503080000020003" pitchFamily="2" charset="-78"/>
              </a:endParaRP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247808"/>
            <a:chOff x="235977" y="5519408"/>
            <a:chExt cx="3162301" cy="1247808"/>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17724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87280" y="8890905"/>
            <a:ext cx="6270119" cy="709616"/>
            <a:chOff x="3478747" y="6832452"/>
            <a:chExt cx="3158470" cy="695119"/>
          </a:xfrm>
        </p:grpSpPr>
        <p:sp>
          <p:nvSpPr>
            <p:cNvPr id="26" name="Rounded Rectangle 25"/>
            <p:cNvSpPr/>
            <p:nvPr/>
          </p:nvSpPr>
          <p:spPr>
            <a:xfrm>
              <a:off x="3478747" y="6832452"/>
              <a:ext cx="3158470" cy="69511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33152212-024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508068" y="7134227"/>
            <a:ext cx="3049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spTree>
    <p:extLst>
      <p:ext uri="{BB962C8B-B14F-4D97-AF65-F5344CB8AC3E}">
        <p14:creationId xmlns:p14="http://schemas.microsoft.com/office/powerpoint/2010/main" val="154085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830997"/>
          </a:xfrm>
          <a:prstGeom prst="rect">
            <a:avLst/>
          </a:prstGeom>
          <a:noFill/>
        </p:spPr>
        <p:txBody>
          <a:bodyPr wrap="square" rtlCol="0">
            <a:spAutoFit/>
          </a:bodyPr>
          <a:lstStyle/>
          <a:p>
            <a:pPr algn="just" rtl="1"/>
            <a:r>
              <a:rPr lang="fa-IR" sz="120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200" dirty="0" smtClean="0">
                <a:latin typeface="XB Kayhan" panose="02000503080000020003" pitchFamily="2" charset="-78"/>
                <a:cs typeface="XB Kayhan" panose="02000503080000020003" pitchFamily="2" charset="-78"/>
              </a:rPr>
              <a:t>زمينه‌های </a:t>
            </a:r>
            <a:r>
              <a:rPr lang="fa-IR" sz="1200" dirty="0">
                <a:latin typeface="XB Kayhan" panose="02000503080000020003" pitchFamily="2" charset="-78"/>
                <a:cs typeface="XB Kayhan" panose="02000503080000020003" pitchFamily="2" charset="-78"/>
              </a:rPr>
              <a:t>تجربي و نظري </a:t>
            </a:r>
            <a:r>
              <a:rPr lang="fa-IR" sz="1200" dirty="0" smtClean="0">
                <a:latin typeface="XB Kayhan" panose="02000503080000020003" pitchFamily="2" charset="-78"/>
                <a:cs typeface="XB Kayhan" panose="02000503080000020003" pitchFamily="2" charset="-78"/>
              </a:rPr>
              <a:t>فيزيک </a:t>
            </a:r>
            <a:r>
              <a:rPr lang="fa-IR" sz="1200" dirty="0">
                <a:latin typeface="XB Kayhan" panose="02000503080000020003" pitchFamily="2" charset="-78"/>
                <a:cs typeface="XB Kayhan" panose="02000503080000020003" pitchFamily="2" charset="-78"/>
              </a:rPr>
              <a:t>ماده چگال است. اين </a:t>
            </a:r>
            <a:r>
              <a:rPr lang="fa-IR" sz="1200" dirty="0" smtClean="0">
                <a:latin typeface="XB Kayhan" panose="02000503080000020003" pitchFamily="2" charset="-78"/>
                <a:cs typeface="XB Kayhan" panose="02000503080000020003" pitchFamily="2" charset="-78"/>
              </a:rPr>
              <a:t>گردهمايی </a:t>
            </a:r>
            <a:r>
              <a:rPr lang="fa-IR" sz="120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200" b="1" dirty="0" smtClean="0">
                <a:latin typeface="XB Kayhan" panose="02000503080000020003" pitchFamily="2" charset="-78"/>
                <a:cs typeface="XB Kayhan" panose="02000503080000020003" pitchFamily="2" charset="-78"/>
              </a:rPr>
              <a:t>مجازی و آنلاین </a:t>
            </a:r>
            <a:r>
              <a:rPr lang="fa-IR" sz="1200" dirty="0">
                <a:latin typeface="XB Kayhan" panose="02000503080000020003" pitchFamily="2" charset="-78"/>
                <a:cs typeface="XB Kayhan" panose="02000503080000020003" pitchFamily="2" charset="-78"/>
              </a:rPr>
              <a:t>برگزار خواهد شد. پژوهشگران </a:t>
            </a:r>
            <a:r>
              <a:rPr lang="fa-IR" sz="1200" dirty="0" smtClean="0">
                <a:latin typeface="XB Kayhan" panose="02000503080000020003" pitchFamily="2" charset="-78"/>
                <a:cs typeface="XB Kayhan" panose="02000503080000020003" pitchFamily="2" charset="-78"/>
              </a:rPr>
              <a:t>می‌توانند </a:t>
            </a:r>
            <a:r>
              <a:rPr lang="fa-IR" sz="120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20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199080" y="5190471"/>
            <a:ext cx="4476752" cy="1623246"/>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839284"/>
            </a:xfrm>
            <a:prstGeom prst="rect">
              <a:avLst/>
            </a:prstGeom>
            <a:noFill/>
          </p:spPr>
          <p:txBody>
            <a:bodyPr wrap="square" rtlCol="0">
              <a:spAutoFit/>
            </a:bodyPr>
            <a:lstStyle/>
            <a:p>
              <a:pPr algn="ctr"/>
              <a:r>
                <a:rPr lang="fa-IR" sz="140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400" b="1" dirty="0" smtClean="0">
                  <a:solidFill>
                    <a:srgbClr val="A00000"/>
                  </a:solidFill>
                  <a:latin typeface="XB Kayhan" panose="02000503080000020003" pitchFamily="2" charset="-78"/>
                  <a:cs typeface="XB Kayhan" panose="02000503080000020003" pitchFamily="2" charset="-78"/>
                </a:rPr>
                <a:t>چکیده مقاله</a:t>
              </a:r>
              <a:br>
                <a:rPr lang="fa-IR" sz="1400" b="1" dirty="0" smtClean="0">
                  <a:solidFill>
                    <a:srgbClr val="A00000"/>
                  </a:solidFill>
                  <a:latin typeface="XB Kayhan" panose="02000503080000020003" pitchFamily="2" charset="-78"/>
                  <a:cs typeface="XB Kayhan" panose="02000503080000020003" pitchFamily="2" charset="-78"/>
                </a:rPr>
              </a:br>
              <a:r>
                <a:rPr lang="fa-IR" sz="1400" b="1" dirty="0" smtClean="0">
                  <a:latin typeface="XB Kayhan" panose="02000503080000020003" pitchFamily="2" charset="-78"/>
                  <a:cs typeface="XB Kayhan" panose="02000503080000020003" pitchFamily="2" charset="-78"/>
                </a:rPr>
                <a:t>31 اردیبهشت 1400</a:t>
              </a:r>
            </a:p>
            <a:p>
              <a:pPr algn="ctr" rtl="1"/>
              <a:endParaRPr lang="fa-IR" sz="1400" dirty="0" smtClean="0">
                <a:latin typeface="XB Kayhan" panose="02000503080000020003" pitchFamily="2" charset="-78"/>
                <a:cs typeface="XB Kayhan" panose="02000503080000020003" pitchFamily="2" charset="-78"/>
              </a:endParaRPr>
            </a:p>
            <a:p>
              <a:pPr algn="ctr" rtl="1"/>
              <a:r>
                <a:rPr lang="fa-IR" sz="1400" dirty="0" smtClean="0">
                  <a:latin typeface="XB Kayhan" panose="02000503080000020003" pitchFamily="2" charset="-78"/>
                  <a:cs typeface="XB Kayhan" panose="02000503080000020003" pitchFamily="2" charset="-78"/>
                </a:rPr>
                <a:t>برای </a:t>
              </a:r>
              <a:r>
                <a:rPr lang="fa-IR" sz="14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400" dirty="0">
                <a:latin typeface="XB Kayhan" panose="02000503080000020003" pitchFamily="2" charset="-78"/>
                <a:cs typeface="XB Kayhan" panose="02000503080000020003" pitchFamily="2" charset="-78"/>
              </a:endParaRPr>
            </a:p>
            <a:p>
              <a:pPr algn="ctr"/>
              <a:r>
                <a:rPr lang="en-US" sz="1200" b="1" dirty="0"/>
                <a:t>https://iasbs.ac.ir/~</a:t>
              </a:r>
              <a:r>
                <a:rPr lang="en-US" sz="1200" b="1" dirty="0" smtClean="0"/>
                <a:t>condmat-meeting/m26</a:t>
              </a:r>
              <a:endParaRPr lang="fa-IR" sz="12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33152262-024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spTree>
    <p:extLst>
      <p:ext uri="{BB962C8B-B14F-4D97-AF65-F5344CB8AC3E}">
        <p14:creationId xmlns:p14="http://schemas.microsoft.com/office/powerpoint/2010/main" val="3627559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05413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p>
            <a:p>
              <a:pPr algn="ctr"/>
              <a:r>
                <a:rPr lang="fa-IR" sz="100" b="1" dirty="0">
                  <a:solidFill>
                    <a:srgbClr val="A00000"/>
                  </a:solidFill>
                  <a:latin typeface="XB Kayhan" panose="02000503080000020003" pitchFamily="2" charset="-78"/>
                  <a:cs typeface="XB Kayhan" panose="02000503080000020003" pitchFamily="2" charset="-78"/>
                </a:rPr>
                <a:t> </a:t>
              </a:r>
              <a:r>
                <a:rPr lang="fa-IR" sz="300" b="1" dirty="0" smtClean="0">
                  <a:solidFill>
                    <a:srgbClr val="A00000"/>
                  </a:solidFill>
                  <a:latin typeface="XB Kayhan" panose="02000503080000020003" pitchFamily="2" charset="-78"/>
                  <a:cs typeface="XB Kayhan" panose="02000503080000020003" pitchFamily="2" charset="-78"/>
                </a:rPr>
                <a:t> </a:t>
              </a:r>
              <a:r>
                <a:rPr lang="fa-IR" sz="400" b="1" dirty="0" smtClean="0">
                  <a:solidFill>
                    <a:srgbClr val="A00000"/>
                  </a:solidFill>
                  <a:latin typeface="XB Kayhan" panose="02000503080000020003" pitchFamily="2" charset="-78"/>
                  <a:cs typeface="XB Kayhan" panose="02000503080000020003" pitchFamily="2" charset="-78"/>
                </a:rPr>
                <a:t> </a:t>
              </a:r>
              <a:r>
                <a:rPr lang="fa-IR" sz="1150" b="1" dirty="0" smtClean="0">
                  <a:solidFill>
                    <a:srgbClr val="A00000"/>
                  </a:solidFill>
                  <a:latin typeface="XB Kayhan" panose="02000503080000020003" pitchFamily="2" charset="-78"/>
                  <a:cs typeface="XB Kayhan" panose="02000503080000020003" pitchFamily="2" charset="-78"/>
                </a:rPr>
                <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33152262-024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spTree>
    <p:extLst>
      <p:ext uri="{BB962C8B-B14F-4D97-AF65-F5344CB8AC3E}">
        <p14:creationId xmlns:p14="http://schemas.microsoft.com/office/powerpoint/2010/main" val="371290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8696" y="404452"/>
            <a:ext cx="4057523" cy="646331"/>
          </a:xfrm>
          <a:prstGeom prst="rect">
            <a:avLst/>
          </a:prstGeom>
          <a:noFill/>
        </p:spPr>
        <p:txBody>
          <a:bodyPr wrap="square" rtlCol="0">
            <a:spAutoFit/>
          </a:bodyPr>
          <a:lstStyle/>
          <a:p>
            <a:pPr algn="ctr"/>
            <a:r>
              <a:rPr lang="fa-IR" b="1" dirty="0" smtClean="0">
                <a:solidFill>
                  <a:srgbClr val="C00000"/>
                </a:solidFill>
                <a:latin typeface="XB Kayhan" panose="02000503080000020003" pitchFamily="2" charset="-78"/>
                <a:cs typeface="XB Kayhan" panose="02000503080000020003" pitchFamily="2" charset="-78"/>
              </a:rPr>
              <a:t>بیست و ششمین گردهمایی فیزیک ماده چگال</a:t>
            </a:r>
          </a:p>
          <a:p>
            <a:pPr algn="ctr"/>
            <a:r>
              <a:rPr lang="fa-IR" b="1" dirty="0" smtClean="0">
                <a:solidFill>
                  <a:srgbClr val="C00000"/>
                </a:solidFill>
                <a:latin typeface="XB Kayhan" panose="02000503080000020003" pitchFamily="2" charset="-78"/>
                <a:cs typeface="XB Kayhan" panose="02000503080000020003" pitchFamily="2" charset="-78"/>
              </a:rPr>
              <a:t>دانشگاه تحصیلات تکمیلی علوم پایه زنجان</a:t>
            </a:r>
            <a:endParaRPr lang="en-US" b="1" dirty="0">
              <a:solidFill>
                <a:srgbClr val="C00000"/>
              </a:solidFill>
              <a:latin typeface="XB Kayhan" panose="02000503080000020003" pitchFamily="2" charset="-78"/>
              <a:cs typeface="XB Kayhan" panose="02000503080000020003" pitchFamily="2" charset="-78"/>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08337" y="4079007"/>
            <a:ext cx="6441323" cy="1208023"/>
          </a:xfrm>
          <a:prstGeom prst="rect">
            <a:avLst/>
          </a:prstGeom>
          <a:noFill/>
        </p:spPr>
        <p:txBody>
          <a:bodyPr wrap="square" rtlCol="0">
            <a:spAutoFit/>
          </a:bodyPr>
          <a:lstStyle/>
          <a:p>
            <a:pPr algn="just" rtl="1"/>
            <a:r>
              <a:rPr lang="fa-IR" sz="1450" dirty="0">
                <a:latin typeface="XB Kayhan" panose="02000503080000020003" pitchFamily="2" charset="-78"/>
                <a:cs typeface="XB Kayhan" panose="02000503080000020003" pitchFamily="2" charset="-78"/>
              </a:rPr>
              <a:t>هدف از اين گردهمايي فراهم آوردن محيطي براي ارایه نتايج پژوهش، گفتگو و تبادل نظر در </a:t>
            </a:r>
            <a:r>
              <a:rPr lang="fa-IR" sz="1450" dirty="0" smtClean="0">
                <a:latin typeface="XB Kayhan" panose="02000503080000020003" pitchFamily="2" charset="-78"/>
                <a:cs typeface="XB Kayhan" panose="02000503080000020003" pitchFamily="2" charset="-78"/>
              </a:rPr>
              <a:t>زمينه‌های </a:t>
            </a:r>
            <a:r>
              <a:rPr lang="fa-IR" sz="1450" dirty="0">
                <a:latin typeface="XB Kayhan" panose="02000503080000020003" pitchFamily="2" charset="-78"/>
                <a:cs typeface="XB Kayhan" panose="02000503080000020003" pitchFamily="2" charset="-78"/>
              </a:rPr>
              <a:t>تجربي و نظري </a:t>
            </a:r>
            <a:r>
              <a:rPr lang="fa-IR" sz="1450" dirty="0" smtClean="0">
                <a:latin typeface="XB Kayhan" panose="02000503080000020003" pitchFamily="2" charset="-78"/>
                <a:cs typeface="XB Kayhan" panose="02000503080000020003" pitchFamily="2" charset="-78"/>
              </a:rPr>
              <a:t>فيزيک </a:t>
            </a:r>
            <a:r>
              <a:rPr lang="fa-IR" sz="1450" dirty="0">
                <a:latin typeface="XB Kayhan" panose="02000503080000020003" pitchFamily="2" charset="-78"/>
                <a:cs typeface="XB Kayhan" panose="02000503080000020003" pitchFamily="2" charset="-78"/>
              </a:rPr>
              <a:t>ماده چگال است. اين </a:t>
            </a:r>
            <a:r>
              <a:rPr lang="fa-IR" sz="1450" dirty="0" smtClean="0">
                <a:latin typeface="XB Kayhan" panose="02000503080000020003" pitchFamily="2" charset="-78"/>
                <a:cs typeface="XB Kayhan" panose="02000503080000020003" pitchFamily="2" charset="-78"/>
              </a:rPr>
              <a:t>گردهمايی </a:t>
            </a:r>
            <a:r>
              <a:rPr lang="fa-IR" sz="1450" dirty="0">
                <a:latin typeface="XB Kayhan" panose="02000503080000020003" pitchFamily="2" charset="-78"/>
                <a:cs typeface="XB Kayhan" panose="02000503080000020003" pitchFamily="2" charset="-78"/>
              </a:rPr>
              <a:t>فرصت مناسبي براي دانش‌پژوهان جوان و دانشجويان است كه با شركت در آن تجربه كسب كنند. امسال این گردهمایی به صورت </a:t>
            </a:r>
            <a:r>
              <a:rPr lang="fa-IR" sz="1450" b="1" dirty="0" smtClean="0">
                <a:latin typeface="XB Kayhan" panose="02000503080000020003" pitchFamily="2" charset="-78"/>
                <a:cs typeface="XB Kayhan" panose="02000503080000020003" pitchFamily="2" charset="-78"/>
              </a:rPr>
              <a:t>مجازی و آنلاین </a:t>
            </a:r>
            <a:r>
              <a:rPr lang="fa-IR" sz="1450" dirty="0">
                <a:latin typeface="XB Kayhan" panose="02000503080000020003" pitchFamily="2" charset="-78"/>
                <a:cs typeface="XB Kayhan" panose="02000503080000020003" pitchFamily="2" charset="-78"/>
              </a:rPr>
              <a:t>برگزار خواهد شد. پژوهشگران </a:t>
            </a:r>
            <a:r>
              <a:rPr lang="fa-IR" sz="1450" dirty="0" smtClean="0">
                <a:latin typeface="XB Kayhan" panose="02000503080000020003" pitchFamily="2" charset="-78"/>
                <a:cs typeface="XB Kayhan" panose="02000503080000020003" pitchFamily="2" charset="-78"/>
              </a:rPr>
              <a:t>می‌توانند </a:t>
            </a:r>
            <a:r>
              <a:rPr lang="fa-IR" sz="1450" dirty="0">
                <a:latin typeface="XB Kayhan" panose="02000503080000020003" pitchFamily="2" charset="-78"/>
                <a:cs typeface="XB Kayhan" panose="02000503080000020003" pitchFamily="2" charset="-78"/>
              </a:rPr>
              <a:t>جهت ارایه نتایج تحقیق خود به صورت پوستر، چکیده تحقیق خود را مطابق الگوی موجود در سایت گردهمایی ارسال کنند.</a:t>
            </a:r>
            <a:endParaRPr lang="fa-IR" sz="1450" dirty="0" smtClean="0">
              <a:latin typeface="XB Kayhan" panose="02000503080000020003" pitchFamily="2" charset="-78"/>
              <a:cs typeface="XB Kayhan" panose="02000503080000020003" pitchFamily="2" charset="-78"/>
            </a:endParaRPr>
          </a:p>
        </p:txBody>
      </p:sp>
      <p:grpSp>
        <p:nvGrpSpPr>
          <p:cNvPr id="18" name="Group 17"/>
          <p:cNvGrpSpPr/>
          <p:nvPr/>
        </p:nvGrpSpPr>
        <p:grpSpPr>
          <a:xfrm>
            <a:off x="82550" y="7172330"/>
            <a:ext cx="3328749" cy="1617557"/>
            <a:chOff x="-25519" y="5847419"/>
            <a:chExt cx="3487472" cy="1787843"/>
          </a:xfrm>
        </p:grpSpPr>
        <p:sp>
          <p:nvSpPr>
            <p:cNvPr id="17" name="Rounded Rectangle 16"/>
            <p:cNvSpPr/>
            <p:nvPr/>
          </p:nvSpPr>
          <p:spPr>
            <a:xfrm>
              <a:off x="154107" y="5847419"/>
              <a:ext cx="3264607" cy="1778264"/>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19" y="5917366"/>
              <a:ext cx="3487472" cy="1717896"/>
            </a:xfrm>
            <a:prstGeom prst="rect">
              <a:avLst/>
            </a:prstGeom>
            <a:noFill/>
            <a:ln>
              <a:noFill/>
            </a:ln>
          </p:spPr>
          <p:txBody>
            <a:bodyPr wrap="square" rtlCol="0">
              <a:spAutoFit/>
            </a:bodyPr>
            <a:lstStyle/>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endParaRPr lang="en-US" sz="100" b="1" dirty="0">
                <a:latin typeface="XB Kayhan" panose="02000503080000020003" pitchFamily="2" charset="-78"/>
                <a:cs typeface="XB Kayhan" panose="02000503080000020003" pitchFamily="2" charset="-78"/>
              </a:endParaRPr>
            </a:p>
            <a:p>
              <a:pPr algn="r" rtl="1"/>
              <a:r>
                <a:rPr lang="fa-IR" sz="1200" b="1" dirty="0">
                  <a:solidFill>
                    <a:srgbClr val="A00000"/>
                  </a:solidFill>
                  <a:latin typeface="XB Kayhan" panose="02000503080000020003" pitchFamily="2" charset="-78"/>
                  <a:cs typeface="XB Kayhan" panose="02000503080000020003" pitchFamily="2" charset="-78"/>
                </a:rPr>
                <a:t>کمیته علمی:</a:t>
              </a:r>
              <a:endParaRPr lang="en-US" sz="1200" b="1" dirty="0">
                <a:solidFill>
                  <a:srgbClr val="A00000"/>
                </a:solidFill>
                <a:latin typeface="XB Kayhan" panose="02000503080000020003" pitchFamily="2" charset="-78"/>
                <a:cs typeface="XB Kayhan" panose="02000503080000020003" pitchFamily="2" charset="-78"/>
              </a:endParaRPr>
            </a:p>
            <a:p>
              <a:pPr algn="r" rtl="1"/>
              <a:endParaRPr lang="en-US" sz="100" b="1"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مینا </a:t>
              </a:r>
              <a:r>
                <a:rPr lang="fa-IR" sz="1100" dirty="0" smtClean="0">
                  <a:latin typeface="XB Kayhan" panose="02000503080000020003" pitchFamily="2" charset="-78"/>
                  <a:cs typeface="XB Kayhan" panose="02000503080000020003" pitchFamily="2" charset="-78"/>
                </a:rPr>
                <a:t>زارعی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 </a:t>
              </a:r>
              <a:endParaRPr lang="fa-IR" sz="1000" dirty="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سعید عابدین‌پور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a:t>
              </a:r>
              <a:r>
                <a:rPr lang="fa-IR" sz="1000" dirty="0" smtClean="0">
                  <a:latin typeface="XB Kayhan" panose="02000503080000020003" pitchFamily="2" charset="-78"/>
                  <a:cs typeface="XB Kayhan" panose="02000503080000020003" pitchFamily="2" charset="-78"/>
                </a:rPr>
                <a:t>پایه زنجان</a:t>
              </a:r>
              <a:r>
                <a:rPr lang="fa-IR" sz="1000" dirty="0">
                  <a:latin typeface="XB Kayhan" panose="02000503080000020003" pitchFamily="2" charset="-78"/>
                  <a:cs typeface="XB Kayhan" panose="02000503080000020003" pitchFamily="2" charset="-78"/>
                </a:rPr>
                <a:t>) </a:t>
              </a:r>
              <a:endParaRPr lang="fa-IR" sz="10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داود عباس‌زاده </a:t>
              </a:r>
              <a:r>
                <a:rPr lang="fa-IR" sz="1000" dirty="0" smtClean="0">
                  <a:latin typeface="XB Kayhan" panose="02000503080000020003" pitchFamily="2" charset="-78"/>
                  <a:cs typeface="XB Kayhan" panose="02000503080000020003" pitchFamily="2" charset="-78"/>
                </a:rPr>
                <a:t>(دانشگاه تحصیلات تکمیلی علوم </a:t>
              </a:r>
              <a:r>
                <a:rPr lang="fa-IR" sz="1000" dirty="0">
                  <a:latin typeface="XB Kayhan" panose="02000503080000020003" pitchFamily="2" charset="-78"/>
                  <a:cs typeface="XB Kayhan" panose="02000503080000020003" pitchFamily="2" charset="-78"/>
                </a:rPr>
                <a:t>پایه زنجان)</a:t>
              </a:r>
              <a:endParaRPr lang="en-US" sz="1100" dirty="0" smtClean="0">
                <a:latin typeface="XB Kayhan" panose="02000503080000020003" pitchFamily="2" charset="-78"/>
                <a:cs typeface="XB Kayhan" panose="02000503080000020003" pitchFamily="2" charset="-78"/>
              </a:endParaRPr>
            </a:p>
            <a:p>
              <a:pPr algn="r" rtl="1"/>
              <a:r>
                <a:rPr lang="fa-IR" sz="1100" dirty="0" smtClean="0">
                  <a:latin typeface="XB Kayhan" panose="02000503080000020003" pitchFamily="2" charset="-78"/>
                  <a:cs typeface="XB Kayhan" panose="02000503080000020003" pitchFamily="2" charset="-78"/>
                </a:rPr>
                <a:t>زهرا فرائی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endParaRPr lang="fa-IR" sz="1000" dirty="0" smtClean="0">
                <a:latin typeface="XB Kayhan" panose="02000503080000020003" pitchFamily="2" charset="-78"/>
                <a:cs typeface="XB Kayhan" panose="02000503080000020003" pitchFamily="2" charset="-78"/>
              </a:endParaRPr>
            </a:p>
            <a:p>
              <a:pPr algn="r" rtl="1"/>
              <a:r>
                <a:rPr lang="fa-IR" sz="1100" dirty="0">
                  <a:latin typeface="XB Kayhan" panose="02000503080000020003" pitchFamily="2" charset="-78"/>
                  <a:cs typeface="XB Kayhan" panose="02000503080000020003" pitchFamily="2" charset="-78"/>
                </a:rPr>
                <a:t>فرشید </a:t>
              </a:r>
              <a:r>
                <a:rPr lang="fa-IR" sz="1100" dirty="0" smtClean="0">
                  <a:latin typeface="XB Kayhan" panose="02000503080000020003" pitchFamily="2" charset="-78"/>
                  <a:cs typeface="XB Kayhan" panose="02000503080000020003" pitchFamily="2" charset="-78"/>
                </a:rPr>
                <a:t>محمدرفیعی </a:t>
              </a:r>
              <a:r>
                <a:rPr lang="fa-IR" sz="1000" dirty="0" smtClean="0">
                  <a:latin typeface="XB Kayhan" panose="02000503080000020003" pitchFamily="2" charset="-78"/>
                  <a:cs typeface="XB Kayhan" panose="02000503080000020003" pitchFamily="2" charset="-78"/>
                </a:rPr>
                <a:t>(دانشگاه </a:t>
              </a:r>
              <a:r>
                <a:rPr lang="fa-IR" sz="1000" dirty="0">
                  <a:latin typeface="XB Kayhan" panose="02000503080000020003" pitchFamily="2" charset="-78"/>
                  <a:cs typeface="XB Kayhan" panose="02000503080000020003" pitchFamily="2" charset="-78"/>
                </a:rPr>
                <a:t>تحصیلات تکمیلی علوم پایه زنجان)</a:t>
              </a:r>
            </a:p>
            <a:p>
              <a:pPr algn="r" rtl="1"/>
              <a:r>
                <a:rPr lang="fa-IR" sz="1100" dirty="0" smtClean="0">
                  <a:latin typeface="XB Kayhan" panose="02000503080000020003" pitchFamily="2" charset="-78"/>
                  <a:cs typeface="XB Kayhan" panose="02000503080000020003" pitchFamily="2" charset="-78"/>
                </a:rPr>
                <a:t>علیرضا ولی‌زاده (</a:t>
              </a:r>
              <a:r>
                <a:rPr lang="fa-IR" sz="1100" b="1" dirty="0" smtClean="0">
                  <a:latin typeface="XB Kayhan" panose="02000503080000020003" pitchFamily="2" charset="-78"/>
                  <a:cs typeface="XB Kayhan" panose="02000503080000020003" pitchFamily="2" charset="-78"/>
                </a:rPr>
                <a:t>دبیر</a:t>
              </a:r>
              <a:r>
                <a:rPr lang="fa-IR" sz="1100" dirty="0" smtClean="0">
                  <a:latin typeface="XB Kayhan" panose="02000503080000020003" pitchFamily="2" charset="-78"/>
                  <a:cs typeface="XB Kayhan" panose="02000503080000020003" pitchFamily="2" charset="-78"/>
                </a:rPr>
                <a:t>)</a:t>
              </a:r>
              <a:r>
                <a:rPr lang="fa-IR" sz="1000" dirty="0" smtClean="0">
                  <a:latin typeface="XB Kayhan" panose="02000503080000020003" pitchFamily="2" charset="-78"/>
                  <a:cs typeface="XB Kayhan" panose="02000503080000020003" pitchFamily="2" charset="-78"/>
                </a:rPr>
                <a:t>(</a:t>
              </a:r>
              <a:r>
                <a:rPr lang="fa-IR" sz="1000" dirty="0">
                  <a:latin typeface="XB Kayhan" panose="02000503080000020003" pitchFamily="2" charset="-78"/>
                  <a:cs typeface="XB Kayhan" panose="02000503080000020003" pitchFamily="2" charset="-78"/>
                </a:rPr>
                <a:t>دانشگاه تحصیلات تکمیلی علوم پایه زنجان)</a:t>
              </a:r>
            </a:p>
            <a:p>
              <a:pPr algn="r" rtl="1"/>
              <a:endParaRPr lang="en-US" sz="1100" dirty="0" smtClean="0">
                <a:latin typeface="XB Kayhan" panose="02000503080000020003" pitchFamily="2" charset="-78"/>
                <a:cs typeface="XB Kayhan" panose="02000503080000020003" pitchFamily="2" charset="-78"/>
              </a:endParaRPr>
            </a:p>
          </p:txBody>
        </p:sp>
      </p:grpSp>
      <p:grpSp>
        <p:nvGrpSpPr>
          <p:cNvPr id="9" name="Group 8"/>
          <p:cNvGrpSpPr/>
          <p:nvPr/>
        </p:nvGrpSpPr>
        <p:grpSpPr>
          <a:xfrm>
            <a:off x="1447798" y="5563366"/>
            <a:ext cx="3962400" cy="1196344"/>
            <a:chOff x="235977" y="5519408"/>
            <a:chExt cx="3162301" cy="1196344"/>
          </a:xfrm>
        </p:grpSpPr>
        <p:sp>
          <p:nvSpPr>
            <p:cNvPr id="15" name="Rounded Rectangle 14"/>
            <p:cNvSpPr/>
            <p:nvPr/>
          </p:nvSpPr>
          <p:spPr>
            <a:xfrm>
              <a:off x="235977" y="5519408"/>
              <a:ext cx="3162301" cy="1196344"/>
            </a:xfrm>
            <a:prstGeom prst="roundRect">
              <a:avLst>
                <a:gd name="adj" fmla="val 9254"/>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49" y="5589971"/>
              <a:ext cx="3146486" cy="1054135"/>
            </a:xfrm>
            <a:prstGeom prst="rect">
              <a:avLst/>
            </a:prstGeom>
            <a:noFill/>
          </p:spPr>
          <p:txBody>
            <a:bodyPr wrap="square" rtlCol="0">
              <a:spAutoFit/>
            </a:bodyPr>
            <a:lstStyle/>
            <a:p>
              <a:pPr algn="ctr"/>
              <a:r>
                <a:rPr lang="fa-IR" sz="1150" b="1" dirty="0">
                  <a:solidFill>
                    <a:srgbClr val="A00000"/>
                  </a:solidFill>
                  <a:latin typeface="XB Kayhan" panose="02000503080000020003" pitchFamily="2" charset="-78"/>
                  <a:cs typeface="XB Kayhan" panose="02000503080000020003" pitchFamily="2" charset="-78"/>
                </a:rPr>
                <a:t>آخرين مهلت درخواست شركت و ارسال </a:t>
              </a:r>
              <a:r>
                <a:rPr lang="fa-IR" sz="1150" b="1" dirty="0" smtClean="0">
                  <a:solidFill>
                    <a:srgbClr val="A00000"/>
                  </a:solidFill>
                  <a:latin typeface="XB Kayhan" panose="02000503080000020003" pitchFamily="2" charset="-78"/>
                  <a:cs typeface="XB Kayhan" panose="02000503080000020003" pitchFamily="2" charset="-78"/>
                </a:rPr>
                <a:t>چکیده مقاله</a:t>
              </a:r>
            </a:p>
            <a:p>
              <a:pPr algn="ctr"/>
              <a:r>
                <a:rPr lang="fa-IR" sz="100" b="1" dirty="0">
                  <a:solidFill>
                    <a:srgbClr val="A00000"/>
                  </a:solidFill>
                  <a:latin typeface="XB Kayhan" panose="02000503080000020003" pitchFamily="2" charset="-78"/>
                  <a:cs typeface="XB Kayhan" panose="02000503080000020003" pitchFamily="2" charset="-78"/>
                </a:rPr>
                <a:t> </a:t>
              </a:r>
              <a:r>
                <a:rPr lang="fa-IR" sz="300" b="1" dirty="0" smtClean="0">
                  <a:solidFill>
                    <a:srgbClr val="A00000"/>
                  </a:solidFill>
                  <a:latin typeface="XB Kayhan" panose="02000503080000020003" pitchFamily="2" charset="-78"/>
                  <a:cs typeface="XB Kayhan" panose="02000503080000020003" pitchFamily="2" charset="-78"/>
                </a:rPr>
                <a:t> </a:t>
              </a:r>
              <a:r>
                <a:rPr lang="fa-IR" sz="400" b="1" dirty="0" smtClean="0">
                  <a:solidFill>
                    <a:srgbClr val="A00000"/>
                  </a:solidFill>
                  <a:latin typeface="XB Kayhan" panose="02000503080000020003" pitchFamily="2" charset="-78"/>
                  <a:cs typeface="XB Kayhan" panose="02000503080000020003" pitchFamily="2" charset="-78"/>
                </a:rPr>
                <a:t> </a:t>
              </a:r>
              <a:r>
                <a:rPr lang="fa-IR" sz="1150" b="1" dirty="0" smtClean="0">
                  <a:solidFill>
                    <a:srgbClr val="A00000"/>
                  </a:solidFill>
                  <a:latin typeface="XB Kayhan" panose="02000503080000020003" pitchFamily="2" charset="-78"/>
                  <a:cs typeface="XB Kayhan" panose="02000503080000020003" pitchFamily="2" charset="-78"/>
                </a:rPr>
                <a:t/>
              </a:r>
              <a:br>
                <a:rPr lang="fa-IR" sz="1150" b="1" dirty="0" smtClean="0">
                  <a:solidFill>
                    <a:srgbClr val="A00000"/>
                  </a:solidFill>
                  <a:latin typeface="XB Kayhan" panose="02000503080000020003" pitchFamily="2" charset="-78"/>
                  <a:cs typeface="XB Kayhan" panose="02000503080000020003" pitchFamily="2" charset="-78"/>
                </a:rPr>
              </a:br>
              <a:r>
                <a:rPr lang="fa-IR" sz="1200" b="1" dirty="0" smtClean="0">
                  <a:latin typeface="XB Kayhan" panose="02000503080000020003" pitchFamily="2" charset="-78"/>
                  <a:cs typeface="XB Kayhan" panose="02000503080000020003" pitchFamily="2" charset="-78"/>
                </a:rPr>
                <a:t>31 اردیبهشت 1400</a:t>
              </a:r>
            </a:p>
            <a:p>
              <a:pPr algn="ctr" rtl="1"/>
              <a:endParaRPr lang="fa-IR" sz="1200" dirty="0" smtClean="0">
                <a:latin typeface="XB Kayhan" panose="02000503080000020003" pitchFamily="2" charset="-78"/>
                <a:cs typeface="XB Kayhan" panose="02000503080000020003" pitchFamily="2" charset="-78"/>
              </a:endParaRPr>
            </a:p>
            <a:p>
              <a:pPr algn="ctr" rtl="1"/>
              <a:r>
                <a:rPr lang="fa-IR" sz="1200" dirty="0" smtClean="0">
                  <a:latin typeface="XB Kayhan" panose="02000503080000020003" pitchFamily="2" charset="-78"/>
                  <a:cs typeface="XB Kayhan" panose="02000503080000020003" pitchFamily="2" charset="-78"/>
                </a:rPr>
                <a:t>برای </a:t>
              </a:r>
              <a:r>
                <a:rPr lang="fa-IR" sz="1200" dirty="0">
                  <a:latin typeface="XB Kayhan" panose="02000503080000020003" pitchFamily="2" charset="-78"/>
                  <a:cs typeface="XB Kayhan" panose="02000503080000020003" pitchFamily="2" charset="-78"/>
                </a:rPr>
                <a:t>گرفتن اطلاعات بیشتر به صفحه وب گردهمایی مراجعه نمایید.</a:t>
              </a:r>
              <a:endParaRPr lang="en-US" sz="1200" dirty="0">
                <a:latin typeface="XB Kayhan" panose="02000503080000020003" pitchFamily="2" charset="-78"/>
                <a:cs typeface="XB Kayhan" panose="02000503080000020003" pitchFamily="2" charset="-78"/>
              </a:endParaRPr>
            </a:p>
            <a:p>
              <a:pPr algn="ctr"/>
              <a:r>
                <a:rPr lang="en-US" sz="1100" b="1" dirty="0"/>
                <a:t>https://iasbs.ac.ir/~</a:t>
              </a:r>
              <a:r>
                <a:rPr lang="en-US" sz="1100" b="1" dirty="0" smtClean="0"/>
                <a:t>condmat-meeting/m26</a:t>
              </a:r>
              <a:endParaRPr lang="fa-IR" sz="1100" b="1" dirty="0"/>
            </a:p>
          </p:txBody>
        </p:sp>
      </p:grpSp>
      <p:sp>
        <p:nvSpPr>
          <p:cNvPr id="23" name="TextBox 22"/>
          <p:cNvSpPr txBox="1"/>
          <p:nvPr/>
        </p:nvSpPr>
        <p:spPr>
          <a:xfrm>
            <a:off x="2670209" y="1069306"/>
            <a:ext cx="1534495" cy="338554"/>
          </a:xfrm>
          <a:prstGeom prst="rect">
            <a:avLst/>
          </a:prstGeom>
          <a:noFill/>
        </p:spPr>
        <p:txBody>
          <a:bodyPr wrap="square" rtlCol="0">
            <a:spAutoFit/>
          </a:bodyPr>
          <a:lstStyle/>
          <a:p>
            <a:r>
              <a:rPr lang="fa-IR" sz="1600" b="1" dirty="0" smtClean="0">
                <a:latin typeface="XB Kayhan" panose="02000503080000020003" pitchFamily="2" charset="-78"/>
                <a:cs typeface="XB Kayhan" panose="02000503080000020003" pitchFamily="2" charset="-78"/>
              </a:rPr>
              <a:t>16 تا 18 تیر 1400</a:t>
            </a:r>
            <a:endParaRPr lang="en-US" sz="1600" b="1" dirty="0" smtClean="0">
              <a:latin typeface="XB Kayhan" panose="02000503080000020003" pitchFamily="2" charset="-78"/>
              <a:cs typeface="XB Kayhan" panose="02000503080000020003" pitchFamily="2" charset="-78"/>
            </a:endParaRPr>
          </a:p>
        </p:txBody>
      </p:sp>
      <p:grpSp>
        <p:nvGrpSpPr>
          <p:cNvPr id="25" name="Group 24"/>
          <p:cNvGrpSpPr/>
          <p:nvPr/>
        </p:nvGrpSpPr>
        <p:grpSpPr>
          <a:xfrm>
            <a:off x="254001" y="8890913"/>
            <a:ext cx="6356349" cy="748389"/>
            <a:chOff x="3461983" y="6832452"/>
            <a:chExt cx="3201907" cy="733099"/>
          </a:xfrm>
        </p:grpSpPr>
        <p:sp>
          <p:nvSpPr>
            <p:cNvPr id="26" name="Rounded Rectangle 25"/>
            <p:cNvSpPr/>
            <p:nvPr/>
          </p:nvSpPr>
          <p:spPr>
            <a:xfrm>
              <a:off x="3461983" y="6832452"/>
              <a:ext cx="3201907" cy="73309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14734" y="6969296"/>
              <a:ext cx="3106062" cy="452233"/>
            </a:xfrm>
            <a:prstGeom prst="rect">
              <a:avLst/>
            </a:prstGeom>
            <a:noFill/>
          </p:spPr>
          <p:txBody>
            <a:bodyPr wrap="square" rtlCol="0">
              <a:spAutoFit/>
            </a:bodyPr>
            <a:lstStyle/>
            <a:p>
              <a:pPr algn="ctr" rtl="1"/>
              <a:r>
                <a:rPr lang="fa-IR" sz="1200" dirty="0" smtClean="0">
                  <a:latin typeface="XB Kayhan" panose="02000503080000020003" pitchFamily="2" charset="-78"/>
                  <a:cs typeface="XB Kayhan" panose="02000503080000020003" pitchFamily="2" charset="-78"/>
                </a:rPr>
                <a:t>نشانی دبیرخانه: زنجان، دانشگاه تحصیلات تکمیلی علوم پایه، صندوق پستی: 1159-45195</a:t>
              </a:r>
            </a:p>
            <a:p>
              <a:pPr algn="ctr" rtl="1"/>
              <a:r>
                <a:rPr lang="fa-IR" sz="1200" b="1" dirty="0" smtClean="0">
                  <a:latin typeface="XB Kayhan" panose="02000503080000020003" pitchFamily="2" charset="-78"/>
                  <a:cs typeface="XB Kayhan" panose="02000503080000020003" pitchFamily="2" charset="-78"/>
                </a:rPr>
                <a:t>تلفن</a:t>
              </a:r>
              <a:r>
                <a:rPr lang="fa-IR" sz="1200" dirty="0" smtClean="0">
                  <a:latin typeface="XB Kayhan" panose="02000503080000020003" pitchFamily="2" charset="-78"/>
                  <a:cs typeface="XB Kayhan" panose="02000503080000020003" pitchFamily="2" charset="-78"/>
                </a:rPr>
                <a:t>:</a:t>
              </a:r>
              <a:r>
                <a:rPr lang="en-US" sz="1200" dirty="0" smtClean="0">
                  <a:latin typeface="XB Kayhan" panose="02000503080000020003" pitchFamily="2" charset="-78"/>
                  <a:cs typeface="XB Kayhan" panose="02000503080000020003" pitchFamily="2" charset="-78"/>
                </a:rPr>
                <a:t> </a:t>
              </a:r>
              <a:r>
                <a:rPr lang="fa-IR" sz="1200" dirty="0" smtClean="0">
                  <a:latin typeface="XB Kayhan" panose="02000503080000020003" pitchFamily="2" charset="-78"/>
                  <a:cs typeface="XB Kayhan" panose="02000503080000020003" pitchFamily="2" charset="-78"/>
                </a:rPr>
                <a:t>33152262-024     </a:t>
              </a:r>
              <a:r>
                <a:rPr lang="fa-IR" sz="1200" b="1" dirty="0" smtClean="0">
                  <a:latin typeface="XB Kayhan" panose="02000503080000020003" pitchFamily="2" charset="-78"/>
                  <a:cs typeface="XB Kayhan" panose="02000503080000020003" pitchFamily="2" charset="-78"/>
                </a:rPr>
                <a:t>فکس</a:t>
              </a:r>
              <a:r>
                <a:rPr lang="fa-IR" sz="1200" dirty="0" smtClean="0">
                  <a:latin typeface="XB Kayhan" panose="02000503080000020003" pitchFamily="2" charset="-78"/>
                  <a:cs typeface="XB Kayhan" panose="02000503080000020003" pitchFamily="2" charset="-78"/>
                </a:rPr>
                <a:t>: 33152104-024</a:t>
              </a:r>
              <a:endParaRPr lang="en-US" sz="1200" dirty="0" smtClean="0">
                <a:latin typeface="XB Kayhan" panose="02000503080000020003" pitchFamily="2" charset="-78"/>
                <a:cs typeface="XB Kayhan" panose="02000503080000020003" pitchFamily="2" charset="-78"/>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3302" y="342867"/>
            <a:ext cx="1236097" cy="1236097"/>
          </a:xfrm>
          <a:prstGeom prst="rect">
            <a:avLst/>
          </a:prstGeom>
        </p:spPr>
      </p:pic>
      <p:grpSp>
        <p:nvGrpSpPr>
          <p:cNvPr id="13" name="Group 12"/>
          <p:cNvGrpSpPr/>
          <p:nvPr/>
        </p:nvGrpSpPr>
        <p:grpSpPr>
          <a:xfrm>
            <a:off x="3489018" y="7172327"/>
            <a:ext cx="3121331" cy="1608889"/>
            <a:chOff x="3417776" y="6788787"/>
            <a:chExt cx="3137541" cy="1608889"/>
          </a:xfrm>
        </p:grpSpPr>
        <p:sp>
          <p:nvSpPr>
            <p:cNvPr id="30" name="Rounded Rectangle 29"/>
            <p:cNvSpPr/>
            <p:nvPr/>
          </p:nvSpPr>
          <p:spPr>
            <a:xfrm>
              <a:off x="3417776" y="6788787"/>
              <a:ext cx="3137541" cy="1608889"/>
            </a:xfrm>
            <a:prstGeom prst="roundRect">
              <a:avLst>
                <a:gd name="adj" fmla="val 593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296874" y="6950735"/>
              <a:ext cx="2224902" cy="277000"/>
            </a:xfrm>
            <a:prstGeom prst="rect">
              <a:avLst/>
            </a:prstGeom>
            <a:noFill/>
          </p:spPr>
          <p:txBody>
            <a:bodyPr wrap="square" rtlCol="0">
              <a:spAutoFit/>
            </a:bodyPr>
            <a:lstStyle/>
            <a:p>
              <a:pPr algn="r" rtl="1"/>
              <a:r>
                <a:rPr lang="fa-IR" sz="1200" b="1" dirty="0" smtClean="0">
                  <a:solidFill>
                    <a:srgbClr val="A00000"/>
                  </a:solidFill>
                  <a:latin typeface="XB Kayhan" panose="02000503080000020003" pitchFamily="2" charset="-78"/>
                  <a:cs typeface="XB Kayhan" panose="02000503080000020003" pitchFamily="2" charset="-78"/>
                </a:rPr>
                <a:t>نحوه ثبت نام و ارسال مقاله</a:t>
              </a:r>
            </a:p>
          </p:txBody>
        </p:sp>
        <p:sp>
          <p:nvSpPr>
            <p:cNvPr id="28" name="TextBox 27"/>
            <p:cNvSpPr txBox="1"/>
            <p:nvPr/>
          </p:nvSpPr>
          <p:spPr>
            <a:xfrm>
              <a:off x="3477113" y="7255668"/>
              <a:ext cx="3052057" cy="630942"/>
            </a:xfrm>
            <a:prstGeom prst="rect">
              <a:avLst/>
            </a:prstGeom>
            <a:noFill/>
          </p:spPr>
          <p:txBody>
            <a:bodyPr wrap="square" rtlCol="0">
              <a:spAutoFit/>
            </a:bodyPr>
            <a:lstStyle/>
            <a:p>
              <a:pPr algn="r" rtl="1"/>
              <a:r>
                <a:rPr lang="fa-IR" sz="1200" dirty="0" smtClean="0">
                  <a:latin typeface="XB Kayhan" panose="02000503080000020003" pitchFamily="2" charset="-78"/>
                  <a:cs typeface="XB Kayhan" panose="02000503080000020003" pitchFamily="2" charset="-78"/>
                </a:rPr>
                <a:t>برای ثبت نام و ارسال چکیده مقاله به صفحه ثبت‌نام مراجعه نمایید.</a:t>
              </a:r>
              <a:endParaRPr lang="en-US" sz="1200" dirty="0" smtClean="0">
                <a:latin typeface="XB Kayhan" panose="02000503080000020003" pitchFamily="2" charset="-78"/>
                <a:cs typeface="XB Kayhan" panose="02000503080000020003" pitchFamily="2" charset="-78"/>
              </a:endParaRPr>
            </a:p>
            <a:p>
              <a:r>
                <a:rPr lang="en-US" sz="1100" b="1" dirty="0" smtClean="0"/>
                <a:t> </a:t>
              </a:r>
              <a:r>
                <a:rPr lang="fa-IR" sz="1100" b="1" dirty="0" smtClean="0"/>
                <a:t>   </a:t>
              </a:r>
              <a:r>
                <a:rPr lang="en-US" sz="1100" b="1" dirty="0" smtClean="0"/>
                <a:t>http</a:t>
              </a:r>
              <a:r>
                <a:rPr lang="en-US" sz="1100" b="1" dirty="0"/>
                <a:t>://</a:t>
              </a:r>
              <a:r>
                <a:rPr lang="en-US" sz="1100" b="1" dirty="0" smtClean="0"/>
                <a:t>www.psi.ir/f/meetingcm26</a:t>
              </a:r>
              <a:endParaRPr lang="fa-IR" sz="1100" b="1" dirty="0" smtClean="0"/>
            </a:p>
          </p:txBody>
        </p:sp>
      </p:grpSp>
      <p:pic>
        <p:nvPicPr>
          <p:cNvPr id="7" name="Picture 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7662" y="8095538"/>
            <a:ext cx="598949" cy="598949"/>
          </a:xfrm>
          <a:prstGeom prst="rect">
            <a:avLst/>
          </a:prstGeom>
        </p:spPr>
      </p:pic>
    </p:spTree>
    <p:extLst>
      <p:ext uri="{BB962C8B-B14F-4D97-AF65-F5344CB8AC3E}">
        <p14:creationId xmlns:p14="http://schemas.microsoft.com/office/powerpoint/2010/main" val="4272363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967</TotalTime>
  <Words>3100</Words>
  <Application>Microsoft Office PowerPoint</Application>
  <PresentationFormat>A4 Paper (210x297 mm)</PresentationFormat>
  <Paragraphs>376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 Lotus</vt:lpstr>
      <vt:lpstr>Calibri</vt:lpstr>
      <vt:lpstr>Calibri Light</vt:lpstr>
      <vt:lpstr>XB Kayhan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119</cp:revision>
  <dcterms:created xsi:type="dcterms:W3CDTF">2021-04-13T09:01:59Z</dcterms:created>
  <dcterms:modified xsi:type="dcterms:W3CDTF">2021-06-22T11:39:00Z</dcterms:modified>
</cp:coreProperties>
</file>