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60" userDrawn="1">
          <p15:clr>
            <a:srgbClr val="A4A3A4"/>
          </p15:clr>
        </p15:guide>
        <p15:guide id="2" orient="horz" pos="3120">
          <p15:clr>
            <a:srgbClr val="A4A3A4"/>
          </p15:clr>
        </p15:guide>
        <p15:guide id="3" orient="horz" pos="3220" userDrawn="1">
          <p15:clr>
            <a:srgbClr val="A4A3A4"/>
          </p15:clr>
        </p15:guide>
        <p15:guide id="4" pos="2260" userDrawn="1">
          <p15:clr>
            <a:srgbClr val="A4A3A4"/>
          </p15:clr>
        </p15:guide>
        <p15:guide id="5" pos="2360" userDrawn="1">
          <p15:clr>
            <a:srgbClr val="A4A3A4"/>
          </p15:clr>
        </p15:guide>
        <p15:guide id="6" pos="24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125" d="100"/>
          <a:sy n="125" d="100"/>
        </p:scale>
        <p:origin x="636" y="-2334"/>
      </p:cViewPr>
      <p:guideLst>
        <p:guide pos="2160"/>
        <p:guide orient="horz" pos="3120"/>
        <p:guide orient="horz" pos="3220"/>
        <p:guide pos="2260"/>
        <p:guide pos="2360"/>
        <p:guide pos="24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406B-F6EF-4086-931F-D80CBBED250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F5C-7BC0-4425-B780-110F7ADA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5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406B-F6EF-4086-931F-D80CBBED250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F5C-7BC0-4425-B780-110F7ADA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6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406B-F6EF-4086-931F-D80CBBED250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F5C-7BC0-4425-B780-110F7ADA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8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406B-F6EF-4086-931F-D80CBBED250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F5C-7BC0-4425-B780-110F7ADA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1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406B-F6EF-4086-931F-D80CBBED250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F5C-7BC0-4425-B780-110F7ADA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0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406B-F6EF-4086-931F-D80CBBED250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F5C-7BC0-4425-B780-110F7ADA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0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406B-F6EF-4086-931F-D80CBBED250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F5C-7BC0-4425-B780-110F7ADA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6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406B-F6EF-4086-931F-D80CBBED250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F5C-7BC0-4425-B780-110F7ADA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5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406B-F6EF-4086-931F-D80CBBED250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F5C-7BC0-4425-B780-110F7ADA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3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406B-F6EF-4086-931F-D80CBBED250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F5C-7BC0-4425-B780-110F7ADA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406B-F6EF-4086-931F-D80CBBED250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F5C-7BC0-4425-B780-110F7ADA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9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4406B-F6EF-4086-931F-D80CBBED250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7BF5C-7BC0-4425-B780-110F7ADA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0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" y="152400"/>
            <a:ext cx="6583680" cy="9601201"/>
          </a:xfrm>
          <a:prstGeom prst="roundRect">
            <a:avLst>
              <a:gd name="adj" fmla="val 339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8696" y="404452"/>
            <a:ext cx="405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بیست و ششمین گردهمایی فیزیک ماده چگال</a:t>
            </a:r>
          </a:p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دانشگاه تحصیلات تکمیلی علوم پایه زنجان</a:t>
            </a:r>
            <a:endParaRPr lang="en-US" b="1" dirty="0">
              <a:solidFill>
                <a:srgbClr val="C00000"/>
              </a:solidFill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46"/>
          <a:stretch/>
        </p:blipFill>
        <p:spPr>
          <a:xfrm>
            <a:off x="232163" y="533400"/>
            <a:ext cx="1231076" cy="855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4480"/>
            <a:ext cx="6400800" cy="22311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8337" y="4009157"/>
            <a:ext cx="6441323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هدف از اين گردهمايي فراهم آوردن محيطي براي ارایه نتايج پژوهش، گفتگو و تبادل نظر در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زمينه‌های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تجربي و نظري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فيزيک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ماده چگال است. اين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گردهمايی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فرصت مناسبي براي دانش‌پژوهان جوان و دانشجويان است كه با شركت در آن تجربه كسب كنند. امسال این گردهمایی به صورت </a:t>
            </a:r>
            <a:r>
              <a:rPr lang="fa-IR" sz="145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مجازی و آنلاین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برگزار خواهد شد. پژوهشگران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می‌توانند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جهت ارایه نتایج تحقیق خود به صورت پوستر، چکیده تحقیق خود را مطابق الگوی موجود در سایت گردهمایی ارسال کنند.</a:t>
            </a:r>
            <a:endParaRPr lang="fa-IR" sz="1450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390899" y="5527509"/>
            <a:ext cx="3223744" cy="1650310"/>
            <a:chOff x="151916" y="5845235"/>
            <a:chExt cx="3223744" cy="1824045"/>
          </a:xfrm>
        </p:grpSpPr>
        <p:sp>
          <p:nvSpPr>
            <p:cNvPr id="17" name="Rounded Rectangle 16"/>
            <p:cNvSpPr/>
            <p:nvPr/>
          </p:nvSpPr>
          <p:spPr>
            <a:xfrm>
              <a:off x="228600" y="5845235"/>
              <a:ext cx="3147060" cy="1736853"/>
            </a:xfrm>
            <a:prstGeom prst="roundRect">
              <a:avLst>
                <a:gd name="adj" fmla="val 690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1916" y="5917366"/>
              <a:ext cx="3223743" cy="17519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4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کمیته علمی:</a:t>
              </a:r>
              <a:endParaRPr lang="en-US" sz="14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مینا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زارعی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 </a:t>
              </a: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سعید عابدین‌پور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 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داود عباس‌زاده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تحصیلات تکمیلی علوم پایه زنجان)</a:t>
              </a:r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زهرا فرائی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فرشید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محمدرفیعی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</a:t>
              </a: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علیرضا ولی‌زاده (</a:t>
              </a:r>
              <a:r>
                <a:rPr lang="fa-IR" sz="11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دبیر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)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دانشگاه تحصیلات تکمیلی علوم پایه زنجان)</a:t>
              </a:r>
            </a:p>
            <a:p>
              <a:pPr algn="r" rtl="1"/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10684" y="5530676"/>
            <a:ext cx="3162301" cy="602790"/>
            <a:chOff x="235977" y="5519408"/>
            <a:chExt cx="3162301" cy="602790"/>
          </a:xfrm>
        </p:grpSpPr>
        <p:sp>
          <p:nvSpPr>
            <p:cNvPr id="15" name="Rounded Rectangle 14"/>
            <p:cNvSpPr/>
            <p:nvPr/>
          </p:nvSpPr>
          <p:spPr>
            <a:xfrm>
              <a:off x="235977" y="5519408"/>
              <a:ext cx="3162301" cy="60279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7649" y="5589971"/>
              <a:ext cx="3146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115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آخرين مهلت درخواست شركت و ارسال </a:t>
              </a:r>
              <a: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چکیده مقاله</a:t>
              </a:r>
              <a:b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</a:b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31 اردیبهشت 1400</a:t>
              </a:r>
              <a:endParaRPr lang="en-US" sz="1200" b="1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8599" y="7152145"/>
            <a:ext cx="6403957" cy="1881003"/>
            <a:chOff x="3449188" y="6597611"/>
            <a:chExt cx="3224298" cy="631393"/>
          </a:xfrm>
        </p:grpSpPr>
        <p:sp>
          <p:nvSpPr>
            <p:cNvPr id="21" name="Rounded Rectangle 20"/>
            <p:cNvSpPr/>
            <p:nvPr/>
          </p:nvSpPr>
          <p:spPr>
            <a:xfrm>
              <a:off x="3449188" y="6597611"/>
              <a:ext cx="3224298" cy="631393"/>
            </a:xfrm>
            <a:prstGeom prst="roundRect">
              <a:avLst>
                <a:gd name="adj" fmla="val 812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49188" y="6627402"/>
              <a:ext cx="3224298" cy="92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نحوه ثبت نام و ارسال مقاله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70209" y="1069306"/>
            <a:ext cx="1534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16 تا 18 تیر 1400</a:t>
            </a:r>
            <a:endParaRPr lang="en-US" sz="1600" b="1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28600" y="9102019"/>
            <a:ext cx="6400799" cy="560140"/>
            <a:chOff x="3449188" y="6789335"/>
            <a:chExt cx="3224298" cy="768093"/>
          </a:xfrm>
        </p:grpSpPr>
        <p:sp>
          <p:nvSpPr>
            <p:cNvPr id="26" name="Rounded Rectangle 25"/>
            <p:cNvSpPr/>
            <p:nvPr/>
          </p:nvSpPr>
          <p:spPr>
            <a:xfrm>
              <a:off x="3449188" y="6789335"/>
              <a:ext cx="3224298" cy="76809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49188" y="6862307"/>
              <a:ext cx="32242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نشانی دبیرخانه: زنجان، دانشگاه تحصیلات تکمیلی علوم پایه، صندوق پستی: 1159-45195</a:t>
              </a:r>
            </a:p>
            <a:p>
              <a:pPr algn="ctr" rtl="1"/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تلفن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</a:t>
              </a:r>
              <a:r>
                <a:rPr lang="en-US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33152212-024    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فکس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 33152104-024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endParaRPr lang="en-US" sz="1200" dirty="0" smtClean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73" y="8225372"/>
            <a:ext cx="640080" cy="640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02" y="342867"/>
            <a:ext cx="1236097" cy="123609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587750" y="7521665"/>
            <a:ext cx="3041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 algn="r" rtl="1">
              <a:buFont typeface="Arial" panose="020B0604020202020204" pitchFamily="34" charset="0"/>
              <a:buChar char="•"/>
            </a:pPr>
            <a:r>
              <a:rPr lang="fa-IR" sz="1200" dirty="0">
                <a:latin typeface="XB Kayhan" panose="02000503080000020003" pitchFamily="2" charset="-78"/>
                <a:cs typeface="XB Kayhan" panose="02000503080000020003" pitchFamily="2" charset="-78"/>
              </a:rPr>
              <a:t>برای گرفتن اطلاعات </a:t>
            </a:r>
            <a:r>
              <a: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بیشتر به صفحه وب گردهمایی مراجعه نمایید.</a:t>
            </a:r>
            <a:endParaRPr lang="en-US" sz="1200" dirty="0">
              <a:latin typeface="XB Kayhan" panose="02000503080000020003" pitchFamily="2" charset="-78"/>
              <a:cs typeface="XB Kayhan" panose="02000503080000020003" pitchFamily="2" charset="-78"/>
            </a:endParaRPr>
          </a:p>
          <a:p>
            <a:pPr algn="ctr"/>
            <a:r>
              <a:rPr lang="en-US" sz="1100" b="1" dirty="0" smtClean="0"/>
              <a:t>https</a:t>
            </a:r>
            <a:r>
              <a:rPr lang="en-US" sz="1100" b="1" dirty="0"/>
              <a:t>://iasbs.ac.ir/~</a:t>
            </a:r>
            <a:r>
              <a:rPr lang="en-US" sz="1100" b="1" dirty="0" smtClean="0"/>
              <a:t>condmat-meeting/m26</a:t>
            </a:r>
            <a:endParaRPr lang="fa-IR" sz="11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232163" y="7521665"/>
            <a:ext cx="305205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 algn="r" rtl="1">
              <a:buFont typeface="Arial" panose="020B0604020202020204" pitchFamily="34" charset="0"/>
              <a:buChar char="•"/>
            </a:pPr>
            <a:r>
              <a: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برای ثبت نام و ارسال چکیده مقاله به صفحه ثبت‌نام مراجعه نمایید.</a:t>
            </a:r>
            <a:endParaRPr lang="en-US" sz="1200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  <a:p>
            <a:pPr algn="ctr"/>
            <a:r>
              <a:rPr lang="en-US" sz="1100" b="1" dirty="0" smtClean="0"/>
              <a:t> http</a:t>
            </a:r>
            <a:r>
              <a:rPr lang="en-US" sz="1100" b="1" dirty="0"/>
              <a:t>://www.psi.ir/f/meeting.cm26</a:t>
            </a:r>
            <a:endParaRPr lang="fa-IR" sz="1100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709" y="8225372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0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" y="152400"/>
            <a:ext cx="6583680" cy="9601201"/>
          </a:xfrm>
          <a:prstGeom prst="roundRect">
            <a:avLst>
              <a:gd name="adj" fmla="val 339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8696" y="404452"/>
            <a:ext cx="405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بیست و ششمین گردهمایی فیزیک ماده چگال</a:t>
            </a:r>
          </a:p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دانشگاه تحصیلات تکمیلی علوم پایه زنجان</a:t>
            </a:r>
            <a:endParaRPr lang="en-US" b="1" dirty="0">
              <a:solidFill>
                <a:srgbClr val="C00000"/>
              </a:solidFill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46"/>
          <a:stretch/>
        </p:blipFill>
        <p:spPr>
          <a:xfrm>
            <a:off x="232163" y="533400"/>
            <a:ext cx="1231076" cy="855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4480"/>
            <a:ext cx="6400800" cy="22311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8337" y="4079007"/>
            <a:ext cx="6441323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هدف از اين گردهمايي فراهم آوردن محيطي براي ارایه نتايج پژوهش، گفتگو و تبادل نظر در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زمينه‌های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تجربي و نظري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فيزيک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ماده چگال است. اين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گردهمايی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فرصت مناسبي براي دانش‌پژوهان جوان و دانشجويان است كه با شركت در آن تجربه كسب كنند. امسال این گردهمایی به صورت </a:t>
            </a:r>
            <a:r>
              <a:rPr lang="fa-IR" sz="145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مجازی و آنلاین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برگزار خواهد شد. پژوهشگران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می‌توانند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جهت ارایه نتایج تحقیق خود به صورت پوستر، چکیده تحقیق خود را مطابق الگوی موجود در سایت گردهمایی ارسال کنند.</a:t>
            </a:r>
            <a:endParaRPr lang="fa-IR" sz="1450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2550" y="7172330"/>
            <a:ext cx="3328749" cy="1617557"/>
            <a:chOff x="-25519" y="5847419"/>
            <a:chExt cx="3487472" cy="1787843"/>
          </a:xfrm>
        </p:grpSpPr>
        <p:sp>
          <p:nvSpPr>
            <p:cNvPr id="17" name="Rounded Rectangle 16"/>
            <p:cNvSpPr/>
            <p:nvPr/>
          </p:nvSpPr>
          <p:spPr>
            <a:xfrm>
              <a:off x="154107" y="5847419"/>
              <a:ext cx="3264607" cy="1778264"/>
            </a:xfrm>
            <a:prstGeom prst="roundRect">
              <a:avLst>
                <a:gd name="adj" fmla="val 690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25519" y="5917366"/>
              <a:ext cx="3487472" cy="17178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کمیته علمی:</a:t>
              </a:r>
              <a:endParaRPr lang="en-US" sz="1200" b="1" dirty="0">
                <a:solidFill>
                  <a:srgbClr val="A00000"/>
                </a:solidFill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مینا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زارعی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 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سعید عابدین‌پور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) 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داود عباس‌زاده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تحصیلات تکمیلی علوم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</a:t>
              </a:r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زهرا فرائی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فرشید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محمدرفیعی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</a:t>
              </a: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علیرضا ولی‌زاده (</a:t>
              </a:r>
              <a:r>
                <a:rPr lang="fa-IR" sz="11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دبیر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)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دانشگاه تحصیلات تکمیلی علوم پایه زنجان)</a:t>
              </a:r>
            </a:p>
            <a:p>
              <a:pPr algn="r" rtl="1"/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47798" y="5563366"/>
            <a:ext cx="3962400" cy="1196344"/>
            <a:chOff x="235977" y="5519408"/>
            <a:chExt cx="3162301" cy="1196344"/>
          </a:xfrm>
        </p:grpSpPr>
        <p:sp>
          <p:nvSpPr>
            <p:cNvPr id="15" name="Rounded Rectangle 14"/>
            <p:cNvSpPr/>
            <p:nvPr/>
          </p:nvSpPr>
          <p:spPr>
            <a:xfrm>
              <a:off x="235977" y="5519408"/>
              <a:ext cx="3162301" cy="1196344"/>
            </a:xfrm>
            <a:prstGeom prst="roundRect">
              <a:avLst>
                <a:gd name="adj" fmla="val 925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7649" y="5589971"/>
              <a:ext cx="3146486" cy="1054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آخرين مهلت درخواست شركت و ارسال </a:t>
              </a:r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چکیده مقاله</a:t>
              </a:r>
            </a:p>
            <a:p>
              <a:pPr algn="ctr"/>
              <a:r>
                <a:rPr lang="fa-IR" sz="1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3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4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/>
              </a:r>
              <a:b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</a:b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31 اردیبهشت 1400</a:t>
              </a:r>
            </a:p>
            <a:p>
              <a:pPr algn="ctr" rtl="1"/>
              <a:endPara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جهت </a:t>
              </a:r>
              <a:r>
                <a:rPr lang="fa-IR" sz="1200" dirty="0">
                  <a:latin typeface="XB Kayhan" panose="02000503080000020003" pitchFamily="2" charset="-78"/>
                  <a:cs typeface="XB Kayhan" panose="02000503080000020003" pitchFamily="2" charset="-78"/>
                </a:rPr>
                <a:t>اطلاعات بیشتر به صفحه وب گردهمایی مراجعه نمایید.</a:t>
              </a:r>
              <a:endParaRPr lang="en-US" sz="12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/>
              <a:r>
                <a:rPr lang="en-US" sz="1100" b="1" dirty="0"/>
                <a:t>https://iasbs.ac.ir/~</a:t>
              </a:r>
              <a:r>
                <a:rPr lang="en-US" sz="1100" b="1" dirty="0" smtClean="0"/>
                <a:t>condmat-meeting/m26</a:t>
              </a:r>
              <a:endParaRPr lang="fa-IR" sz="1100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70209" y="1069306"/>
            <a:ext cx="1534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16 تا 18 تیر 1400</a:t>
            </a:r>
            <a:endParaRPr lang="en-US" sz="1600" b="1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4001" y="8890913"/>
            <a:ext cx="6356349" cy="748389"/>
            <a:chOff x="3461983" y="6832452"/>
            <a:chExt cx="3201907" cy="733099"/>
          </a:xfrm>
        </p:grpSpPr>
        <p:sp>
          <p:nvSpPr>
            <p:cNvPr id="26" name="Rounded Rectangle 25"/>
            <p:cNvSpPr/>
            <p:nvPr/>
          </p:nvSpPr>
          <p:spPr>
            <a:xfrm>
              <a:off x="3461983" y="6832452"/>
              <a:ext cx="3201907" cy="73309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4734" y="6969296"/>
              <a:ext cx="3106062" cy="45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نشانی دبیرخانه: زنجان، دانشگاه تحصیلات تکمیلی علوم پایه، صندوق پستی: 1159-45195</a:t>
              </a:r>
            </a:p>
            <a:p>
              <a:pPr algn="ctr" rtl="1"/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تلفن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</a:t>
              </a:r>
              <a:r>
                <a:rPr lang="en-US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33152262-024    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فکس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 33152104-024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02" y="342867"/>
            <a:ext cx="1236097" cy="123609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489018" y="7172327"/>
            <a:ext cx="3121331" cy="1608889"/>
            <a:chOff x="3417776" y="6788787"/>
            <a:chExt cx="3137541" cy="1608889"/>
          </a:xfrm>
        </p:grpSpPr>
        <p:sp>
          <p:nvSpPr>
            <p:cNvPr id="30" name="Rounded Rectangle 29"/>
            <p:cNvSpPr/>
            <p:nvPr/>
          </p:nvSpPr>
          <p:spPr>
            <a:xfrm>
              <a:off x="3417776" y="6788787"/>
              <a:ext cx="3137541" cy="1608889"/>
            </a:xfrm>
            <a:prstGeom prst="roundRect">
              <a:avLst>
                <a:gd name="adj" fmla="val 593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96874" y="6950735"/>
              <a:ext cx="222490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نحوه ثبت نام و ارسال مقاله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77113" y="7255668"/>
              <a:ext cx="305205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ثبت نام و ارسال چکیده مقاله به صفحه ثبت‌نام مراجعه نمایید.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r>
                <a:rPr lang="en-US" sz="1100" b="1" dirty="0" smtClean="0"/>
                <a:t> </a:t>
              </a:r>
              <a:r>
                <a:rPr lang="fa-IR" sz="1100" b="1" dirty="0" smtClean="0"/>
                <a:t>   </a:t>
              </a:r>
              <a:r>
                <a:rPr lang="en-US" sz="1100" b="1" dirty="0" smtClean="0"/>
                <a:t>http</a:t>
              </a:r>
              <a:r>
                <a:rPr lang="en-US" sz="1100" b="1" dirty="0"/>
                <a:t>://</a:t>
              </a:r>
              <a:r>
                <a:rPr lang="en-US" sz="1100" b="1" dirty="0" smtClean="0"/>
                <a:t>www.psi.ir/f/meetingcm26</a:t>
              </a:r>
              <a:endParaRPr lang="fa-IR" sz="1100" b="1" dirty="0" smtClean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62" y="8095538"/>
            <a:ext cx="598949" cy="5989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857" y="6082379"/>
            <a:ext cx="603504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1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" y="152400"/>
            <a:ext cx="6583680" cy="9601201"/>
          </a:xfrm>
          <a:prstGeom prst="roundRect">
            <a:avLst>
              <a:gd name="adj" fmla="val 339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8696" y="404452"/>
            <a:ext cx="405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بیست و ششمین گردهمایی فیزیک ماده چگال</a:t>
            </a:r>
          </a:p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دانشگاه تحصیلات تکمیلی علوم پایه زنجان</a:t>
            </a:r>
            <a:endParaRPr lang="en-US" b="1" dirty="0">
              <a:solidFill>
                <a:srgbClr val="C00000"/>
              </a:solidFill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46"/>
          <a:stretch/>
        </p:blipFill>
        <p:spPr>
          <a:xfrm>
            <a:off x="232163" y="533400"/>
            <a:ext cx="1231076" cy="855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4480"/>
            <a:ext cx="6400800" cy="22311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8337" y="4079007"/>
            <a:ext cx="6441323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هدف از اين گردهمايي فراهم آوردن محيطي براي ارایه نتايج پژوهش، گفتگو و تبادل نظر در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زمينه‌های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تجربي و نظري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فيزيک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ماده چگال است. اين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گردهمايی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فرصت مناسبي براي دانش‌پژوهان جوان و دانشجويان است كه با شركت در آن تجربه كسب كنند. امسال این گردهمایی به صورت </a:t>
            </a:r>
            <a:r>
              <a:rPr lang="fa-IR" sz="145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مجازی و آنلاین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برگزار خواهد شد. پژوهشگران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می‌توانند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جهت ارایه نتایج تحقیق خود به صورت پوستر، چکیده تحقیق خود را مطابق الگوی موجود در سایت گردهمایی ارسال کنند.</a:t>
            </a:r>
            <a:endParaRPr lang="fa-IR" sz="1450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2550" y="7172330"/>
            <a:ext cx="3328749" cy="1617557"/>
            <a:chOff x="-25519" y="5847419"/>
            <a:chExt cx="3487472" cy="1787843"/>
          </a:xfrm>
        </p:grpSpPr>
        <p:sp>
          <p:nvSpPr>
            <p:cNvPr id="17" name="Rounded Rectangle 16"/>
            <p:cNvSpPr/>
            <p:nvPr/>
          </p:nvSpPr>
          <p:spPr>
            <a:xfrm>
              <a:off x="154107" y="5847419"/>
              <a:ext cx="3264607" cy="1778264"/>
            </a:xfrm>
            <a:prstGeom prst="roundRect">
              <a:avLst>
                <a:gd name="adj" fmla="val 690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25519" y="5917366"/>
              <a:ext cx="3487472" cy="17178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کمیته علمی:</a:t>
              </a:r>
              <a:endParaRPr lang="en-US" sz="1200" b="1" dirty="0">
                <a:solidFill>
                  <a:srgbClr val="A00000"/>
                </a:solidFill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مینا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زارعی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 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سعید عابدین‌پور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) 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داود عباس‌زاده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تحصیلات تکمیلی علوم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</a:t>
              </a:r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زهرا فرائی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فرشید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محمدرفیعی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</a:t>
              </a: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علیرضا ولی‌زاده (</a:t>
              </a:r>
              <a:r>
                <a:rPr lang="fa-IR" sz="11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دبیر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)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دانشگاه تحصیلات تکمیلی علوم پایه زنجان)</a:t>
              </a:r>
            </a:p>
            <a:p>
              <a:pPr algn="r" rtl="1"/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47798" y="5563366"/>
            <a:ext cx="3962400" cy="1196344"/>
            <a:chOff x="235977" y="5519408"/>
            <a:chExt cx="3162301" cy="1196344"/>
          </a:xfrm>
        </p:grpSpPr>
        <p:sp>
          <p:nvSpPr>
            <p:cNvPr id="15" name="Rounded Rectangle 14"/>
            <p:cNvSpPr/>
            <p:nvPr/>
          </p:nvSpPr>
          <p:spPr>
            <a:xfrm>
              <a:off x="235977" y="5519408"/>
              <a:ext cx="3162301" cy="1196344"/>
            </a:xfrm>
            <a:prstGeom prst="roundRect">
              <a:avLst>
                <a:gd name="adj" fmla="val 925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7649" y="5589971"/>
              <a:ext cx="3146486" cy="1054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آخرين مهلت درخواست شركت و ارسال </a:t>
              </a:r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چکیده مقاله</a:t>
              </a:r>
            </a:p>
            <a:p>
              <a:pPr algn="r"/>
              <a:r>
                <a:rPr lang="fa-IR" sz="1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3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4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/>
              </a:r>
              <a:b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</a:br>
              <a: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                        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31 اردیبهشت 1400</a:t>
              </a:r>
            </a:p>
            <a:p>
              <a:pPr algn="ctr" rtl="1"/>
              <a:endPara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5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جهت </a:t>
              </a:r>
              <a:r>
                <a:rPr lang="fa-IR" sz="1150" dirty="0">
                  <a:latin typeface="XB Kayhan" panose="02000503080000020003" pitchFamily="2" charset="-78"/>
                  <a:cs typeface="XB Kayhan" panose="02000503080000020003" pitchFamily="2" charset="-78"/>
                </a:rPr>
                <a:t>اطلاعات بیشتر به صفحه وب گردهمایی مراجعه نمایید.</a:t>
              </a:r>
              <a:endParaRPr lang="en-US" sz="115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/>
              <a:r>
                <a:rPr lang="en-US" sz="1100" b="1" dirty="0"/>
                <a:t>https://iasbs.ac.ir/~</a:t>
              </a:r>
              <a:r>
                <a:rPr lang="en-US" sz="1100" b="1" dirty="0" smtClean="0"/>
                <a:t>condmat-meeting/m26</a:t>
              </a:r>
              <a:endParaRPr lang="fa-IR" sz="1100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70209" y="1069306"/>
            <a:ext cx="1534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16 تا 18 تیر 1400</a:t>
            </a:r>
            <a:endParaRPr lang="en-US" sz="1600" b="1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4001" y="8890913"/>
            <a:ext cx="6356349" cy="748389"/>
            <a:chOff x="3461983" y="6832452"/>
            <a:chExt cx="3201907" cy="733099"/>
          </a:xfrm>
        </p:grpSpPr>
        <p:sp>
          <p:nvSpPr>
            <p:cNvPr id="26" name="Rounded Rectangle 25"/>
            <p:cNvSpPr/>
            <p:nvPr/>
          </p:nvSpPr>
          <p:spPr>
            <a:xfrm>
              <a:off x="3461983" y="6832452"/>
              <a:ext cx="3201907" cy="73309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4734" y="6969296"/>
              <a:ext cx="3106062" cy="45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نشانی دبیرخانه: زنجان، دانشگاه تحصیلات تکمیلی علوم پایه، صندوق پستی: 1159-45195</a:t>
              </a:r>
            </a:p>
            <a:p>
              <a:pPr algn="ctr" rtl="1"/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تلفن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</a:t>
              </a:r>
              <a:r>
                <a:rPr lang="en-US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33152204-024    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فکس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 33152104-024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02" y="342867"/>
            <a:ext cx="1236097" cy="123609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489018" y="7172327"/>
            <a:ext cx="3121331" cy="1608889"/>
            <a:chOff x="3417776" y="6788787"/>
            <a:chExt cx="3137541" cy="1608889"/>
          </a:xfrm>
        </p:grpSpPr>
        <p:sp>
          <p:nvSpPr>
            <p:cNvPr id="30" name="Rounded Rectangle 29"/>
            <p:cNvSpPr/>
            <p:nvPr/>
          </p:nvSpPr>
          <p:spPr>
            <a:xfrm>
              <a:off x="3417776" y="6788787"/>
              <a:ext cx="3137541" cy="1608889"/>
            </a:xfrm>
            <a:prstGeom prst="roundRect">
              <a:avLst>
                <a:gd name="adj" fmla="val 593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96874" y="6950735"/>
              <a:ext cx="222490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نحوه ثبت نام و ارسال مقاله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77113" y="7255668"/>
              <a:ext cx="30520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ثبت نام و ارسال چکیده مقاله به صفحه ثبت‌نام مراجعه نمایید.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endParaRPr lang="fa-IR" sz="1100" b="1" dirty="0" smtClean="0"/>
            </a:p>
            <a:p>
              <a:endParaRPr lang="fa-IR" sz="700" b="1" dirty="0"/>
            </a:p>
            <a:p>
              <a:r>
                <a:rPr lang="en-US" sz="1100" b="1" dirty="0" smtClean="0"/>
                <a:t> </a:t>
              </a:r>
              <a:r>
                <a:rPr lang="fa-IR" sz="1100" b="1" dirty="0" smtClean="0"/>
                <a:t>   </a:t>
              </a:r>
              <a:r>
                <a:rPr lang="en-US" sz="1100" b="1" dirty="0" smtClean="0"/>
                <a:t>http</a:t>
              </a:r>
              <a:r>
                <a:rPr lang="en-US" sz="1100" b="1" dirty="0"/>
                <a:t>://</a:t>
              </a:r>
              <a:r>
                <a:rPr lang="en-US" sz="1100" b="1" dirty="0" smtClean="0"/>
                <a:t>www.psi.ir/f/meetingcm26</a:t>
              </a:r>
              <a:endParaRPr lang="fa-IR" sz="1100" b="1" dirty="0" smtClean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62" y="8095538"/>
            <a:ext cx="598949" cy="5989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62" y="5856321"/>
            <a:ext cx="603504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6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" y="152400"/>
            <a:ext cx="6583680" cy="9601201"/>
          </a:xfrm>
          <a:prstGeom prst="roundRect">
            <a:avLst>
              <a:gd name="adj" fmla="val 339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8696" y="404452"/>
            <a:ext cx="405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بیست و ششمین گردهمایی فیزیک ماده چگال</a:t>
            </a:r>
          </a:p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دانشگاه تحصیلات تکمیلی علوم پایه زنجان</a:t>
            </a:r>
            <a:endParaRPr lang="en-US" b="1" dirty="0">
              <a:solidFill>
                <a:srgbClr val="C00000"/>
              </a:solidFill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46"/>
          <a:stretch/>
        </p:blipFill>
        <p:spPr>
          <a:xfrm>
            <a:off x="232163" y="533400"/>
            <a:ext cx="1231076" cy="855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4480"/>
            <a:ext cx="6400800" cy="22311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8337" y="4079007"/>
            <a:ext cx="6441323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هدف از اين گردهمايي فراهم آوردن محيطي براي ارایه نتايج پژوهش، گفتگو و تبادل نظر در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زمينه‌های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تجربي و نظري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فيزيک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ماده چگال است. اين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گردهمايی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فرصت مناسبي براي دانش‌پژوهان جوان و دانشجويان است كه با شركت در آن تجربه كسب كنند. امسال این گردهمایی به صورت </a:t>
            </a:r>
            <a:r>
              <a:rPr lang="fa-IR" sz="145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مجازی و آنلاین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برگزار خواهد شد. پژوهشگران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می‌توانند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جهت ارایه نتایج تحقیق خود به صورت پوستر، چکیده تحقیق خود را مطابق الگوی موجود در سایت گردهمایی ارسال کنند.</a:t>
            </a:r>
            <a:endParaRPr lang="fa-IR" sz="1450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2550" y="7172330"/>
            <a:ext cx="3328749" cy="1617557"/>
            <a:chOff x="-25519" y="5847419"/>
            <a:chExt cx="3487472" cy="1787843"/>
          </a:xfrm>
        </p:grpSpPr>
        <p:sp>
          <p:nvSpPr>
            <p:cNvPr id="17" name="Rounded Rectangle 16"/>
            <p:cNvSpPr/>
            <p:nvPr/>
          </p:nvSpPr>
          <p:spPr>
            <a:xfrm>
              <a:off x="154107" y="5847419"/>
              <a:ext cx="3264607" cy="1778264"/>
            </a:xfrm>
            <a:prstGeom prst="roundRect">
              <a:avLst>
                <a:gd name="adj" fmla="val 690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25519" y="5917366"/>
              <a:ext cx="3487472" cy="17178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کمیته علمی:</a:t>
              </a:r>
              <a:endParaRPr lang="en-US" sz="1200" b="1" dirty="0">
                <a:solidFill>
                  <a:srgbClr val="A00000"/>
                </a:solidFill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مینا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زارعی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 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سعید عابدین‌پور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) 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داود عباس‌زاده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تحصیلات تکمیلی علوم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</a:t>
              </a:r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زهرا فرائی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فرشید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محمدرفیعی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</a:t>
              </a: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علیرضا ولی‌زاده (</a:t>
              </a:r>
              <a:r>
                <a:rPr lang="fa-IR" sz="11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دبیر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)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دانشگاه تحصیلات تکمیلی علوم پایه زنجان)</a:t>
              </a:r>
            </a:p>
            <a:p>
              <a:pPr algn="r" rtl="1"/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47798" y="5563366"/>
            <a:ext cx="3962400" cy="1196344"/>
            <a:chOff x="235977" y="5519408"/>
            <a:chExt cx="3162301" cy="1196344"/>
          </a:xfrm>
        </p:grpSpPr>
        <p:sp>
          <p:nvSpPr>
            <p:cNvPr id="15" name="Rounded Rectangle 14"/>
            <p:cNvSpPr/>
            <p:nvPr/>
          </p:nvSpPr>
          <p:spPr>
            <a:xfrm>
              <a:off x="235977" y="5519408"/>
              <a:ext cx="3162301" cy="1196344"/>
            </a:xfrm>
            <a:prstGeom prst="roundRect">
              <a:avLst>
                <a:gd name="adj" fmla="val 925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7649" y="5589971"/>
              <a:ext cx="3146486" cy="1054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آخرين مهلت درخواست شركت و ارسال </a:t>
              </a:r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چکیده مقاله</a:t>
              </a:r>
            </a:p>
            <a:p>
              <a:pPr algn="ctr"/>
              <a:r>
                <a:rPr lang="fa-IR" sz="1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3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4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/>
              </a:r>
              <a:b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</a:b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31 اردیبهشت 1400</a:t>
              </a:r>
            </a:p>
            <a:p>
              <a:pPr algn="ctr" rtl="1"/>
              <a:endPara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5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جهت </a:t>
              </a:r>
              <a:r>
                <a:rPr lang="fa-IR" sz="1150" dirty="0">
                  <a:latin typeface="XB Kayhan" panose="02000503080000020003" pitchFamily="2" charset="-78"/>
                  <a:cs typeface="XB Kayhan" panose="02000503080000020003" pitchFamily="2" charset="-78"/>
                </a:rPr>
                <a:t>اطلاعات بیشتر به صفحه وب گردهمایی مراجعه نمایید.</a:t>
              </a:r>
              <a:endParaRPr lang="en-US" sz="115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/>
              <a:r>
                <a:rPr lang="en-US" sz="1100" b="1" dirty="0" smtClean="0"/>
                <a:t>                    https</a:t>
              </a:r>
              <a:r>
                <a:rPr lang="en-US" sz="1100" b="1" dirty="0"/>
                <a:t>://iasbs.ac.ir/~</a:t>
              </a:r>
              <a:r>
                <a:rPr lang="en-US" sz="1100" b="1" dirty="0" smtClean="0"/>
                <a:t>condmat-meeting/m26</a:t>
              </a:r>
              <a:endParaRPr lang="fa-IR" sz="1100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70209" y="1069306"/>
            <a:ext cx="1534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16 تا 18 تیر 1400</a:t>
            </a:r>
            <a:endParaRPr lang="en-US" sz="1600" b="1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4001" y="8890913"/>
            <a:ext cx="6356349" cy="748389"/>
            <a:chOff x="3461983" y="6832452"/>
            <a:chExt cx="3201907" cy="733099"/>
          </a:xfrm>
        </p:grpSpPr>
        <p:sp>
          <p:nvSpPr>
            <p:cNvPr id="26" name="Rounded Rectangle 25"/>
            <p:cNvSpPr/>
            <p:nvPr/>
          </p:nvSpPr>
          <p:spPr>
            <a:xfrm>
              <a:off x="3461983" y="6832452"/>
              <a:ext cx="3201907" cy="73309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4734" y="6969296"/>
              <a:ext cx="3106062" cy="45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نشانی دبیرخانه: زنجان، دانشگاه تحصیلات تکمیلی علوم پایه، صندوق پستی: 1159-45195</a:t>
              </a:r>
            </a:p>
            <a:p>
              <a:pPr algn="ctr" rtl="1"/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تلفن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</a:t>
              </a:r>
              <a:r>
                <a:rPr lang="en-US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33152204-024    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فکس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 33152104-024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02" y="342867"/>
            <a:ext cx="1236097" cy="123609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489018" y="7172327"/>
            <a:ext cx="3121331" cy="1608889"/>
            <a:chOff x="3417776" y="6788787"/>
            <a:chExt cx="3137541" cy="1608889"/>
          </a:xfrm>
        </p:grpSpPr>
        <p:sp>
          <p:nvSpPr>
            <p:cNvPr id="30" name="Rounded Rectangle 29"/>
            <p:cNvSpPr/>
            <p:nvPr/>
          </p:nvSpPr>
          <p:spPr>
            <a:xfrm>
              <a:off x="3417776" y="6788787"/>
              <a:ext cx="3137541" cy="1608889"/>
            </a:xfrm>
            <a:prstGeom prst="roundRect">
              <a:avLst>
                <a:gd name="adj" fmla="val 593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79787" y="6912635"/>
              <a:ext cx="2541989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نحوه ثبت نام و ارسال مقاله                                         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77113" y="7227093"/>
              <a:ext cx="30520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ثبت نام و ارسال چکیده مقاله به صفحه ثبت‌نام مراجعه نمایید.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endParaRPr lang="en-US" sz="1100" b="1" dirty="0" smtClean="0"/>
            </a:p>
            <a:p>
              <a:endParaRPr lang="en-US" sz="200" b="1" dirty="0"/>
            </a:p>
            <a:p>
              <a:r>
                <a:rPr lang="en-US" sz="1100" b="1" dirty="0" smtClean="0"/>
                <a:t> </a:t>
              </a:r>
              <a:r>
                <a:rPr lang="fa-IR" sz="1100" b="1" dirty="0" smtClean="0"/>
                <a:t>   </a:t>
              </a:r>
              <a:r>
                <a:rPr lang="en-US" sz="1100" b="1" dirty="0" smtClean="0"/>
                <a:t>http</a:t>
              </a:r>
              <a:r>
                <a:rPr lang="en-US" sz="1100" b="1" dirty="0"/>
                <a:t>://</a:t>
              </a:r>
              <a:r>
                <a:rPr lang="en-US" sz="1100" b="1" dirty="0" smtClean="0"/>
                <a:t>www.psi.ir/f/meetingcm26</a:t>
              </a:r>
              <a:endParaRPr lang="fa-IR" sz="1100" b="1" dirty="0" smtClean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62" y="8095538"/>
            <a:ext cx="598949" cy="5989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742" y="6073654"/>
            <a:ext cx="603504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6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" y="152400"/>
            <a:ext cx="6583680" cy="9601201"/>
          </a:xfrm>
          <a:prstGeom prst="roundRect">
            <a:avLst>
              <a:gd name="adj" fmla="val 339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8696" y="404452"/>
            <a:ext cx="405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بیست و ششمین گردهمایی فیزیک ماده چگال</a:t>
            </a:r>
          </a:p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دانشگاه تحصیلات تکمیلی علوم پایه زنجان</a:t>
            </a:r>
            <a:endParaRPr lang="en-US" b="1" dirty="0">
              <a:solidFill>
                <a:srgbClr val="C00000"/>
              </a:solidFill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46"/>
          <a:stretch/>
        </p:blipFill>
        <p:spPr>
          <a:xfrm>
            <a:off x="232163" y="533400"/>
            <a:ext cx="1231076" cy="855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4480"/>
            <a:ext cx="6400800" cy="22311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8337" y="4079007"/>
            <a:ext cx="6441323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هدف از اين گردهمايي فراهم آوردن محيطي براي ارایه نتايج پژوهش، گفتگو و تبادل نظر در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زمينه‌های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تجربي و نظري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فيزيک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ماده چگال است. اين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گردهمايی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فرصت مناسبي براي دانش‌پژوهان جوان و دانشجويان است كه با شركت در آن تجربه كسب كنند. امسال این گردهمایی به صورت </a:t>
            </a:r>
            <a:r>
              <a:rPr lang="fa-IR" sz="145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مجازی و آنلاین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برگزار خواهد شد. پژوهشگران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می‌توانند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جهت ارایه نتایج تحقیق خود به صورت پوستر، چکیده تحقیق خود را مطابق الگوی موجود در سایت گردهمایی ارسال کنند.</a:t>
            </a:r>
            <a:endParaRPr lang="fa-IR" sz="1450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2550" y="7172330"/>
            <a:ext cx="3328749" cy="1617557"/>
            <a:chOff x="-25519" y="5847419"/>
            <a:chExt cx="3487472" cy="1787843"/>
          </a:xfrm>
        </p:grpSpPr>
        <p:sp>
          <p:nvSpPr>
            <p:cNvPr id="17" name="Rounded Rectangle 16"/>
            <p:cNvSpPr/>
            <p:nvPr/>
          </p:nvSpPr>
          <p:spPr>
            <a:xfrm>
              <a:off x="154107" y="5847419"/>
              <a:ext cx="3264607" cy="1778264"/>
            </a:xfrm>
            <a:prstGeom prst="roundRect">
              <a:avLst>
                <a:gd name="adj" fmla="val 690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25519" y="5917366"/>
              <a:ext cx="3487472" cy="17178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کمیته علمی:</a:t>
              </a:r>
              <a:endParaRPr lang="en-US" sz="1200" b="1" dirty="0">
                <a:solidFill>
                  <a:srgbClr val="A00000"/>
                </a:solidFill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مینا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زارعی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 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سعید عابدین‌پور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) 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داود عباس‌زاده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تحصیلات تکمیلی علوم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</a:t>
              </a:r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زهرا فرائی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فرشید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محمدرفیعی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</a:t>
              </a: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علیرضا ولی‌زاده (</a:t>
              </a:r>
              <a:r>
                <a:rPr lang="fa-IR" sz="11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دبیر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)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دانشگاه تحصیلات تکمیلی علوم پایه زنجان)</a:t>
              </a:r>
            </a:p>
            <a:p>
              <a:pPr algn="r" rtl="1"/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47798" y="5563366"/>
            <a:ext cx="3962400" cy="1196344"/>
            <a:chOff x="235977" y="5519408"/>
            <a:chExt cx="3162301" cy="1196344"/>
          </a:xfrm>
        </p:grpSpPr>
        <p:sp>
          <p:nvSpPr>
            <p:cNvPr id="15" name="Rounded Rectangle 14"/>
            <p:cNvSpPr/>
            <p:nvPr/>
          </p:nvSpPr>
          <p:spPr>
            <a:xfrm>
              <a:off x="235977" y="5519408"/>
              <a:ext cx="3162301" cy="1196344"/>
            </a:xfrm>
            <a:prstGeom prst="roundRect">
              <a:avLst>
                <a:gd name="adj" fmla="val 925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7649" y="5589971"/>
              <a:ext cx="3146486" cy="111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آخرين مهلت درخواست </a:t>
              </a:r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شركت </a:t>
              </a:r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و ارسال </a:t>
              </a:r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چکیده مقاله</a:t>
              </a:r>
            </a:p>
            <a:p>
              <a:pPr algn="ctr"/>
              <a:r>
                <a:rPr lang="fa-IR" sz="4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  </a:t>
              </a:r>
              <a:br>
                <a:rPr lang="fa-IR" sz="4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</a:b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31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اردیبهشت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1400</a:t>
              </a:r>
            </a:p>
            <a:p>
              <a:pPr algn="ctr" rtl="1"/>
              <a:r>
                <a:rPr lang="fa-IR" sz="1200" b="1" dirty="0">
                  <a:latin typeface="XB Kayhan" panose="02000503080000020003" pitchFamily="2" charset="-78"/>
                  <a:cs typeface="XB Kayhan" panose="02000503080000020003" pitchFamily="2" charset="-78"/>
                </a:rPr>
                <a:t>تا 15 خرداد 1400 تمدید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شد</a:t>
              </a:r>
            </a:p>
            <a:p>
              <a:pPr algn="ctr" rtl="1"/>
              <a:r>
                <a:rPr lang="fa-IR" sz="400" b="1" dirty="0"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endParaRPr lang="fa-IR" sz="4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5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جهت </a:t>
              </a:r>
              <a:r>
                <a:rPr lang="fa-IR" sz="1150" dirty="0">
                  <a:latin typeface="XB Kayhan" panose="02000503080000020003" pitchFamily="2" charset="-78"/>
                  <a:cs typeface="XB Kayhan" panose="02000503080000020003" pitchFamily="2" charset="-78"/>
                </a:rPr>
                <a:t>اطلاعات بیشتر به صفحه وب گردهمایی مراجعه نمایید.</a:t>
              </a:r>
              <a:endParaRPr lang="en-US" sz="115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/>
              <a:r>
                <a:rPr lang="en-US" sz="1100" b="1" dirty="0" smtClean="0"/>
                <a:t>                    https</a:t>
              </a:r>
              <a:r>
                <a:rPr lang="en-US" sz="1100" b="1" dirty="0"/>
                <a:t>://iasbs.ac.ir/~</a:t>
              </a:r>
              <a:r>
                <a:rPr lang="en-US" sz="1100" b="1" dirty="0" smtClean="0"/>
                <a:t>condmat-meeting/m26</a:t>
              </a:r>
              <a:endParaRPr lang="fa-IR" sz="1100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70209" y="1069306"/>
            <a:ext cx="1534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16 تا 18 تیر 1400</a:t>
            </a:r>
            <a:endParaRPr lang="en-US" sz="1600" b="1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4001" y="8890913"/>
            <a:ext cx="6356349" cy="748389"/>
            <a:chOff x="3461983" y="6832452"/>
            <a:chExt cx="3201907" cy="733099"/>
          </a:xfrm>
        </p:grpSpPr>
        <p:sp>
          <p:nvSpPr>
            <p:cNvPr id="26" name="Rounded Rectangle 25"/>
            <p:cNvSpPr/>
            <p:nvPr/>
          </p:nvSpPr>
          <p:spPr>
            <a:xfrm>
              <a:off x="3461983" y="6832452"/>
              <a:ext cx="3201907" cy="73309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4734" y="6969296"/>
              <a:ext cx="3106062" cy="45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نشانی دبیرخانه: زنجان، دانشگاه تحصیلات تکمیلی علوم پایه، صندوق پستی: 1159-45195</a:t>
              </a:r>
            </a:p>
            <a:p>
              <a:pPr algn="ctr" rtl="1"/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تلفن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</a:t>
              </a:r>
              <a:r>
                <a:rPr lang="en-US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33152204-024    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فکس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 33152104-024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02" y="342867"/>
            <a:ext cx="1236097" cy="123609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489018" y="7172327"/>
            <a:ext cx="3121331" cy="1608889"/>
            <a:chOff x="3417776" y="6788787"/>
            <a:chExt cx="3137541" cy="1608889"/>
          </a:xfrm>
        </p:grpSpPr>
        <p:sp>
          <p:nvSpPr>
            <p:cNvPr id="30" name="Rounded Rectangle 29"/>
            <p:cNvSpPr/>
            <p:nvPr/>
          </p:nvSpPr>
          <p:spPr>
            <a:xfrm>
              <a:off x="3417776" y="6788787"/>
              <a:ext cx="3137541" cy="1608889"/>
            </a:xfrm>
            <a:prstGeom prst="roundRect">
              <a:avLst>
                <a:gd name="adj" fmla="val 593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79787" y="6912635"/>
              <a:ext cx="2541989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نحوه ثبت نام و ارسال مقاله                                         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77113" y="7227093"/>
              <a:ext cx="30520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ثبت نام و ارسال چکیده مقاله به صفحه ثبت‌نام مراجعه نمایید.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endParaRPr lang="en-US" sz="1100" b="1" dirty="0" smtClean="0"/>
            </a:p>
            <a:p>
              <a:endParaRPr lang="en-US" sz="200" b="1" dirty="0"/>
            </a:p>
            <a:p>
              <a:r>
                <a:rPr lang="en-US" sz="1100" b="1" dirty="0" smtClean="0"/>
                <a:t> </a:t>
              </a:r>
              <a:r>
                <a:rPr lang="fa-IR" sz="1100" b="1" dirty="0" smtClean="0"/>
                <a:t>   </a:t>
              </a:r>
              <a:r>
                <a:rPr lang="en-US" sz="1100" b="1" dirty="0" smtClean="0"/>
                <a:t>http</a:t>
              </a:r>
              <a:r>
                <a:rPr lang="en-US" sz="1100" b="1" dirty="0"/>
                <a:t>://</a:t>
              </a:r>
              <a:r>
                <a:rPr lang="en-US" sz="1100" b="1" dirty="0" smtClean="0"/>
                <a:t>www.psi.ir/f/meetingcm26</a:t>
              </a:r>
              <a:endParaRPr lang="fa-IR" sz="1100" b="1" dirty="0" smtClean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62" y="8095538"/>
            <a:ext cx="598949" cy="5989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742" y="6073654"/>
            <a:ext cx="603504" cy="603504"/>
          </a:xfrm>
          <a:prstGeom prst="rect">
            <a:avLst/>
          </a:prstGeom>
        </p:spPr>
      </p:pic>
      <p:sp>
        <p:nvSpPr>
          <p:cNvPr id="14" name="Minus 13"/>
          <p:cNvSpPr/>
          <p:nvPr/>
        </p:nvSpPr>
        <p:spPr>
          <a:xfrm>
            <a:off x="2654969" y="5996594"/>
            <a:ext cx="1560863" cy="45719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6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" y="152400"/>
            <a:ext cx="6583680" cy="9601201"/>
          </a:xfrm>
          <a:prstGeom prst="roundRect">
            <a:avLst>
              <a:gd name="adj" fmla="val 339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8696" y="404452"/>
            <a:ext cx="405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بیست و ششمین گردهمایی فیزیک ماده چگال</a:t>
            </a:r>
          </a:p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دانشگاه تحصیلات تکمیلی علوم پایه زنجان</a:t>
            </a:r>
            <a:endParaRPr lang="en-US" b="1" dirty="0">
              <a:solidFill>
                <a:srgbClr val="C00000"/>
              </a:solidFill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46"/>
          <a:stretch/>
        </p:blipFill>
        <p:spPr>
          <a:xfrm>
            <a:off x="232163" y="533400"/>
            <a:ext cx="1231076" cy="855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4480"/>
            <a:ext cx="6400800" cy="22311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8337" y="4009157"/>
            <a:ext cx="6441323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هدف از اين گردهمايي فراهم آوردن محيطي براي ارایه نتايج پژوهش، گفتگو و تبادل نظر در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زمينه‌های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تجربي و نظري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فيزيک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ماده چگال است. اين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گردهمايی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فرصت مناسبي براي دانش‌پژوهان جوان و دانشجويان است كه با شركت در آن تجربه كسب كنند. امسال این گردهمایی به صورت </a:t>
            </a:r>
            <a:r>
              <a:rPr lang="fa-IR" sz="145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مجازی و آنلاین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برگزار خواهد شد. پژوهشگران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می‌توانند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جهت ارایه نتایج تحقیق خود به صورت پوستر، چکیده تحقیق خود را مطابق الگوی موجود در سایت گردهمایی ارسال کنند.</a:t>
            </a:r>
            <a:endParaRPr lang="fa-IR" sz="1450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67827" y="7039541"/>
            <a:ext cx="3223743" cy="1610867"/>
            <a:chOff x="151916" y="5888830"/>
            <a:chExt cx="3223743" cy="1780450"/>
          </a:xfrm>
        </p:grpSpPr>
        <p:sp>
          <p:nvSpPr>
            <p:cNvPr id="17" name="Rounded Rectangle 16"/>
            <p:cNvSpPr/>
            <p:nvPr/>
          </p:nvSpPr>
          <p:spPr>
            <a:xfrm>
              <a:off x="212686" y="5888830"/>
              <a:ext cx="3147060" cy="1736853"/>
            </a:xfrm>
            <a:prstGeom prst="roundRect">
              <a:avLst>
                <a:gd name="adj" fmla="val 690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1916" y="5917366"/>
              <a:ext cx="3223743" cy="17519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کمیته علمی:</a:t>
              </a:r>
              <a:endParaRPr lang="en-US" sz="1200" b="1" dirty="0">
                <a:solidFill>
                  <a:srgbClr val="A00000"/>
                </a:solidFill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مینا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زارعی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 </a:t>
              </a: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سعید عابدین‌پور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 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داود عباس‌زاده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تحصیلات تکمیلی علوم پایه زنجان)</a:t>
              </a:r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زهرا فرائی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فرشید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محمدرفیعی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</a:t>
              </a: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علیرضا ولی‌زاده (</a:t>
              </a:r>
              <a:r>
                <a:rPr lang="fa-IR" sz="11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دبیر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)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دانشگاه تحصیلات تکمیلی علوم پایه زنجان)</a:t>
              </a:r>
            </a:p>
            <a:p>
              <a:pPr algn="r" rtl="1"/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47798" y="5546924"/>
            <a:ext cx="3962400" cy="1268335"/>
            <a:chOff x="235977" y="5519407"/>
            <a:chExt cx="3162301" cy="1268335"/>
          </a:xfrm>
        </p:grpSpPr>
        <p:sp>
          <p:nvSpPr>
            <p:cNvPr id="15" name="Rounded Rectangle 14"/>
            <p:cNvSpPr/>
            <p:nvPr/>
          </p:nvSpPr>
          <p:spPr>
            <a:xfrm>
              <a:off x="235977" y="5519407"/>
              <a:ext cx="3162301" cy="1268335"/>
            </a:xfrm>
            <a:prstGeom prst="roundRect">
              <a:avLst>
                <a:gd name="adj" fmla="val 925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7649" y="5589971"/>
              <a:ext cx="3146486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115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آخرين مهلت درخواست شركت و ارسال </a:t>
              </a:r>
              <a: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چکیده مقاله</a:t>
              </a:r>
              <a:b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</a:b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31 اردیبهشت 1400</a:t>
              </a:r>
            </a:p>
            <a:p>
              <a:pPr algn="ctr" rtl="1"/>
              <a:endPara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</a:t>
              </a:r>
              <a:r>
                <a:rPr lang="fa-IR" sz="1200" dirty="0">
                  <a:latin typeface="XB Kayhan" panose="02000503080000020003" pitchFamily="2" charset="-78"/>
                  <a:cs typeface="XB Kayhan" panose="02000503080000020003" pitchFamily="2" charset="-78"/>
                </a:rPr>
                <a:t>گرفتن اطلاعات بیشتر به صفحه وب گردهمایی مراجعه نمایید.</a:t>
              </a:r>
              <a:endParaRPr lang="en-US" sz="12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/>
              <a:r>
                <a:rPr lang="en-US" sz="1100" b="1" dirty="0"/>
                <a:t>https://iasbs.ac.ir/~</a:t>
              </a:r>
              <a:r>
                <a:rPr lang="en-US" sz="1100" b="1" dirty="0" smtClean="0"/>
                <a:t>condmat-meeting/m26</a:t>
              </a:r>
              <a:endParaRPr lang="fa-IR" sz="1100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70209" y="1069306"/>
            <a:ext cx="1534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16 تا 18 تیر 1400</a:t>
            </a:r>
            <a:endParaRPr lang="en-US" sz="1600" b="1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28600" y="8834191"/>
            <a:ext cx="6400799" cy="1237766"/>
            <a:chOff x="3449188" y="6789335"/>
            <a:chExt cx="3224298" cy="1212479"/>
          </a:xfrm>
        </p:grpSpPr>
        <p:sp>
          <p:nvSpPr>
            <p:cNvPr id="26" name="Rounded Rectangle 25"/>
            <p:cNvSpPr/>
            <p:nvPr/>
          </p:nvSpPr>
          <p:spPr>
            <a:xfrm>
              <a:off x="3449188" y="6789335"/>
              <a:ext cx="3224298" cy="76809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49188" y="6862308"/>
              <a:ext cx="3224298" cy="1139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نشانی دبیرخانه: </a:t>
              </a:r>
            </a:p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زنجان، دانشگاه تحصیلات تکمیلی علوم پایه، صندوق پستی: 1159-45195</a:t>
              </a:r>
            </a:p>
            <a:p>
              <a:pPr algn="ctr" rtl="1"/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تلفن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</a:t>
              </a:r>
              <a:r>
                <a:rPr lang="en-US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33152212-024    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فکس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 33152104-024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endParaRPr lang="en-US" sz="1200" dirty="0" smtClean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02" y="342867"/>
            <a:ext cx="1236097" cy="123609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467094" y="7035558"/>
            <a:ext cx="3162301" cy="1575405"/>
            <a:chOff x="3467094" y="6852678"/>
            <a:chExt cx="3162301" cy="1575405"/>
          </a:xfrm>
        </p:grpSpPr>
        <p:sp>
          <p:nvSpPr>
            <p:cNvPr id="30" name="Rounded Rectangle 29"/>
            <p:cNvSpPr/>
            <p:nvPr/>
          </p:nvSpPr>
          <p:spPr>
            <a:xfrm>
              <a:off x="3467094" y="6852678"/>
              <a:ext cx="3162301" cy="1575405"/>
            </a:xfrm>
            <a:prstGeom prst="roundRect">
              <a:avLst>
                <a:gd name="adj" fmla="val 593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14887" y="6950735"/>
              <a:ext cx="1706887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نحوه ثبت نام و ارسال مقاله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77113" y="7255668"/>
              <a:ext cx="305205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ثبت نام و ارسال چکیده مقاله به صفحه ثبت‌نام مراجعه نمایید.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r>
                <a:rPr lang="en-US" sz="1100" b="1" dirty="0" smtClean="0"/>
                <a:t> </a:t>
              </a:r>
              <a:r>
                <a:rPr lang="fa-IR" sz="1100" b="1" dirty="0" smtClean="0"/>
                <a:t>   </a:t>
              </a:r>
              <a:r>
                <a:rPr lang="en-US" sz="1100" b="1" dirty="0" smtClean="0"/>
                <a:t>http</a:t>
              </a:r>
              <a:r>
                <a:rPr lang="en-US" sz="1100" b="1" dirty="0"/>
                <a:t>://www.psi.ir/f/meeting.cm26</a:t>
              </a:r>
              <a:endParaRPr lang="fa-IR" sz="11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27996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" y="152400"/>
            <a:ext cx="6583680" cy="9601201"/>
          </a:xfrm>
          <a:prstGeom prst="roundRect">
            <a:avLst>
              <a:gd name="adj" fmla="val 339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8696" y="404452"/>
            <a:ext cx="405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بیست و ششمین گردهمایی فیزیک ماده چگال</a:t>
            </a:r>
          </a:p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دانشگاه تحصیلات تکمیلی علوم پایه زنجان</a:t>
            </a:r>
            <a:endParaRPr lang="en-US" b="1" dirty="0">
              <a:solidFill>
                <a:srgbClr val="C00000"/>
              </a:solidFill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46"/>
          <a:stretch/>
        </p:blipFill>
        <p:spPr>
          <a:xfrm>
            <a:off x="232163" y="533400"/>
            <a:ext cx="1231076" cy="855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4480"/>
            <a:ext cx="6400800" cy="22311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8337" y="4079007"/>
            <a:ext cx="6441323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هدف از اين گردهمايي فراهم آوردن محيطي براي ارایه نتايج پژوهش، گفتگو و تبادل نظر در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زمينه‌های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تجربي و نظري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فيزيک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ماده چگال است. اين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گردهمايی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فرصت مناسبي براي دانش‌پژوهان جوان و دانشجويان است كه با شركت در آن تجربه كسب كنند. امسال این گردهمایی به صورت </a:t>
            </a:r>
            <a:r>
              <a:rPr lang="fa-IR" sz="145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مجازی و آنلاین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برگزار خواهد شد. پژوهشگران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می‌توانند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جهت ارایه نتایج تحقیق خود به صورت پوستر، چکیده تحقیق خود را مطابق الگوی موجود در سایت گردهمایی ارسال کنند.</a:t>
            </a:r>
            <a:endParaRPr lang="fa-IR" sz="1450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7280" y="6997067"/>
            <a:ext cx="3060000" cy="1648334"/>
            <a:chOff x="215585" y="5847419"/>
            <a:chExt cx="3205908" cy="1821861"/>
          </a:xfrm>
        </p:grpSpPr>
        <p:sp>
          <p:nvSpPr>
            <p:cNvPr id="17" name="Rounded Rectangle 16"/>
            <p:cNvSpPr/>
            <p:nvPr/>
          </p:nvSpPr>
          <p:spPr>
            <a:xfrm>
              <a:off x="215585" y="5847419"/>
              <a:ext cx="3205908" cy="1778264"/>
            </a:xfrm>
            <a:prstGeom prst="roundRect">
              <a:avLst>
                <a:gd name="adj" fmla="val 690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0431" y="5917366"/>
              <a:ext cx="3067392" cy="17519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کمیته علمی:</a:t>
              </a:r>
              <a:endParaRPr lang="en-US" sz="1200" b="1" dirty="0">
                <a:solidFill>
                  <a:srgbClr val="A00000"/>
                </a:solidFill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مینا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زارعی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 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سعید عابدین‌پور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 </a:t>
              </a: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داود عباس‌زاده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تحصیلات تکمیلی علوم پایه)</a:t>
              </a:r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زهرا فرائی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</a:t>
              </a: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فرشید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محمدرفیعی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علیرضا ولی‌زاده (</a:t>
              </a:r>
              <a:r>
                <a:rPr lang="fa-IR" sz="11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دبیر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)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دانشگاه 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47798" y="5588765"/>
            <a:ext cx="3962400" cy="1268335"/>
            <a:chOff x="235977" y="5519407"/>
            <a:chExt cx="3162301" cy="1268335"/>
          </a:xfrm>
        </p:grpSpPr>
        <p:sp>
          <p:nvSpPr>
            <p:cNvPr id="15" name="Rounded Rectangle 14"/>
            <p:cNvSpPr/>
            <p:nvPr/>
          </p:nvSpPr>
          <p:spPr>
            <a:xfrm>
              <a:off x="235977" y="5519407"/>
              <a:ext cx="3162301" cy="1268335"/>
            </a:xfrm>
            <a:prstGeom prst="roundRect">
              <a:avLst>
                <a:gd name="adj" fmla="val 925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7649" y="5589971"/>
              <a:ext cx="3146486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115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آخرين مهلت درخواست شركت و ارسال </a:t>
              </a:r>
              <a: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چکیده مقاله</a:t>
              </a:r>
              <a:b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</a:b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31 اردیبهشت 1400</a:t>
              </a:r>
            </a:p>
            <a:p>
              <a:pPr algn="ctr" rtl="1"/>
              <a:endPara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</a:t>
              </a:r>
              <a:r>
                <a:rPr lang="fa-IR" sz="1200" dirty="0">
                  <a:latin typeface="XB Kayhan" panose="02000503080000020003" pitchFamily="2" charset="-78"/>
                  <a:cs typeface="XB Kayhan" panose="02000503080000020003" pitchFamily="2" charset="-78"/>
                </a:rPr>
                <a:t>گرفتن اطلاعات بیشتر به صفحه وب گردهمایی مراجعه نمایید.</a:t>
              </a:r>
              <a:endParaRPr lang="en-US" sz="12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/>
              <a:r>
                <a:rPr lang="en-US" sz="1100" b="1" dirty="0"/>
                <a:t>https://iasbs.ac.ir/~</a:t>
              </a:r>
              <a:r>
                <a:rPr lang="en-US" sz="1100" b="1" dirty="0" smtClean="0"/>
                <a:t>condmat-meeting/m26</a:t>
              </a:r>
              <a:endParaRPr lang="fa-IR" sz="1100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70209" y="1069306"/>
            <a:ext cx="1534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16 تا 18 تیر 1400</a:t>
            </a:r>
            <a:endParaRPr lang="en-US" sz="1600" b="1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87280" y="8757179"/>
            <a:ext cx="6270119" cy="873825"/>
            <a:chOff x="3478747" y="6701454"/>
            <a:chExt cx="3158470" cy="855973"/>
          </a:xfrm>
        </p:grpSpPr>
        <p:sp>
          <p:nvSpPr>
            <p:cNvPr id="26" name="Rounded Rectangle 25"/>
            <p:cNvSpPr/>
            <p:nvPr/>
          </p:nvSpPr>
          <p:spPr>
            <a:xfrm>
              <a:off x="3478747" y="6701454"/>
              <a:ext cx="3158470" cy="85597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78747" y="6862308"/>
              <a:ext cx="3158470" cy="633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نشانی دبیرخانه: </a:t>
              </a:r>
            </a:p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زنجان، دانشگاه تحصیلات تکمیلی علوم پایه، صندوق پستی: 1159-45195</a:t>
              </a:r>
            </a:p>
            <a:p>
              <a:pPr algn="ctr" rtl="1"/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تلفن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</a:t>
              </a:r>
              <a:r>
                <a:rPr lang="en-US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33152212-024    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فکس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 33152104-024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02" y="342867"/>
            <a:ext cx="1236097" cy="123609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508068" y="6997067"/>
            <a:ext cx="3049331" cy="1608889"/>
            <a:chOff x="3417776" y="6788787"/>
            <a:chExt cx="3137541" cy="1608889"/>
          </a:xfrm>
        </p:grpSpPr>
        <p:sp>
          <p:nvSpPr>
            <p:cNvPr id="30" name="Rounded Rectangle 29"/>
            <p:cNvSpPr/>
            <p:nvPr/>
          </p:nvSpPr>
          <p:spPr>
            <a:xfrm>
              <a:off x="3417776" y="6788787"/>
              <a:ext cx="3137541" cy="1608889"/>
            </a:xfrm>
            <a:prstGeom prst="roundRect">
              <a:avLst>
                <a:gd name="adj" fmla="val 593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96874" y="6950735"/>
              <a:ext cx="222490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نحوه ثبت نام و ارسال مقاله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77113" y="7255668"/>
              <a:ext cx="305205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ثبت نام و ارسال چکیده مقاله به صفحه ثبت‌نام مراجعه نمایید.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r>
                <a:rPr lang="en-US" sz="1100" b="1" dirty="0" smtClean="0"/>
                <a:t> </a:t>
              </a:r>
              <a:r>
                <a:rPr lang="fa-IR" sz="1100" b="1" dirty="0" smtClean="0"/>
                <a:t>   </a:t>
              </a:r>
              <a:r>
                <a:rPr lang="en-US" sz="1100" b="1" dirty="0" smtClean="0"/>
                <a:t>http</a:t>
              </a:r>
              <a:r>
                <a:rPr lang="en-US" sz="1100" b="1" dirty="0"/>
                <a:t>://www.psi.ir/f/meeting.cm26</a:t>
              </a:r>
              <a:endParaRPr lang="fa-IR" sz="11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37000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" y="152400"/>
            <a:ext cx="6583680" cy="9601201"/>
          </a:xfrm>
          <a:prstGeom prst="roundRect">
            <a:avLst>
              <a:gd name="adj" fmla="val 339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8696" y="404452"/>
            <a:ext cx="405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بیست و ششمین گردهمایی فیزیک ماده چگال</a:t>
            </a:r>
          </a:p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دانشگاه تحصیلات تکمیلی علوم پایه زنجان</a:t>
            </a:r>
            <a:endParaRPr lang="en-US" b="1" dirty="0">
              <a:solidFill>
                <a:srgbClr val="C00000"/>
              </a:solidFill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46"/>
          <a:stretch/>
        </p:blipFill>
        <p:spPr>
          <a:xfrm>
            <a:off x="232163" y="533400"/>
            <a:ext cx="1231076" cy="855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4480"/>
            <a:ext cx="6400800" cy="22311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8337" y="4079007"/>
            <a:ext cx="6441323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هدف از اين گردهمايي فراهم آوردن محيطي براي ارایه نتايج پژوهش، گفتگو و تبادل نظر در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زمينه‌های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تجربي و نظري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فيزيک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ماده چگال است. اين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گردهمايی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فرصت مناسبي براي دانش‌پژوهان جوان و دانشجويان است كه با شركت در آن تجربه كسب كنند. امسال این گردهمایی به صورت </a:t>
            </a:r>
            <a:r>
              <a:rPr lang="fa-IR" sz="145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مجازی و آنلاین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برگزار خواهد شد. پژوهشگران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می‌توانند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جهت ارایه نتایج تحقیق خود به صورت پوستر، چکیده تحقیق خود را مطابق الگوی موجود در سایت گردهمایی ارسال کنند.</a:t>
            </a:r>
            <a:endParaRPr lang="fa-IR" sz="1450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7280" y="6997067"/>
            <a:ext cx="3060000" cy="1648334"/>
            <a:chOff x="215585" y="5847419"/>
            <a:chExt cx="3205908" cy="1821861"/>
          </a:xfrm>
        </p:grpSpPr>
        <p:sp>
          <p:nvSpPr>
            <p:cNvPr id="17" name="Rounded Rectangle 16"/>
            <p:cNvSpPr/>
            <p:nvPr/>
          </p:nvSpPr>
          <p:spPr>
            <a:xfrm>
              <a:off x="215585" y="5847419"/>
              <a:ext cx="3205908" cy="1778264"/>
            </a:xfrm>
            <a:prstGeom prst="roundRect">
              <a:avLst>
                <a:gd name="adj" fmla="val 690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0431" y="5917366"/>
              <a:ext cx="3067392" cy="17519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کمیته علمی:</a:t>
              </a:r>
              <a:endParaRPr lang="en-US" sz="1200" b="1" dirty="0">
                <a:solidFill>
                  <a:srgbClr val="A00000"/>
                </a:solidFill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مینا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زارعی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 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سعید عابدین‌پور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 </a:t>
              </a: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داود عباس‌زاده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تحصیلات تکمیلی علوم پایه)</a:t>
              </a:r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زهرا فرائی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</a:t>
              </a: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فرشید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محمدرفیعی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علیرضا ولی‌زاده (</a:t>
              </a:r>
              <a:r>
                <a:rPr lang="fa-IR" sz="11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دبیر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)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دانشگاه 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47798" y="5588765"/>
            <a:ext cx="3962400" cy="1268335"/>
            <a:chOff x="235977" y="5519407"/>
            <a:chExt cx="3162301" cy="1268335"/>
          </a:xfrm>
        </p:grpSpPr>
        <p:sp>
          <p:nvSpPr>
            <p:cNvPr id="15" name="Rounded Rectangle 14"/>
            <p:cNvSpPr/>
            <p:nvPr/>
          </p:nvSpPr>
          <p:spPr>
            <a:xfrm>
              <a:off x="235977" y="5519407"/>
              <a:ext cx="3162301" cy="1268335"/>
            </a:xfrm>
            <a:prstGeom prst="roundRect">
              <a:avLst>
                <a:gd name="adj" fmla="val 925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7649" y="5589971"/>
              <a:ext cx="3146486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115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آخرين مهلت درخواست شركت و ارسال </a:t>
              </a:r>
              <a: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چکیده مقاله</a:t>
              </a:r>
              <a:b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</a:b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31 اردیبهشت 1400</a:t>
              </a:r>
            </a:p>
            <a:p>
              <a:pPr algn="ctr" rtl="1"/>
              <a:endPara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</a:t>
              </a:r>
              <a:r>
                <a:rPr lang="fa-IR" sz="1200" dirty="0">
                  <a:latin typeface="XB Kayhan" panose="02000503080000020003" pitchFamily="2" charset="-78"/>
                  <a:cs typeface="XB Kayhan" panose="02000503080000020003" pitchFamily="2" charset="-78"/>
                </a:rPr>
                <a:t>گرفتن اطلاعات بیشتر به صفحه وب گردهمایی مراجعه نمایید.</a:t>
              </a:r>
              <a:endParaRPr lang="en-US" sz="12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/>
              <a:r>
                <a:rPr lang="en-US" sz="1100" b="1" dirty="0"/>
                <a:t>https://iasbs.ac.ir/~</a:t>
              </a:r>
              <a:r>
                <a:rPr lang="en-US" sz="1100" b="1" dirty="0" smtClean="0"/>
                <a:t>condmat-meeting/m26</a:t>
              </a:r>
              <a:endParaRPr lang="fa-IR" sz="1100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70209" y="1069306"/>
            <a:ext cx="1534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16 تا 18 تیر 1400</a:t>
            </a:r>
            <a:endParaRPr lang="en-US" sz="1600" b="1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87280" y="8757179"/>
            <a:ext cx="6270119" cy="873825"/>
            <a:chOff x="3478747" y="6701454"/>
            <a:chExt cx="3158470" cy="855973"/>
          </a:xfrm>
        </p:grpSpPr>
        <p:sp>
          <p:nvSpPr>
            <p:cNvPr id="26" name="Rounded Rectangle 25"/>
            <p:cNvSpPr/>
            <p:nvPr/>
          </p:nvSpPr>
          <p:spPr>
            <a:xfrm>
              <a:off x="3478747" y="6701454"/>
              <a:ext cx="3158470" cy="85597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4734" y="6862308"/>
              <a:ext cx="3106062" cy="633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نشانی دبیرخانه: </a:t>
              </a:r>
            </a:p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زنجان، دانشگاه تحصیلات تکمیلی علوم پایه، صندوق پستی: 1159-45195</a:t>
              </a:r>
            </a:p>
            <a:p>
              <a:pPr algn="ctr" rtl="1"/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تلفن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</a:t>
              </a:r>
              <a:r>
                <a:rPr lang="en-US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33152212-024    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فکس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 33152104-024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02" y="342867"/>
            <a:ext cx="1236097" cy="123609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508068" y="6997067"/>
            <a:ext cx="3049331" cy="1608889"/>
            <a:chOff x="3417776" y="6788787"/>
            <a:chExt cx="3137541" cy="1608889"/>
          </a:xfrm>
        </p:grpSpPr>
        <p:sp>
          <p:nvSpPr>
            <p:cNvPr id="30" name="Rounded Rectangle 29"/>
            <p:cNvSpPr/>
            <p:nvPr/>
          </p:nvSpPr>
          <p:spPr>
            <a:xfrm>
              <a:off x="3417776" y="6788787"/>
              <a:ext cx="3137541" cy="1608889"/>
            </a:xfrm>
            <a:prstGeom prst="roundRect">
              <a:avLst>
                <a:gd name="adj" fmla="val 593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96874" y="6950735"/>
              <a:ext cx="222490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نحوه ثبت نام و ارسال مقاله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77113" y="7255668"/>
              <a:ext cx="305205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ثبت نام و ارسال چکیده مقاله به صفحه ثبت‌نام مراجعه نمایید.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r>
                <a:rPr lang="en-US" sz="1100" b="1" dirty="0" smtClean="0"/>
                <a:t> </a:t>
              </a:r>
              <a:r>
                <a:rPr lang="fa-IR" sz="1100" b="1" dirty="0" smtClean="0"/>
                <a:t>   </a:t>
              </a:r>
              <a:r>
                <a:rPr lang="en-US" sz="1100" b="1" dirty="0" smtClean="0"/>
                <a:t>http</a:t>
              </a:r>
              <a:r>
                <a:rPr lang="en-US" sz="1100" b="1" dirty="0"/>
                <a:t>://www.psi.ir/f/meeting.cm26</a:t>
              </a:r>
              <a:endParaRPr lang="fa-IR" sz="11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7722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" y="152400"/>
            <a:ext cx="6583680" cy="9601201"/>
          </a:xfrm>
          <a:prstGeom prst="roundRect">
            <a:avLst>
              <a:gd name="adj" fmla="val 339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8696" y="404452"/>
            <a:ext cx="405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بیست و ششمین گردهمایی فیزیک ماده چگال</a:t>
            </a:r>
          </a:p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دانشگاه تحصیلات تکمیلی علوم پایه زنجان</a:t>
            </a:r>
            <a:endParaRPr lang="en-US" b="1" dirty="0">
              <a:solidFill>
                <a:srgbClr val="C00000"/>
              </a:solidFill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46"/>
          <a:stretch/>
        </p:blipFill>
        <p:spPr>
          <a:xfrm>
            <a:off x="232163" y="533400"/>
            <a:ext cx="1231076" cy="855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4480"/>
            <a:ext cx="6400800" cy="22311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8337" y="4079007"/>
            <a:ext cx="6441323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هدف از اين گردهمايي فراهم آوردن محيطي براي ارایه نتايج پژوهش، گفتگو و تبادل نظر در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زمينه‌های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تجربي و نظري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فيزيک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ماده چگال است. اين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گردهمايی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فرصت مناسبي براي دانش‌پژوهان جوان و دانشجويان است كه با شركت در آن تجربه كسب كنند. امسال این گردهمایی به صورت </a:t>
            </a:r>
            <a:r>
              <a:rPr lang="fa-IR" sz="145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مجازی و آنلاین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برگزار خواهد شد. پژوهشگران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می‌توانند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جهت ارایه نتایج تحقیق خود به صورت پوستر، چکیده تحقیق خود را مطابق الگوی موجود در سایت گردهمایی ارسال کنند.</a:t>
            </a:r>
            <a:endParaRPr lang="fa-IR" sz="1450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7280" y="7134227"/>
            <a:ext cx="3060000" cy="1648334"/>
            <a:chOff x="215585" y="5847419"/>
            <a:chExt cx="3205908" cy="1821861"/>
          </a:xfrm>
        </p:grpSpPr>
        <p:sp>
          <p:nvSpPr>
            <p:cNvPr id="17" name="Rounded Rectangle 16"/>
            <p:cNvSpPr/>
            <p:nvPr/>
          </p:nvSpPr>
          <p:spPr>
            <a:xfrm>
              <a:off x="215585" y="5847419"/>
              <a:ext cx="3205908" cy="1778264"/>
            </a:xfrm>
            <a:prstGeom prst="roundRect">
              <a:avLst>
                <a:gd name="adj" fmla="val 690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0431" y="5917366"/>
              <a:ext cx="3067392" cy="17519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کمیته علمی:</a:t>
              </a:r>
              <a:endParaRPr lang="en-US" sz="1200" b="1" dirty="0">
                <a:solidFill>
                  <a:srgbClr val="A00000"/>
                </a:solidFill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مینا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زارعی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 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سعید عابدین‌پور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 </a:t>
              </a: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داود عباس‌زاده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تحصیلات تکمیلی علوم پایه)</a:t>
              </a:r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زهرا فرائی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</a:t>
              </a: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فرشید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محمدرفیعی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علیرضا ولی‌زاده (</a:t>
              </a:r>
              <a:r>
                <a:rPr lang="fa-IR" sz="11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دبیر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)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دانشگاه 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47798" y="5563366"/>
            <a:ext cx="3962400" cy="1247808"/>
            <a:chOff x="235977" y="5519408"/>
            <a:chExt cx="3162301" cy="1247808"/>
          </a:xfrm>
        </p:grpSpPr>
        <p:sp>
          <p:nvSpPr>
            <p:cNvPr id="15" name="Rounded Rectangle 14"/>
            <p:cNvSpPr/>
            <p:nvPr/>
          </p:nvSpPr>
          <p:spPr>
            <a:xfrm>
              <a:off x="235977" y="5519408"/>
              <a:ext cx="3162301" cy="1196344"/>
            </a:xfrm>
            <a:prstGeom prst="roundRect">
              <a:avLst>
                <a:gd name="adj" fmla="val 925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7649" y="5589971"/>
              <a:ext cx="3146486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115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آخرين مهلت درخواست شركت و ارسال </a:t>
              </a:r>
              <a: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چکیده مقاله</a:t>
              </a:r>
              <a:b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</a:b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31 اردیبهشت 1400</a:t>
              </a:r>
            </a:p>
            <a:p>
              <a:pPr algn="ctr" rtl="1"/>
              <a:endPara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</a:t>
              </a:r>
              <a:r>
                <a:rPr lang="fa-IR" sz="1200" dirty="0">
                  <a:latin typeface="XB Kayhan" panose="02000503080000020003" pitchFamily="2" charset="-78"/>
                  <a:cs typeface="XB Kayhan" panose="02000503080000020003" pitchFamily="2" charset="-78"/>
                </a:rPr>
                <a:t>گرفتن اطلاعات بیشتر به صفحه وب گردهمایی مراجعه نمایید.</a:t>
              </a:r>
              <a:endParaRPr lang="en-US" sz="12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/>
              <a:r>
                <a:rPr lang="en-US" sz="1100" b="1" dirty="0"/>
                <a:t>https://iasbs.ac.ir/~</a:t>
              </a:r>
              <a:r>
                <a:rPr lang="en-US" sz="1100" b="1" dirty="0" smtClean="0"/>
                <a:t>condmat-meeting/m26</a:t>
              </a:r>
              <a:endParaRPr lang="fa-IR" sz="1100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70209" y="1069306"/>
            <a:ext cx="1534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16 تا 18 تیر 1400</a:t>
            </a:r>
            <a:endParaRPr lang="en-US" sz="1600" b="1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87280" y="8890905"/>
            <a:ext cx="6270119" cy="709616"/>
            <a:chOff x="3478747" y="6832452"/>
            <a:chExt cx="3158470" cy="695119"/>
          </a:xfrm>
        </p:grpSpPr>
        <p:sp>
          <p:nvSpPr>
            <p:cNvPr id="26" name="Rounded Rectangle 25"/>
            <p:cNvSpPr/>
            <p:nvPr/>
          </p:nvSpPr>
          <p:spPr>
            <a:xfrm>
              <a:off x="3478747" y="6832452"/>
              <a:ext cx="3158470" cy="69511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4734" y="6969296"/>
              <a:ext cx="3106062" cy="45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نشانی دبیرخانه: زنجان، دانشگاه تحصیلات تکمیلی علوم پایه، صندوق پستی: 1159-45195</a:t>
              </a:r>
            </a:p>
            <a:p>
              <a:pPr algn="ctr" rtl="1"/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تلفن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</a:t>
              </a:r>
              <a:r>
                <a:rPr lang="en-US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33152212-024    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فکس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 33152104-024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02" y="342867"/>
            <a:ext cx="1236097" cy="123609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508068" y="7134227"/>
            <a:ext cx="3049331" cy="1608889"/>
            <a:chOff x="3417776" y="6788787"/>
            <a:chExt cx="3137541" cy="1608889"/>
          </a:xfrm>
        </p:grpSpPr>
        <p:sp>
          <p:nvSpPr>
            <p:cNvPr id="30" name="Rounded Rectangle 29"/>
            <p:cNvSpPr/>
            <p:nvPr/>
          </p:nvSpPr>
          <p:spPr>
            <a:xfrm>
              <a:off x="3417776" y="6788787"/>
              <a:ext cx="3137541" cy="1608889"/>
            </a:xfrm>
            <a:prstGeom prst="roundRect">
              <a:avLst>
                <a:gd name="adj" fmla="val 593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96874" y="6950735"/>
              <a:ext cx="222490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نحوه ثبت نام و ارسال مقاله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77113" y="7255668"/>
              <a:ext cx="305205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ثبت نام و ارسال چکیده مقاله به صفحه ثبت‌نام مراجعه نمایید.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r>
                <a:rPr lang="en-US" sz="1100" b="1" dirty="0" smtClean="0"/>
                <a:t> </a:t>
              </a:r>
              <a:r>
                <a:rPr lang="fa-IR" sz="1100" b="1" dirty="0" smtClean="0"/>
                <a:t>   </a:t>
              </a:r>
              <a:r>
                <a:rPr lang="en-US" sz="1100" b="1" dirty="0" smtClean="0"/>
                <a:t>http</a:t>
              </a:r>
              <a:r>
                <a:rPr lang="en-US" sz="1100" b="1" dirty="0"/>
                <a:t>://</a:t>
              </a:r>
              <a:r>
                <a:rPr lang="en-US" sz="1100" b="1" dirty="0" smtClean="0"/>
                <a:t>www.psi.ir/f/meetingcm26</a:t>
              </a:r>
              <a:endParaRPr lang="fa-IR" sz="11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1454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" y="152400"/>
            <a:ext cx="6583680" cy="9601201"/>
          </a:xfrm>
          <a:prstGeom prst="roundRect">
            <a:avLst>
              <a:gd name="adj" fmla="val 339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8696" y="404452"/>
            <a:ext cx="405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بیست و ششمین گردهمایی فیزیک ماده چگال</a:t>
            </a:r>
          </a:p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دانشگاه تحصیلات تکمیلی علوم پایه زنجان</a:t>
            </a:r>
            <a:endParaRPr lang="en-US" b="1" dirty="0">
              <a:solidFill>
                <a:srgbClr val="C00000"/>
              </a:solidFill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46"/>
          <a:stretch/>
        </p:blipFill>
        <p:spPr>
          <a:xfrm>
            <a:off x="232163" y="533400"/>
            <a:ext cx="1231076" cy="855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4480"/>
            <a:ext cx="6400800" cy="22311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8337" y="4079007"/>
            <a:ext cx="6441323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هدف از اين گردهمايي فراهم آوردن محيطي براي ارایه نتايج پژوهش، گفتگو و تبادل نظر در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زمينه‌های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تجربي و نظري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فيزيک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ماده چگال است. اين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گردهمايی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فرصت مناسبي براي دانش‌پژوهان جوان و دانشجويان است كه با شركت در آن تجربه كسب كنند. امسال این گردهمایی به صورت </a:t>
            </a:r>
            <a:r>
              <a:rPr lang="fa-IR" sz="145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مجازی و آنلاین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برگزار خواهد شد. پژوهشگران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می‌توانند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جهت ارایه نتایج تحقیق خود به صورت پوستر، چکیده تحقیق خود را مطابق الگوی موجود در سایت گردهمایی ارسال کنند.</a:t>
            </a:r>
            <a:endParaRPr lang="fa-IR" sz="1450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7280" y="7134227"/>
            <a:ext cx="3060000" cy="1648334"/>
            <a:chOff x="215585" y="5847419"/>
            <a:chExt cx="3205908" cy="1821861"/>
          </a:xfrm>
        </p:grpSpPr>
        <p:sp>
          <p:nvSpPr>
            <p:cNvPr id="17" name="Rounded Rectangle 16"/>
            <p:cNvSpPr/>
            <p:nvPr/>
          </p:nvSpPr>
          <p:spPr>
            <a:xfrm>
              <a:off x="215585" y="5847419"/>
              <a:ext cx="3205908" cy="1778264"/>
            </a:xfrm>
            <a:prstGeom prst="roundRect">
              <a:avLst>
                <a:gd name="adj" fmla="val 690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0431" y="5917366"/>
              <a:ext cx="3067392" cy="17519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کمیته علمی:</a:t>
              </a:r>
              <a:endParaRPr lang="en-US" sz="1200" b="1" dirty="0">
                <a:solidFill>
                  <a:srgbClr val="A00000"/>
                </a:solidFill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مینا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زارعی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 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سعید عابدین‌پور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 </a:t>
              </a: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داود عباس‌زاده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تحصیلات تکمیلی علوم پایه)</a:t>
              </a:r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زهرا فرائی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</a:t>
              </a: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فرشید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محمدرفیعی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علیرضا ولی‌زاده (</a:t>
              </a:r>
              <a:r>
                <a:rPr lang="fa-IR" sz="11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دبیر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)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دانشگاه 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پایه)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47798" y="5563366"/>
            <a:ext cx="3962400" cy="1247808"/>
            <a:chOff x="235977" y="5519408"/>
            <a:chExt cx="3162301" cy="1247808"/>
          </a:xfrm>
        </p:grpSpPr>
        <p:sp>
          <p:nvSpPr>
            <p:cNvPr id="15" name="Rounded Rectangle 14"/>
            <p:cNvSpPr/>
            <p:nvPr/>
          </p:nvSpPr>
          <p:spPr>
            <a:xfrm>
              <a:off x="235977" y="5519408"/>
              <a:ext cx="3162301" cy="1196344"/>
            </a:xfrm>
            <a:prstGeom prst="roundRect">
              <a:avLst>
                <a:gd name="adj" fmla="val 925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7649" y="5589971"/>
              <a:ext cx="3146486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115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آخرين مهلت درخواست شركت و ارسال </a:t>
              </a:r>
              <a: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چکیده مقاله</a:t>
              </a:r>
              <a:b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</a:b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31 اردیبهشت 1400</a:t>
              </a:r>
            </a:p>
            <a:p>
              <a:pPr algn="ctr" rtl="1"/>
              <a:endPara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</a:t>
              </a:r>
              <a:r>
                <a:rPr lang="fa-IR" sz="1200" dirty="0">
                  <a:latin typeface="XB Kayhan" panose="02000503080000020003" pitchFamily="2" charset="-78"/>
                  <a:cs typeface="XB Kayhan" panose="02000503080000020003" pitchFamily="2" charset="-78"/>
                </a:rPr>
                <a:t>گرفتن اطلاعات بیشتر به صفحه وب گردهمایی مراجعه نمایید.</a:t>
              </a:r>
              <a:endParaRPr lang="en-US" sz="12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/>
              <a:r>
                <a:rPr lang="en-US" sz="1100" b="1" dirty="0"/>
                <a:t>https://iasbs.ac.ir/~</a:t>
              </a:r>
              <a:r>
                <a:rPr lang="en-US" sz="1100" b="1" dirty="0" smtClean="0"/>
                <a:t>condmat-meeting/m26</a:t>
              </a:r>
              <a:endParaRPr lang="fa-IR" sz="1100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70209" y="1069306"/>
            <a:ext cx="1534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16 تا 18 تیر 1400</a:t>
            </a:r>
            <a:endParaRPr lang="en-US" sz="1600" b="1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87280" y="8890905"/>
            <a:ext cx="6270119" cy="709616"/>
            <a:chOff x="3478747" y="6832452"/>
            <a:chExt cx="3158470" cy="695119"/>
          </a:xfrm>
        </p:grpSpPr>
        <p:sp>
          <p:nvSpPr>
            <p:cNvPr id="26" name="Rounded Rectangle 25"/>
            <p:cNvSpPr/>
            <p:nvPr/>
          </p:nvSpPr>
          <p:spPr>
            <a:xfrm>
              <a:off x="3478747" y="6832452"/>
              <a:ext cx="3158470" cy="69511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4734" y="6969296"/>
              <a:ext cx="3106062" cy="45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نشانی دبیرخانه: زنجان، دانشگاه تحصیلات تکمیلی علوم پایه، صندوق پستی: 1159-45195</a:t>
              </a:r>
            </a:p>
            <a:p>
              <a:pPr algn="ctr" rtl="1"/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تلفن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</a:t>
              </a:r>
              <a:r>
                <a:rPr lang="en-US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33152212-024    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فکس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 33152104-024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02" y="342867"/>
            <a:ext cx="1236097" cy="123609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508068" y="7134227"/>
            <a:ext cx="3049331" cy="1608889"/>
            <a:chOff x="3417776" y="6788787"/>
            <a:chExt cx="3137541" cy="1608889"/>
          </a:xfrm>
        </p:grpSpPr>
        <p:sp>
          <p:nvSpPr>
            <p:cNvPr id="30" name="Rounded Rectangle 29"/>
            <p:cNvSpPr/>
            <p:nvPr/>
          </p:nvSpPr>
          <p:spPr>
            <a:xfrm>
              <a:off x="3417776" y="6788787"/>
              <a:ext cx="3137541" cy="1608889"/>
            </a:xfrm>
            <a:prstGeom prst="roundRect">
              <a:avLst>
                <a:gd name="adj" fmla="val 593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96874" y="6950735"/>
              <a:ext cx="222490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نحوه ثبت نام و ارسال مقاله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77113" y="7255668"/>
              <a:ext cx="305205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ثبت نام و ارسال چکیده مقاله به صفحه ثبت‌نام مراجعه نمایید.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r>
                <a:rPr lang="en-US" sz="1100" b="1" dirty="0" smtClean="0"/>
                <a:t> </a:t>
              </a:r>
              <a:r>
                <a:rPr lang="fa-IR" sz="1100" b="1" dirty="0" smtClean="0"/>
                <a:t>   </a:t>
              </a:r>
              <a:r>
                <a:rPr lang="en-US" sz="1100" b="1" dirty="0" smtClean="0"/>
                <a:t>http</a:t>
              </a:r>
              <a:r>
                <a:rPr lang="en-US" sz="1100" b="1" dirty="0"/>
                <a:t>://</a:t>
              </a:r>
              <a:r>
                <a:rPr lang="en-US" sz="1100" b="1" dirty="0" smtClean="0"/>
                <a:t>www.psi.ir/f/meetingcm26</a:t>
              </a:r>
              <a:endParaRPr lang="fa-IR" sz="11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5408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" y="152400"/>
            <a:ext cx="6583680" cy="9601201"/>
          </a:xfrm>
          <a:prstGeom prst="roundRect">
            <a:avLst>
              <a:gd name="adj" fmla="val 339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8696" y="404452"/>
            <a:ext cx="405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بیست و ششمین گردهمایی فیزیک ماده چگال</a:t>
            </a:r>
          </a:p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دانشگاه تحصیلات تکمیلی علوم پایه زنجان</a:t>
            </a:r>
            <a:endParaRPr lang="en-US" b="1" dirty="0">
              <a:solidFill>
                <a:srgbClr val="C00000"/>
              </a:solidFill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46"/>
          <a:stretch/>
        </p:blipFill>
        <p:spPr>
          <a:xfrm>
            <a:off x="232163" y="533400"/>
            <a:ext cx="1231076" cy="855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4480"/>
            <a:ext cx="6400800" cy="22311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8337" y="4079007"/>
            <a:ext cx="6441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1200" dirty="0">
                <a:latin typeface="XB Kayhan" panose="02000503080000020003" pitchFamily="2" charset="-78"/>
                <a:cs typeface="XB Kayhan" panose="02000503080000020003" pitchFamily="2" charset="-78"/>
              </a:rPr>
              <a:t>هدف از اين گردهمايي فراهم آوردن محيطي براي ارایه نتايج پژوهش، گفتگو و تبادل نظر در </a:t>
            </a:r>
            <a:r>
              <a: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زمينه‌های </a:t>
            </a:r>
            <a:r>
              <a:rPr lang="fa-IR" sz="1200" dirty="0">
                <a:latin typeface="XB Kayhan" panose="02000503080000020003" pitchFamily="2" charset="-78"/>
                <a:cs typeface="XB Kayhan" panose="02000503080000020003" pitchFamily="2" charset="-78"/>
              </a:rPr>
              <a:t>تجربي و نظري </a:t>
            </a:r>
            <a:r>
              <a: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فيزيک </a:t>
            </a:r>
            <a:r>
              <a:rPr lang="fa-IR" sz="1200" dirty="0">
                <a:latin typeface="XB Kayhan" panose="02000503080000020003" pitchFamily="2" charset="-78"/>
                <a:cs typeface="XB Kayhan" panose="02000503080000020003" pitchFamily="2" charset="-78"/>
              </a:rPr>
              <a:t>ماده چگال است. اين </a:t>
            </a:r>
            <a:r>
              <a: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گردهمايی </a:t>
            </a:r>
            <a:r>
              <a:rPr lang="fa-IR" sz="1200" dirty="0">
                <a:latin typeface="XB Kayhan" panose="02000503080000020003" pitchFamily="2" charset="-78"/>
                <a:cs typeface="XB Kayhan" panose="02000503080000020003" pitchFamily="2" charset="-78"/>
              </a:rPr>
              <a:t>فرصت مناسبي براي دانش‌پژوهان جوان و دانشجويان است كه با شركت در آن تجربه كسب كنند. امسال این گردهمایی به صورت </a:t>
            </a:r>
            <a:r>
              <a:rPr lang="fa-IR" sz="120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مجازی و آنلاین </a:t>
            </a:r>
            <a:r>
              <a:rPr lang="fa-IR" sz="1200" dirty="0">
                <a:latin typeface="XB Kayhan" panose="02000503080000020003" pitchFamily="2" charset="-78"/>
                <a:cs typeface="XB Kayhan" panose="02000503080000020003" pitchFamily="2" charset="-78"/>
              </a:rPr>
              <a:t>برگزار خواهد شد. پژوهشگران </a:t>
            </a:r>
            <a:r>
              <a: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می‌توانند </a:t>
            </a:r>
            <a:r>
              <a:rPr lang="fa-IR" sz="1200" dirty="0">
                <a:latin typeface="XB Kayhan" panose="02000503080000020003" pitchFamily="2" charset="-78"/>
                <a:cs typeface="XB Kayhan" panose="02000503080000020003" pitchFamily="2" charset="-78"/>
              </a:rPr>
              <a:t>جهت ارایه نتایج تحقیق خود به صورت پوستر، چکیده تحقیق خود را مطابق الگوی موجود در سایت گردهمایی ارسال کنند.</a:t>
            </a:r>
            <a:endParaRPr lang="fa-IR" sz="1200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2550" y="7172330"/>
            <a:ext cx="3328749" cy="1617557"/>
            <a:chOff x="-25519" y="5847419"/>
            <a:chExt cx="3487472" cy="1787843"/>
          </a:xfrm>
        </p:grpSpPr>
        <p:sp>
          <p:nvSpPr>
            <p:cNvPr id="17" name="Rounded Rectangle 16"/>
            <p:cNvSpPr/>
            <p:nvPr/>
          </p:nvSpPr>
          <p:spPr>
            <a:xfrm>
              <a:off x="154107" y="5847419"/>
              <a:ext cx="3264607" cy="1778264"/>
            </a:xfrm>
            <a:prstGeom prst="roundRect">
              <a:avLst>
                <a:gd name="adj" fmla="val 690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25519" y="5917366"/>
              <a:ext cx="3487472" cy="17178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کمیته علمی:</a:t>
              </a:r>
              <a:endParaRPr lang="en-US" sz="1200" b="1" dirty="0">
                <a:solidFill>
                  <a:srgbClr val="A00000"/>
                </a:solidFill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مینا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زارعی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 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سعید عابدین‌پور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) 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داود عباس‌زاده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تحصیلات تکمیلی علوم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</a:t>
              </a:r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زهرا فرائی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فرشید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محمدرفیعی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</a:t>
              </a: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علیرضا ولی‌زاده (</a:t>
              </a:r>
              <a:r>
                <a:rPr lang="fa-IR" sz="11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دبیر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)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دانشگاه تحصیلات تکمیلی علوم پایه زنجان)</a:t>
              </a:r>
            </a:p>
            <a:p>
              <a:pPr algn="r" rtl="1"/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99080" y="5190471"/>
            <a:ext cx="4476752" cy="1623246"/>
            <a:chOff x="235977" y="5519408"/>
            <a:chExt cx="3162301" cy="1196344"/>
          </a:xfrm>
        </p:grpSpPr>
        <p:sp>
          <p:nvSpPr>
            <p:cNvPr id="15" name="Rounded Rectangle 14"/>
            <p:cNvSpPr/>
            <p:nvPr/>
          </p:nvSpPr>
          <p:spPr>
            <a:xfrm>
              <a:off x="235977" y="5519408"/>
              <a:ext cx="3162301" cy="1196344"/>
            </a:xfrm>
            <a:prstGeom prst="roundRect">
              <a:avLst>
                <a:gd name="adj" fmla="val 925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7649" y="5589971"/>
              <a:ext cx="3146486" cy="839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14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آخرين مهلت درخواست شركت و ارسال </a:t>
              </a:r>
              <a:r>
                <a:rPr lang="fa-IR" sz="14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چکیده مقاله</a:t>
              </a:r>
              <a:br>
                <a:rPr lang="fa-IR" sz="14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</a:br>
              <a:r>
                <a:rPr lang="fa-IR" sz="14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31 اردیبهشت 1400</a:t>
              </a:r>
            </a:p>
            <a:p>
              <a:pPr algn="ctr" rtl="1"/>
              <a:endParaRPr lang="fa-IR" sz="14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 rtl="1"/>
              <a:r>
                <a:rPr lang="fa-IR" sz="14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</a:t>
              </a:r>
              <a:r>
                <a:rPr lang="fa-IR" sz="1400" dirty="0">
                  <a:latin typeface="XB Kayhan" panose="02000503080000020003" pitchFamily="2" charset="-78"/>
                  <a:cs typeface="XB Kayhan" panose="02000503080000020003" pitchFamily="2" charset="-78"/>
                </a:rPr>
                <a:t>گرفتن اطلاعات بیشتر به صفحه وب گردهمایی مراجعه نمایید.</a:t>
              </a:r>
              <a:endParaRPr lang="en-US" sz="14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/>
              <a:r>
                <a:rPr lang="en-US" sz="1200" b="1" dirty="0"/>
                <a:t>https://iasbs.ac.ir/~</a:t>
              </a:r>
              <a:r>
                <a:rPr lang="en-US" sz="1200" b="1" dirty="0" smtClean="0"/>
                <a:t>condmat-meeting/m26</a:t>
              </a:r>
              <a:endParaRPr lang="fa-IR" sz="1200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70209" y="1069306"/>
            <a:ext cx="1534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16 تا 18 تیر 1400</a:t>
            </a:r>
            <a:endParaRPr lang="en-US" sz="1600" b="1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4001" y="8890913"/>
            <a:ext cx="6356349" cy="748389"/>
            <a:chOff x="3461983" y="6832452"/>
            <a:chExt cx="3201907" cy="733099"/>
          </a:xfrm>
        </p:grpSpPr>
        <p:sp>
          <p:nvSpPr>
            <p:cNvPr id="26" name="Rounded Rectangle 25"/>
            <p:cNvSpPr/>
            <p:nvPr/>
          </p:nvSpPr>
          <p:spPr>
            <a:xfrm>
              <a:off x="3461983" y="6832452"/>
              <a:ext cx="3201907" cy="73309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4734" y="6969296"/>
              <a:ext cx="3106062" cy="45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نشانی دبیرخانه: زنجان، دانشگاه تحصیلات تکمیلی علوم پایه، صندوق پستی: 1159-45195</a:t>
              </a:r>
            </a:p>
            <a:p>
              <a:pPr algn="ctr" rtl="1"/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تلفن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</a:t>
              </a:r>
              <a:r>
                <a:rPr lang="en-US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33152262-024    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فکس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 33152104-024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02" y="342867"/>
            <a:ext cx="1236097" cy="123609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489018" y="7172327"/>
            <a:ext cx="3121331" cy="1608889"/>
            <a:chOff x="3417776" y="6788787"/>
            <a:chExt cx="3137541" cy="1608889"/>
          </a:xfrm>
        </p:grpSpPr>
        <p:sp>
          <p:nvSpPr>
            <p:cNvPr id="30" name="Rounded Rectangle 29"/>
            <p:cNvSpPr/>
            <p:nvPr/>
          </p:nvSpPr>
          <p:spPr>
            <a:xfrm>
              <a:off x="3417776" y="6788787"/>
              <a:ext cx="3137541" cy="1608889"/>
            </a:xfrm>
            <a:prstGeom prst="roundRect">
              <a:avLst>
                <a:gd name="adj" fmla="val 593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96874" y="6950735"/>
              <a:ext cx="222490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نحوه ثبت نام و ارسال مقاله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77113" y="7255668"/>
              <a:ext cx="305205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ثبت نام و ارسال چکیده مقاله به صفحه ثبت‌نام مراجعه نمایید.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r>
                <a:rPr lang="en-US" sz="1100" b="1" dirty="0" smtClean="0"/>
                <a:t> </a:t>
              </a:r>
              <a:r>
                <a:rPr lang="fa-IR" sz="1100" b="1" dirty="0" smtClean="0"/>
                <a:t>   </a:t>
              </a:r>
              <a:r>
                <a:rPr lang="en-US" sz="1100" b="1" dirty="0" smtClean="0"/>
                <a:t>http</a:t>
              </a:r>
              <a:r>
                <a:rPr lang="en-US" sz="1100" b="1" dirty="0"/>
                <a:t>://</a:t>
              </a:r>
              <a:r>
                <a:rPr lang="en-US" sz="1100" b="1" dirty="0" smtClean="0"/>
                <a:t>www.psi.ir/f/meetingcm26</a:t>
              </a:r>
              <a:endParaRPr lang="fa-IR" sz="11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62755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" y="152400"/>
            <a:ext cx="6583680" cy="9601201"/>
          </a:xfrm>
          <a:prstGeom prst="roundRect">
            <a:avLst>
              <a:gd name="adj" fmla="val 339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8696" y="404452"/>
            <a:ext cx="405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بیست و ششمین گردهمایی فیزیک ماده چگال</a:t>
            </a:r>
          </a:p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دانشگاه تحصیلات تکمیلی علوم پایه زنجان</a:t>
            </a:r>
            <a:endParaRPr lang="en-US" b="1" dirty="0">
              <a:solidFill>
                <a:srgbClr val="C00000"/>
              </a:solidFill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46"/>
          <a:stretch/>
        </p:blipFill>
        <p:spPr>
          <a:xfrm>
            <a:off x="232163" y="533400"/>
            <a:ext cx="1231076" cy="855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4480"/>
            <a:ext cx="6400800" cy="22311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8337" y="4079007"/>
            <a:ext cx="6441323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هدف از اين گردهمايي فراهم آوردن محيطي براي ارایه نتايج پژوهش، گفتگو و تبادل نظر در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زمينه‌های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تجربي و نظري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فيزيک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ماده چگال است. اين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گردهمايی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فرصت مناسبي براي دانش‌پژوهان جوان و دانشجويان است كه با شركت در آن تجربه كسب كنند. امسال این گردهمایی به صورت </a:t>
            </a:r>
            <a:r>
              <a:rPr lang="fa-IR" sz="145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مجازی و آنلاین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برگزار خواهد شد. پژوهشگران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می‌توانند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جهت ارایه نتایج تحقیق خود به صورت پوستر، چکیده تحقیق خود را مطابق الگوی موجود در سایت گردهمایی ارسال کنند.</a:t>
            </a:r>
            <a:endParaRPr lang="fa-IR" sz="1450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2550" y="7172330"/>
            <a:ext cx="3328749" cy="1617557"/>
            <a:chOff x="-25519" y="5847419"/>
            <a:chExt cx="3487472" cy="1787843"/>
          </a:xfrm>
        </p:grpSpPr>
        <p:sp>
          <p:nvSpPr>
            <p:cNvPr id="17" name="Rounded Rectangle 16"/>
            <p:cNvSpPr/>
            <p:nvPr/>
          </p:nvSpPr>
          <p:spPr>
            <a:xfrm>
              <a:off x="154107" y="5847419"/>
              <a:ext cx="3264607" cy="1778264"/>
            </a:xfrm>
            <a:prstGeom prst="roundRect">
              <a:avLst>
                <a:gd name="adj" fmla="val 690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25519" y="5917366"/>
              <a:ext cx="3487472" cy="17178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کمیته علمی:</a:t>
              </a:r>
              <a:endParaRPr lang="en-US" sz="1200" b="1" dirty="0">
                <a:solidFill>
                  <a:srgbClr val="A00000"/>
                </a:solidFill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مینا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زارعی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 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سعید عابدین‌پور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) 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داود عباس‌زاده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تحصیلات تکمیلی علوم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</a:t>
              </a:r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زهرا فرائی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فرشید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محمدرفیعی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</a:t>
              </a: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علیرضا ولی‌زاده (</a:t>
              </a:r>
              <a:r>
                <a:rPr lang="fa-IR" sz="11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دبیر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)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دانشگاه تحصیلات تکمیلی علوم پایه زنجان)</a:t>
              </a:r>
            </a:p>
            <a:p>
              <a:pPr algn="r" rtl="1"/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47798" y="5563366"/>
            <a:ext cx="3962400" cy="1196344"/>
            <a:chOff x="235977" y="5519408"/>
            <a:chExt cx="3162301" cy="1196344"/>
          </a:xfrm>
        </p:grpSpPr>
        <p:sp>
          <p:nvSpPr>
            <p:cNvPr id="15" name="Rounded Rectangle 14"/>
            <p:cNvSpPr/>
            <p:nvPr/>
          </p:nvSpPr>
          <p:spPr>
            <a:xfrm>
              <a:off x="235977" y="5519408"/>
              <a:ext cx="3162301" cy="1196344"/>
            </a:xfrm>
            <a:prstGeom prst="roundRect">
              <a:avLst>
                <a:gd name="adj" fmla="val 925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7649" y="5589971"/>
              <a:ext cx="3146486" cy="1054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115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آخرين مهلت درخواست شركت و ارسال </a:t>
              </a:r>
              <a: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چکیده مقاله</a:t>
              </a:r>
            </a:p>
            <a:p>
              <a:pPr algn="ctr"/>
              <a:r>
                <a:rPr lang="fa-IR" sz="1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3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4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/>
              </a:r>
              <a:b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</a:b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31 اردیبهشت 1400</a:t>
              </a:r>
            </a:p>
            <a:p>
              <a:pPr algn="ctr" rtl="1"/>
              <a:endPara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</a:t>
              </a:r>
              <a:r>
                <a:rPr lang="fa-IR" sz="1200" dirty="0">
                  <a:latin typeface="XB Kayhan" panose="02000503080000020003" pitchFamily="2" charset="-78"/>
                  <a:cs typeface="XB Kayhan" panose="02000503080000020003" pitchFamily="2" charset="-78"/>
                </a:rPr>
                <a:t>گرفتن اطلاعات بیشتر به صفحه وب گردهمایی مراجعه نمایید.</a:t>
              </a:r>
              <a:endParaRPr lang="en-US" sz="12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/>
              <a:r>
                <a:rPr lang="en-US" sz="1100" b="1" dirty="0"/>
                <a:t>https://iasbs.ac.ir/~</a:t>
              </a:r>
              <a:r>
                <a:rPr lang="en-US" sz="1100" b="1" dirty="0" smtClean="0"/>
                <a:t>condmat-meeting/m26</a:t>
              </a:r>
              <a:endParaRPr lang="fa-IR" sz="1100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70209" y="1069306"/>
            <a:ext cx="1534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16 تا 18 تیر 1400</a:t>
            </a:r>
            <a:endParaRPr lang="en-US" sz="1600" b="1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4001" y="8890913"/>
            <a:ext cx="6356349" cy="748389"/>
            <a:chOff x="3461983" y="6832452"/>
            <a:chExt cx="3201907" cy="733099"/>
          </a:xfrm>
        </p:grpSpPr>
        <p:sp>
          <p:nvSpPr>
            <p:cNvPr id="26" name="Rounded Rectangle 25"/>
            <p:cNvSpPr/>
            <p:nvPr/>
          </p:nvSpPr>
          <p:spPr>
            <a:xfrm>
              <a:off x="3461983" y="6832452"/>
              <a:ext cx="3201907" cy="73309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4734" y="6969296"/>
              <a:ext cx="3106062" cy="45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نشانی دبیرخانه: زنجان، دانشگاه تحصیلات تکمیلی علوم پایه، صندوق پستی: 1159-45195</a:t>
              </a:r>
            </a:p>
            <a:p>
              <a:pPr algn="ctr" rtl="1"/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تلفن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</a:t>
              </a:r>
              <a:r>
                <a:rPr lang="en-US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33152262-024    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فکس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 33152104-024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02" y="342867"/>
            <a:ext cx="1236097" cy="123609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489018" y="7172327"/>
            <a:ext cx="3121331" cy="1608889"/>
            <a:chOff x="3417776" y="6788787"/>
            <a:chExt cx="3137541" cy="1608889"/>
          </a:xfrm>
        </p:grpSpPr>
        <p:sp>
          <p:nvSpPr>
            <p:cNvPr id="30" name="Rounded Rectangle 29"/>
            <p:cNvSpPr/>
            <p:nvPr/>
          </p:nvSpPr>
          <p:spPr>
            <a:xfrm>
              <a:off x="3417776" y="6788787"/>
              <a:ext cx="3137541" cy="1608889"/>
            </a:xfrm>
            <a:prstGeom prst="roundRect">
              <a:avLst>
                <a:gd name="adj" fmla="val 593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96874" y="6950735"/>
              <a:ext cx="222490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نحوه ثبت نام و ارسال مقاله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77113" y="7255668"/>
              <a:ext cx="305205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ثبت نام و ارسال چکیده مقاله به صفحه ثبت‌نام مراجعه نمایید.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r>
                <a:rPr lang="en-US" sz="1100" b="1" dirty="0" smtClean="0"/>
                <a:t> </a:t>
              </a:r>
              <a:r>
                <a:rPr lang="fa-IR" sz="1100" b="1" dirty="0" smtClean="0"/>
                <a:t>   </a:t>
              </a:r>
              <a:r>
                <a:rPr lang="en-US" sz="1100" b="1" dirty="0" smtClean="0"/>
                <a:t>http</a:t>
              </a:r>
              <a:r>
                <a:rPr lang="en-US" sz="1100" b="1" dirty="0"/>
                <a:t>://</a:t>
              </a:r>
              <a:r>
                <a:rPr lang="en-US" sz="1100" b="1" dirty="0" smtClean="0"/>
                <a:t>www.psi.ir/f/meetingcm26</a:t>
              </a:r>
              <a:endParaRPr lang="fa-IR" sz="11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71290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" y="152400"/>
            <a:ext cx="6583680" cy="9601201"/>
          </a:xfrm>
          <a:prstGeom prst="roundRect">
            <a:avLst>
              <a:gd name="adj" fmla="val 339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8696" y="404452"/>
            <a:ext cx="405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بیست و ششمین گردهمایی فیزیک ماده چگال</a:t>
            </a:r>
          </a:p>
          <a:p>
            <a:pPr algn="ctr"/>
            <a:r>
              <a:rPr lang="fa-IR" b="1" dirty="0" smtClean="0">
                <a:solidFill>
                  <a:srgbClr val="C00000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دانشگاه تحصیلات تکمیلی علوم پایه زنجان</a:t>
            </a:r>
            <a:endParaRPr lang="en-US" b="1" dirty="0">
              <a:solidFill>
                <a:srgbClr val="C00000"/>
              </a:solidFill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46"/>
          <a:stretch/>
        </p:blipFill>
        <p:spPr>
          <a:xfrm>
            <a:off x="232163" y="533400"/>
            <a:ext cx="1231076" cy="855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4480"/>
            <a:ext cx="6400800" cy="22311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8337" y="4079007"/>
            <a:ext cx="6441323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هدف از اين گردهمايي فراهم آوردن محيطي براي ارایه نتايج پژوهش، گفتگو و تبادل نظر در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زمينه‌های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تجربي و نظري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فيزيک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ماده چگال است. اين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گردهمايی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فرصت مناسبي براي دانش‌پژوهان جوان و دانشجويان است كه با شركت در آن تجربه كسب كنند. امسال این گردهمایی به صورت </a:t>
            </a:r>
            <a:r>
              <a:rPr lang="fa-IR" sz="145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مجازی و آنلاین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برگزار خواهد شد. پژوهشگران </a:t>
            </a:r>
            <a:r>
              <a:rPr lang="fa-IR" sz="1450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می‌توانند </a:t>
            </a:r>
            <a:r>
              <a:rPr lang="fa-IR" sz="1450" dirty="0">
                <a:latin typeface="XB Kayhan" panose="02000503080000020003" pitchFamily="2" charset="-78"/>
                <a:cs typeface="XB Kayhan" panose="02000503080000020003" pitchFamily="2" charset="-78"/>
              </a:rPr>
              <a:t>جهت ارایه نتایج تحقیق خود به صورت پوستر، چکیده تحقیق خود را مطابق الگوی موجود در سایت گردهمایی ارسال کنند.</a:t>
            </a:r>
            <a:endParaRPr lang="fa-IR" sz="1450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2550" y="7172330"/>
            <a:ext cx="3328749" cy="1617557"/>
            <a:chOff x="-25519" y="5847419"/>
            <a:chExt cx="3487472" cy="1787843"/>
          </a:xfrm>
        </p:grpSpPr>
        <p:sp>
          <p:nvSpPr>
            <p:cNvPr id="17" name="Rounded Rectangle 16"/>
            <p:cNvSpPr/>
            <p:nvPr/>
          </p:nvSpPr>
          <p:spPr>
            <a:xfrm>
              <a:off x="154107" y="5847419"/>
              <a:ext cx="3264607" cy="1778264"/>
            </a:xfrm>
            <a:prstGeom prst="roundRect">
              <a:avLst>
                <a:gd name="adj" fmla="val 690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25519" y="5917366"/>
              <a:ext cx="3487472" cy="17178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2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کمیته علمی:</a:t>
              </a:r>
              <a:endParaRPr lang="en-US" sz="1200" b="1" dirty="0">
                <a:solidFill>
                  <a:srgbClr val="A00000"/>
                </a:solidFill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endParaRPr lang="en-US" sz="100" b="1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مینا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زارعی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 </a:t>
              </a:r>
              <a:endParaRPr lang="fa-IR" sz="10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سعید عابدین‌پور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) 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داود عباس‌زاده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تحصیلات تکمیلی علوم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پایه زنجان)</a:t>
              </a:r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زهرا فرائی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</a:t>
              </a:r>
              <a:endParaRPr lang="fa-IR" sz="10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r" rtl="1"/>
              <a:r>
                <a:rPr lang="fa-IR" sz="1100" dirty="0">
                  <a:latin typeface="XB Kayhan" panose="02000503080000020003" pitchFamily="2" charset="-78"/>
                  <a:cs typeface="XB Kayhan" panose="02000503080000020003" pitchFamily="2" charset="-78"/>
                </a:rPr>
                <a:t>فرشید 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محمدرفیعی 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(دانشگاه 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تحصیلات تکمیلی علوم پایه زنجان)</a:t>
              </a:r>
            </a:p>
            <a:p>
              <a:pPr algn="r" rtl="1"/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علیرضا ولی‌زاده (</a:t>
              </a:r>
              <a:r>
                <a:rPr lang="fa-IR" sz="11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دبیر</a:t>
              </a:r>
              <a:r>
                <a:rPr lang="fa-IR" sz="11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)</a:t>
              </a:r>
              <a:r>
                <a:rPr lang="fa-IR" sz="10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(</a:t>
              </a:r>
              <a:r>
                <a:rPr lang="fa-IR" sz="1000" dirty="0">
                  <a:latin typeface="XB Kayhan" panose="02000503080000020003" pitchFamily="2" charset="-78"/>
                  <a:cs typeface="XB Kayhan" panose="02000503080000020003" pitchFamily="2" charset="-78"/>
                </a:rPr>
                <a:t>دانشگاه تحصیلات تکمیلی علوم پایه زنجان)</a:t>
              </a:r>
            </a:p>
            <a:p>
              <a:pPr algn="r" rtl="1"/>
              <a:endParaRPr lang="en-US" sz="11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47798" y="5563366"/>
            <a:ext cx="3962400" cy="1196344"/>
            <a:chOff x="235977" y="5519408"/>
            <a:chExt cx="3162301" cy="1196344"/>
          </a:xfrm>
        </p:grpSpPr>
        <p:sp>
          <p:nvSpPr>
            <p:cNvPr id="15" name="Rounded Rectangle 14"/>
            <p:cNvSpPr/>
            <p:nvPr/>
          </p:nvSpPr>
          <p:spPr>
            <a:xfrm>
              <a:off x="235977" y="5519408"/>
              <a:ext cx="3162301" cy="1196344"/>
            </a:xfrm>
            <a:prstGeom prst="roundRect">
              <a:avLst>
                <a:gd name="adj" fmla="val 925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7649" y="5589971"/>
              <a:ext cx="3146486" cy="1054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115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آخرين مهلت درخواست شركت و ارسال </a:t>
              </a:r>
              <a: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چکیده مقاله</a:t>
              </a:r>
            </a:p>
            <a:p>
              <a:pPr algn="ctr"/>
              <a:r>
                <a:rPr lang="fa-IR" sz="100" b="1" dirty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3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4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/>
              </a:r>
              <a:br>
                <a:rPr lang="fa-IR" sz="115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</a:b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31 اردیبهشت 1400</a:t>
              </a:r>
            </a:p>
            <a:p>
              <a:pPr algn="ctr" rtl="1"/>
              <a:endParaRPr lang="fa-IR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</a:t>
              </a:r>
              <a:r>
                <a:rPr lang="fa-IR" sz="1200" dirty="0">
                  <a:latin typeface="XB Kayhan" panose="02000503080000020003" pitchFamily="2" charset="-78"/>
                  <a:cs typeface="XB Kayhan" panose="02000503080000020003" pitchFamily="2" charset="-78"/>
                </a:rPr>
                <a:t>گرفتن اطلاعات بیشتر به صفحه وب گردهمایی مراجعه نمایید.</a:t>
              </a:r>
              <a:endParaRPr lang="en-US" sz="1200" dirty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pPr algn="ctr"/>
              <a:r>
                <a:rPr lang="en-US" sz="1100" b="1" dirty="0"/>
                <a:t>https://iasbs.ac.ir/~</a:t>
              </a:r>
              <a:r>
                <a:rPr lang="en-US" sz="1100" b="1" dirty="0" smtClean="0"/>
                <a:t>condmat-meeting/m26</a:t>
              </a:r>
              <a:endParaRPr lang="fa-IR" sz="1100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70209" y="1069306"/>
            <a:ext cx="1534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b="1" dirty="0" smtClean="0">
                <a:latin typeface="XB Kayhan" panose="02000503080000020003" pitchFamily="2" charset="-78"/>
                <a:cs typeface="XB Kayhan" panose="02000503080000020003" pitchFamily="2" charset="-78"/>
              </a:rPr>
              <a:t>16 تا 18 تیر 1400</a:t>
            </a:r>
            <a:endParaRPr lang="en-US" sz="1600" b="1" dirty="0" smtClean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4001" y="8890913"/>
            <a:ext cx="6356349" cy="748389"/>
            <a:chOff x="3461983" y="6832452"/>
            <a:chExt cx="3201907" cy="733099"/>
          </a:xfrm>
        </p:grpSpPr>
        <p:sp>
          <p:nvSpPr>
            <p:cNvPr id="26" name="Rounded Rectangle 25"/>
            <p:cNvSpPr/>
            <p:nvPr/>
          </p:nvSpPr>
          <p:spPr>
            <a:xfrm>
              <a:off x="3461983" y="6832452"/>
              <a:ext cx="3201907" cy="73309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4734" y="6969296"/>
              <a:ext cx="3106062" cy="45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نشانی دبیرخانه: زنجان، دانشگاه تحصیلات تکمیلی علوم پایه، صندوق پستی: 1159-45195</a:t>
              </a:r>
            </a:p>
            <a:p>
              <a:pPr algn="ctr" rtl="1"/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تلفن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</a:t>
              </a:r>
              <a:r>
                <a:rPr lang="en-US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 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33152262-024     </a:t>
              </a:r>
              <a:r>
                <a:rPr lang="fa-IR" sz="1200" b="1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فکس</a:t>
              </a:r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: 33152104-024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02" y="342867"/>
            <a:ext cx="1236097" cy="123609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489018" y="7172327"/>
            <a:ext cx="3121331" cy="1608889"/>
            <a:chOff x="3417776" y="6788787"/>
            <a:chExt cx="3137541" cy="1608889"/>
          </a:xfrm>
        </p:grpSpPr>
        <p:sp>
          <p:nvSpPr>
            <p:cNvPr id="30" name="Rounded Rectangle 29"/>
            <p:cNvSpPr/>
            <p:nvPr/>
          </p:nvSpPr>
          <p:spPr>
            <a:xfrm>
              <a:off x="3417776" y="6788787"/>
              <a:ext cx="3137541" cy="1608889"/>
            </a:xfrm>
            <a:prstGeom prst="roundRect">
              <a:avLst>
                <a:gd name="adj" fmla="val 593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96874" y="6950735"/>
              <a:ext cx="222490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b="1" dirty="0" smtClean="0">
                  <a:solidFill>
                    <a:srgbClr val="A00000"/>
                  </a:solidFill>
                  <a:latin typeface="XB Kayhan" panose="02000503080000020003" pitchFamily="2" charset="-78"/>
                  <a:cs typeface="XB Kayhan" panose="02000503080000020003" pitchFamily="2" charset="-78"/>
                </a:rPr>
                <a:t>نحوه ثبت نام و ارسال مقاله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77113" y="7255668"/>
              <a:ext cx="305205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200" dirty="0" smtClean="0">
                  <a:latin typeface="XB Kayhan" panose="02000503080000020003" pitchFamily="2" charset="-78"/>
                  <a:cs typeface="XB Kayhan" panose="02000503080000020003" pitchFamily="2" charset="-78"/>
                </a:rPr>
                <a:t>برای ثبت نام و ارسال چکیده مقاله به صفحه ثبت‌نام مراجعه نمایید.</a:t>
              </a:r>
              <a:endParaRPr lang="en-US" sz="1200" dirty="0" smtClean="0">
                <a:latin typeface="XB Kayhan" panose="02000503080000020003" pitchFamily="2" charset="-78"/>
                <a:cs typeface="XB Kayhan" panose="02000503080000020003" pitchFamily="2" charset="-78"/>
              </a:endParaRPr>
            </a:p>
            <a:p>
              <a:r>
                <a:rPr lang="en-US" sz="1100" b="1" dirty="0" smtClean="0"/>
                <a:t> </a:t>
              </a:r>
              <a:r>
                <a:rPr lang="fa-IR" sz="1100" b="1" dirty="0" smtClean="0"/>
                <a:t>   </a:t>
              </a:r>
              <a:r>
                <a:rPr lang="en-US" sz="1100" b="1" dirty="0" smtClean="0"/>
                <a:t>http</a:t>
              </a:r>
              <a:r>
                <a:rPr lang="en-US" sz="1100" b="1" dirty="0"/>
                <a:t>://</a:t>
              </a:r>
              <a:r>
                <a:rPr lang="en-US" sz="1100" b="1" dirty="0" smtClean="0"/>
                <a:t>www.psi.ir/f/meetingcm26</a:t>
              </a:r>
              <a:endParaRPr lang="fa-IR" sz="1100" b="1" dirty="0" smtClean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62" y="8095538"/>
            <a:ext cx="598949" cy="59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6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945</TotalTime>
  <Words>2806</Words>
  <Application>Microsoft Office PowerPoint</Application>
  <PresentationFormat>A4 Paper (210x297 mm)</PresentationFormat>
  <Paragraphs>353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XB Kayhan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computer</dc:creator>
  <cp:lastModifiedBy>Sarah</cp:lastModifiedBy>
  <cp:revision>114</cp:revision>
  <dcterms:created xsi:type="dcterms:W3CDTF">2021-04-13T09:01:59Z</dcterms:created>
  <dcterms:modified xsi:type="dcterms:W3CDTF">2021-05-21T18:38:53Z</dcterms:modified>
</cp:coreProperties>
</file>