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</p:sldIdLst>
  <p:sldSz cx="51120675" cy="38160325"/>
  <p:notesSz cx="6858000" cy="9144000"/>
  <p:defaultTextStyle>
    <a:defPPr>
      <a:defRPr lang="en-US"/>
    </a:defPPr>
    <a:lvl1pPr marL="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1pPr>
    <a:lvl2pPr marL="255085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2pPr>
    <a:lvl3pPr marL="510171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3pPr>
    <a:lvl4pPr marL="765256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4pPr>
    <a:lvl5pPr marL="10203424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5pPr>
    <a:lvl6pPr marL="12754280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6pPr>
    <a:lvl7pPr marL="15305136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7pPr>
    <a:lvl8pPr marL="17855992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8pPr>
    <a:lvl9pPr marL="20406848" algn="l" defTabSz="5101712" rtl="0" eaLnBrk="1" latinLnBrk="0" hangingPunct="1">
      <a:defRPr sz="10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232"/>
    <a:srgbClr val="96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192" y="-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6245223"/>
            <a:ext cx="43452574" cy="13285446"/>
          </a:xfrm>
        </p:spPr>
        <p:txBody>
          <a:bodyPr anchor="b"/>
          <a:lstStyle>
            <a:lvl1pPr algn="ctr">
              <a:defRPr sz="33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0043007"/>
            <a:ext cx="38340506" cy="9213242"/>
          </a:xfrm>
        </p:spPr>
        <p:txBody>
          <a:bodyPr/>
          <a:lstStyle>
            <a:lvl1pPr marL="0" indent="0" algn="ctr">
              <a:buNone/>
              <a:defRPr sz="13355"/>
            </a:lvl1pPr>
            <a:lvl2pPr marL="2544044" indent="0" algn="ctr">
              <a:buNone/>
              <a:defRPr sz="11129"/>
            </a:lvl2pPr>
            <a:lvl3pPr marL="5088087" indent="0" algn="ctr">
              <a:buNone/>
              <a:defRPr sz="10016"/>
            </a:lvl3pPr>
            <a:lvl4pPr marL="7632131" indent="0" algn="ctr">
              <a:buNone/>
              <a:defRPr sz="8903"/>
            </a:lvl4pPr>
            <a:lvl5pPr marL="10176175" indent="0" algn="ctr">
              <a:buNone/>
              <a:defRPr sz="8903"/>
            </a:lvl5pPr>
            <a:lvl6pPr marL="12720218" indent="0" algn="ctr">
              <a:buNone/>
              <a:defRPr sz="8903"/>
            </a:lvl6pPr>
            <a:lvl7pPr marL="15264262" indent="0" algn="ctr">
              <a:buNone/>
              <a:defRPr sz="8903"/>
            </a:lvl7pPr>
            <a:lvl8pPr marL="17808306" indent="0" algn="ctr">
              <a:buNone/>
              <a:defRPr sz="8903"/>
            </a:lvl8pPr>
            <a:lvl9pPr marL="20352349" indent="0" algn="ctr">
              <a:buNone/>
              <a:defRPr sz="89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031684"/>
            <a:ext cx="11022896" cy="32339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031684"/>
            <a:ext cx="32429678" cy="32339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9513592"/>
            <a:ext cx="44091582" cy="15873632"/>
          </a:xfrm>
        </p:spPr>
        <p:txBody>
          <a:bodyPr anchor="b"/>
          <a:lstStyle>
            <a:lvl1pPr>
              <a:defRPr sz="33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25537395"/>
            <a:ext cx="44091582" cy="8347568"/>
          </a:xfrm>
        </p:spPr>
        <p:txBody>
          <a:bodyPr/>
          <a:lstStyle>
            <a:lvl1pPr marL="0" indent="0">
              <a:buNone/>
              <a:defRPr sz="13355">
                <a:solidFill>
                  <a:schemeClr val="tx1"/>
                </a:solidFill>
              </a:defRPr>
            </a:lvl1pPr>
            <a:lvl2pPr marL="2544044" indent="0">
              <a:buNone/>
              <a:defRPr sz="11129">
                <a:solidFill>
                  <a:schemeClr val="tx1">
                    <a:tint val="75000"/>
                  </a:schemeClr>
                </a:solidFill>
              </a:defRPr>
            </a:lvl2pPr>
            <a:lvl3pPr marL="5088087" indent="0">
              <a:buNone/>
              <a:defRPr sz="10016">
                <a:solidFill>
                  <a:schemeClr val="tx1">
                    <a:tint val="75000"/>
                  </a:schemeClr>
                </a:solidFill>
              </a:defRPr>
            </a:lvl3pPr>
            <a:lvl4pPr marL="7632131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4pPr>
            <a:lvl5pPr marL="10176175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5pPr>
            <a:lvl6pPr marL="12720218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6pPr>
            <a:lvl7pPr marL="15264262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7pPr>
            <a:lvl8pPr marL="17808306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8pPr>
            <a:lvl9pPr marL="20352349" indent="0">
              <a:buNone/>
              <a:defRPr sz="89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0158420"/>
            <a:ext cx="21726287" cy="24212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0158420"/>
            <a:ext cx="21726287" cy="24212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0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031692"/>
            <a:ext cx="44091582" cy="7375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9354583"/>
            <a:ext cx="21626438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3939119"/>
            <a:ext cx="21626438" cy="2050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9354583"/>
            <a:ext cx="21732945" cy="4584536"/>
          </a:xfrm>
        </p:spPr>
        <p:txBody>
          <a:bodyPr anchor="b"/>
          <a:lstStyle>
            <a:lvl1pPr marL="0" indent="0">
              <a:buNone/>
              <a:defRPr sz="13355" b="1"/>
            </a:lvl1pPr>
            <a:lvl2pPr marL="2544044" indent="0">
              <a:buNone/>
              <a:defRPr sz="11129" b="1"/>
            </a:lvl2pPr>
            <a:lvl3pPr marL="5088087" indent="0">
              <a:buNone/>
              <a:defRPr sz="10016" b="1"/>
            </a:lvl3pPr>
            <a:lvl4pPr marL="7632131" indent="0">
              <a:buNone/>
              <a:defRPr sz="8903" b="1"/>
            </a:lvl4pPr>
            <a:lvl5pPr marL="10176175" indent="0">
              <a:buNone/>
              <a:defRPr sz="8903" b="1"/>
            </a:lvl5pPr>
            <a:lvl6pPr marL="12720218" indent="0">
              <a:buNone/>
              <a:defRPr sz="8903" b="1"/>
            </a:lvl6pPr>
            <a:lvl7pPr marL="15264262" indent="0">
              <a:buNone/>
              <a:defRPr sz="8903" b="1"/>
            </a:lvl7pPr>
            <a:lvl8pPr marL="17808306" indent="0">
              <a:buNone/>
              <a:defRPr sz="8903" b="1"/>
            </a:lvl8pPr>
            <a:lvl9pPr marL="20352349" indent="0">
              <a:buNone/>
              <a:defRPr sz="89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3939119"/>
            <a:ext cx="21732945" cy="20502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5494389"/>
            <a:ext cx="25879842" cy="27118564"/>
          </a:xfrm>
        </p:spPr>
        <p:txBody>
          <a:bodyPr/>
          <a:lstStyle>
            <a:lvl1pPr>
              <a:defRPr sz="17806"/>
            </a:lvl1pPr>
            <a:lvl2pPr>
              <a:defRPr sz="15580"/>
            </a:lvl2pPr>
            <a:lvl3pPr>
              <a:defRPr sz="13355"/>
            </a:lvl3pPr>
            <a:lvl4pPr>
              <a:defRPr sz="11129"/>
            </a:lvl4pPr>
            <a:lvl5pPr>
              <a:defRPr sz="11129"/>
            </a:lvl5pPr>
            <a:lvl6pPr>
              <a:defRPr sz="11129"/>
            </a:lvl6pPr>
            <a:lvl7pPr>
              <a:defRPr sz="11129"/>
            </a:lvl7pPr>
            <a:lvl8pPr>
              <a:defRPr sz="11129"/>
            </a:lvl8pPr>
            <a:lvl9pPr>
              <a:defRPr sz="111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544022"/>
            <a:ext cx="16487748" cy="8904076"/>
          </a:xfrm>
        </p:spPr>
        <p:txBody>
          <a:bodyPr anchor="b"/>
          <a:lstStyle>
            <a:lvl1pPr>
              <a:defRPr sz="178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5494389"/>
            <a:ext cx="25879842" cy="27118564"/>
          </a:xfrm>
        </p:spPr>
        <p:txBody>
          <a:bodyPr anchor="t"/>
          <a:lstStyle>
            <a:lvl1pPr marL="0" indent="0">
              <a:buNone/>
              <a:defRPr sz="17806"/>
            </a:lvl1pPr>
            <a:lvl2pPr marL="2544044" indent="0">
              <a:buNone/>
              <a:defRPr sz="15580"/>
            </a:lvl2pPr>
            <a:lvl3pPr marL="5088087" indent="0">
              <a:buNone/>
              <a:defRPr sz="13355"/>
            </a:lvl3pPr>
            <a:lvl4pPr marL="7632131" indent="0">
              <a:buNone/>
              <a:defRPr sz="11129"/>
            </a:lvl4pPr>
            <a:lvl5pPr marL="10176175" indent="0">
              <a:buNone/>
              <a:defRPr sz="11129"/>
            </a:lvl5pPr>
            <a:lvl6pPr marL="12720218" indent="0">
              <a:buNone/>
              <a:defRPr sz="11129"/>
            </a:lvl6pPr>
            <a:lvl7pPr marL="15264262" indent="0">
              <a:buNone/>
              <a:defRPr sz="11129"/>
            </a:lvl7pPr>
            <a:lvl8pPr marL="17808306" indent="0">
              <a:buNone/>
              <a:defRPr sz="11129"/>
            </a:lvl8pPr>
            <a:lvl9pPr marL="20352349" indent="0">
              <a:buNone/>
              <a:defRPr sz="111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1448097"/>
            <a:ext cx="16487748" cy="21209017"/>
          </a:xfrm>
        </p:spPr>
        <p:txBody>
          <a:bodyPr/>
          <a:lstStyle>
            <a:lvl1pPr marL="0" indent="0">
              <a:buNone/>
              <a:defRPr sz="8903"/>
            </a:lvl1pPr>
            <a:lvl2pPr marL="2544044" indent="0">
              <a:buNone/>
              <a:defRPr sz="7790"/>
            </a:lvl2pPr>
            <a:lvl3pPr marL="5088087" indent="0">
              <a:buNone/>
              <a:defRPr sz="6677"/>
            </a:lvl3pPr>
            <a:lvl4pPr marL="7632131" indent="0">
              <a:buNone/>
              <a:defRPr sz="5564"/>
            </a:lvl4pPr>
            <a:lvl5pPr marL="10176175" indent="0">
              <a:buNone/>
              <a:defRPr sz="5564"/>
            </a:lvl5pPr>
            <a:lvl6pPr marL="12720218" indent="0">
              <a:buNone/>
              <a:defRPr sz="5564"/>
            </a:lvl6pPr>
            <a:lvl7pPr marL="15264262" indent="0">
              <a:buNone/>
              <a:defRPr sz="5564"/>
            </a:lvl7pPr>
            <a:lvl8pPr marL="17808306" indent="0">
              <a:buNone/>
              <a:defRPr sz="5564"/>
            </a:lvl8pPr>
            <a:lvl9pPr marL="20352349" indent="0">
              <a:buNone/>
              <a:defRPr sz="55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031692"/>
            <a:ext cx="44091582" cy="737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0158420"/>
            <a:ext cx="44091582" cy="2421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4194-12F4-4C46-A96D-69CF3FBF56F8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35368976"/>
            <a:ext cx="17253228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35368976"/>
            <a:ext cx="11502152" cy="2031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8BDF-A288-4D0D-9FB0-6C1C4740D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088087" rtl="0" eaLnBrk="1" latinLnBrk="0" hangingPunct="1">
        <a:lnSpc>
          <a:spcPct val="90000"/>
        </a:lnSpc>
        <a:spcBef>
          <a:spcPct val="0"/>
        </a:spcBef>
        <a:buNone/>
        <a:defRPr sz="2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2022" indent="-1272022" algn="l" defTabSz="5088087" rtl="0" eaLnBrk="1" latinLnBrk="0" hangingPunct="1">
        <a:lnSpc>
          <a:spcPct val="90000"/>
        </a:lnSpc>
        <a:spcBef>
          <a:spcPts val="5564"/>
        </a:spcBef>
        <a:buFont typeface="Arial" panose="020B0604020202020204" pitchFamily="34" charset="0"/>
        <a:buChar char="•"/>
        <a:defRPr sz="1558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66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3355" kern="1200">
          <a:solidFill>
            <a:schemeClr val="tx1"/>
          </a:solidFill>
          <a:latin typeface="+mn-lt"/>
          <a:ea typeface="+mn-ea"/>
          <a:cs typeface="+mn-cs"/>
        </a:defRPr>
      </a:lvl2pPr>
      <a:lvl3pPr marL="6360109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1129" kern="1200">
          <a:solidFill>
            <a:schemeClr val="tx1"/>
          </a:solidFill>
          <a:latin typeface="+mn-lt"/>
          <a:ea typeface="+mn-ea"/>
          <a:cs typeface="+mn-cs"/>
        </a:defRPr>
      </a:lvl3pPr>
      <a:lvl4pPr marL="8904153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1448197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3992240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6536284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9080328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1624371" indent="-1272022" algn="l" defTabSz="5088087" rtl="0" eaLnBrk="1" latinLnBrk="0" hangingPunct="1">
        <a:lnSpc>
          <a:spcPct val="90000"/>
        </a:lnSpc>
        <a:spcBef>
          <a:spcPts val="2782"/>
        </a:spcBef>
        <a:buFont typeface="Arial" panose="020B0604020202020204" pitchFamily="34" charset="0"/>
        <a:buChar char="•"/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1pPr>
      <a:lvl2pPr marL="2544044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2pPr>
      <a:lvl3pPr marL="5088087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3pPr>
      <a:lvl4pPr marL="7632131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4pPr>
      <a:lvl5pPr marL="10176175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5pPr>
      <a:lvl6pPr marL="12720218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6pPr>
      <a:lvl7pPr marL="15264262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7pPr>
      <a:lvl8pPr marL="17808306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8pPr>
      <a:lvl9pPr marL="20352349" algn="l" defTabSz="5088087" rtl="0" eaLnBrk="1" latinLnBrk="0" hangingPunct="1">
        <a:defRPr sz="10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4977234"/>
            <a:ext cx="51120674" cy="3240000"/>
          </a:xfrm>
          <a:prstGeom prst="rect">
            <a:avLst/>
          </a:prstGeom>
          <a:solidFill>
            <a:srgbClr val="96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BE92D-9B96-4A08-B86C-DD46656CF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529" y="21061715"/>
            <a:ext cx="10964335" cy="7774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74774"/>
            <a:ext cx="51120674" cy="5320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571909" y="35324607"/>
            <a:ext cx="2555875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en-US" sz="8000" b="1" dirty="0" err="1">
                <a:solidFill>
                  <a:schemeClr val="bg1"/>
                </a:solidFill>
                <a:cs typeface="B Lotus" panose="00000400000000000000" pitchFamily="2" charset="-78"/>
              </a:rPr>
              <a:t>بیست</a:t>
            </a:r>
            <a:r>
              <a:rPr lang="en-US" sz="8000" b="1" dirty="0">
                <a:solidFill>
                  <a:schemeClr val="bg1"/>
                </a:solidFill>
                <a:cs typeface="B Lotus" panose="00000400000000000000" pitchFamily="2" charset="-78"/>
              </a:rPr>
              <a:t> و </a:t>
            </a:r>
            <a:r>
              <a:rPr lang="en-US" sz="8000" b="1" dirty="0" err="1">
                <a:solidFill>
                  <a:schemeClr val="bg1"/>
                </a:solidFill>
                <a:cs typeface="B Lotus" panose="00000400000000000000" pitchFamily="2" charset="-78"/>
              </a:rPr>
              <a:t>ششمین</a:t>
            </a:r>
            <a:r>
              <a:rPr lang="en-US" sz="8000" b="1" dirty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cs typeface="B Lotus" panose="00000400000000000000" pitchFamily="2" charset="-78"/>
              </a:rPr>
              <a:t>گردهمایی</a:t>
            </a:r>
            <a:r>
              <a:rPr lang="en-US" sz="8000" b="1" dirty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cs typeface="B Lotus" panose="00000400000000000000" pitchFamily="2" charset="-78"/>
              </a:rPr>
              <a:t>فیزیک</a:t>
            </a:r>
            <a:r>
              <a:rPr lang="en-US" sz="8000" b="1" dirty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cs typeface="B Lotus" panose="00000400000000000000" pitchFamily="2" charset="-78"/>
              </a:rPr>
              <a:t>ماده</a:t>
            </a:r>
            <a:r>
              <a:rPr lang="en-US" sz="8000" b="1" dirty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8000" b="1" dirty="0" err="1">
                <a:solidFill>
                  <a:schemeClr val="bg1"/>
                </a:solidFill>
                <a:cs typeface="B Lotus" panose="00000400000000000000" pitchFamily="2" charset="-78"/>
              </a:rPr>
              <a:t>چگال</a:t>
            </a:r>
            <a:endParaRPr lang="en-US" sz="8000" b="1" dirty="0">
              <a:solidFill>
                <a:schemeClr val="bg1"/>
              </a:solidFill>
              <a:cs typeface="B Lotus" panose="00000400000000000000" pitchFamily="2" charset="-78"/>
            </a:endParaRPr>
          </a:p>
          <a:p>
            <a:pPr algn="r" rtl="1"/>
            <a:r>
              <a:rPr lang="en-US" sz="6600" b="1" dirty="0" err="1">
                <a:solidFill>
                  <a:schemeClr val="bg1"/>
                </a:solidFill>
                <a:cs typeface="B Lotus" panose="00000400000000000000" pitchFamily="2" charset="-78"/>
              </a:rPr>
              <a:t>دانشگاه</a:t>
            </a:r>
            <a:r>
              <a:rPr lang="en-US" sz="6600" b="1" dirty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cs typeface="B Lotus" panose="00000400000000000000" pitchFamily="2" charset="-78"/>
              </a:rPr>
              <a:t>تحصیلات</a:t>
            </a:r>
            <a:r>
              <a:rPr lang="en-US" sz="6600" b="1" dirty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cs typeface="B Lotus" panose="00000400000000000000" pitchFamily="2" charset="-78"/>
              </a:rPr>
              <a:t>تکمیلی</a:t>
            </a:r>
            <a:r>
              <a:rPr lang="en-US" sz="6600" b="1" dirty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cs typeface="B Lotus" panose="00000400000000000000" pitchFamily="2" charset="-78"/>
              </a:rPr>
              <a:t>علوم</a:t>
            </a:r>
            <a:r>
              <a:rPr lang="en-US" sz="6600" b="1" dirty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cs typeface="B Lotus" panose="00000400000000000000" pitchFamily="2" charset="-78"/>
              </a:rPr>
              <a:t>پایه</a:t>
            </a:r>
            <a:r>
              <a:rPr lang="en-US" sz="6600" b="1" dirty="0">
                <a:solidFill>
                  <a:schemeClr val="bg1"/>
                </a:solidFill>
                <a:cs typeface="B Lotus" panose="00000400000000000000" pitchFamily="2" charset="-78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cs typeface="B Lotus" panose="00000400000000000000" pitchFamily="2" charset="-78"/>
              </a:rPr>
              <a:t>زنجان</a:t>
            </a:r>
            <a:endParaRPr lang="en-US" sz="6600" b="1" dirty="0">
              <a:solidFill>
                <a:schemeClr val="bg1"/>
              </a:solidFill>
              <a:cs typeface="B Lotus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954" y="35508722"/>
            <a:ext cx="17190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26th Annual IASBS Meeting 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32431" y="437044"/>
            <a:ext cx="449057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0000" b="1" dirty="0">
                <a:solidFill>
                  <a:srgbClr val="002060"/>
                </a:solidFill>
                <a:cs typeface="B Titr" panose="00000700000000000000" pitchFamily="2" charset="-78"/>
              </a:rPr>
              <a:t>بررسی نقش ضخامت و نوع لایه میانی </a:t>
            </a:r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96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a-IR" sz="10000" b="1" dirty="0">
                <a:solidFill>
                  <a:srgbClr val="002060"/>
                </a:solidFill>
                <a:cs typeface="B Titr" panose="00000700000000000000" pitchFamily="2" charset="-78"/>
              </a:rPr>
              <a:t> در عملکرد سلول خورشیدی مبتنی بر لایه‌نازک </a:t>
            </a:r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CZTS</a:t>
            </a:r>
            <a:r>
              <a:rPr lang="fa-IR" sz="10000" b="1" dirty="0">
                <a:solidFill>
                  <a:srgbClr val="002060"/>
                </a:solidFill>
                <a:cs typeface="B Titr" panose="00000700000000000000" pitchFamily="2" charset="-78"/>
              </a:rPr>
              <a:t> به</a:t>
            </a:r>
            <a:r>
              <a:rPr lang="en-US" sz="10000" b="1" dirty="0">
                <a:solidFill>
                  <a:srgbClr val="002060"/>
                </a:solidFill>
                <a:cs typeface="B Titr" panose="00000700000000000000" pitchFamily="2" charset="-78"/>
              </a:rPr>
              <a:t>‌</a:t>
            </a:r>
            <a:r>
              <a:rPr lang="fa-IR" sz="10000" b="1" dirty="0">
                <a:solidFill>
                  <a:srgbClr val="002060"/>
                </a:solidFill>
                <a:cs typeface="B Titr" panose="00000700000000000000" pitchFamily="2" charset="-78"/>
              </a:rPr>
              <a:t>وسیله شبیه</a:t>
            </a:r>
            <a:r>
              <a:rPr lang="en-US" sz="10000" b="1" dirty="0">
                <a:solidFill>
                  <a:srgbClr val="002060"/>
                </a:solidFill>
                <a:cs typeface="B Titr" panose="00000700000000000000" pitchFamily="2" charset="-78"/>
              </a:rPr>
              <a:t>‌</a:t>
            </a:r>
            <a:r>
              <a:rPr lang="fa-IR" sz="10000" b="1" dirty="0">
                <a:solidFill>
                  <a:srgbClr val="002060"/>
                </a:solidFill>
                <a:cs typeface="B Titr" panose="00000700000000000000" pitchFamily="2" charset="-78"/>
              </a:rPr>
              <a:t>سازی </a:t>
            </a:r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SCAPS-1D</a:t>
            </a:r>
            <a:endParaRPr lang="en-US" sz="10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52250" y="2572836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>
                <a:cs typeface="B Lotus" panose="00000400000000000000" pitchFamily="2" charset="-78"/>
              </a:rPr>
              <a:t>طالبی، بهنام؛ مرادی، مهرداد؛ قربانی؛ سجاد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2431" y="952836"/>
            <a:ext cx="3240000" cy="324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52250" y="3842990"/>
            <a:ext cx="24960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7200" dirty="0">
                <a:cs typeface="B Lotus" panose="00000400000000000000" pitchFamily="2" charset="-78"/>
              </a:rPr>
              <a:t>گروه نانوفیزیک، پژوهشکده علوم و فناوری نانو، دانشگاه کاشان</a:t>
            </a:r>
            <a:endParaRPr lang="en-US" sz="7200" dirty="0">
              <a:cs typeface="B Lotus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54" y="36234508"/>
            <a:ext cx="136511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Condensed Matter Physics</a:t>
            </a:r>
          </a:p>
        </p:txBody>
      </p:sp>
      <p:sp>
        <p:nvSpPr>
          <p:cNvPr id="23" name="Content Placeholder 92">
            <a:extLst>
              <a:ext uri="{FF2B5EF4-FFF2-40B4-BE49-F238E27FC236}">
                <a16:creationId xmlns:a16="http://schemas.microsoft.com/office/drawing/2014/main" id="{CD429459-56A1-49C8-BDCA-6BF803974182}"/>
              </a:ext>
            </a:extLst>
          </p:cNvPr>
          <p:cNvSpPr txBox="1">
            <a:spLocks/>
          </p:cNvSpPr>
          <p:nvPr/>
        </p:nvSpPr>
        <p:spPr>
          <a:xfrm>
            <a:off x="775620" y="29640617"/>
            <a:ext cx="16715454" cy="6899707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مراجع</a:t>
            </a:r>
          </a:p>
          <a:p>
            <a:pPr marL="0" lvl="0" indent="0">
              <a:buNone/>
            </a:pPr>
            <a:r>
              <a:rPr lang="en-US" sz="5400" dirty="0"/>
              <a:t>[1] Aydin, </a:t>
            </a:r>
            <a:r>
              <a:rPr lang="en-US" sz="5400" dirty="0" err="1"/>
              <a:t>Remzi</a:t>
            </a:r>
            <a:r>
              <a:rPr lang="en-US" sz="5400" dirty="0"/>
              <a:t> and </a:t>
            </a:r>
            <a:r>
              <a:rPr lang="en-US" sz="5400" dirty="0" err="1"/>
              <a:t>Idris</a:t>
            </a:r>
            <a:r>
              <a:rPr lang="en-US" sz="5400" dirty="0"/>
              <a:t> </a:t>
            </a:r>
            <a:r>
              <a:rPr lang="en-US" sz="5400" dirty="0" err="1"/>
              <a:t>Akyuz</a:t>
            </a:r>
            <a:r>
              <a:rPr lang="en-US" sz="5400" dirty="0"/>
              <a:t>;“Two-stage production and characterization of Cu-poor </a:t>
            </a:r>
            <a:r>
              <a:rPr lang="en-US" sz="5400" dirty="0" err="1"/>
              <a:t>kesterite</a:t>
            </a:r>
            <a:r>
              <a:rPr lang="en-US" sz="5400" dirty="0"/>
              <a:t> CZTS absorber layers”; </a:t>
            </a:r>
            <a:r>
              <a:rPr lang="en-US" sz="5400" dirty="0" err="1"/>
              <a:t>Optik</a:t>
            </a:r>
            <a:r>
              <a:rPr lang="en-US" sz="5400" dirty="0"/>
              <a:t> 200, (2020) </a:t>
            </a:r>
          </a:p>
          <a:p>
            <a:pPr marL="0" indent="0" algn="just">
              <a:buNone/>
            </a:pP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6" name="Content Placeholder 95">
            <a:extLst>
              <a:ext uri="{FF2B5EF4-FFF2-40B4-BE49-F238E27FC236}">
                <a16:creationId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313937" y="5537486"/>
            <a:ext cx="16890493" cy="10411077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مقدمه </a:t>
            </a:r>
            <a:endParaRPr lang="en-US" sz="6000" dirty="0">
              <a:solidFill>
                <a:schemeClr val="tx2"/>
              </a:solidFill>
              <a:cs typeface="B Titr" panose="00000700000000000000" pitchFamily="2" charset="-78"/>
            </a:endParaRPr>
          </a:p>
          <a:p>
            <a:pPr marL="0" indent="0" algn="justLow" rtl="1">
              <a:buNone/>
            </a:pPr>
            <a:r>
              <a:rPr lang="fa-IR" sz="6000" dirty="0">
                <a:cs typeface="B Lotus" panose="00000400000000000000" pitchFamily="2" charset="-78"/>
              </a:rPr>
              <a:t>برخی از چالش‌های اصلی مانند ترازبندی نواری نامطلوب در خط اتصال لایه‌های جاذب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CZTS</a:t>
            </a:r>
            <a:r>
              <a:rPr lang="fa-IR" sz="6000" dirty="0">
                <a:cs typeface="B Lotus" panose="00000400000000000000" pitchFamily="2" charset="-78"/>
              </a:rPr>
              <a:t> و بافر، فازهای اضافی ناخواسته در لایه جاذب و وجود یک لایه میانی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a-IR" sz="6000" dirty="0">
                <a:cs typeface="B Lotus" panose="00000400000000000000" pitchFamily="2" charset="-78"/>
              </a:rPr>
              <a:t> در خط اتصال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CZTS</a:t>
            </a:r>
            <a:r>
              <a:rPr lang="fa-IR" sz="6000" dirty="0">
                <a:cs typeface="B Lotus" panose="00000400000000000000" pitchFamily="2" charset="-78"/>
              </a:rPr>
              <a:t>، مدت زیادی است که به‌عنوان عوامل محدودکننده بازدهی سلول خورشیدی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CZTS</a:t>
            </a:r>
            <a:r>
              <a:rPr lang="fa-IR" sz="6000" dirty="0">
                <a:cs typeface="B Lotus" panose="00000400000000000000" pitchFamily="2" charset="-78"/>
              </a:rPr>
              <a:t> به‌شمار می‌آید. تشکیل ناخواسته لایه میانی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fa-IR" sz="6000" dirty="0">
                <a:cs typeface="B Lotus" panose="00000400000000000000" pitchFamily="2" charset="-78"/>
              </a:rPr>
              <a:t>معمولاً در سلول</a:t>
            </a:r>
            <a:r>
              <a:rPr lang="en-US" sz="6000" dirty="0">
                <a:cs typeface="B Lotus" panose="00000400000000000000" pitchFamily="2" charset="-78"/>
              </a:rPr>
              <a:t>‌</a:t>
            </a:r>
            <a:r>
              <a:rPr lang="fa-IR" sz="6000" dirty="0">
                <a:cs typeface="B Lotus" panose="00000400000000000000" pitchFamily="2" charset="-78"/>
              </a:rPr>
              <a:t>های خورشیدی 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CZTS</a:t>
            </a:r>
            <a:r>
              <a:rPr lang="fa-IR" sz="6000" dirty="0">
                <a:cs typeface="B Lotus" panose="00000400000000000000" pitchFamily="2" charset="-78"/>
              </a:rPr>
              <a:t>به</a:t>
            </a:r>
            <a:r>
              <a:rPr lang="en-US" sz="6000" dirty="0">
                <a:cs typeface="B Lotus" panose="00000400000000000000" pitchFamily="2" charset="-78"/>
              </a:rPr>
              <a:t>‌</a:t>
            </a:r>
            <a:r>
              <a:rPr lang="fa-IR" sz="6000" dirty="0">
                <a:cs typeface="B Lotus" panose="00000400000000000000" pitchFamily="2" charset="-78"/>
              </a:rPr>
              <a:t>دلیل واکنش خود ‌به ‌خودی بین اتصال پشتی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fa-IR" sz="6000" dirty="0">
                <a:cs typeface="B Lotus" panose="00000400000000000000" pitchFamily="2" charset="-78"/>
              </a:rPr>
              <a:t>و عنصر گوگرد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fa-IR" sz="6000" dirty="0">
                <a:cs typeface="B Lotus" panose="00000400000000000000" pitchFamily="2" charset="-78"/>
              </a:rPr>
              <a:t>مشاهده می‌شود. گزارش‌ها نشان می‌دهد که لایه‌نازک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a-IR" sz="6000" dirty="0">
                <a:cs typeface="B Lotus" panose="00000400000000000000" pitchFamily="2" charset="-78"/>
              </a:rPr>
              <a:t> هر دو نوع نیم‌رسانایی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a-IR" sz="6000" dirty="0">
                <a:cs typeface="B Lotus" panose="00000400000000000000" pitchFamily="2" charset="-78"/>
              </a:rPr>
              <a:t> و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a-IR" sz="6000" dirty="0">
                <a:cs typeface="B Lotus" panose="00000400000000000000" pitchFamily="2" charset="-78"/>
              </a:rPr>
              <a:t> را از خود نشان می‌دهد. با این حال،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a-IR" sz="6000" dirty="0">
                <a:cs typeface="B Lotus" panose="00000400000000000000" pitchFamily="2" charset="-78"/>
              </a:rPr>
              <a:t> به‌دلیل وجود نقایص ذاتی جای‌خالی گوگرد 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a-IR" sz="6000" dirty="0">
                <a:cs typeface="B Lotus" panose="00000400000000000000" pitchFamily="2" charset="-78"/>
              </a:rPr>
              <a:t>که به‌عنوان یک دهنده عمل می‌کند، تمایل طبیعی به داشتن ویژگی‌های نیم</a:t>
            </a:r>
            <a:r>
              <a:rPr lang="en-US" sz="6000" dirty="0">
                <a:cs typeface="B Lotus" panose="00000400000000000000" pitchFamily="2" charset="-78"/>
              </a:rPr>
              <a:t>‌</a:t>
            </a:r>
            <a:r>
              <a:rPr lang="fa-IR" sz="6000" dirty="0">
                <a:cs typeface="B Lotus" panose="00000400000000000000" pitchFamily="2" charset="-78"/>
              </a:rPr>
              <a:t>رسانای نوع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a-IR" sz="6000" dirty="0">
                <a:cs typeface="B Lotus" panose="00000400000000000000" pitchFamily="2" charset="-78"/>
              </a:rPr>
              <a:t> را دارد.</a:t>
            </a:r>
            <a:r>
              <a:rPr lang="en-US" sz="6000" dirty="0">
                <a:cs typeface="B Lotus" panose="00000400000000000000" pitchFamily="2" charset="-78"/>
              </a:rPr>
              <a:t>]</a:t>
            </a:r>
            <a:r>
              <a:rPr lang="fa-IR" sz="6000" dirty="0">
                <a:cs typeface="B Lotus" panose="00000400000000000000" pitchFamily="2" charset="-78"/>
              </a:rPr>
              <a:t>1</a:t>
            </a:r>
            <a:r>
              <a:rPr lang="en-US" sz="6000" dirty="0">
                <a:cs typeface="B Lotus" panose="00000400000000000000" pitchFamily="2" charset="-78"/>
              </a:rPr>
              <a:t>[</a:t>
            </a:r>
          </a:p>
        </p:txBody>
      </p:sp>
      <p:sp>
        <p:nvSpPr>
          <p:cNvPr id="27" name="Content Placeholder 95">
            <a:extLst>
              <a:ext uri="{FF2B5EF4-FFF2-40B4-BE49-F238E27FC236}">
                <a16:creationId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313936" y="15800382"/>
            <a:ext cx="16890494" cy="689970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روش</a:t>
            </a:r>
          </a:p>
          <a:p>
            <a:pPr marL="0" indent="0" algn="just" rtl="1">
              <a:buNone/>
            </a:pPr>
            <a:r>
              <a:rPr lang="ar-SA" sz="6000" dirty="0">
                <a:cs typeface="B Lotus" panose="00000400000000000000" pitchFamily="2" charset="-78"/>
              </a:rPr>
              <a:t>در این شبیه</a:t>
            </a:r>
            <a:r>
              <a:rPr lang="ar-SA" dirty="0"/>
              <a:t> </a:t>
            </a:r>
            <a:r>
              <a:rPr lang="ar-SA" sz="6000" dirty="0">
                <a:cs typeface="B Lotus" panose="00000400000000000000" pitchFamily="2" charset="-78"/>
              </a:rPr>
              <a:t>سازی، از نرم‌افزار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SCAPS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برای آنالیز عددی اثرات لایه میانی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در ساختار کلی سلول خورشیدی استفاده شده است. شکل</a:t>
            </a:r>
            <a:r>
              <a:rPr lang="fa-IR" sz="6000" dirty="0">
                <a:cs typeface="B Lotus" panose="00000400000000000000" pitchFamily="2" charset="-78"/>
              </a:rPr>
              <a:t> 1 </a:t>
            </a:r>
            <a:r>
              <a:rPr lang="ar-SA" sz="6000" dirty="0">
                <a:cs typeface="B Lotus" panose="00000400000000000000" pitchFamily="2" charset="-78"/>
              </a:rPr>
              <a:t>طرح‌واره‌ای از ساختار شبیه‌سازی شده را نشان می‌دهد</a:t>
            </a:r>
            <a:r>
              <a:rPr lang="fa-IR" sz="6000" dirty="0">
                <a:cs typeface="B Lotus" panose="00000400000000000000" pitchFamily="2" charset="-78"/>
              </a:rPr>
              <a:t>. </a:t>
            </a:r>
            <a:r>
              <a:rPr lang="ar-SA" sz="6000" dirty="0">
                <a:cs typeface="B Lotus" panose="00000400000000000000" pitchFamily="2" charset="-78"/>
              </a:rPr>
              <a:t>شرایط اولیه شبیه‌سازی به‌صورت تابش استاندارد </a:t>
            </a:r>
            <a:r>
              <a:rPr lang="fa-IR" sz="6000" dirty="0">
                <a:cs typeface="B Lotus" panose="00000400000000000000" pitchFamily="2" charset="-78"/>
              </a:rPr>
              <a:t>1/5</a:t>
            </a:r>
            <a:r>
              <a:rPr lang="ar-SA" sz="6000" dirty="0">
                <a:cs typeface="B Lotus" panose="00000400000000000000" pitchFamily="2" charset="-78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ar-SA" sz="6000" dirty="0">
                <a:cs typeface="B Lotus" panose="00000400000000000000" pitchFamily="2" charset="-78"/>
              </a:rPr>
              <a:t>، دمای 300 کلوین، مقاومت سری </a:t>
            </a:r>
            <a:r>
              <a:rPr lang="fa-IR" sz="6000" baseline="30000" dirty="0">
                <a:cs typeface="B Lotus" panose="00000400000000000000" pitchFamily="2" charset="-78"/>
              </a:rPr>
              <a:t>2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ar-SA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fa-IR" sz="6000" dirty="0">
                <a:cs typeface="B Lotus" panose="00000400000000000000" pitchFamily="2" charset="-78"/>
              </a:rPr>
              <a:t> 1</a:t>
            </a: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و مقاومت موازی </a:t>
            </a:r>
            <a:r>
              <a:rPr lang="fa-IR" sz="6000" baseline="30000" dirty="0">
                <a:cs typeface="B Lotus" panose="00000400000000000000" pitchFamily="2" charset="-78"/>
              </a:rPr>
              <a:t>2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ar-S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10</a:t>
            </a:r>
            <a:r>
              <a:rPr lang="ar-SA" sz="6000" baseline="30000" dirty="0">
                <a:cs typeface="B Lotus" panose="00000400000000000000" pitchFamily="2" charset="-78"/>
              </a:rPr>
              <a:t>3</a:t>
            </a:r>
            <a:r>
              <a:rPr lang="ar-SA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ar-SA" sz="6000" dirty="0">
                <a:cs typeface="B Lotus" panose="00000400000000000000" pitchFamily="2" charset="-78"/>
              </a:rPr>
              <a:t>4</a:t>
            </a:r>
            <a:r>
              <a:rPr lang="ar-SA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6000" dirty="0">
                <a:cs typeface="B Lotus" panose="00000400000000000000" pitchFamily="2" charset="-78"/>
              </a:rPr>
              <a:t>انتخاب شد</a:t>
            </a:r>
            <a:r>
              <a:rPr lang="en-US" sz="6000" dirty="0">
                <a:cs typeface="B Lotus" panose="00000400000000000000" pitchFamily="2" charset="-78"/>
              </a:rPr>
              <a:t>.</a:t>
            </a:r>
          </a:p>
        </p:txBody>
      </p:sp>
      <p:sp>
        <p:nvSpPr>
          <p:cNvPr id="28" name="Content Placeholder 95">
            <a:extLst>
              <a:ext uri="{FF2B5EF4-FFF2-40B4-BE49-F238E27FC236}">
                <a16:creationId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775620" y="13067851"/>
            <a:ext cx="17031119" cy="18017046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>
              <a:buNone/>
            </a:pPr>
            <a:r>
              <a:rPr lang="fa-IR" sz="6000" dirty="0">
                <a:cs typeface="B Lotus" panose="00000400000000000000" pitchFamily="2" charset="-78"/>
              </a:rPr>
              <a:t>با در نظر گرفتن تابع کار فلز 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a-IR" sz="6000" dirty="0">
                <a:cs typeface="B Lotus" panose="00000400000000000000" pitchFamily="2" charset="-78"/>
              </a:rPr>
              <a:t>و الکترون‌خواهی و تابع‌کار نیم‌رسانای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a-IR" sz="6000" dirty="0">
                <a:cs typeface="B Lotus" panose="00000400000000000000" pitchFamily="2" charset="-78"/>
              </a:rPr>
              <a:t>، میزان تابع کار نیم‌رسانا از فلز بیشتر بوده و اتصال مابین این دو لایه از نوع شاتکی است. (شکل3-الف). بررسی‏ها مشخص می‏کند که نقش لایه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6000" baseline="-25000" dirty="0">
                <a:cs typeface="B Lotus" panose="00000400000000000000" pitchFamily="2" charset="-78"/>
              </a:rPr>
              <a:t> </a:t>
            </a:r>
            <a:r>
              <a:rPr lang="fa-IR" sz="6000" baseline="-25000" dirty="0">
                <a:cs typeface="B Lotus" panose="00000400000000000000" pitchFamily="2" charset="-78"/>
              </a:rPr>
              <a:t>  </a:t>
            </a:r>
            <a:r>
              <a:rPr lang="fa-IR" sz="6000" dirty="0">
                <a:cs typeface="B Lotus" panose="00000400000000000000" pitchFamily="2" charset="-78"/>
              </a:rPr>
              <a:t>بیشتر به اتصال لایه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a-IR" sz="6000" dirty="0">
                <a:cs typeface="B Lotus" panose="00000400000000000000" pitchFamily="2" charset="-78"/>
              </a:rPr>
              <a:t> با اتصال فلزی پشتی مربوط می‏شود. در خصوص اتصال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a-IR" sz="6000" dirty="0">
                <a:cs typeface="B Lotus" panose="00000400000000000000" pitchFamily="2" charset="-78"/>
              </a:rPr>
              <a:t> نوع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a-IR" sz="6000" dirty="0">
                <a:cs typeface="B Lotus" panose="00000400000000000000" pitchFamily="2" charset="-78"/>
              </a:rPr>
              <a:t> با لایه جاذب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CZTS</a:t>
            </a:r>
            <a:r>
              <a:rPr lang="fa-IR" sz="6000" dirty="0">
                <a:cs typeface="B Lotus" panose="00000400000000000000" pitchFamily="2" charset="-78"/>
              </a:rPr>
              <a:t>، با توجه به ماهیت اتصال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p-p-n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)، </a:t>
            </a:r>
            <a:r>
              <a:rPr lang="fa-IR" sz="6000" dirty="0">
                <a:cs typeface="B Lotus" panose="00000400000000000000" pitchFamily="2" charset="-78"/>
              </a:rPr>
              <a:t>افزایش ضخامت حتی تا محدوده 100 نانومتر، تأثیر مخربی بر عملکرد سلول ایجاد نمی‏کند. با بررسی تابع‌کار و میزان الکترون‏خواهی لایه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MoS2 </a:t>
            </a:r>
            <a:r>
              <a:rPr lang="fa-I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a-IR" sz="6000" dirty="0">
                <a:cs typeface="B Lotus" panose="00000400000000000000" pitchFamily="2" charset="-78"/>
              </a:rPr>
              <a:t> و تابع‌کار فلز اتصال پشتی 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&gt;Φ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a-I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a-IR" sz="6000" dirty="0">
                <a:cs typeface="B Lotus" panose="00000400000000000000" pitchFamily="2" charset="-78"/>
              </a:rPr>
              <a:t>، ایجاد یک اتصال اهمی در ناحیه اتصال پشتی مشهود است (شکل 3-ب).</a:t>
            </a:r>
            <a:r>
              <a:rPr lang="en-US" sz="6000" dirty="0">
                <a:cs typeface="B Lotus" panose="00000400000000000000" pitchFamily="2" charset="-78"/>
              </a:rPr>
              <a:t>. </a:t>
            </a:r>
            <a:r>
              <a:rPr lang="fa-IR" sz="6000" dirty="0">
                <a:cs typeface="B Lotus" panose="00000400000000000000" pitchFamily="2" charset="-78"/>
              </a:rPr>
              <a:t>با توجه به ماهیت اتصال لایه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a-IR" sz="6000" dirty="0">
                <a:cs typeface="B Lotus" panose="00000400000000000000" pitchFamily="2" charset="-78"/>
              </a:rPr>
              <a:t> نوع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a-IR" sz="6000" dirty="0">
                <a:cs typeface="B Lotus" panose="00000400000000000000" pitchFamily="2" charset="-78"/>
              </a:rPr>
              <a:t> با لایه جاذب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CZTS</a:t>
            </a:r>
            <a:r>
              <a:rPr lang="fa-IR" sz="6000" dirty="0">
                <a:cs typeface="B Lotus" panose="00000400000000000000" pitchFamily="2" charset="-78"/>
              </a:rPr>
              <a:t> و تشکیل پیوند 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n-p-n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a-IR" sz="6000" dirty="0">
                <a:cs typeface="B Lotus" panose="00000400000000000000" pitchFamily="2" charset="-78"/>
              </a:rPr>
              <a:t>در سلول، ضخامت محدود این لایه نقش اساسی را در عملکرد سلول بازی می‏کند. لذا وجود لایه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a-IR" sz="6000" dirty="0">
                <a:cs typeface="B Lotus" panose="00000400000000000000" pitchFamily="2" charset="-78"/>
              </a:rPr>
              <a:t> نوع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a-IR" sz="6000" dirty="0">
                <a:cs typeface="B Lotus" panose="00000400000000000000" pitchFamily="2" charset="-78"/>
              </a:rPr>
              <a:t> در ضخامت‏های محدود (در حدود 15 نانومتر) با توجه به ایجاد اتصال اهمی می‏تواند مفید باشد، ولی در ضخامت‏های بالاتر به‌دلیل تشکیل دیود در اتصال پشتی و ایجاد ناحیه بازترکیب، نقش این لایه در بازدهی سلول بسیار مضر است. در نتیجه لایه میانی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a-IR" sz="6000" dirty="0">
                <a:cs typeface="B Lotus" panose="00000400000000000000" pitchFamily="2" charset="-78"/>
              </a:rPr>
              <a:t> با چگالی دهندگی پایین، به‌عنوان یک جزء اضافی خوش‌خیم عمل می‌کند، در حالی که لایه میانی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a-IR" sz="6000" dirty="0">
                <a:cs typeface="B Lotus" panose="00000400000000000000" pitchFamily="2" charset="-78"/>
              </a:rPr>
              <a:t>، به‌طور کلی باعث بهبود مؤثر خواص الکتریکی و تسهیل ترابرد حامل‌های بار به‌سمت اتصال پشتی می‌شود و متعاقباً بازدهی نهایی سلول را بهبود می‌بخشد. </a:t>
            </a:r>
          </a:p>
          <a:p>
            <a:pPr marL="0" indent="0" algn="just" rtl="1">
              <a:buFont typeface="Arial"/>
              <a:buNone/>
            </a:pP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339404" y="31039375"/>
            <a:ext cx="144418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0"/>
              </a:spcAft>
            </a:pPr>
            <a:r>
              <a:rPr lang="fa-IR" sz="5000" i="1" dirty="0">
                <a:cs typeface="B Lotus" panose="00000400000000000000" pitchFamily="2" charset="-78"/>
              </a:rPr>
              <a:t>شکل 3: (الف) نمودار ترازهای انرژی سلول شبیه‏سازی شده با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a-IR" sz="5000" i="1" dirty="0">
                <a:cs typeface="B Lotus" panose="00000400000000000000" pitchFamily="2" charset="-78"/>
              </a:rPr>
              <a:t> (ب) نمودار ترازهای انرژی سلول شبیه‏سازی شده با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a-IR" sz="5000" dirty="0">
                <a:cs typeface="B Lotus" panose="00000400000000000000" pitchFamily="2" charset="-78"/>
              </a:rPr>
              <a:t> </a:t>
            </a:r>
            <a:endParaRPr lang="en-US" sz="5000" i="1" dirty="0">
              <a:cs typeface="B Lotus" panose="00000400000000000000" pitchFamily="2" charset="-78"/>
            </a:endParaRPr>
          </a:p>
        </p:txBody>
      </p:sp>
      <p:sp>
        <p:nvSpPr>
          <p:cNvPr id="38" name="Content Placeholder 95">
            <a:extLst>
              <a:ext uri="{FF2B5EF4-FFF2-40B4-BE49-F238E27FC236}">
                <a16:creationId xmlns:a16="http://schemas.microsoft.com/office/drawing/2014/main" id="{604FDFA6-3867-48F0-AF0B-C0886374C85A}"/>
              </a:ext>
            </a:extLst>
          </p:cNvPr>
          <p:cNvSpPr txBox="1">
            <a:spLocks/>
          </p:cNvSpPr>
          <p:nvPr/>
        </p:nvSpPr>
        <p:spPr>
          <a:xfrm>
            <a:off x="33240825" y="29379922"/>
            <a:ext cx="17036716" cy="9799790"/>
          </a:xfrm>
          <a:prstGeom prst="rect">
            <a:avLst/>
          </a:prstGeom>
        </p:spPr>
        <p:txBody>
          <a:bodyPr/>
          <a:lstStyle>
            <a:lvl1pPr marL="266846" indent="-266846" algn="l" defTabSz="1067378" rtl="0" eaLnBrk="1" latinLnBrk="0" hangingPunct="1">
              <a:lnSpc>
                <a:spcPct val="90000"/>
              </a:lnSpc>
              <a:spcBef>
                <a:spcPts val="1165"/>
              </a:spcBef>
              <a:buFont typeface="Arial"/>
              <a:buChar char="•"/>
              <a:defRPr sz="3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533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422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67906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01599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3528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68974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02660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36347" indent="-266846" algn="l" defTabSz="1067378" rtl="0" eaLnBrk="1" latinLnBrk="0" hangingPunct="1">
              <a:lnSpc>
                <a:spcPct val="90000"/>
              </a:lnSpc>
              <a:spcBef>
                <a:spcPts val="583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/>
              <a:buNone/>
            </a:pPr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نتایج</a:t>
            </a:r>
            <a:endParaRPr lang="en-US" sz="6000" dirty="0">
              <a:cs typeface="B Lotus" panose="00000400000000000000" pitchFamily="2" charset="-78"/>
            </a:endParaRPr>
          </a:p>
          <a:p>
            <a:pPr marL="0" indent="0" algn="justLow" rtl="1">
              <a:buNone/>
            </a:pPr>
            <a:r>
              <a:rPr lang="en-US" sz="6000" dirty="0">
                <a:cs typeface="B Lotus" panose="00000400000000000000" pitchFamily="2" charset="-78"/>
              </a:rPr>
              <a:t> </a:t>
            </a:r>
            <a:r>
              <a:rPr lang="fa-IR" sz="6000" dirty="0">
                <a:cs typeface="B Lotus" panose="00000400000000000000" pitchFamily="2" charset="-78"/>
              </a:rPr>
              <a:t>نتایج حاصل از نقش نوع لایه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a-IR" sz="6000" dirty="0">
                <a:cs typeface="B Lotus" panose="00000400000000000000" pitchFamily="2" charset="-78"/>
              </a:rPr>
              <a:t> و ضخامت آن بر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fa-IR" sz="6000" dirty="0">
                <a:cs typeface="B Lotus" panose="00000400000000000000" pitchFamily="2" charset="-78"/>
              </a:rPr>
              <a:t> و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5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fa-IR" sz="6000" dirty="0">
                <a:cs typeface="B Lotus" panose="00000400000000000000" pitchFamily="2" charset="-78"/>
              </a:rPr>
              <a:t>، میزان فاکتور ایده‏آل و بازدهی به‌ترتیب در شکل‌های  (2- الف و ب) ارائه شده است. همچنین نمودار ترازهای انرژی سلول شبیه‏سازی شده با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6000" dirty="0">
                <a:cs typeface="B Lotus" panose="00000400000000000000" pitchFamily="2" charset="-78"/>
              </a:rPr>
              <a:t>و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a-IR" sz="6000" dirty="0">
                <a:cs typeface="B Lotus" panose="00000400000000000000" pitchFamily="2" charset="-78"/>
              </a:rPr>
              <a:t> به</a:t>
            </a:r>
            <a:r>
              <a:rPr lang="fa-IR" dirty="0"/>
              <a:t>‌</a:t>
            </a:r>
            <a:r>
              <a:rPr lang="fa-IR" sz="6000" dirty="0">
                <a:cs typeface="B Lotus" panose="00000400000000000000" pitchFamily="2" charset="-78"/>
              </a:rPr>
              <a:t>ترتیب در شکل‌های (3- الف و ب) نشان داده شده است.</a:t>
            </a:r>
            <a:endParaRPr lang="en-US" sz="6000" dirty="0">
              <a:cs typeface="B Lotus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2432" y="5671770"/>
            <a:ext cx="1671574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6000" dirty="0">
                <a:solidFill>
                  <a:schemeClr val="tx2"/>
                </a:solidFill>
                <a:cs typeface="B Titr" panose="00000700000000000000" pitchFamily="2" charset="-78"/>
              </a:rPr>
              <a:t>تحلیل نتایج</a:t>
            </a:r>
          </a:p>
          <a:p>
            <a:pPr algn="justLow" rtl="1"/>
            <a:r>
              <a:rPr lang="fa-IR" sz="6000" dirty="0">
                <a:cs typeface="B Lotus" panose="00000400000000000000" pitchFamily="2" charset="-78"/>
              </a:rPr>
              <a:t>در لایه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a-IR" sz="6000" dirty="0">
                <a:cs typeface="B Lotus" panose="00000400000000000000" pitchFamily="2" charset="-78"/>
              </a:rPr>
              <a:t>، میزان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5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fa-IR" sz="6000" dirty="0">
                <a:cs typeface="B Lotus" panose="00000400000000000000" pitchFamily="2" charset="-78"/>
              </a:rPr>
              <a:t> با افزایش ضخامت بهبود می‏یابد ولی میزان تغییرات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5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fa-IR" sz="6000" dirty="0">
                <a:cs typeface="B Lotus" panose="00000400000000000000" pitchFamily="2" charset="-78"/>
              </a:rPr>
              <a:t>  محسوس نیست. در حالی که برای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a-IR" sz="6000" dirty="0">
                <a:cs typeface="B Lotus" panose="00000400000000000000" pitchFamily="2" charset="-78"/>
              </a:rPr>
              <a:t>، افت جریان با افزایش ضخامت شدید است. نقش این افت جریان در کاهش میزان عامل ایده‏ال مشهود است (شکل 2-ب). با بررسی نتایج حاصله از نمودار عامل ایده‏آل و بازدهی براساس ضخامت مشخص شد که عملکرد سلول در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6000" dirty="0">
                <a:cs typeface="B Lotus" panose="00000400000000000000" pitchFamily="2" charset="-78"/>
              </a:rPr>
              <a:t>با ضخامت 60 نانومتر و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5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a-I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6000" dirty="0">
                <a:cs typeface="B Lotus" panose="00000400000000000000" pitchFamily="2" charset="-78"/>
              </a:rPr>
              <a:t>با ضخامت 15 نانومتر بهینه است. </a:t>
            </a:r>
            <a:endParaRPr lang="en-US" sz="6000" dirty="0">
              <a:cs typeface="B Lotus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C4D9B-C3D1-424C-B8E9-60AFBFA42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82" y="1032090"/>
            <a:ext cx="2744498" cy="306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7A2205-FE8A-43DE-A0A1-CD255BD4C9B0}"/>
              </a:ext>
            </a:extLst>
          </p:cNvPr>
          <p:cNvSpPr txBox="1"/>
          <p:nvPr/>
        </p:nvSpPr>
        <p:spPr>
          <a:xfrm>
            <a:off x="36936383" y="28722157"/>
            <a:ext cx="90186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5000" i="1" dirty="0">
                <a:cs typeface="B Lotus" panose="00000400000000000000" pitchFamily="2" charset="-78"/>
              </a:rPr>
              <a:t>شکل 1: طرح‌واره سلول شبیه</a:t>
            </a:r>
            <a:r>
              <a:rPr lang="en-US" sz="5000" i="1" dirty="0">
                <a:cs typeface="B Lotus" panose="00000400000000000000" pitchFamily="2" charset="-78"/>
              </a:rPr>
              <a:t>‌</a:t>
            </a:r>
            <a:r>
              <a:rPr lang="fa-IR" sz="5000" i="1" dirty="0">
                <a:cs typeface="B Lotus" panose="00000400000000000000" pitchFamily="2" charset="-78"/>
              </a:rPr>
              <a:t>سازی شده</a:t>
            </a:r>
            <a:endParaRPr lang="en-US" sz="5000" dirty="0">
              <a:cs typeface="B Lotus" panose="00000400000000000000" pitchFamily="2" charset="-7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1CCFC-1526-46FC-9876-A116F3562E9D}"/>
              </a:ext>
            </a:extLst>
          </p:cNvPr>
          <p:cNvSpPr/>
          <p:nvPr/>
        </p:nvSpPr>
        <p:spPr>
          <a:xfrm>
            <a:off x="18700813" y="20818980"/>
            <a:ext cx="138998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spcAft>
                <a:spcPts val="0"/>
              </a:spcAft>
            </a:pPr>
            <a:r>
              <a:rPr lang="fa-IR" sz="5000" i="1" dirty="0">
                <a:cs typeface="B Lotus" panose="00000400000000000000" pitchFamily="2" charset="-78"/>
              </a:rPr>
              <a:t>شکل 2: (الف)  نمودار تغییرات ولتاژ و جریان ، (ب) نمودار تغییرات فاکتور ایده‏آل و بازدهی</a:t>
            </a:r>
            <a:r>
              <a:rPr lang="en-US" sz="5000" i="1" dirty="0">
                <a:cs typeface="B Lotus" panose="00000400000000000000" pitchFamily="2" charset="-78"/>
              </a:rPr>
              <a:t>.</a:t>
            </a:r>
            <a:endParaRPr lang="en-US" sz="5000" kern="150" dirty="0">
              <a:effectLst/>
              <a:latin typeface="Liberation Serif"/>
              <a:ea typeface="AR PL SungtiL GB"/>
              <a:cs typeface="B Lotus" panose="00000400000000000000" pitchFamily="2" charset="-78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6B5B78-262F-4FF7-9112-874920B156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169" y="6078738"/>
            <a:ext cx="13242553" cy="71175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65E6B9-5E5F-4BA6-9CBC-989A52CE3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281" y="13369930"/>
            <a:ext cx="13404330" cy="73466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B24C611-42C5-4614-9960-9CB799D038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317" y="22510493"/>
            <a:ext cx="7497129" cy="793271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BCA0D9D-F6CB-43E2-B338-9389DFEB00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516" y="22589755"/>
            <a:ext cx="7497129" cy="777419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C323CD4-C7B9-4A55-A2D0-31D32CB95923}"/>
              </a:ext>
            </a:extLst>
          </p:cNvPr>
          <p:cNvSpPr txBox="1"/>
          <p:nvPr/>
        </p:nvSpPr>
        <p:spPr>
          <a:xfrm>
            <a:off x="29703633" y="18742329"/>
            <a:ext cx="1155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5400" dirty="0">
                <a:cs typeface="B Lotus" panose="00000400000000000000" pitchFamily="2" charset="-78"/>
              </a:rPr>
              <a:t>ب</a:t>
            </a:r>
            <a:endParaRPr lang="en-US" sz="5400" dirty="0">
              <a:cs typeface="B Lotus" panose="00000400000000000000" pitchFamily="2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1372CA-ACCF-4336-A01F-52312BF2211C}"/>
              </a:ext>
            </a:extLst>
          </p:cNvPr>
          <p:cNvSpPr txBox="1"/>
          <p:nvPr/>
        </p:nvSpPr>
        <p:spPr>
          <a:xfrm>
            <a:off x="23981947" y="28479220"/>
            <a:ext cx="1155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5400" dirty="0">
                <a:cs typeface="B Lotus" panose="00000400000000000000" pitchFamily="2" charset="-78"/>
              </a:rPr>
              <a:t>ب</a:t>
            </a:r>
            <a:endParaRPr lang="en-US" sz="5400" dirty="0">
              <a:cs typeface="B Lotus" panose="00000400000000000000" pitchFamily="2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2D56D0-BF9E-4098-8532-AF04D34A6F64}"/>
              </a:ext>
            </a:extLst>
          </p:cNvPr>
          <p:cNvSpPr txBox="1"/>
          <p:nvPr/>
        </p:nvSpPr>
        <p:spPr>
          <a:xfrm>
            <a:off x="31856016" y="28452976"/>
            <a:ext cx="1155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5400" dirty="0">
                <a:cs typeface="B Lotus" panose="00000400000000000000" pitchFamily="2" charset="-78"/>
              </a:rPr>
              <a:t>الف</a:t>
            </a:r>
            <a:endParaRPr lang="en-US" sz="5400" dirty="0">
              <a:cs typeface="B Lotus" panose="00000400000000000000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331D9A-62CE-4BDF-9435-7A8EB9E2040B}"/>
              </a:ext>
            </a:extLst>
          </p:cNvPr>
          <p:cNvSpPr txBox="1"/>
          <p:nvPr/>
        </p:nvSpPr>
        <p:spPr>
          <a:xfrm>
            <a:off x="29398080" y="11439014"/>
            <a:ext cx="1155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5400" dirty="0">
                <a:cs typeface="B Lotus" panose="00000400000000000000" pitchFamily="2" charset="-78"/>
              </a:rPr>
              <a:t>الف</a:t>
            </a:r>
            <a:endParaRPr lang="en-US" sz="5400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55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824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Liberation Serif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behi taha</cp:lastModifiedBy>
  <cp:revision>54</cp:revision>
  <dcterms:created xsi:type="dcterms:W3CDTF">2021-06-23T04:27:39Z</dcterms:created>
  <dcterms:modified xsi:type="dcterms:W3CDTF">2021-07-01T18:04:18Z</dcterms:modified>
</cp:coreProperties>
</file>