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orient="horz" pos="3120">
          <p15:clr>
            <a:srgbClr val="A4A3A4"/>
          </p15:clr>
        </p15:guide>
        <p15:guide id="3" orient="horz" pos="3220" userDrawn="1">
          <p15:clr>
            <a:srgbClr val="A4A3A4"/>
          </p15:clr>
        </p15:guide>
        <p15:guide id="4" pos="2260" userDrawn="1">
          <p15:clr>
            <a:srgbClr val="A4A3A4"/>
          </p15:clr>
        </p15:guide>
        <p15:guide id="5" pos="2360" userDrawn="1">
          <p15:clr>
            <a:srgbClr val="A4A3A4"/>
          </p15:clr>
        </p15:guide>
        <p15:guide id="6" pos="24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125" d="100"/>
          <a:sy n="125" d="100"/>
        </p:scale>
        <p:origin x="636" y="-2622"/>
      </p:cViewPr>
      <p:guideLst>
        <p:guide pos="2160"/>
        <p:guide orient="horz" pos="3120"/>
        <p:guide orient="horz" pos="3220"/>
        <p:guide pos="2260"/>
        <p:guide pos="2360"/>
        <p:guide pos="24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5235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2696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5135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84861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24406B-F6EF-4086-931F-D80CBBED250D}"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66830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24406B-F6EF-4086-931F-D80CBBED250D}"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63440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24406B-F6EF-4086-931F-D80CBBED250D}"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70076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24406B-F6EF-4086-931F-D80CBBED250D}"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95645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4406B-F6EF-4086-931F-D80CBBED250D}"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16633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41807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9979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324406B-F6EF-4086-931F-D80CBBED250D}" type="datetimeFigureOut">
              <a:rPr lang="en-US" smtClean="0"/>
              <a:t>5/21/2021</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817BF5C-7BC0-4425-B780-110F7ADA208B}" type="slidenum">
              <a:rPr lang="en-US" smtClean="0"/>
              <a:t>‹#›</a:t>
            </a:fld>
            <a:endParaRPr lang="en-US"/>
          </a:p>
        </p:txBody>
      </p:sp>
    </p:spTree>
    <p:extLst>
      <p:ext uri="{BB962C8B-B14F-4D97-AF65-F5344CB8AC3E}">
        <p14:creationId xmlns:p14="http://schemas.microsoft.com/office/powerpoint/2010/main" val="42194036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71256" y="533400"/>
            <a:ext cx="3114029" cy="646331"/>
          </a:xfrm>
          <a:prstGeom prst="rect">
            <a:avLst/>
          </a:prstGeom>
          <a:noFill/>
        </p:spPr>
        <p:txBody>
          <a:bodyPr wrap="square" rtlCol="0">
            <a:spAutoFit/>
          </a:bodyPr>
          <a:lstStyle/>
          <a:p>
            <a:pPr algn="ctr"/>
            <a:r>
              <a:rPr lang="en-US" b="1" dirty="0" smtClean="0">
                <a:solidFill>
                  <a:srgbClr val="C00000"/>
                </a:solidFill>
              </a:rPr>
              <a:t>26</a:t>
            </a:r>
            <a:r>
              <a:rPr lang="en-US" b="1" baseline="30000" dirty="0" smtClean="0">
                <a:solidFill>
                  <a:srgbClr val="C00000"/>
                </a:solidFill>
              </a:rPr>
              <a:t>th</a:t>
            </a:r>
            <a:r>
              <a:rPr lang="en-US" b="1" dirty="0" smtClean="0">
                <a:solidFill>
                  <a:srgbClr val="C00000"/>
                </a:solidFill>
              </a:rPr>
              <a:t> Annual IASBS Meeting on Condensed Matter Physics</a:t>
            </a:r>
            <a:endParaRPr lang="en-US"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752" y="533400"/>
            <a:ext cx="1520735" cy="8550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9" name="TextBox 8"/>
          <p:cNvSpPr txBox="1"/>
          <p:nvPr/>
        </p:nvSpPr>
        <p:spPr>
          <a:xfrm>
            <a:off x="232163" y="3939888"/>
            <a:ext cx="6441324" cy="1015663"/>
          </a:xfrm>
          <a:prstGeom prst="rect">
            <a:avLst/>
          </a:prstGeom>
          <a:noFill/>
        </p:spPr>
        <p:txBody>
          <a:bodyPr wrap="square" rtlCol="0">
            <a:spAutoFit/>
          </a:bodyPr>
          <a:lstStyle/>
          <a:p>
            <a:r>
              <a:rPr lang="en-US" b="1" dirty="0" smtClean="0"/>
              <a:t>Organized by: </a:t>
            </a:r>
          </a:p>
          <a:p>
            <a:r>
              <a:rPr lang="en-US" sz="1400" dirty="0" smtClean="0"/>
              <a:t>Department of Physics </a:t>
            </a:r>
          </a:p>
          <a:p>
            <a:r>
              <a:rPr lang="en-US" sz="1400" dirty="0" smtClean="0"/>
              <a:t>(Condensed Matter, Soft Matter &amp; Biological Physics, and Complex Systems Groups)</a:t>
            </a:r>
          </a:p>
          <a:p>
            <a:endParaRPr lang="en-US" sz="1400" dirty="0"/>
          </a:p>
        </p:txBody>
      </p:sp>
      <p:sp>
        <p:nvSpPr>
          <p:cNvPr id="10" name="TextBox 9"/>
          <p:cNvSpPr txBox="1"/>
          <p:nvPr/>
        </p:nvSpPr>
        <p:spPr>
          <a:xfrm>
            <a:off x="232163" y="4762576"/>
            <a:ext cx="6441323" cy="1661993"/>
          </a:xfrm>
          <a:prstGeom prst="rect">
            <a:avLst/>
          </a:prstGeom>
          <a:noFill/>
        </p:spPr>
        <p:txBody>
          <a:bodyPr wrap="square" rtlCol="0">
            <a:spAutoFit/>
          </a:bodyPr>
          <a:lstStyle/>
          <a:p>
            <a:r>
              <a:rPr lang="en-US" b="1" dirty="0" smtClean="0"/>
              <a:t>The Meeting:</a:t>
            </a:r>
          </a:p>
          <a:p>
            <a:pPr algn="just"/>
            <a:r>
              <a:rPr lang="en-US" sz="1400" dirty="0"/>
              <a:t>The </a:t>
            </a:r>
            <a:r>
              <a:rPr lang="en-US" sz="1400" dirty="0" smtClean="0"/>
              <a:t>26</a:t>
            </a:r>
            <a:r>
              <a:rPr lang="en-US" sz="1400" baseline="30000" dirty="0" smtClean="0"/>
              <a:t>th</a:t>
            </a:r>
            <a:r>
              <a:rPr lang="en-US" sz="1400" dirty="0" smtClean="0"/>
              <a:t> annual IASBS meeting on condensed matter physics will </a:t>
            </a:r>
            <a:r>
              <a:rPr lang="en-US" sz="1400" dirty="0"/>
              <a:t>be held </a:t>
            </a:r>
            <a:r>
              <a:rPr lang="en-US" sz="1400" b="1" dirty="0"/>
              <a:t>online</a:t>
            </a:r>
            <a:r>
              <a:rPr lang="en-US" sz="1400" dirty="0"/>
              <a:t> this </a:t>
            </a:r>
            <a:r>
              <a:rPr lang="en-US" sz="1400" dirty="0" smtClean="0"/>
              <a:t>year. The aim of this meeting is to bring together experimental and theoretical scientists in the fields of </a:t>
            </a:r>
            <a:r>
              <a:rPr lang="en-US" sz="1400" b="1" dirty="0" smtClean="0"/>
              <a:t>condensed matter, soft matter &amp; biological physics, and complex systems</a:t>
            </a:r>
            <a:r>
              <a:rPr lang="en-US" sz="1400" dirty="0" smtClean="0"/>
              <a:t> to present their most recent research and to create an atmosphere for fruitful discussion. The poster session provides an excellent opportunity for young researchers and students to gain invaluable experience through online discussion.</a:t>
            </a:r>
            <a:endParaRPr lang="en-US" sz="1400" dirty="0"/>
          </a:p>
        </p:txBody>
      </p:sp>
      <p:grpSp>
        <p:nvGrpSpPr>
          <p:cNvPr id="18" name="Group 17"/>
          <p:cNvGrpSpPr/>
          <p:nvPr/>
        </p:nvGrpSpPr>
        <p:grpSpPr>
          <a:xfrm>
            <a:off x="228600" y="6470826"/>
            <a:ext cx="3147060" cy="1663872"/>
            <a:chOff x="228600" y="6652757"/>
            <a:chExt cx="3147060" cy="1663872"/>
          </a:xfrm>
        </p:grpSpPr>
        <p:sp>
          <p:nvSpPr>
            <p:cNvPr id="17" name="Rounded Rectangle 16"/>
            <p:cNvSpPr/>
            <p:nvPr/>
          </p:nvSpPr>
          <p:spPr>
            <a:xfrm>
              <a:off x="228600" y="6652757"/>
              <a:ext cx="3147060" cy="1663872"/>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4800" y="6654635"/>
              <a:ext cx="3022740" cy="1661993"/>
            </a:xfrm>
            <a:prstGeom prst="rect">
              <a:avLst/>
            </a:prstGeom>
            <a:noFill/>
            <a:ln>
              <a:noFill/>
            </a:ln>
          </p:spPr>
          <p:txBody>
            <a:bodyPr wrap="square" rtlCol="0">
              <a:spAutoFit/>
            </a:bodyPr>
            <a:lstStyle/>
            <a:p>
              <a:endParaRPr lang="en-US" sz="100" b="1" dirty="0" smtClean="0"/>
            </a:p>
            <a:p>
              <a:endParaRPr lang="en-US" sz="100" b="1" dirty="0" smtClean="0"/>
            </a:p>
            <a:p>
              <a:endParaRPr lang="en-US" sz="100" b="1" dirty="0" smtClean="0"/>
            </a:p>
            <a:p>
              <a:endParaRPr lang="en-US" sz="100" b="1" dirty="0" smtClean="0"/>
            </a:p>
            <a:p>
              <a:endParaRPr lang="en-US" sz="100" b="1" dirty="0"/>
            </a:p>
            <a:p>
              <a:r>
                <a:rPr lang="en-US" b="1" dirty="0" smtClean="0"/>
                <a:t>Scientific Committee:</a:t>
              </a:r>
            </a:p>
            <a:p>
              <a:endParaRPr lang="en-US" sz="100" b="1" dirty="0" smtClean="0"/>
            </a:p>
            <a:p>
              <a:r>
                <a:rPr lang="en-US" sz="1300" dirty="0" err="1" smtClean="0"/>
                <a:t>Davood</a:t>
              </a:r>
              <a:r>
                <a:rPr lang="en-US" sz="1300" dirty="0" smtClean="0"/>
                <a:t> </a:t>
              </a:r>
              <a:r>
                <a:rPr lang="en-US" sz="1300" dirty="0" err="1" smtClean="0"/>
                <a:t>Abbaszadeh</a:t>
              </a:r>
              <a:r>
                <a:rPr lang="en-US" sz="1300" dirty="0" smtClean="0"/>
                <a:t> (IASBS)</a:t>
              </a:r>
            </a:p>
            <a:p>
              <a:r>
                <a:rPr lang="en-US" sz="1300" dirty="0" smtClean="0"/>
                <a:t>Saeed </a:t>
              </a:r>
              <a:r>
                <a:rPr lang="en-US" sz="1300" dirty="0" err="1" smtClean="0"/>
                <a:t>Abedinpour</a:t>
              </a:r>
              <a:r>
                <a:rPr lang="en-US" sz="1300" dirty="0" smtClean="0"/>
                <a:t> (IASBS)</a:t>
              </a:r>
            </a:p>
            <a:p>
              <a:r>
                <a:rPr lang="en-US" sz="1300" dirty="0" smtClean="0"/>
                <a:t>Zahra </a:t>
              </a:r>
              <a:r>
                <a:rPr lang="en-US" sz="1300" dirty="0" err="1" smtClean="0"/>
                <a:t>Faraei</a:t>
              </a:r>
              <a:r>
                <a:rPr lang="en-US" sz="1300" dirty="0" smtClean="0"/>
                <a:t> (IASBS)</a:t>
              </a:r>
            </a:p>
            <a:p>
              <a:r>
                <a:rPr lang="en-US" sz="1300" dirty="0" err="1" smtClean="0"/>
                <a:t>Farshid</a:t>
              </a:r>
              <a:r>
                <a:rPr lang="en-US" sz="1300" dirty="0" smtClean="0"/>
                <a:t> </a:t>
              </a:r>
              <a:r>
                <a:rPr lang="en-US" sz="1300" dirty="0" err="1" smtClean="0"/>
                <a:t>Mahammadrafei</a:t>
              </a:r>
              <a:r>
                <a:rPr lang="en-US" sz="1300" dirty="0" smtClean="0"/>
                <a:t> (IASBS)</a:t>
              </a:r>
            </a:p>
            <a:p>
              <a:r>
                <a:rPr lang="en-US" sz="1300" dirty="0" err="1" smtClean="0"/>
                <a:t>Alireza</a:t>
              </a:r>
              <a:r>
                <a:rPr lang="en-US" sz="1300" dirty="0" smtClean="0"/>
                <a:t> </a:t>
              </a:r>
              <a:r>
                <a:rPr lang="en-US" sz="1300" dirty="0" err="1" smtClean="0"/>
                <a:t>Valizadeh</a:t>
              </a:r>
              <a:r>
                <a:rPr lang="en-US" sz="1300" dirty="0" smtClean="0"/>
                <a:t> (IASBS), </a:t>
              </a:r>
              <a:r>
                <a:rPr lang="en-US" sz="1300" b="1" dirty="0" smtClean="0"/>
                <a:t>Chair</a:t>
              </a:r>
            </a:p>
            <a:p>
              <a:r>
                <a:rPr lang="en-US" sz="1300" dirty="0" smtClean="0"/>
                <a:t>Mina </a:t>
              </a:r>
              <a:r>
                <a:rPr lang="en-US" sz="1300" dirty="0" err="1" smtClean="0"/>
                <a:t>Zarei</a:t>
              </a:r>
              <a:r>
                <a:rPr lang="en-US" sz="1300" dirty="0" smtClean="0"/>
                <a:t> (IASBS)</a:t>
              </a:r>
            </a:p>
          </p:txBody>
        </p:sp>
      </p:grpSp>
      <p:grpSp>
        <p:nvGrpSpPr>
          <p:cNvPr id="19" name="Group 18"/>
          <p:cNvGrpSpPr/>
          <p:nvPr/>
        </p:nvGrpSpPr>
        <p:grpSpPr>
          <a:xfrm>
            <a:off x="3375660" y="7001367"/>
            <a:ext cx="3297826" cy="602790"/>
            <a:chOff x="3374641" y="6588550"/>
            <a:chExt cx="3343542" cy="602790"/>
          </a:xfrm>
        </p:grpSpPr>
        <p:sp>
          <p:nvSpPr>
            <p:cNvPr id="15" name="Rounded Rectangle 14"/>
            <p:cNvSpPr/>
            <p:nvPr/>
          </p:nvSpPr>
          <p:spPr>
            <a:xfrm>
              <a:off x="3467348" y="6588550"/>
              <a:ext cx="3206138" cy="602790"/>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74641" y="6652757"/>
              <a:ext cx="3343542" cy="461665"/>
            </a:xfrm>
            <a:prstGeom prst="rect">
              <a:avLst/>
            </a:prstGeom>
            <a:noFill/>
          </p:spPr>
          <p:txBody>
            <a:bodyPr wrap="square" rtlCol="0">
              <a:spAutoFit/>
            </a:bodyPr>
            <a:lstStyle/>
            <a:p>
              <a:pPr algn="ctr"/>
              <a:r>
                <a:rPr lang="en-US" sz="1150" b="1" dirty="0" smtClean="0">
                  <a:solidFill>
                    <a:srgbClr val="A00000"/>
                  </a:solidFill>
                </a:rPr>
                <a:t>Deadline for registration and abstract submission</a:t>
              </a:r>
            </a:p>
            <a:p>
              <a:pPr algn="ctr"/>
              <a:r>
                <a:rPr lang="en-US" sz="1200" b="1" dirty="0" smtClean="0"/>
                <a:t>May 21, 2021 (31 </a:t>
              </a:r>
              <a:r>
                <a:rPr lang="en-US" sz="1200" b="1" dirty="0" err="1" smtClean="0"/>
                <a:t>Ordibehesht</a:t>
              </a:r>
              <a:r>
                <a:rPr lang="en-US" sz="1200" b="1" dirty="0" smtClean="0"/>
                <a:t> 1400)</a:t>
              </a:r>
              <a:endParaRPr lang="en-US" sz="1200" b="1" dirty="0"/>
            </a:p>
          </p:txBody>
        </p:sp>
      </p:grpSp>
      <p:grpSp>
        <p:nvGrpSpPr>
          <p:cNvPr id="20" name="Group 19"/>
          <p:cNvGrpSpPr/>
          <p:nvPr/>
        </p:nvGrpSpPr>
        <p:grpSpPr>
          <a:xfrm>
            <a:off x="228598" y="8198901"/>
            <a:ext cx="6403958" cy="833955"/>
            <a:chOff x="3449187" y="6617836"/>
            <a:chExt cx="3224299" cy="611167"/>
          </a:xfrm>
        </p:grpSpPr>
        <p:sp>
          <p:nvSpPr>
            <p:cNvPr id="21" name="Rounded Rectangle 20"/>
            <p:cNvSpPr/>
            <p:nvPr/>
          </p:nvSpPr>
          <p:spPr>
            <a:xfrm>
              <a:off x="3449187" y="6617836"/>
              <a:ext cx="3224299" cy="611167"/>
            </a:xfrm>
            <a:prstGeom prst="roundRect">
              <a:avLst>
                <a:gd name="adj" fmla="val 812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790792" y="6652757"/>
              <a:ext cx="1193810" cy="310139"/>
            </a:xfrm>
            <a:prstGeom prst="rect">
              <a:avLst/>
            </a:prstGeom>
            <a:noFill/>
          </p:spPr>
          <p:txBody>
            <a:bodyPr wrap="square" rtlCol="0">
              <a:spAutoFit/>
            </a:bodyPr>
            <a:lstStyle/>
            <a:p>
              <a:r>
                <a:rPr lang="en-US" sz="1150" b="1" dirty="0" smtClean="0">
                  <a:solidFill>
                    <a:srgbClr val="A00000"/>
                  </a:solidFill>
                </a:rPr>
                <a:t>For more information visit:</a:t>
              </a:r>
              <a:endParaRPr lang="en-US" sz="1150" b="1" dirty="0">
                <a:solidFill>
                  <a:srgbClr val="A00000"/>
                </a:solidFill>
              </a:endParaRPr>
            </a:p>
            <a:p>
              <a:r>
                <a:rPr lang="en-US" sz="950" b="1" dirty="0"/>
                <a:t>https://iasbs.ac.ir/~condmat-meeting/m26</a:t>
              </a:r>
            </a:p>
          </p:txBody>
        </p:sp>
      </p:grpSp>
      <p:sp>
        <p:nvSpPr>
          <p:cNvPr id="23" name="TextBox 22"/>
          <p:cNvSpPr txBox="1"/>
          <p:nvPr/>
        </p:nvSpPr>
        <p:spPr>
          <a:xfrm>
            <a:off x="2058127" y="1108288"/>
            <a:ext cx="2758663" cy="338554"/>
          </a:xfrm>
          <a:prstGeom prst="rect">
            <a:avLst/>
          </a:prstGeom>
          <a:noFill/>
        </p:spPr>
        <p:txBody>
          <a:bodyPr wrap="square" rtlCol="0">
            <a:spAutoFit/>
          </a:bodyPr>
          <a:lstStyle/>
          <a:p>
            <a:r>
              <a:rPr lang="en-US" sz="1600" b="1" dirty="0" smtClean="0"/>
              <a:t>July 7-9, 2021 (16-18 </a:t>
            </a:r>
            <a:r>
              <a:rPr lang="en-US" sz="1600" b="1" dirty="0" err="1" smtClean="0"/>
              <a:t>Tir</a:t>
            </a:r>
            <a:r>
              <a:rPr lang="en-US" sz="1600" b="1" dirty="0" smtClean="0"/>
              <a:t> 1400)</a:t>
            </a:r>
          </a:p>
        </p:txBody>
      </p:sp>
      <p:grpSp>
        <p:nvGrpSpPr>
          <p:cNvPr id="25" name="Group 24"/>
          <p:cNvGrpSpPr/>
          <p:nvPr/>
        </p:nvGrpSpPr>
        <p:grpSpPr>
          <a:xfrm>
            <a:off x="228600" y="9109777"/>
            <a:ext cx="6400799" cy="552382"/>
            <a:chOff x="3449188" y="6588549"/>
            <a:chExt cx="3224298" cy="968879"/>
          </a:xfrm>
        </p:grpSpPr>
        <p:sp>
          <p:nvSpPr>
            <p:cNvPr id="26" name="Rounded Rectangle 25"/>
            <p:cNvSpPr/>
            <p:nvPr/>
          </p:nvSpPr>
          <p:spPr>
            <a:xfrm>
              <a:off x="3449188" y="6588549"/>
              <a:ext cx="3224298" cy="96887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9188" y="6652757"/>
              <a:ext cx="3224298" cy="646331"/>
            </a:xfrm>
            <a:prstGeom prst="rect">
              <a:avLst/>
            </a:prstGeom>
            <a:noFill/>
          </p:spPr>
          <p:txBody>
            <a:bodyPr wrap="square" rtlCol="0">
              <a:spAutoFit/>
            </a:bodyPr>
            <a:lstStyle/>
            <a:p>
              <a:r>
                <a:rPr lang="en-US" sz="1200" b="1" dirty="0" smtClean="0"/>
                <a:t>Address: </a:t>
              </a:r>
              <a:r>
                <a:rPr lang="en-US" sz="1200" dirty="0" smtClean="0"/>
                <a:t>Institute for advanced studies in basic sciences (IASBS), PO Box 45195-1159, </a:t>
              </a:r>
              <a:r>
                <a:rPr lang="en-US" sz="1200" dirty="0" err="1" smtClean="0"/>
                <a:t>Zanjan</a:t>
              </a:r>
              <a:r>
                <a:rPr lang="en-US" sz="1200" dirty="0" smtClean="0"/>
                <a:t>, Iran,</a:t>
              </a:r>
            </a:p>
            <a:p>
              <a:pPr algn="ctr"/>
              <a:r>
                <a:rPr lang="en-US" sz="1200" b="1" dirty="0" smtClean="0"/>
                <a:t>Tel</a:t>
              </a:r>
              <a:r>
                <a:rPr lang="en-US" sz="1200" dirty="0" smtClean="0"/>
                <a:t>: (+98)24 3315 2212, </a:t>
              </a:r>
              <a:r>
                <a:rPr lang="en-US" sz="1200" b="1" dirty="0" smtClean="0"/>
                <a:t>Fax</a:t>
              </a:r>
              <a:r>
                <a:rPr lang="en-US" sz="1200" dirty="0" smtClean="0"/>
                <a:t>: (+98) 3315 2104</a:t>
              </a:r>
            </a:p>
            <a:p>
              <a:endParaRPr lang="en-US" sz="1200" dirty="0" smtClean="0"/>
            </a:p>
          </p:txBody>
        </p:sp>
      </p:gr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8291878"/>
            <a:ext cx="648000" cy="648000"/>
          </a:xfrm>
          <a:prstGeom prst="rect">
            <a:avLst/>
          </a:prstGeom>
        </p:spPr>
      </p:pic>
      <p:sp>
        <p:nvSpPr>
          <p:cNvPr id="24" name="TextBox 23"/>
          <p:cNvSpPr txBox="1"/>
          <p:nvPr/>
        </p:nvSpPr>
        <p:spPr>
          <a:xfrm>
            <a:off x="3587750" y="8246552"/>
            <a:ext cx="3003849" cy="592470"/>
          </a:xfrm>
          <a:prstGeom prst="rect">
            <a:avLst/>
          </a:prstGeom>
          <a:noFill/>
        </p:spPr>
        <p:txBody>
          <a:bodyPr wrap="square" rtlCol="0">
            <a:spAutoFit/>
          </a:bodyPr>
          <a:lstStyle/>
          <a:p>
            <a:r>
              <a:rPr lang="en-US" sz="1150" b="1" dirty="0" smtClean="0">
                <a:solidFill>
                  <a:srgbClr val="A00000"/>
                </a:solidFill>
              </a:rPr>
              <a:t>For registration </a:t>
            </a:r>
            <a:r>
              <a:rPr lang="en-US" sz="1150" b="1" dirty="0">
                <a:solidFill>
                  <a:srgbClr val="A00000"/>
                </a:solidFill>
              </a:rPr>
              <a:t>and </a:t>
            </a:r>
            <a:endParaRPr lang="en-US" sz="1150" b="1" dirty="0" smtClean="0">
              <a:solidFill>
                <a:srgbClr val="A00000"/>
              </a:solidFill>
            </a:endParaRPr>
          </a:p>
          <a:p>
            <a:r>
              <a:rPr lang="en-US" sz="1150" b="1" dirty="0" smtClean="0">
                <a:solidFill>
                  <a:srgbClr val="A00000"/>
                </a:solidFill>
              </a:rPr>
              <a:t>abstract submission visit:</a:t>
            </a:r>
          </a:p>
          <a:p>
            <a:r>
              <a:rPr lang="en-US" sz="950" b="1" dirty="0" smtClean="0"/>
              <a:t>http</a:t>
            </a:r>
            <a:r>
              <a:rPr lang="en-US" sz="950" b="1" dirty="0"/>
              <a:t>://www.psi.ir/f/meeting.cm26</a:t>
            </a:r>
            <a:endParaRPr lang="fa-IR" sz="950" b="1" dirty="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13119" y="8291878"/>
            <a:ext cx="648000" cy="648000"/>
          </a:xfrm>
          <a:prstGeom prst="rect">
            <a:avLst/>
          </a:prstGeom>
        </p:spPr>
      </p:pic>
    </p:spTree>
    <p:extLst>
      <p:ext uri="{BB962C8B-B14F-4D97-AF65-F5344CB8AC3E}">
        <p14:creationId xmlns:p14="http://schemas.microsoft.com/office/powerpoint/2010/main" val="413438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228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71256" y="533400"/>
            <a:ext cx="3114029" cy="646331"/>
          </a:xfrm>
          <a:prstGeom prst="rect">
            <a:avLst/>
          </a:prstGeom>
          <a:noFill/>
        </p:spPr>
        <p:txBody>
          <a:bodyPr wrap="square" rtlCol="0">
            <a:spAutoFit/>
          </a:bodyPr>
          <a:lstStyle/>
          <a:p>
            <a:pPr algn="ctr"/>
            <a:r>
              <a:rPr lang="en-US" b="1" dirty="0" smtClean="0">
                <a:solidFill>
                  <a:srgbClr val="C00000"/>
                </a:solidFill>
              </a:rPr>
              <a:t>26</a:t>
            </a:r>
            <a:r>
              <a:rPr lang="en-US" b="1" baseline="30000" dirty="0" smtClean="0">
                <a:solidFill>
                  <a:srgbClr val="C00000"/>
                </a:solidFill>
              </a:rPr>
              <a:t>th</a:t>
            </a:r>
            <a:r>
              <a:rPr lang="en-US" b="1" dirty="0" smtClean="0">
                <a:solidFill>
                  <a:srgbClr val="C00000"/>
                </a:solidFill>
              </a:rPr>
              <a:t> Annual IASBS Meeting on Condensed Matter Physics</a:t>
            </a:r>
            <a:endParaRPr lang="en-US"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752" y="533400"/>
            <a:ext cx="1520735" cy="8550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32163" y="3954856"/>
            <a:ext cx="6441323" cy="1384995"/>
          </a:xfrm>
          <a:prstGeom prst="rect">
            <a:avLst/>
          </a:prstGeom>
          <a:noFill/>
        </p:spPr>
        <p:txBody>
          <a:bodyPr wrap="square" rtlCol="0">
            <a:spAutoFit/>
          </a:bodyPr>
          <a:lstStyle/>
          <a:p>
            <a:pPr algn="just"/>
            <a:r>
              <a:rPr lang="en-US" sz="1400" dirty="0" smtClean="0"/>
              <a:t>The 26</a:t>
            </a:r>
            <a:r>
              <a:rPr lang="en-US" sz="1400" baseline="30000" dirty="0" smtClean="0"/>
              <a:t>th</a:t>
            </a:r>
            <a:r>
              <a:rPr lang="en-US" sz="1400" dirty="0" smtClean="0"/>
              <a:t> annual IASBS meeting on condensed matter physics will </a:t>
            </a:r>
            <a:r>
              <a:rPr lang="en-US" sz="1400" dirty="0"/>
              <a:t>be held </a:t>
            </a:r>
            <a:r>
              <a:rPr lang="en-US" sz="1400" b="1" dirty="0"/>
              <a:t>online</a:t>
            </a:r>
            <a:r>
              <a:rPr lang="en-US" sz="1400" dirty="0"/>
              <a:t> this </a:t>
            </a:r>
            <a:r>
              <a:rPr lang="en-US" sz="1400" dirty="0" smtClean="0"/>
              <a:t>year. The aim of this meeting is to bring together experimental and theoretical scientists in the fields of </a:t>
            </a:r>
            <a:r>
              <a:rPr lang="en-US" sz="1400" b="1" dirty="0" smtClean="0"/>
              <a:t>condensed matter, soft matter &amp; biological physics, and complex systems</a:t>
            </a:r>
            <a:r>
              <a:rPr lang="en-US" sz="1400" dirty="0" smtClean="0"/>
              <a:t> to present their most recent research and to create an atmosphere for fruitful discussion. The poster session provides an excellent opportunity for young researchers and students to gain invaluable experience through online discussion.</a:t>
            </a:r>
            <a:endParaRPr lang="en-US" sz="1400" dirty="0"/>
          </a:p>
        </p:txBody>
      </p:sp>
      <p:grpSp>
        <p:nvGrpSpPr>
          <p:cNvPr id="18" name="Group 17"/>
          <p:cNvGrpSpPr/>
          <p:nvPr/>
        </p:nvGrpSpPr>
        <p:grpSpPr>
          <a:xfrm>
            <a:off x="3511549" y="7091365"/>
            <a:ext cx="3117850" cy="1814913"/>
            <a:chOff x="257810" y="6910928"/>
            <a:chExt cx="3117850" cy="1333847"/>
          </a:xfrm>
        </p:grpSpPr>
        <p:sp>
          <p:nvSpPr>
            <p:cNvPr id="17" name="Rounded Rectangle 16"/>
            <p:cNvSpPr/>
            <p:nvPr/>
          </p:nvSpPr>
          <p:spPr>
            <a:xfrm>
              <a:off x="257810" y="6910928"/>
              <a:ext cx="3117850" cy="1333847"/>
            </a:xfrm>
            <a:prstGeom prst="roundRect">
              <a:avLst>
                <a:gd name="adj" fmla="val 346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5365" y="6962999"/>
              <a:ext cx="3022740" cy="1221461"/>
            </a:xfrm>
            <a:prstGeom prst="rect">
              <a:avLst/>
            </a:prstGeom>
            <a:noFill/>
            <a:ln>
              <a:noFill/>
            </a:ln>
          </p:spPr>
          <p:txBody>
            <a:bodyPr wrap="square" rtlCol="0">
              <a:spAutoFit/>
            </a:bodyPr>
            <a:lstStyle/>
            <a:p>
              <a:endParaRPr lang="en-US" sz="100" b="1" dirty="0" smtClean="0"/>
            </a:p>
            <a:p>
              <a:endParaRPr lang="en-US" sz="100" b="1" dirty="0" smtClean="0"/>
            </a:p>
            <a:p>
              <a:endParaRPr lang="en-US" sz="100" b="1" dirty="0" smtClean="0"/>
            </a:p>
            <a:p>
              <a:endParaRPr lang="en-US" sz="100" b="1" dirty="0" smtClean="0"/>
            </a:p>
            <a:p>
              <a:endParaRPr lang="en-US" sz="100" b="1" dirty="0"/>
            </a:p>
            <a:p>
              <a:r>
                <a:rPr lang="en-US" sz="1400" b="1" dirty="0">
                  <a:solidFill>
                    <a:srgbClr val="A00000"/>
                  </a:solidFill>
                </a:rPr>
                <a:t>Scientific Committee:</a:t>
              </a:r>
            </a:p>
            <a:p>
              <a:endParaRPr lang="en-US" sz="100" b="1" dirty="0" smtClean="0"/>
            </a:p>
            <a:p>
              <a:r>
                <a:rPr lang="en-US" sz="1300" dirty="0" err="1" smtClean="0"/>
                <a:t>Davood</a:t>
              </a:r>
              <a:r>
                <a:rPr lang="en-US" sz="1300" dirty="0" smtClean="0"/>
                <a:t> </a:t>
              </a:r>
              <a:r>
                <a:rPr lang="en-US" sz="1300" dirty="0" err="1" smtClean="0"/>
                <a:t>Abbaszadeh</a:t>
              </a:r>
              <a:r>
                <a:rPr lang="en-US" sz="1300" dirty="0" smtClean="0"/>
                <a:t> (IASBS)</a:t>
              </a:r>
            </a:p>
            <a:p>
              <a:r>
                <a:rPr lang="en-US" sz="1300" dirty="0" smtClean="0"/>
                <a:t>Saeed </a:t>
              </a:r>
              <a:r>
                <a:rPr lang="en-US" sz="1300" dirty="0" err="1" smtClean="0"/>
                <a:t>Abedinpour</a:t>
              </a:r>
              <a:r>
                <a:rPr lang="en-US" sz="1300" dirty="0" smtClean="0"/>
                <a:t> (IASBS)</a:t>
              </a:r>
            </a:p>
            <a:p>
              <a:r>
                <a:rPr lang="en-US" sz="1300" dirty="0" smtClean="0"/>
                <a:t>Zahra </a:t>
              </a:r>
              <a:r>
                <a:rPr lang="en-US" sz="1300" dirty="0" err="1" smtClean="0"/>
                <a:t>Faraei</a:t>
              </a:r>
              <a:r>
                <a:rPr lang="en-US" sz="1300" dirty="0" smtClean="0"/>
                <a:t> (IASBS)</a:t>
              </a:r>
            </a:p>
            <a:p>
              <a:r>
                <a:rPr lang="en-US" sz="1300" dirty="0" err="1" smtClean="0"/>
                <a:t>Farshid</a:t>
              </a:r>
              <a:r>
                <a:rPr lang="en-US" sz="1300" dirty="0" smtClean="0"/>
                <a:t> Mahammad-</a:t>
              </a:r>
              <a:r>
                <a:rPr lang="en-US" sz="1300" dirty="0" err="1" smtClean="0"/>
                <a:t>Rafiee</a:t>
              </a:r>
              <a:r>
                <a:rPr lang="en-US" sz="1300" dirty="0" smtClean="0"/>
                <a:t> (IASBS)</a:t>
              </a:r>
            </a:p>
            <a:p>
              <a:r>
                <a:rPr lang="en-US" sz="1300" dirty="0" err="1" smtClean="0"/>
                <a:t>Alireza</a:t>
              </a:r>
              <a:r>
                <a:rPr lang="en-US" sz="1300" dirty="0" smtClean="0"/>
                <a:t> </a:t>
              </a:r>
              <a:r>
                <a:rPr lang="en-US" sz="1300" dirty="0" err="1" smtClean="0"/>
                <a:t>Valizadeh</a:t>
              </a:r>
              <a:r>
                <a:rPr lang="en-US" sz="1300" dirty="0" smtClean="0"/>
                <a:t> (IASBS), </a:t>
              </a:r>
              <a:r>
                <a:rPr lang="en-US" sz="1300" b="1" dirty="0" smtClean="0"/>
                <a:t>Chair</a:t>
              </a:r>
            </a:p>
            <a:p>
              <a:r>
                <a:rPr lang="en-US" sz="1300" dirty="0" smtClean="0"/>
                <a:t>Mina </a:t>
              </a:r>
              <a:r>
                <a:rPr lang="en-US" sz="1300" dirty="0" err="1" smtClean="0"/>
                <a:t>Zarei</a:t>
              </a:r>
              <a:r>
                <a:rPr lang="en-US" sz="1300" dirty="0" smtClean="0"/>
                <a:t> (IASBS)</a:t>
              </a:r>
            </a:p>
          </p:txBody>
        </p:sp>
      </p:grpSp>
      <p:sp>
        <p:nvSpPr>
          <p:cNvPr id="23" name="TextBox 22"/>
          <p:cNvSpPr txBox="1"/>
          <p:nvPr/>
        </p:nvSpPr>
        <p:spPr>
          <a:xfrm>
            <a:off x="2058127" y="1108288"/>
            <a:ext cx="2758663" cy="338554"/>
          </a:xfrm>
          <a:prstGeom prst="rect">
            <a:avLst/>
          </a:prstGeom>
          <a:noFill/>
        </p:spPr>
        <p:txBody>
          <a:bodyPr wrap="square" rtlCol="0">
            <a:spAutoFit/>
          </a:bodyPr>
          <a:lstStyle/>
          <a:p>
            <a:r>
              <a:rPr lang="en-US" sz="1600" b="1" dirty="0" smtClean="0"/>
              <a:t>July 7-9, 2021 (16-18 </a:t>
            </a:r>
            <a:r>
              <a:rPr lang="en-US" sz="1600" b="1" dirty="0" err="1" smtClean="0"/>
              <a:t>Tir</a:t>
            </a:r>
            <a:r>
              <a:rPr lang="en-US" sz="1600" b="1" dirty="0" smtClean="0"/>
              <a:t> 1400)</a:t>
            </a:r>
          </a:p>
        </p:txBody>
      </p:sp>
      <p:grpSp>
        <p:nvGrpSpPr>
          <p:cNvPr id="25" name="Group 24"/>
          <p:cNvGrpSpPr/>
          <p:nvPr/>
        </p:nvGrpSpPr>
        <p:grpSpPr>
          <a:xfrm>
            <a:off x="228600" y="9040926"/>
            <a:ext cx="6400799" cy="737497"/>
            <a:chOff x="3449188" y="6492852"/>
            <a:chExt cx="3224298" cy="1293572"/>
          </a:xfrm>
        </p:grpSpPr>
        <p:sp>
          <p:nvSpPr>
            <p:cNvPr id="26" name="Rounded Rectangle 25"/>
            <p:cNvSpPr/>
            <p:nvPr/>
          </p:nvSpPr>
          <p:spPr>
            <a:xfrm>
              <a:off x="3449188" y="6492852"/>
              <a:ext cx="3224298" cy="1064576"/>
            </a:xfrm>
            <a:prstGeom prst="roundRect">
              <a:avLst>
                <a:gd name="adj" fmla="val 13528"/>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9188" y="6652758"/>
              <a:ext cx="3224298" cy="1133666"/>
            </a:xfrm>
            <a:prstGeom prst="rect">
              <a:avLst/>
            </a:prstGeom>
            <a:noFill/>
          </p:spPr>
          <p:txBody>
            <a:bodyPr wrap="square" rtlCol="0">
              <a:spAutoFit/>
            </a:bodyPr>
            <a:lstStyle/>
            <a:p>
              <a:r>
                <a:rPr lang="en-US" sz="1200" b="1" dirty="0" smtClean="0"/>
                <a:t>Address: </a:t>
              </a:r>
              <a:r>
                <a:rPr lang="en-US" sz="1200" dirty="0" smtClean="0"/>
                <a:t>Institute for advanced studies in basic sciences (IASBS), PO Box 45195-1159, </a:t>
              </a:r>
              <a:r>
                <a:rPr lang="en-US" sz="1200" dirty="0" err="1" smtClean="0"/>
                <a:t>Zanjan</a:t>
              </a:r>
              <a:r>
                <a:rPr lang="en-US" sz="1200" dirty="0" smtClean="0"/>
                <a:t>, Iran,</a:t>
              </a:r>
            </a:p>
            <a:p>
              <a:pPr algn="ctr"/>
              <a:r>
                <a:rPr lang="en-US" sz="1200" b="1" dirty="0" smtClean="0"/>
                <a:t>Tel</a:t>
              </a:r>
              <a:r>
                <a:rPr lang="en-US" sz="1200" dirty="0" smtClean="0"/>
                <a:t>: (+98)24 3315 2204, </a:t>
              </a:r>
              <a:r>
                <a:rPr lang="en-US" sz="1200" b="1" dirty="0" smtClean="0"/>
                <a:t>Fax</a:t>
              </a:r>
              <a:r>
                <a:rPr lang="en-US" sz="1200" dirty="0" smtClean="0"/>
                <a:t>: (+98) 3315 2104</a:t>
              </a:r>
            </a:p>
            <a:p>
              <a:endParaRPr lang="en-US" sz="1200" dirty="0" smtClean="0"/>
            </a:p>
          </p:txBody>
        </p:sp>
      </p:grpSp>
      <p:sp>
        <p:nvSpPr>
          <p:cNvPr id="29" name="Rounded Rectangle 28"/>
          <p:cNvSpPr/>
          <p:nvPr/>
        </p:nvSpPr>
        <p:spPr>
          <a:xfrm>
            <a:off x="228600" y="7091364"/>
            <a:ext cx="3136535" cy="1814907"/>
          </a:xfrm>
          <a:prstGeom prst="roundRect">
            <a:avLst>
              <a:gd name="adj" fmla="val 3336"/>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84164" y="7237705"/>
            <a:ext cx="2997200" cy="1184940"/>
          </a:xfrm>
          <a:prstGeom prst="rect">
            <a:avLst/>
          </a:prstGeom>
          <a:noFill/>
        </p:spPr>
        <p:txBody>
          <a:bodyPr wrap="square" rtlCol="0">
            <a:spAutoFit/>
          </a:bodyPr>
          <a:lstStyle/>
          <a:p>
            <a:r>
              <a:rPr lang="en-US" sz="1400" b="1" dirty="0" smtClean="0">
                <a:solidFill>
                  <a:srgbClr val="A00000"/>
                </a:solidFill>
              </a:rPr>
              <a:t>Registration and Abstract Submission</a:t>
            </a:r>
          </a:p>
          <a:p>
            <a:endParaRPr lang="en-US" sz="700" dirty="0" smtClean="0"/>
          </a:p>
          <a:p>
            <a:r>
              <a:rPr lang="en-US" sz="1300" dirty="0" smtClean="0"/>
              <a:t>For </a:t>
            </a:r>
            <a:r>
              <a:rPr lang="en-US" sz="1300" dirty="0"/>
              <a:t>registration </a:t>
            </a:r>
            <a:r>
              <a:rPr lang="en-US" sz="1300" dirty="0" smtClean="0"/>
              <a:t>and abstract </a:t>
            </a:r>
            <a:r>
              <a:rPr lang="en-US" sz="1300" dirty="0"/>
              <a:t>submission visit</a:t>
            </a:r>
            <a:r>
              <a:rPr lang="en-US" sz="1300" dirty="0" smtClean="0"/>
              <a:t>:</a:t>
            </a:r>
          </a:p>
          <a:p>
            <a:endParaRPr lang="en-US" sz="1300" dirty="0"/>
          </a:p>
          <a:p>
            <a:r>
              <a:rPr lang="en-US" sz="1100" b="1" dirty="0"/>
              <a:t>http</a:t>
            </a:r>
            <a:r>
              <a:rPr lang="en-US" sz="1100" b="1"/>
              <a:t>://</a:t>
            </a:r>
            <a:r>
              <a:rPr lang="en-US" sz="1100" b="1" smtClean="0"/>
              <a:t>www.psi.ir/f/meetingcm26</a:t>
            </a:r>
            <a:endParaRPr lang="fa-IR" sz="1100" b="1" dirty="0"/>
          </a:p>
        </p:txBody>
      </p:sp>
      <p:pic>
        <p:nvPicPr>
          <p:cNvPr id="3" name="Picture 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77800" y="8145489"/>
            <a:ext cx="576000" cy="576000"/>
          </a:xfrm>
          <a:prstGeom prst="rect">
            <a:avLst/>
          </a:prstGeom>
        </p:spPr>
      </p:pic>
      <p:grpSp>
        <p:nvGrpSpPr>
          <p:cNvPr id="13" name="Group 12"/>
          <p:cNvGrpSpPr/>
          <p:nvPr/>
        </p:nvGrpSpPr>
        <p:grpSpPr>
          <a:xfrm>
            <a:off x="1502858" y="5537999"/>
            <a:ext cx="3869199" cy="1252540"/>
            <a:chOff x="1314451" y="5534024"/>
            <a:chExt cx="3869199" cy="1252540"/>
          </a:xfrm>
        </p:grpSpPr>
        <p:sp>
          <p:nvSpPr>
            <p:cNvPr id="15" name="Rounded Rectangle 14"/>
            <p:cNvSpPr/>
            <p:nvPr/>
          </p:nvSpPr>
          <p:spPr>
            <a:xfrm>
              <a:off x="1314452" y="5534024"/>
              <a:ext cx="3869198" cy="1252540"/>
            </a:xfrm>
            <a:prstGeom prst="roundRect">
              <a:avLst>
                <a:gd name="adj" fmla="val 7348"/>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14451" y="5601710"/>
              <a:ext cx="3846980" cy="738664"/>
            </a:xfrm>
            <a:prstGeom prst="rect">
              <a:avLst/>
            </a:prstGeom>
            <a:noFill/>
          </p:spPr>
          <p:txBody>
            <a:bodyPr wrap="square" rtlCol="0">
              <a:spAutoFit/>
            </a:bodyPr>
            <a:lstStyle/>
            <a:p>
              <a:pPr algn="ctr"/>
              <a:r>
                <a:rPr lang="en-US" sz="1400" b="1" dirty="0" smtClean="0">
                  <a:solidFill>
                    <a:srgbClr val="A00000"/>
                  </a:solidFill>
                </a:rPr>
                <a:t>Deadline for registration and abstract submission</a:t>
              </a:r>
            </a:p>
            <a:p>
              <a:pPr algn="ctr"/>
              <a:r>
                <a:rPr lang="en-US" sz="1200" b="1" dirty="0" smtClean="0"/>
                <a:t>May 21, 2021 (31 </a:t>
              </a:r>
              <a:r>
                <a:rPr lang="en-US" sz="1200" b="1" dirty="0" err="1" smtClean="0"/>
                <a:t>Ordibehesht</a:t>
              </a:r>
              <a:r>
                <a:rPr lang="en-US" sz="1200" b="1" dirty="0" smtClean="0"/>
                <a:t> 1400)</a:t>
              </a:r>
            </a:p>
            <a:p>
              <a:pPr algn="ctr"/>
              <a:endParaRPr lang="en-US" sz="1600" b="1" dirty="0"/>
            </a:p>
          </p:txBody>
        </p:sp>
        <p:sp>
          <p:nvSpPr>
            <p:cNvPr id="22" name="TextBox 21"/>
            <p:cNvSpPr txBox="1"/>
            <p:nvPr/>
          </p:nvSpPr>
          <p:spPr>
            <a:xfrm>
              <a:off x="1347788" y="6127929"/>
              <a:ext cx="2800350" cy="430887"/>
            </a:xfrm>
            <a:prstGeom prst="rect">
              <a:avLst/>
            </a:prstGeom>
            <a:noFill/>
          </p:spPr>
          <p:txBody>
            <a:bodyPr wrap="square" rtlCol="0">
              <a:spAutoFit/>
            </a:bodyPr>
            <a:lstStyle/>
            <a:p>
              <a:r>
                <a:rPr lang="en-US" sz="1100" dirty="0" smtClean="0"/>
                <a:t>For more information visit:</a:t>
              </a:r>
              <a:endParaRPr lang="en-US" sz="1100" dirty="0"/>
            </a:p>
            <a:p>
              <a:r>
                <a:rPr lang="en-US" sz="1100" b="1" dirty="0"/>
                <a:t>https://iasbs.ac.ir/~condmat-meeting/m26</a:t>
              </a:r>
            </a:p>
          </p:txBody>
        </p:sp>
        <p:pic>
          <p:nvPicPr>
            <p:cNvPr id="2" name="Picture 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28790" y="6124023"/>
              <a:ext cx="576000" cy="576000"/>
            </a:xfrm>
            <a:prstGeom prst="rect">
              <a:avLst/>
            </a:prstGeom>
          </p:spPr>
        </p:pic>
      </p:grpSp>
    </p:spTree>
    <p:extLst>
      <p:ext uri="{BB962C8B-B14F-4D97-AF65-F5344CB8AC3E}">
        <p14:creationId xmlns:p14="http://schemas.microsoft.com/office/powerpoint/2010/main" val="4035038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228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71256" y="533400"/>
            <a:ext cx="3114029" cy="646331"/>
          </a:xfrm>
          <a:prstGeom prst="rect">
            <a:avLst/>
          </a:prstGeom>
          <a:noFill/>
        </p:spPr>
        <p:txBody>
          <a:bodyPr wrap="square" rtlCol="0">
            <a:spAutoFit/>
          </a:bodyPr>
          <a:lstStyle/>
          <a:p>
            <a:pPr algn="ctr"/>
            <a:r>
              <a:rPr lang="en-US" b="1" dirty="0" smtClean="0">
                <a:solidFill>
                  <a:srgbClr val="C00000"/>
                </a:solidFill>
              </a:rPr>
              <a:t>26</a:t>
            </a:r>
            <a:r>
              <a:rPr lang="en-US" b="1" baseline="30000" dirty="0" smtClean="0">
                <a:solidFill>
                  <a:srgbClr val="C00000"/>
                </a:solidFill>
              </a:rPr>
              <a:t>th</a:t>
            </a:r>
            <a:r>
              <a:rPr lang="en-US" b="1" dirty="0" smtClean="0">
                <a:solidFill>
                  <a:srgbClr val="C00000"/>
                </a:solidFill>
              </a:rPr>
              <a:t> Annual IASBS Meeting on Condensed Matter Physics</a:t>
            </a:r>
            <a:endParaRPr lang="en-US"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752" y="533400"/>
            <a:ext cx="1520735" cy="8550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32163" y="3954856"/>
            <a:ext cx="6441323" cy="1384995"/>
          </a:xfrm>
          <a:prstGeom prst="rect">
            <a:avLst/>
          </a:prstGeom>
          <a:noFill/>
        </p:spPr>
        <p:txBody>
          <a:bodyPr wrap="square" rtlCol="0">
            <a:spAutoFit/>
          </a:bodyPr>
          <a:lstStyle/>
          <a:p>
            <a:pPr algn="just"/>
            <a:r>
              <a:rPr lang="en-US" sz="1400" dirty="0" smtClean="0"/>
              <a:t>The 26</a:t>
            </a:r>
            <a:r>
              <a:rPr lang="en-US" sz="1400" baseline="30000" dirty="0" smtClean="0"/>
              <a:t>th</a:t>
            </a:r>
            <a:r>
              <a:rPr lang="en-US" sz="1400" dirty="0" smtClean="0"/>
              <a:t> annual IASBS meeting on condensed matter physics will </a:t>
            </a:r>
            <a:r>
              <a:rPr lang="en-US" sz="1400" dirty="0"/>
              <a:t>be held </a:t>
            </a:r>
            <a:r>
              <a:rPr lang="en-US" sz="1400" b="1" dirty="0"/>
              <a:t>online</a:t>
            </a:r>
            <a:r>
              <a:rPr lang="en-US" sz="1400" dirty="0"/>
              <a:t> this </a:t>
            </a:r>
            <a:r>
              <a:rPr lang="en-US" sz="1400" dirty="0" smtClean="0"/>
              <a:t>year. The aim of this meeting is to bring together experimental and theoretical scientists in the fields of </a:t>
            </a:r>
            <a:r>
              <a:rPr lang="en-US" sz="1400" b="1" dirty="0" smtClean="0"/>
              <a:t>condensed matter, soft matter &amp; biological physics, and complex systems</a:t>
            </a:r>
            <a:r>
              <a:rPr lang="en-US" sz="1400" dirty="0" smtClean="0"/>
              <a:t> to present their most recent research and to create an atmosphere for fruitful discussion. The poster session provides an excellent opportunity for young researchers and students to gain invaluable experience through online discussion.</a:t>
            </a:r>
            <a:endParaRPr lang="en-US" sz="1400" dirty="0"/>
          </a:p>
        </p:txBody>
      </p:sp>
      <p:grpSp>
        <p:nvGrpSpPr>
          <p:cNvPr id="18" name="Group 17"/>
          <p:cNvGrpSpPr/>
          <p:nvPr/>
        </p:nvGrpSpPr>
        <p:grpSpPr>
          <a:xfrm>
            <a:off x="3511549" y="7091365"/>
            <a:ext cx="3117850" cy="1814913"/>
            <a:chOff x="257810" y="6910928"/>
            <a:chExt cx="3117850" cy="1333847"/>
          </a:xfrm>
        </p:grpSpPr>
        <p:sp>
          <p:nvSpPr>
            <p:cNvPr id="17" name="Rounded Rectangle 16"/>
            <p:cNvSpPr/>
            <p:nvPr/>
          </p:nvSpPr>
          <p:spPr>
            <a:xfrm>
              <a:off x="257810" y="6910928"/>
              <a:ext cx="3117850" cy="1333847"/>
            </a:xfrm>
            <a:prstGeom prst="roundRect">
              <a:avLst>
                <a:gd name="adj" fmla="val 346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5365" y="6962999"/>
              <a:ext cx="3022740" cy="1221461"/>
            </a:xfrm>
            <a:prstGeom prst="rect">
              <a:avLst/>
            </a:prstGeom>
            <a:noFill/>
            <a:ln>
              <a:noFill/>
            </a:ln>
          </p:spPr>
          <p:txBody>
            <a:bodyPr wrap="square" rtlCol="0">
              <a:spAutoFit/>
            </a:bodyPr>
            <a:lstStyle/>
            <a:p>
              <a:endParaRPr lang="en-US" sz="100" b="1" dirty="0" smtClean="0"/>
            </a:p>
            <a:p>
              <a:endParaRPr lang="en-US" sz="100" b="1" dirty="0" smtClean="0"/>
            </a:p>
            <a:p>
              <a:endParaRPr lang="en-US" sz="100" b="1" dirty="0" smtClean="0"/>
            </a:p>
            <a:p>
              <a:endParaRPr lang="en-US" sz="100" b="1" dirty="0" smtClean="0"/>
            </a:p>
            <a:p>
              <a:endParaRPr lang="en-US" sz="100" b="1" dirty="0"/>
            </a:p>
            <a:p>
              <a:r>
                <a:rPr lang="en-US" sz="1400" b="1" dirty="0">
                  <a:solidFill>
                    <a:srgbClr val="A00000"/>
                  </a:solidFill>
                </a:rPr>
                <a:t>Scientific Committee:</a:t>
              </a:r>
            </a:p>
            <a:p>
              <a:endParaRPr lang="en-US" sz="100" b="1" dirty="0" smtClean="0"/>
            </a:p>
            <a:p>
              <a:r>
                <a:rPr lang="en-US" sz="1300" dirty="0" err="1" smtClean="0"/>
                <a:t>Davood</a:t>
              </a:r>
              <a:r>
                <a:rPr lang="en-US" sz="1300" dirty="0" smtClean="0"/>
                <a:t> </a:t>
              </a:r>
              <a:r>
                <a:rPr lang="en-US" sz="1300" dirty="0" err="1" smtClean="0"/>
                <a:t>Abbaszadeh</a:t>
              </a:r>
              <a:r>
                <a:rPr lang="en-US" sz="1300" dirty="0" smtClean="0"/>
                <a:t> (IASBS)</a:t>
              </a:r>
            </a:p>
            <a:p>
              <a:r>
                <a:rPr lang="en-US" sz="1300" dirty="0" smtClean="0"/>
                <a:t>Saeed </a:t>
              </a:r>
              <a:r>
                <a:rPr lang="en-US" sz="1300" dirty="0" err="1" smtClean="0"/>
                <a:t>Abedinpour</a:t>
              </a:r>
              <a:r>
                <a:rPr lang="en-US" sz="1300" dirty="0" smtClean="0"/>
                <a:t> (IASBS)</a:t>
              </a:r>
            </a:p>
            <a:p>
              <a:r>
                <a:rPr lang="en-US" sz="1300" dirty="0" smtClean="0"/>
                <a:t>Zahra </a:t>
              </a:r>
              <a:r>
                <a:rPr lang="en-US" sz="1300" dirty="0" err="1" smtClean="0"/>
                <a:t>Faraei</a:t>
              </a:r>
              <a:r>
                <a:rPr lang="en-US" sz="1300" dirty="0" smtClean="0"/>
                <a:t> (IASBS)</a:t>
              </a:r>
            </a:p>
            <a:p>
              <a:r>
                <a:rPr lang="en-US" sz="1300" dirty="0" err="1" smtClean="0"/>
                <a:t>Farshid</a:t>
              </a:r>
              <a:r>
                <a:rPr lang="en-US" sz="1300" dirty="0" smtClean="0"/>
                <a:t> Mahammad-</a:t>
              </a:r>
              <a:r>
                <a:rPr lang="en-US" sz="1300" dirty="0" err="1" smtClean="0"/>
                <a:t>Rafiee</a:t>
              </a:r>
              <a:r>
                <a:rPr lang="en-US" sz="1300" dirty="0" smtClean="0"/>
                <a:t> (IASBS)</a:t>
              </a:r>
            </a:p>
            <a:p>
              <a:r>
                <a:rPr lang="en-US" sz="1300" dirty="0" err="1" smtClean="0"/>
                <a:t>Alireza</a:t>
              </a:r>
              <a:r>
                <a:rPr lang="en-US" sz="1300" dirty="0" smtClean="0"/>
                <a:t> </a:t>
              </a:r>
              <a:r>
                <a:rPr lang="en-US" sz="1300" dirty="0" err="1" smtClean="0"/>
                <a:t>Valizadeh</a:t>
              </a:r>
              <a:r>
                <a:rPr lang="en-US" sz="1300" dirty="0" smtClean="0"/>
                <a:t> (IASBS), </a:t>
              </a:r>
              <a:r>
                <a:rPr lang="en-US" sz="1300" b="1" dirty="0" smtClean="0"/>
                <a:t>Chair</a:t>
              </a:r>
            </a:p>
            <a:p>
              <a:r>
                <a:rPr lang="en-US" sz="1300" dirty="0" smtClean="0"/>
                <a:t>Mina </a:t>
              </a:r>
              <a:r>
                <a:rPr lang="en-US" sz="1300" dirty="0" err="1" smtClean="0"/>
                <a:t>Zarei</a:t>
              </a:r>
              <a:r>
                <a:rPr lang="en-US" sz="1300" dirty="0" smtClean="0"/>
                <a:t> (IASBS)</a:t>
              </a:r>
            </a:p>
          </p:txBody>
        </p:sp>
      </p:grpSp>
      <p:sp>
        <p:nvSpPr>
          <p:cNvPr id="23" name="TextBox 22"/>
          <p:cNvSpPr txBox="1"/>
          <p:nvPr/>
        </p:nvSpPr>
        <p:spPr>
          <a:xfrm>
            <a:off x="2058127" y="1108288"/>
            <a:ext cx="2758663" cy="338554"/>
          </a:xfrm>
          <a:prstGeom prst="rect">
            <a:avLst/>
          </a:prstGeom>
          <a:noFill/>
        </p:spPr>
        <p:txBody>
          <a:bodyPr wrap="square" rtlCol="0">
            <a:spAutoFit/>
          </a:bodyPr>
          <a:lstStyle/>
          <a:p>
            <a:r>
              <a:rPr lang="en-US" sz="1600" b="1" dirty="0" smtClean="0"/>
              <a:t>July 7-9, 2021 (16-18 </a:t>
            </a:r>
            <a:r>
              <a:rPr lang="en-US" sz="1600" b="1" dirty="0" err="1" smtClean="0"/>
              <a:t>Tir</a:t>
            </a:r>
            <a:r>
              <a:rPr lang="en-US" sz="1600" b="1" dirty="0" smtClean="0"/>
              <a:t> 1400)</a:t>
            </a:r>
          </a:p>
        </p:txBody>
      </p:sp>
      <p:grpSp>
        <p:nvGrpSpPr>
          <p:cNvPr id="25" name="Group 24"/>
          <p:cNvGrpSpPr/>
          <p:nvPr/>
        </p:nvGrpSpPr>
        <p:grpSpPr>
          <a:xfrm>
            <a:off x="228600" y="9040926"/>
            <a:ext cx="6400799" cy="737497"/>
            <a:chOff x="3449188" y="6492852"/>
            <a:chExt cx="3224298" cy="1293572"/>
          </a:xfrm>
        </p:grpSpPr>
        <p:sp>
          <p:nvSpPr>
            <p:cNvPr id="26" name="Rounded Rectangle 25"/>
            <p:cNvSpPr/>
            <p:nvPr/>
          </p:nvSpPr>
          <p:spPr>
            <a:xfrm>
              <a:off x="3449188" y="6492852"/>
              <a:ext cx="3224298" cy="1064576"/>
            </a:xfrm>
            <a:prstGeom prst="roundRect">
              <a:avLst>
                <a:gd name="adj" fmla="val 13528"/>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9188" y="6652758"/>
              <a:ext cx="3224298" cy="1133666"/>
            </a:xfrm>
            <a:prstGeom prst="rect">
              <a:avLst/>
            </a:prstGeom>
            <a:noFill/>
          </p:spPr>
          <p:txBody>
            <a:bodyPr wrap="square" rtlCol="0">
              <a:spAutoFit/>
            </a:bodyPr>
            <a:lstStyle/>
            <a:p>
              <a:r>
                <a:rPr lang="en-US" sz="1200" b="1" dirty="0" smtClean="0"/>
                <a:t>Address: </a:t>
              </a:r>
              <a:r>
                <a:rPr lang="en-US" sz="1200" dirty="0" smtClean="0"/>
                <a:t>Institute for advanced studies in basic sciences (IASBS), PO Box 45195-1159, </a:t>
              </a:r>
              <a:r>
                <a:rPr lang="en-US" sz="1200" dirty="0" err="1" smtClean="0"/>
                <a:t>Zanjan</a:t>
              </a:r>
              <a:r>
                <a:rPr lang="en-US" sz="1200" dirty="0" smtClean="0"/>
                <a:t>, Iran,</a:t>
              </a:r>
            </a:p>
            <a:p>
              <a:pPr algn="ctr"/>
              <a:r>
                <a:rPr lang="en-US" sz="1200" b="1" dirty="0" smtClean="0"/>
                <a:t>Tel</a:t>
              </a:r>
              <a:r>
                <a:rPr lang="en-US" sz="1200" dirty="0" smtClean="0"/>
                <a:t>: (+98)24 3315 2204, </a:t>
              </a:r>
              <a:r>
                <a:rPr lang="en-US" sz="1200" b="1" dirty="0" smtClean="0"/>
                <a:t>Fax</a:t>
              </a:r>
              <a:r>
                <a:rPr lang="en-US" sz="1200" dirty="0" smtClean="0"/>
                <a:t>: (+98) 3315 2104</a:t>
              </a:r>
            </a:p>
            <a:p>
              <a:endParaRPr lang="en-US" sz="1200" dirty="0" smtClean="0"/>
            </a:p>
          </p:txBody>
        </p:sp>
      </p:grpSp>
      <p:sp>
        <p:nvSpPr>
          <p:cNvPr id="29" name="Rounded Rectangle 28"/>
          <p:cNvSpPr/>
          <p:nvPr/>
        </p:nvSpPr>
        <p:spPr>
          <a:xfrm>
            <a:off x="228600" y="7091364"/>
            <a:ext cx="3136535" cy="1814907"/>
          </a:xfrm>
          <a:prstGeom prst="roundRect">
            <a:avLst>
              <a:gd name="adj" fmla="val 3336"/>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84164" y="7237705"/>
            <a:ext cx="2997200" cy="1184940"/>
          </a:xfrm>
          <a:prstGeom prst="rect">
            <a:avLst/>
          </a:prstGeom>
          <a:noFill/>
        </p:spPr>
        <p:txBody>
          <a:bodyPr wrap="square" rtlCol="0">
            <a:spAutoFit/>
          </a:bodyPr>
          <a:lstStyle/>
          <a:p>
            <a:r>
              <a:rPr lang="en-US" sz="1400" b="1" dirty="0" smtClean="0">
                <a:solidFill>
                  <a:srgbClr val="A00000"/>
                </a:solidFill>
              </a:rPr>
              <a:t>Registration and Abstract Submission</a:t>
            </a:r>
          </a:p>
          <a:p>
            <a:endParaRPr lang="en-US" sz="700" dirty="0" smtClean="0"/>
          </a:p>
          <a:p>
            <a:r>
              <a:rPr lang="en-US" sz="1300" dirty="0" smtClean="0"/>
              <a:t>For </a:t>
            </a:r>
            <a:r>
              <a:rPr lang="en-US" sz="1300" dirty="0"/>
              <a:t>registration </a:t>
            </a:r>
            <a:r>
              <a:rPr lang="en-US" sz="1300" dirty="0" smtClean="0"/>
              <a:t>and abstract </a:t>
            </a:r>
            <a:r>
              <a:rPr lang="en-US" sz="1300" dirty="0"/>
              <a:t>submission visit</a:t>
            </a:r>
            <a:r>
              <a:rPr lang="en-US" sz="1300" dirty="0" smtClean="0"/>
              <a:t>:</a:t>
            </a:r>
          </a:p>
          <a:p>
            <a:endParaRPr lang="en-US" sz="1300" dirty="0"/>
          </a:p>
          <a:p>
            <a:r>
              <a:rPr lang="en-US" sz="1100" b="1" dirty="0"/>
              <a:t>http</a:t>
            </a:r>
            <a:r>
              <a:rPr lang="en-US" sz="1100" b="1"/>
              <a:t>://</a:t>
            </a:r>
            <a:r>
              <a:rPr lang="en-US" sz="1100" b="1" smtClean="0"/>
              <a:t>www.psi.ir/f/meetingcm26</a:t>
            </a:r>
            <a:endParaRPr lang="fa-IR" sz="1100" b="1" dirty="0"/>
          </a:p>
        </p:txBody>
      </p:sp>
      <p:pic>
        <p:nvPicPr>
          <p:cNvPr id="3" name="Picture 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77800" y="8145489"/>
            <a:ext cx="576000" cy="576000"/>
          </a:xfrm>
          <a:prstGeom prst="rect">
            <a:avLst/>
          </a:prstGeom>
        </p:spPr>
      </p:pic>
      <p:grpSp>
        <p:nvGrpSpPr>
          <p:cNvPr id="13" name="Group 12"/>
          <p:cNvGrpSpPr/>
          <p:nvPr/>
        </p:nvGrpSpPr>
        <p:grpSpPr>
          <a:xfrm>
            <a:off x="1502858" y="5537999"/>
            <a:ext cx="3869199" cy="1252540"/>
            <a:chOff x="1314451" y="5534024"/>
            <a:chExt cx="3869199" cy="1252540"/>
          </a:xfrm>
        </p:grpSpPr>
        <p:sp>
          <p:nvSpPr>
            <p:cNvPr id="15" name="Rounded Rectangle 14"/>
            <p:cNvSpPr/>
            <p:nvPr/>
          </p:nvSpPr>
          <p:spPr>
            <a:xfrm>
              <a:off x="1314452" y="5534024"/>
              <a:ext cx="3869198" cy="1252540"/>
            </a:xfrm>
            <a:prstGeom prst="roundRect">
              <a:avLst>
                <a:gd name="adj" fmla="val 7348"/>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14451" y="5601710"/>
              <a:ext cx="3846980" cy="677108"/>
            </a:xfrm>
            <a:prstGeom prst="rect">
              <a:avLst/>
            </a:prstGeom>
            <a:noFill/>
          </p:spPr>
          <p:txBody>
            <a:bodyPr wrap="square" rtlCol="0">
              <a:spAutoFit/>
            </a:bodyPr>
            <a:lstStyle/>
            <a:p>
              <a:pPr algn="ctr"/>
              <a:r>
                <a:rPr lang="en-US" sz="1400" b="1" dirty="0" smtClean="0">
                  <a:solidFill>
                    <a:srgbClr val="A00000"/>
                  </a:solidFill>
                </a:rPr>
                <a:t>Deadline for registration and abstract submission</a:t>
              </a:r>
            </a:p>
            <a:p>
              <a:pPr algn="ctr"/>
              <a:r>
                <a:rPr lang="en-US" sz="1200" b="1" dirty="0" smtClean="0"/>
                <a:t>May 21, 2021 (31 </a:t>
              </a:r>
              <a:r>
                <a:rPr lang="en-US" sz="1200" b="1" dirty="0" err="1" smtClean="0"/>
                <a:t>Ordibehesht</a:t>
              </a:r>
              <a:r>
                <a:rPr lang="en-US" sz="1200" b="1" dirty="0" smtClean="0"/>
                <a:t> 1400)</a:t>
              </a:r>
            </a:p>
            <a:p>
              <a:pPr algn="ctr"/>
              <a:r>
                <a:rPr lang="en-US" sz="1200" b="1" dirty="0" smtClean="0"/>
                <a:t>June </a:t>
              </a:r>
              <a:r>
                <a:rPr lang="en-US" sz="1200" b="1" dirty="0" smtClean="0"/>
                <a:t>4</a:t>
              </a:r>
              <a:r>
                <a:rPr lang="en-US" sz="1200" b="1" smtClean="0"/>
                <a:t>, 2021(14 </a:t>
              </a:r>
              <a:r>
                <a:rPr lang="en-US" sz="1200" b="1" dirty="0" err="1" smtClean="0"/>
                <a:t>Khordad</a:t>
              </a:r>
              <a:r>
                <a:rPr lang="en-US" sz="1200" b="1" dirty="0" smtClean="0"/>
                <a:t> 1400)</a:t>
              </a:r>
              <a:endParaRPr lang="en-US" sz="1200" b="1" dirty="0"/>
            </a:p>
          </p:txBody>
        </p:sp>
        <p:sp>
          <p:nvSpPr>
            <p:cNvPr id="22" name="TextBox 21"/>
            <p:cNvSpPr txBox="1"/>
            <p:nvPr/>
          </p:nvSpPr>
          <p:spPr>
            <a:xfrm>
              <a:off x="1347788" y="6242229"/>
              <a:ext cx="2800350" cy="430887"/>
            </a:xfrm>
            <a:prstGeom prst="rect">
              <a:avLst/>
            </a:prstGeom>
            <a:noFill/>
          </p:spPr>
          <p:txBody>
            <a:bodyPr wrap="square" rtlCol="0">
              <a:spAutoFit/>
            </a:bodyPr>
            <a:lstStyle/>
            <a:p>
              <a:r>
                <a:rPr lang="en-US" sz="1100" dirty="0" smtClean="0"/>
                <a:t>For more information visit:</a:t>
              </a:r>
              <a:endParaRPr lang="en-US" sz="1100" dirty="0"/>
            </a:p>
            <a:p>
              <a:r>
                <a:rPr lang="en-US" sz="1100" b="1" dirty="0"/>
                <a:t>https://iasbs.ac.ir/~condmat-meeting/m26</a:t>
              </a:r>
            </a:p>
          </p:txBody>
        </p:sp>
        <p:pic>
          <p:nvPicPr>
            <p:cNvPr id="2" name="Picture 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28790" y="6124023"/>
              <a:ext cx="576000" cy="576000"/>
            </a:xfrm>
            <a:prstGeom prst="rect">
              <a:avLst/>
            </a:prstGeom>
          </p:spPr>
        </p:pic>
      </p:grpSp>
      <p:sp>
        <p:nvSpPr>
          <p:cNvPr id="9" name="Minus 8"/>
          <p:cNvSpPr/>
          <p:nvPr/>
        </p:nvSpPr>
        <p:spPr>
          <a:xfrm>
            <a:off x="1536195" y="5917176"/>
            <a:ext cx="3757002" cy="91440"/>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509897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867</TotalTime>
  <Words>639</Words>
  <Application>Microsoft Office PowerPoint</Application>
  <PresentationFormat>A4 Paper (210x297 mm)</PresentationFormat>
  <Paragraphs>84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Sarah</cp:lastModifiedBy>
  <cp:revision>90</cp:revision>
  <dcterms:created xsi:type="dcterms:W3CDTF">2021-04-13T09:01:59Z</dcterms:created>
  <dcterms:modified xsi:type="dcterms:W3CDTF">2021-05-21T21:31:27Z</dcterms:modified>
</cp:coreProperties>
</file>