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15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25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26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2151111127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61111128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B - Title</a:t>
            </a:r>
          </a:p>
        </c:rich>
      </c:tx>
      <c:layout>
        <c:manualLayout>
          <c:xMode val="edge"/>
          <c:yMode val="edge"/>
          <c:x val="0.18322734509105756"/>
          <c:y val="0.10250012596738285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FD-4898-B990-F28F8CBA0042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FD-4898-B990-F28F8CBA0042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EFD-4898-B990-F28F8CBA0042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6.4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EFD-4898-B990-F28F8CBA0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039326334208224"/>
          <c:y val="0.80797674662489338"/>
          <c:w val="0.70932734560151223"/>
          <c:h val="0.19042993426224381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Chart C - Title</a:t>
            </a:r>
          </a:p>
        </c:rich>
      </c:tx>
      <c:layout>
        <c:manualLayout>
          <c:xMode val="edge"/>
          <c:yMode val="edge"/>
          <c:x val="0.22030703842803187"/>
          <c:y val="0.11005652306043669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solidFill>
                <a:srgbClr val="005BBB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AA7-447A-B7C4-76C595841478}"/>
              </c:ext>
            </c:extLst>
          </c:dPt>
          <c:dPt>
            <c:idx val="1"/>
            <c:bubble3D val="0"/>
            <c:spPr>
              <a:solidFill>
                <a:srgbClr val="41B6E6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AA7-447A-B7C4-76C595841478}"/>
              </c:ext>
            </c:extLst>
          </c:dPt>
          <c:dPt>
            <c:idx val="2"/>
            <c:bubble3D val="0"/>
            <c:spPr>
              <a:solidFill>
                <a:srgbClr val="E56D54"/>
              </a:solidFill>
              <a:ln w="11160">
                <a:solidFill>
                  <a:srgbClr val="FFFFFF"/>
                </a:solidFill>
                <a:prstDash val="solid"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AA7-447A-B7C4-76C595841478}"/>
              </c:ext>
            </c:extLst>
          </c:dPt>
          <c:cat>
            <c:strRef>
              <c:f>Sheet1!$A$2:$A$4</c:f>
              <c:strCache>
                <c:ptCount val="3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AA7-447A-B7C4-76C595841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en-US"/>
          </a:p>
        </c:txPr>
      </c:legendEntry>
      <c:layout>
        <c:manualLayout>
          <c:xMode val="edge"/>
          <c:yMode val="edge"/>
          <c:x val="0.11660649243077596"/>
          <c:y val="0.79219824875107414"/>
          <c:w val="0.74188522705922422"/>
          <c:h val="0.19931867891513558"/>
        </c:manualLayout>
      </c:layout>
      <c:overlay val="0"/>
      <c:spPr>
        <a:noFill/>
        <a:ln w="22320">
          <a:noFill/>
        </a:ln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</a:t>
            </a:r>
            <a:r>
              <a:rPr lang="fa-IR" sz="6000" dirty="0" smtClean="0">
                <a:cs typeface="B Lotus" panose="00000400000000000000" pitchFamily="2" charset="-78"/>
              </a:rPr>
              <a:t>کاربردی </a:t>
            </a:r>
            <a:r>
              <a:rPr lang="fa-IR" sz="6000" dirty="0">
                <a:cs typeface="B Lotus" panose="00000400000000000000" pitchFamily="2" charset="-78"/>
              </a:rPr>
              <a:t>می باشد، کتابهای زیادی در شصت و سه درصد گذشته حال و آینده، شناخت فراوان جامعه و متخصصان را می طلبد.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0066" y="700080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0000" dirty="0" smtClean="0">
                <a:cs typeface="B Titr" panose="00000700000000000000" pitchFamily="2" charset="-78"/>
              </a:rPr>
              <a:t>عنوان مقاله </a:t>
            </a:r>
            <a:endParaRPr lang="en-US" sz="100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29957" y="220001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نام نویسندگان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29957" y="3345365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 smtClean="0">
                <a:cs typeface="B Lotus" panose="00000400000000000000" pitchFamily="2" charset="-78"/>
              </a:rPr>
              <a:t>گروه ...، دانشکده ....، دانشگاه.....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:a16="http://schemas.microsoft.com/office/drawing/2014/main" xmlns="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=""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896177" y="24917902"/>
            <a:ext cx="16984332" cy="949570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indent="0" algn="just" rtl="1">
              <a:buNone/>
            </a:pPr>
            <a:r>
              <a:rPr lang="en-US" sz="6000" dirty="0"/>
              <a:t> </a:t>
            </a: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1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هايزنبرگ، ورنر؛ «جزء و کل» مركز نشر دانشگاهي؛ صفحه 94 تا 115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r>
              <a:rPr lang="en-US" sz="6000" dirty="0" smtClean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>
              <a:buNone/>
            </a:pPr>
            <a:r>
              <a:rPr lang="en-US" sz="6000" dirty="0"/>
              <a:t>[2</a:t>
            </a:r>
            <a:r>
              <a:rPr lang="en-US" sz="6000" dirty="0" smtClean="0"/>
              <a:t>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(54 </a:t>
            </a:r>
            <a:r>
              <a:rPr lang="en-US" sz="5400" dirty="0"/>
              <a:t>normal, </a:t>
            </a:r>
            <a:r>
              <a:rPr lang="en-US" sz="5400" dirty="0" smtClean="0"/>
              <a:t>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/>
              <a:t>[3]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[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fa-IR" sz="6000" dirty="0">
                <a:cs typeface="B Lotus" panose="00000400000000000000" pitchFamily="2" charset="-78"/>
              </a:rPr>
              <a:t>] </a:t>
            </a:r>
            <a:r>
              <a:rPr lang="ar-SA" sz="6000" dirty="0">
                <a:cs typeface="B Lotus" panose="00000400000000000000" pitchFamily="2" charset="-78"/>
              </a:rPr>
              <a:t>صميمي، جلال ؛ «مروري مقدماتي بر روش‌هاي رصدي و دستاوردهاي نجوم پرتو گاما»؛ مجلة فيزيك، سال 19، شمارة 1 و 2، بهار و تابستان 1380، صفحه 3 تا 24</a:t>
            </a:r>
            <a:r>
              <a:rPr lang="ar-SA" sz="6000" dirty="0" smtClean="0">
                <a:cs typeface="B Lotus" panose="00000400000000000000" pitchFamily="2" charset="-78"/>
              </a:rPr>
              <a:t>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</a:t>
            </a:r>
            <a:r>
              <a:rPr lang="en-US" sz="6000" dirty="0" err="1" smtClean="0">
                <a:cs typeface="B Lotus" panose="00000400000000000000" pitchFamily="2" charset="-78"/>
              </a:rPr>
              <a:t>Titr</a:t>
            </a:r>
            <a:r>
              <a:rPr lang="ar-SA" sz="6000" dirty="0" smtClean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برای طراحی پوستر از نوع و اندازه فونت مشخص شده در این الگو استفاده کنید</a:t>
            </a:r>
            <a:r>
              <a:rPr lang="fa-IR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(</a:t>
            </a:r>
            <a:r>
              <a:rPr lang="fa-IR" sz="6000" dirty="0">
                <a:cs typeface="B Lotus" panose="00000400000000000000" pitchFamily="2" charset="-78"/>
              </a:rPr>
              <a:t>60 </a:t>
            </a:r>
            <a:r>
              <a:rPr lang="ar-SA" sz="6000" dirty="0">
                <a:cs typeface="B Lotus" panose="00000400000000000000" pitchFamily="2" charset="-78"/>
              </a:rPr>
              <a:t>معمولی، </a:t>
            </a:r>
            <a:r>
              <a:rPr lang="en-US" sz="6000" dirty="0">
                <a:cs typeface="B Lotus" panose="00000400000000000000" pitchFamily="2" charset="-78"/>
              </a:rPr>
              <a:t>B Lotus</a:t>
            </a:r>
            <a:r>
              <a:rPr lang="ar-SA" sz="6000" dirty="0">
                <a:cs typeface="B Lotus" panose="00000400000000000000" pitchFamily="2" charset="-78"/>
              </a:rPr>
              <a:t>)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None/>
            </a:pPr>
            <a:endParaRPr lang="en-US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 smtClean="0">
                <a:cs typeface="B Lotus" panose="00000400000000000000" pitchFamily="2" charset="-78"/>
              </a:rPr>
              <a:t>لورم </a:t>
            </a:r>
            <a:r>
              <a:rPr lang="fa-IR" sz="6000" dirty="0">
                <a:cs typeface="B Lotus" panose="00000400000000000000" pitchFamily="2" charset="-78"/>
              </a:rPr>
              <a:t>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20457126"/>
            <a:ext cx="16890494" cy="1351036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15853512"/>
            <a:ext cx="17031119" cy="8708233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 smtClean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 rtl="1">
              <a:buFont typeface="Arial"/>
              <a:buNone/>
            </a:pPr>
            <a:r>
              <a:rPr lang="fa-IR" sz="6000" dirty="0">
                <a:cs typeface="B Lotus" panose="00000400000000000000" pitchFamily="2" charset="-78"/>
              </a:rPr>
              <a:t>لورم ایپسوم متن ساختگی با تولید سادگی نامفهوم از صنعت چاپ، و با استفاده از طراحان گرافیک است، چاپگرها و متون بلکه روزنامه و مجله در ستون و سطرآنچنان که </a:t>
            </a:r>
            <a:r>
              <a:rPr lang="fa-IR" sz="6000" dirty="0" smtClean="0">
                <a:cs typeface="B Lotus" panose="00000400000000000000" pitchFamily="2" charset="-78"/>
              </a:rPr>
              <a:t>لازم است، و برای شرایط فعلی تکنولوژی مورد نیاز، و کاربردهای متنوع با هدف بهبود ابزارهای کاربردی می باشد، کتابهای زیادی در شصت و سه درصد گذشته حال و آینده، شناخت فراوان جامعه و متخصصان را می طلبد.</a:t>
            </a:r>
            <a:endParaRPr lang="en-US" sz="6000" dirty="0" smtClean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="" xmlns:a16="http://schemas.microsoft.com/office/drawing/2014/main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="" xmlns:a16="http://schemas.microsoft.com/office/drawing/2014/main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="" xmlns:a16="http://schemas.microsoft.com/office/drawing/2014/main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="" xmlns:a16="http://schemas.microsoft.com/office/drawing/2014/main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="" xmlns:a16="http://schemas.microsoft.com/office/drawing/2014/main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="" xmlns:a16="http://schemas.microsoft.com/office/drawing/2014/main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="" xmlns:a16="http://schemas.microsoft.com/office/drawing/2014/main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Rectangle 42"/>
          <p:cNvSpPr/>
          <p:nvPr/>
        </p:nvSpPr>
        <p:spPr>
          <a:xfrm>
            <a:off x="18425288" y="29356776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شکل</a:t>
            </a:r>
            <a:r>
              <a:rPr lang="en-US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B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77283" y="13914178"/>
            <a:ext cx="135661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توضیحات </a:t>
            </a:r>
            <a:r>
              <a:rPr lang="fa-IR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جدول</a:t>
            </a:r>
            <a:r>
              <a:rPr lang="fa-IR" sz="5000" i="1" kern="150" dirty="0" smtClean="0">
                <a:latin typeface="+mj-lt"/>
                <a:ea typeface="Times New Roman" panose="02020603050405020304" pitchFamily="18" charset="0"/>
                <a:cs typeface="B Lotus" panose="00000400000000000000" pitchFamily="2" charset="-78"/>
              </a:rPr>
              <a:t> 1</a:t>
            </a:r>
            <a:r>
              <a:rPr lang="ar-SA" sz="5000" i="1" kern="150" dirty="0" smtClean="0">
                <a:latin typeface="B Lotus" panose="00000400000000000000" pitchFamily="2" charset="-78"/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ar-SA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kern="15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B Lotus </a:t>
            </a:r>
            <a:r>
              <a:rPr lang="en-US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50</a:t>
            </a:r>
            <a:r>
              <a:rPr lang="ar-SA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  </a:t>
            </a:r>
            <a:r>
              <a:rPr lang="fa-IR" sz="5000" i="1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ایتالیک</a:t>
            </a:r>
            <a:r>
              <a:rPr lang="fa-IR" sz="5000" kern="15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endParaRPr lang="en-US" sz="5000" kern="150" dirty="0">
              <a:latin typeface="Times New Roman" panose="02020603050405020304" pitchFamily="18" charset="0"/>
              <a:ea typeface="Times New Roman" panose="02020603050405020304" pitchFamily="18" charset="0"/>
              <a:cs typeface="Lotus, 'Courier New'"/>
            </a:endParaRPr>
          </a:p>
          <a:p>
            <a:pPr algn="just" rtl="1">
              <a:spcAft>
                <a:spcPts val="0"/>
              </a:spcAft>
            </a:pPr>
            <a:r>
              <a:rPr lang="ar-SA" sz="5000" i="1" kern="150" dirty="0">
                <a:latin typeface="B Lotus" panose="00000400000000000000" pitchFamily="2" charset="-78"/>
                <a:ea typeface="AR PL SungtiL GB"/>
                <a:cs typeface="B Lotus" panose="00000400000000000000" pitchFamily="2" charset="-78"/>
              </a:rPr>
              <a:t>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 توضیحات شکل</a:t>
            </a:r>
            <a:endParaRPr lang="en-US" sz="50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6154923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Introduction 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6000" b="1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Bold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60, Calibri)</a:t>
            </a:r>
            <a:endParaRPr lang="fa-IR" sz="6000" kern="150" dirty="0">
              <a:solidFill>
                <a:srgbClr val="0000FF"/>
              </a:solidFill>
              <a:ea typeface="Times New Roman" panose="02020603050405020304" pitchFamily="18" charset="0"/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(Normal 60</a:t>
            </a:r>
            <a:r>
              <a:rPr lang="en-US" sz="6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6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</a:t>
            </a:r>
            <a:r>
              <a:rPr lang="en-US" sz="6000" dirty="0" smtClean="0">
                <a:cs typeface="B Lotus" panose="00000400000000000000" pitchFamily="2" charset="-78"/>
              </a:rPr>
              <a:t> Please use </a:t>
            </a:r>
            <a:r>
              <a:rPr lang="en-US" sz="6000" dirty="0">
                <a:cs typeface="B Lotus" panose="00000400000000000000" pitchFamily="2" charset="-78"/>
              </a:rPr>
              <a:t>the font </a:t>
            </a:r>
            <a:r>
              <a:rPr lang="en-US" sz="6000" dirty="0" smtClean="0">
                <a:cs typeface="B Lotus" panose="00000400000000000000" pitchFamily="2" charset="-78"/>
              </a:rPr>
              <a:t>type and font size </a:t>
            </a:r>
            <a:r>
              <a:rPr lang="en-US" sz="6000" dirty="0">
                <a:cs typeface="B Lotus" panose="00000400000000000000" pitchFamily="2" charset="-78"/>
              </a:rPr>
              <a:t>specified in this template to design </a:t>
            </a:r>
            <a:r>
              <a:rPr lang="en-US" sz="6000" dirty="0" smtClean="0">
                <a:cs typeface="B Lotus" panose="00000400000000000000" pitchFamily="2" charset="-78"/>
              </a:rPr>
              <a:t>your poster.</a:t>
            </a:r>
          </a:p>
          <a:p>
            <a:pPr marL="0" indent="0" algn="just">
              <a:buNone/>
            </a:pPr>
            <a:r>
              <a:rPr lang="en-US" sz="6000" dirty="0" smtClean="0">
                <a:cs typeface="B Lotus" panose="00000400000000000000" pitchFamily="2" charset="-78"/>
              </a:rPr>
              <a:t>Lorem </a:t>
            </a:r>
            <a:r>
              <a:rPr lang="en-US" sz="6000" dirty="0">
                <a:cs typeface="B Lotus" panose="00000400000000000000" pitchFamily="2" charset="-78"/>
              </a:rPr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" y="34920325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1120674" cy="5145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 smtClean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 smtClean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6286" y="502723"/>
            <a:ext cx="24960593" cy="163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smtClean="0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  <a:r>
              <a:rPr lang="en-US" sz="10000" b="1" dirty="0" err="1">
                <a:cs typeface="B Titr" panose="00000700000000000000" pitchFamily="2" charset="-78"/>
              </a:rPr>
              <a:t>Title</a:t>
            </a:r>
            <a:r>
              <a:rPr lang="en-US" sz="10000" b="1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6177" y="2002658"/>
            <a:ext cx="24960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Last Name , First Name</a:t>
            </a:r>
            <a:r>
              <a:rPr lang="en-US" sz="6000" i="1" baseline="30000" dirty="0"/>
              <a:t>1</a:t>
            </a:r>
            <a:r>
              <a:rPr lang="en-US" sz="6000" b="1" dirty="0"/>
              <a:t>; Last Name, First Name</a:t>
            </a:r>
            <a:r>
              <a:rPr lang="en-US" sz="6000" i="1" baseline="30000" dirty="0"/>
              <a:t>2</a:t>
            </a:r>
            <a:r>
              <a:rPr lang="en-US" sz="6000" b="1" dirty="0"/>
              <a:t> (10 Bold, Times New Roman)</a:t>
            </a:r>
            <a:endParaRPr lang="en-US" sz="6000" dirty="0"/>
          </a:p>
          <a:p>
            <a:r>
              <a:rPr lang="en-US" sz="6000" b="1" dirty="0"/>
              <a:t> 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46890658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177" y="3148008"/>
            <a:ext cx="24960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baseline="30000" dirty="0" smtClean="0"/>
              <a:t>1</a:t>
            </a:r>
            <a:r>
              <a:rPr lang="en-US" sz="5400" i="1" dirty="0" smtClean="0"/>
              <a:t> </a:t>
            </a:r>
            <a:r>
              <a:rPr lang="en-US" sz="5400" i="1" dirty="0"/>
              <a:t>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  <a:p>
            <a:r>
              <a:rPr lang="en-US" sz="5400" i="1" baseline="30000" dirty="0"/>
              <a:t>2</a:t>
            </a:r>
            <a:r>
              <a:rPr lang="en-US" sz="5400" i="1" dirty="0"/>
              <a:t> Affiliation - Institution/Organization (10 Italic, </a:t>
            </a:r>
            <a:r>
              <a:rPr lang="en-US" sz="5400" i="1" dirty="0" smtClean="0"/>
              <a:t>Calibri)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Condensed Matter Physics</a:t>
            </a:r>
            <a:endParaRPr lang="en-US" sz="96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ata Table " descr="Table 1">
            <a:extLst>
              <a:ext uri="{FF2B5EF4-FFF2-40B4-BE49-F238E27FC236}">
                <a16:creationId xmlns:a16="http://schemas.microsoft.com/office/drawing/2014/main" xmlns="" id="{32D44B4F-618F-427D-9B6A-5B20AC8DE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3074"/>
              </p:ext>
            </p:extLst>
          </p:nvPr>
        </p:nvGraphicFramePr>
        <p:xfrm>
          <a:off x="18724855" y="7709350"/>
          <a:ext cx="13670964" cy="58376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1915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8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6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44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0616"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Table 1 </a:t>
                      </a:r>
                      <a:r>
                        <a:rPr lang="en-US" sz="6000" dirty="0" smtClean="0">
                          <a:ln>
                            <a:noFill/>
                            <a:prstDash val="dash"/>
                          </a:ln>
                        </a:rPr>
                        <a:t>– </a:t>
                      </a:r>
                      <a:r>
                        <a:rPr lang="en-US" sz="6000" dirty="0">
                          <a:ln>
                            <a:noFill/>
                            <a:prstDash val="dash"/>
                          </a:ln>
                        </a:rPr>
                        <a:t>Title</a:t>
                      </a:r>
                      <a:endParaRPr lang="en-US" sz="6000" b="1" dirty="0">
                        <a:ln>
                          <a:noFill/>
                          <a:prstDash val="dash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1"/>
                          </a:solidFill>
                          <a:prstDash val="dash"/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7.99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5.77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6.44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4.50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9.55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1.12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8.00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6.18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5.65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8.21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2.16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3.11*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cap="none" spc="0" dirty="0">
                          <a:ln>
                            <a:noFill/>
                          </a:ln>
                          <a:effectLst/>
                        </a:rPr>
                        <a:t>7.17</a:t>
                      </a:r>
                      <a:endParaRPr lang="en-US" sz="60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052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</a:p>
                  </a:txBody>
                  <a:tcPr marL="70252" marR="70252" marT="35129" marB="3512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9.70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10.50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4.45</a:t>
                      </a:r>
                    </a:p>
                  </a:txBody>
                  <a:tcPr marL="70252" marR="70252" marT="35129" marB="35129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Content Placeholder 92">
            <a:extLst>
              <a:ext uri="{FF2B5EF4-FFF2-40B4-BE49-F238E27FC236}">
                <a16:creationId xmlns=""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33240164" y="28105768"/>
            <a:ext cx="16890494" cy="534443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References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 smtClean="0"/>
              <a:t>[1] </a:t>
            </a:r>
            <a:r>
              <a:rPr lang="en-US" sz="5400" dirty="0" smtClean="0"/>
              <a:t>I</a:t>
            </a:r>
            <a:r>
              <a:rPr lang="en-US" sz="5400" dirty="0"/>
              <a:t>. S. </a:t>
            </a:r>
            <a:r>
              <a:rPr lang="en-US" sz="5400" dirty="0" err="1"/>
              <a:t>Gradshteym</a:t>
            </a:r>
            <a:r>
              <a:rPr lang="en-US" sz="5400" dirty="0"/>
              <a:t> and I. M. </a:t>
            </a:r>
            <a:r>
              <a:rPr lang="en-US" sz="5400" dirty="0" err="1"/>
              <a:t>Ryzhik</a:t>
            </a:r>
            <a:r>
              <a:rPr lang="en-US" sz="5400" dirty="0"/>
              <a:t>; “</a:t>
            </a:r>
            <a:r>
              <a:rPr lang="en-US" sz="5400" i="1" dirty="0"/>
              <a:t>Tables of Integrals,   Series, and Products</a:t>
            </a:r>
            <a:r>
              <a:rPr lang="en-US" sz="5400" dirty="0"/>
              <a:t>”; 5</a:t>
            </a:r>
            <a:r>
              <a:rPr lang="en-US" sz="5400" baseline="30000" dirty="0"/>
              <a:t>th</a:t>
            </a:r>
            <a:r>
              <a:rPr lang="en-US" sz="5400" dirty="0"/>
              <a:t> edition, Academic Press. (1994)  547 </a:t>
            </a:r>
            <a:r>
              <a:rPr lang="en-US" sz="5400" dirty="0" smtClean="0"/>
              <a:t>(Normal 54, Calibri).</a:t>
            </a:r>
            <a:endParaRPr lang="en-US" sz="5400" dirty="0"/>
          </a:p>
          <a:p>
            <a:pPr marL="0" indent="0">
              <a:buNone/>
            </a:pPr>
            <a:r>
              <a:rPr lang="en-US" sz="6000" dirty="0" smtClean="0"/>
              <a:t>[2] </a:t>
            </a:r>
            <a:r>
              <a:rPr lang="en-US" sz="5400" dirty="0"/>
              <a:t>P. G. .</a:t>
            </a:r>
            <a:r>
              <a:rPr lang="en-US" sz="5400" dirty="0" err="1"/>
              <a:t>Debendetti</a:t>
            </a:r>
            <a:r>
              <a:rPr lang="en-US" sz="5400" dirty="0"/>
              <a:t> and E.. H. Stanley; “</a:t>
            </a:r>
            <a:r>
              <a:rPr lang="en-US" sz="5400" dirty="0" err="1"/>
              <a:t>Supercooled</a:t>
            </a:r>
            <a:r>
              <a:rPr lang="en-US" sz="5400" dirty="0"/>
              <a:t> and Glassy Water”; </a:t>
            </a:r>
            <a:r>
              <a:rPr lang="en-US" sz="5400" i="1" dirty="0"/>
              <a:t>Physics Today</a:t>
            </a:r>
            <a:r>
              <a:rPr lang="en-US" sz="5400" dirty="0"/>
              <a:t> </a:t>
            </a:r>
            <a:r>
              <a:rPr lang="en-US" sz="5400" b="1" dirty="0"/>
              <a:t>56</a:t>
            </a:r>
            <a:r>
              <a:rPr lang="en-US" sz="5400" dirty="0"/>
              <a:t>, No. 3  (2003) 40-46</a:t>
            </a:r>
            <a:r>
              <a:rPr lang="en-US" sz="5400" dirty="0" smtClean="0"/>
              <a:t>.</a:t>
            </a:r>
            <a:endParaRPr lang="en-US" sz="5400" dirty="0" smtClean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5" y="6200523"/>
            <a:ext cx="16890493" cy="12785892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Results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7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164" y="20456536"/>
            <a:ext cx="16890494" cy="7244949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6000" b="1" dirty="0">
                <a:solidFill>
                  <a:schemeClr val="tx2"/>
                </a:solidFill>
                <a:cs typeface="B Titr" panose="00000700000000000000" pitchFamily="2" charset="-78"/>
              </a:rPr>
              <a:t>Discussion</a:t>
            </a:r>
            <a:endParaRPr lang="fa-IR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en-US" sz="6000" dirty="0"/>
          </a:p>
        </p:txBody>
      </p:sp>
      <p:sp>
        <p:nvSpPr>
          <p:cNvPr id="28" name="Content Placeholder 95">
            <a:extLst>
              <a:ext uri="{FF2B5EF4-FFF2-40B4-BE49-F238E27FC236}">
                <a16:creationId xmlns=""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843792" y="21037136"/>
            <a:ext cx="17031119" cy="1241306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000" b="1" dirty="0" smtClean="0">
                <a:solidFill>
                  <a:schemeClr val="tx2"/>
                </a:solidFill>
                <a:cs typeface="B Titr" panose="00000700000000000000" pitchFamily="2" charset="-78"/>
              </a:rPr>
              <a:t>Method </a:t>
            </a:r>
            <a:endParaRPr lang="fa-IR" sz="6000" b="1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">
              <a:buNone/>
            </a:pPr>
            <a:r>
              <a:rPr lang="en-US" sz="6000" dirty="0">
                <a:cs typeface="B Lotus" panose="00000400000000000000" pitchFamily="2" charset="-78"/>
              </a:rPr>
              <a:t>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</a:t>
            </a:r>
            <a:endParaRPr lang="fa-IR" sz="6000" dirty="0">
              <a:cs typeface="B Lotus" panose="00000400000000000000" pitchFamily="2" charset="-78"/>
            </a:endParaRPr>
          </a:p>
          <a:p>
            <a:pPr marL="0" indent="0" algn="just" rtl="1">
              <a:buFont typeface="Arial"/>
              <a:buNone/>
            </a:pPr>
            <a:endParaRPr lang="en-US" sz="6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425288" y="20568323"/>
            <a:ext cx="14668655" cy="8227016"/>
            <a:chOff x="17895900" y="25740472"/>
            <a:chExt cx="16214932" cy="8823218"/>
          </a:xfrm>
        </p:grpSpPr>
        <p:cxnSp>
          <p:nvCxnSpPr>
            <p:cNvPr id="29" name="Horizontal Section Divider" descr="Horizontal Divider">
              <a:extLst>
                <a:ext uri="{FF2B5EF4-FFF2-40B4-BE49-F238E27FC236}">
                  <a16:creationId xmlns="" xmlns:a16="http://schemas.microsoft.com/office/drawing/2014/main" id="{4E4A0ECF-1721-4D14-A87E-1CA7298CE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25740472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0" name="Bullet B" descr="B">
              <a:extLst>
                <a:ext uri="{FF2B5EF4-FFF2-40B4-BE49-F238E27FC236}">
                  <a16:creationId xmlns="" xmlns:a16="http://schemas.microsoft.com/office/drawing/2014/main" id="{E96A507C-9D5F-436E-A44C-D0FE6E56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900" y="26422390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1" name="Chart B" descr="Chart B">
              <a:extLst>
                <a:ext uri="{FF2B5EF4-FFF2-40B4-BE49-F238E27FC236}">
                  <a16:creationId xmlns="" xmlns:a16="http://schemas.microsoft.com/office/drawing/2014/main" id="{4A43E018-FCB5-4328-A2A6-F68CA83B12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9983316"/>
                </p:ext>
              </p:extLst>
            </p:nvPr>
          </p:nvGraphicFramePr>
          <p:xfrm>
            <a:off x="18615100" y="26091061"/>
            <a:ext cx="7742708" cy="82680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32" name="Vertical Section Divider" descr="Vertical Divider">
              <a:extLst>
                <a:ext uri="{FF2B5EF4-FFF2-40B4-BE49-F238E27FC236}">
                  <a16:creationId xmlns="" xmlns:a16="http://schemas.microsoft.com/office/drawing/2014/main" id="{E4ADC138-F3B0-4BA4-B52F-C538CC1954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749411" y="26243260"/>
              <a:ext cx="2" cy="678507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3" name="Bullet C" descr="C">
              <a:extLst>
                <a:ext uri="{FF2B5EF4-FFF2-40B4-BE49-F238E27FC236}">
                  <a16:creationId xmlns="" xmlns:a16="http://schemas.microsoft.com/office/drawing/2014/main" id="{27B76F85-1E44-45D7-9EB6-0A1E48C4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8719" y="26403686"/>
              <a:ext cx="1371600" cy="1371600"/>
            </a:xfrm>
            <a:prstGeom prst="rect">
              <a:avLst/>
            </a:prstGeom>
          </p:spPr>
        </p:pic>
        <p:graphicFrame>
          <p:nvGraphicFramePr>
            <p:cNvPr id="34" name="Chart C" descr="Chart C">
              <a:extLst>
                <a:ext uri="{FF2B5EF4-FFF2-40B4-BE49-F238E27FC236}">
                  <a16:creationId xmlns="" xmlns:a16="http://schemas.microsoft.com/office/drawing/2014/main" id="{54B7E92B-B59E-40CE-9783-C3DA24D9EE3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1316934"/>
                </p:ext>
              </p:extLst>
            </p:nvPr>
          </p:nvGraphicFramePr>
          <p:xfrm>
            <a:off x="26368124" y="26018070"/>
            <a:ext cx="7742708" cy="8397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5" name="Horizontal Section Divider" descr="Horizontal Divider">
              <a:extLst>
                <a:ext uri="{FF2B5EF4-FFF2-40B4-BE49-F238E27FC236}">
                  <a16:creationId xmlns="" xmlns:a16="http://schemas.microsoft.com/office/drawing/2014/main" id="{B5BC0675-3AC2-41E8-8911-7FC255A8C5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95900" y="34563688"/>
              <a:ext cx="14996160" cy="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Rectangle 44"/>
          <p:cNvSpPr/>
          <p:nvPr/>
        </p:nvSpPr>
        <p:spPr>
          <a:xfrm>
            <a:off x="18777283" y="13914178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Table 1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425287" y="29228531"/>
            <a:ext cx="135661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(</a:t>
            </a:r>
            <a:r>
              <a:rPr lang="en-US" sz="5000" i="1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Italic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 50</a:t>
            </a:r>
            <a:r>
              <a:rPr lang="en-US" sz="5000" kern="150" dirty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, Calibri</a:t>
            </a:r>
            <a:r>
              <a:rPr lang="en-US" sz="5000" kern="150" dirty="0" smtClean="0">
                <a:solidFill>
                  <a:srgbClr val="0000FF"/>
                </a:solidFill>
                <a:ea typeface="Times New Roman" panose="02020603050405020304" pitchFamily="18" charset="0"/>
                <a:cs typeface="B Lotus" panose="00000400000000000000" pitchFamily="2" charset="-78"/>
              </a:rPr>
              <a:t>) 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F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igure B</a:t>
            </a:r>
          </a:p>
          <a:p>
            <a:pPr algn="just"/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>
                <a:ea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sz="5000" kern="150" dirty="0" err="1" smtClean="0">
                <a:ea typeface="Times New Roman" panose="02020603050405020304" pitchFamily="18" charset="0"/>
                <a:cs typeface="B Lotus" panose="00000400000000000000" pitchFamily="2" charset="-78"/>
              </a:rPr>
              <a:t>description</a:t>
            </a:r>
            <a:r>
              <a:rPr lang="en-US" sz="5000" kern="150" dirty="0" smtClean="0">
                <a:ea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sz="5000" kern="150" dirty="0">
              <a:ea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1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1077</Words>
  <Application>Microsoft Office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 PL SungtiL GB</vt:lpstr>
      <vt:lpstr>Arial</vt:lpstr>
      <vt:lpstr>B Lotus</vt:lpstr>
      <vt:lpstr>B Titr</vt:lpstr>
      <vt:lpstr>Calibri</vt:lpstr>
      <vt:lpstr>Calibri Light</vt:lpstr>
      <vt:lpstr>Liberation Serif</vt:lpstr>
      <vt:lpstr>Lohit Devanagari</vt:lpstr>
      <vt:lpstr>Lotus, 'Courier New'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computer</cp:lastModifiedBy>
  <cp:revision>33</cp:revision>
  <dcterms:created xsi:type="dcterms:W3CDTF">2021-06-23T04:27:39Z</dcterms:created>
  <dcterms:modified xsi:type="dcterms:W3CDTF">2021-06-23T09:17:50Z</dcterms:modified>
</cp:coreProperties>
</file>