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</p:sldIdLst>
  <p:sldSz cx="51120675" cy="38160325"/>
  <p:notesSz cx="6858000" cy="9144000"/>
  <p:defaultTextStyle>
    <a:defPPr>
      <a:defRPr lang="en-US"/>
    </a:defPPr>
    <a:lvl1pPr marL="0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1pPr>
    <a:lvl2pPr marL="2550856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2pPr>
    <a:lvl3pPr marL="5101712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3pPr>
    <a:lvl4pPr marL="7652568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4pPr>
    <a:lvl5pPr marL="10203424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5pPr>
    <a:lvl6pPr marL="12754280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6pPr>
    <a:lvl7pPr marL="15305136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7pPr>
    <a:lvl8pPr marL="17855992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8pPr>
    <a:lvl9pPr marL="20406848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3232"/>
    <a:srgbClr val="96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87" autoAdjust="0"/>
    <p:restoredTop sz="94660"/>
  </p:normalViewPr>
  <p:slideViewPr>
    <p:cSldViewPr snapToGrid="0">
      <p:cViewPr>
        <p:scale>
          <a:sx n="20" d="100"/>
          <a:sy n="20" d="100"/>
        </p:scale>
        <p:origin x="-846" y="-192"/>
      </p:cViewPr>
      <p:guideLst>
        <p:guide orient="horz" pos="12019"/>
        <p:guide pos="161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51" y="6245223"/>
            <a:ext cx="43452574" cy="13285446"/>
          </a:xfrm>
        </p:spPr>
        <p:txBody>
          <a:bodyPr anchor="b"/>
          <a:lstStyle>
            <a:lvl1pPr algn="ctr">
              <a:defRPr sz="333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20043007"/>
            <a:ext cx="38340506" cy="9213242"/>
          </a:xfrm>
        </p:spPr>
        <p:txBody>
          <a:bodyPr/>
          <a:lstStyle>
            <a:lvl1pPr marL="0" indent="0" algn="ctr">
              <a:buNone/>
              <a:defRPr sz="13355"/>
            </a:lvl1pPr>
            <a:lvl2pPr marL="2544044" indent="0" algn="ctr">
              <a:buNone/>
              <a:defRPr sz="11129"/>
            </a:lvl2pPr>
            <a:lvl3pPr marL="5088087" indent="0" algn="ctr">
              <a:buNone/>
              <a:defRPr sz="10016"/>
            </a:lvl3pPr>
            <a:lvl4pPr marL="7632131" indent="0" algn="ctr">
              <a:buNone/>
              <a:defRPr sz="8903"/>
            </a:lvl4pPr>
            <a:lvl5pPr marL="10176175" indent="0" algn="ctr">
              <a:buNone/>
              <a:defRPr sz="8903"/>
            </a:lvl5pPr>
            <a:lvl6pPr marL="12720218" indent="0" algn="ctr">
              <a:buNone/>
              <a:defRPr sz="8903"/>
            </a:lvl6pPr>
            <a:lvl7pPr marL="15264262" indent="0" algn="ctr">
              <a:buNone/>
              <a:defRPr sz="8903"/>
            </a:lvl7pPr>
            <a:lvl8pPr marL="17808306" indent="0" algn="ctr">
              <a:buNone/>
              <a:defRPr sz="8903"/>
            </a:lvl8pPr>
            <a:lvl9pPr marL="20352349" indent="0" algn="ctr">
              <a:buNone/>
              <a:defRPr sz="890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6" y="2031684"/>
            <a:ext cx="11022896" cy="32339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9" y="2031684"/>
            <a:ext cx="32429678" cy="32339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2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4" y="9513592"/>
            <a:ext cx="44091582" cy="15873632"/>
          </a:xfrm>
        </p:spPr>
        <p:txBody>
          <a:bodyPr anchor="b"/>
          <a:lstStyle>
            <a:lvl1pPr>
              <a:defRPr sz="333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4" y="25537395"/>
            <a:ext cx="44091582" cy="8347568"/>
          </a:xfrm>
        </p:spPr>
        <p:txBody>
          <a:bodyPr/>
          <a:lstStyle>
            <a:lvl1pPr marL="0" indent="0">
              <a:buNone/>
              <a:defRPr sz="13355">
                <a:solidFill>
                  <a:schemeClr val="tx1"/>
                </a:solidFill>
              </a:defRPr>
            </a:lvl1pPr>
            <a:lvl2pPr marL="2544044" indent="0">
              <a:buNone/>
              <a:defRPr sz="11129">
                <a:solidFill>
                  <a:schemeClr val="tx1">
                    <a:tint val="75000"/>
                  </a:schemeClr>
                </a:solidFill>
              </a:defRPr>
            </a:lvl2pPr>
            <a:lvl3pPr marL="5088087" indent="0">
              <a:buNone/>
              <a:defRPr sz="10016">
                <a:solidFill>
                  <a:schemeClr val="tx1">
                    <a:tint val="75000"/>
                  </a:schemeClr>
                </a:solidFill>
              </a:defRPr>
            </a:lvl3pPr>
            <a:lvl4pPr marL="7632131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4pPr>
            <a:lvl5pPr marL="10176175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5pPr>
            <a:lvl6pPr marL="12720218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6pPr>
            <a:lvl7pPr marL="15264262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7pPr>
            <a:lvl8pPr marL="17808306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8pPr>
            <a:lvl9pPr marL="20352349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10158420"/>
            <a:ext cx="21726287" cy="24212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10158420"/>
            <a:ext cx="21726287" cy="24212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0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031692"/>
            <a:ext cx="44091582" cy="7375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1" y="9354583"/>
            <a:ext cx="21626438" cy="4584536"/>
          </a:xfrm>
        </p:spPr>
        <p:txBody>
          <a:bodyPr anchor="b"/>
          <a:lstStyle>
            <a:lvl1pPr marL="0" indent="0">
              <a:buNone/>
              <a:defRPr sz="13355" b="1"/>
            </a:lvl1pPr>
            <a:lvl2pPr marL="2544044" indent="0">
              <a:buNone/>
              <a:defRPr sz="11129" b="1"/>
            </a:lvl2pPr>
            <a:lvl3pPr marL="5088087" indent="0">
              <a:buNone/>
              <a:defRPr sz="10016" b="1"/>
            </a:lvl3pPr>
            <a:lvl4pPr marL="7632131" indent="0">
              <a:buNone/>
              <a:defRPr sz="8903" b="1"/>
            </a:lvl4pPr>
            <a:lvl5pPr marL="10176175" indent="0">
              <a:buNone/>
              <a:defRPr sz="8903" b="1"/>
            </a:lvl5pPr>
            <a:lvl6pPr marL="12720218" indent="0">
              <a:buNone/>
              <a:defRPr sz="8903" b="1"/>
            </a:lvl6pPr>
            <a:lvl7pPr marL="15264262" indent="0">
              <a:buNone/>
              <a:defRPr sz="8903" b="1"/>
            </a:lvl7pPr>
            <a:lvl8pPr marL="17808306" indent="0">
              <a:buNone/>
              <a:defRPr sz="8903" b="1"/>
            </a:lvl8pPr>
            <a:lvl9pPr marL="20352349" indent="0">
              <a:buNone/>
              <a:defRPr sz="89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1" y="13939119"/>
            <a:ext cx="21626438" cy="2050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5" y="9354583"/>
            <a:ext cx="21732945" cy="4584536"/>
          </a:xfrm>
        </p:spPr>
        <p:txBody>
          <a:bodyPr anchor="b"/>
          <a:lstStyle>
            <a:lvl1pPr marL="0" indent="0">
              <a:buNone/>
              <a:defRPr sz="13355" b="1"/>
            </a:lvl1pPr>
            <a:lvl2pPr marL="2544044" indent="0">
              <a:buNone/>
              <a:defRPr sz="11129" b="1"/>
            </a:lvl2pPr>
            <a:lvl3pPr marL="5088087" indent="0">
              <a:buNone/>
              <a:defRPr sz="10016" b="1"/>
            </a:lvl3pPr>
            <a:lvl4pPr marL="7632131" indent="0">
              <a:buNone/>
              <a:defRPr sz="8903" b="1"/>
            </a:lvl4pPr>
            <a:lvl5pPr marL="10176175" indent="0">
              <a:buNone/>
              <a:defRPr sz="8903" b="1"/>
            </a:lvl5pPr>
            <a:lvl6pPr marL="12720218" indent="0">
              <a:buNone/>
              <a:defRPr sz="8903" b="1"/>
            </a:lvl6pPr>
            <a:lvl7pPr marL="15264262" indent="0">
              <a:buNone/>
              <a:defRPr sz="8903" b="1"/>
            </a:lvl7pPr>
            <a:lvl8pPr marL="17808306" indent="0">
              <a:buNone/>
              <a:defRPr sz="8903" b="1"/>
            </a:lvl8pPr>
            <a:lvl9pPr marL="20352349" indent="0">
              <a:buNone/>
              <a:defRPr sz="89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5" y="13939119"/>
            <a:ext cx="21732945" cy="2050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6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0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544022"/>
            <a:ext cx="16487748" cy="8904076"/>
          </a:xfrm>
        </p:spPr>
        <p:txBody>
          <a:bodyPr anchor="b"/>
          <a:lstStyle>
            <a:lvl1pPr>
              <a:defRPr sz="178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5494389"/>
            <a:ext cx="25879842" cy="27118564"/>
          </a:xfrm>
        </p:spPr>
        <p:txBody>
          <a:bodyPr/>
          <a:lstStyle>
            <a:lvl1pPr>
              <a:defRPr sz="17806"/>
            </a:lvl1pPr>
            <a:lvl2pPr>
              <a:defRPr sz="15580"/>
            </a:lvl2pPr>
            <a:lvl3pPr>
              <a:defRPr sz="13355"/>
            </a:lvl3pPr>
            <a:lvl4pPr>
              <a:defRPr sz="11129"/>
            </a:lvl4pPr>
            <a:lvl5pPr>
              <a:defRPr sz="11129"/>
            </a:lvl5pPr>
            <a:lvl6pPr>
              <a:defRPr sz="11129"/>
            </a:lvl6pPr>
            <a:lvl7pPr>
              <a:defRPr sz="11129"/>
            </a:lvl7pPr>
            <a:lvl8pPr>
              <a:defRPr sz="11129"/>
            </a:lvl8pPr>
            <a:lvl9pPr>
              <a:defRPr sz="111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1448097"/>
            <a:ext cx="16487748" cy="21209017"/>
          </a:xfrm>
        </p:spPr>
        <p:txBody>
          <a:bodyPr/>
          <a:lstStyle>
            <a:lvl1pPr marL="0" indent="0">
              <a:buNone/>
              <a:defRPr sz="8903"/>
            </a:lvl1pPr>
            <a:lvl2pPr marL="2544044" indent="0">
              <a:buNone/>
              <a:defRPr sz="7790"/>
            </a:lvl2pPr>
            <a:lvl3pPr marL="5088087" indent="0">
              <a:buNone/>
              <a:defRPr sz="6677"/>
            </a:lvl3pPr>
            <a:lvl4pPr marL="7632131" indent="0">
              <a:buNone/>
              <a:defRPr sz="5564"/>
            </a:lvl4pPr>
            <a:lvl5pPr marL="10176175" indent="0">
              <a:buNone/>
              <a:defRPr sz="5564"/>
            </a:lvl5pPr>
            <a:lvl6pPr marL="12720218" indent="0">
              <a:buNone/>
              <a:defRPr sz="5564"/>
            </a:lvl6pPr>
            <a:lvl7pPr marL="15264262" indent="0">
              <a:buNone/>
              <a:defRPr sz="5564"/>
            </a:lvl7pPr>
            <a:lvl8pPr marL="17808306" indent="0">
              <a:buNone/>
              <a:defRPr sz="5564"/>
            </a:lvl8pPr>
            <a:lvl9pPr marL="20352349" indent="0">
              <a:buNone/>
              <a:defRPr sz="55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4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544022"/>
            <a:ext cx="16487748" cy="8904076"/>
          </a:xfrm>
        </p:spPr>
        <p:txBody>
          <a:bodyPr anchor="b"/>
          <a:lstStyle>
            <a:lvl1pPr>
              <a:defRPr sz="178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5494389"/>
            <a:ext cx="25879842" cy="27118564"/>
          </a:xfrm>
        </p:spPr>
        <p:txBody>
          <a:bodyPr anchor="t"/>
          <a:lstStyle>
            <a:lvl1pPr marL="0" indent="0">
              <a:buNone/>
              <a:defRPr sz="17806"/>
            </a:lvl1pPr>
            <a:lvl2pPr marL="2544044" indent="0">
              <a:buNone/>
              <a:defRPr sz="15580"/>
            </a:lvl2pPr>
            <a:lvl3pPr marL="5088087" indent="0">
              <a:buNone/>
              <a:defRPr sz="13355"/>
            </a:lvl3pPr>
            <a:lvl4pPr marL="7632131" indent="0">
              <a:buNone/>
              <a:defRPr sz="11129"/>
            </a:lvl4pPr>
            <a:lvl5pPr marL="10176175" indent="0">
              <a:buNone/>
              <a:defRPr sz="11129"/>
            </a:lvl5pPr>
            <a:lvl6pPr marL="12720218" indent="0">
              <a:buNone/>
              <a:defRPr sz="11129"/>
            </a:lvl6pPr>
            <a:lvl7pPr marL="15264262" indent="0">
              <a:buNone/>
              <a:defRPr sz="11129"/>
            </a:lvl7pPr>
            <a:lvl8pPr marL="17808306" indent="0">
              <a:buNone/>
              <a:defRPr sz="11129"/>
            </a:lvl8pPr>
            <a:lvl9pPr marL="20352349" indent="0">
              <a:buNone/>
              <a:defRPr sz="1112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1448097"/>
            <a:ext cx="16487748" cy="21209017"/>
          </a:xfrm>
        </p:spPr>
        <p:txBody>
          <a:bodyPr/>
          <a:lstStyle>
            <a:lvl1pPr marL="0" indent="0">
              <a:buNone/>
              <a:defRPr sz="8903"/>
            </a:lvl1pPr>
            <a:lvl2pPr marL="2544044" indent="0">
              <a:buNone/>
              <a:defRPr sz="7790"/>
            </a:lvl2pPr>
            <a:lvl3pPr marL="5088087" indent="0">
              <a:buNone/>
              <a:defRPr sz="6677"/>
            </a:lvl3pPr>
            <a:lvl4pPr marL="7632131" indent="0">
              <a:buNone/>
              <a:defRPr sz="5564"/>
            </a:lvl4pPr>
            <a:lvl5pPr marL="10176175" indent="0">
              <a:buNone/>
              <a:defRPr sz="5564"/>
            </a:lvl5pPr>
            <a:lvl6pPr marL="12720218" indent="0">
              <a:buNone/>
              <a:defRPr sz="5564"/>
            </a:lvl6pPr>
            <a:lvl7pPr marL="15264262" indent="0">
              <a:buNone/>
              <a:defRPr sz="5564"/>
            </a:lvl7pPr>
            <a:lvl8pPr marL="17808306" indent="0">
              <a:buNone/>
              <a:defRPr sz="5564"/>
            </a:lvl8pPr>
            <a:lvl9pPr marL="20352349" indent="0">
              <a:buNone/>
              <a:defRPr sz="55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9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2031692"/>
            <a:ext cx="44091582" cy="737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10158420"/>
            <a:ext cx="44091582" cy="2421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35368976"/>
            <a:ext cx="11502152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4194-12F4-4C46-A96D-69CF3FBF56F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35368976"/>
            <a:ext cx="17253228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35368976"/>
            <a:ext cx="11502152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3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88087" rtl="0" eaLnBrk="1" latinLnBrk="0" hangingPunct="1">
        <a:lnSpc>
          <a:spcPct val="90000"/>
        </a:lnSpc>
        <a:spcBef>
          <a:spcPct val="0"/>
        </a:spcBef>
        <a:buNone/>
        <a:defRPr sz="244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2022" indent="-1272022" algn="l" defTabSz="5088087" rtl="0" eaLnBrk="1" latinLnBrk="0" hangingPunct="1">
        <a:lnSpc>
          <a:spcPct val="90000"/>
        </a:lnSpc>
        <a:spcBef>
          <a:spcPts val="5564"/>
        </a:spcBef>
        <a:buFont typeface="Arial" panose="020B0604020202020204" pitchFamily="34" charset="0"/>
        <a:buChar char="•"/>
        <a:defRPr sz="1558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66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3355" kern="1200">
          <a:solidFill>
            <a:schemeClr val="tx1"/>
          </a:solidFill>
          <a:latin typeface="+mn-lt"/>
          <a:ea typeface="+mn-ea"/>
          <a:cs typeface="+mn-cs"/>
        </a:defRPr>
      </a:lvl2pPr>
      <a:lvl3pPr marL="6360109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1129" kern="1200">
          <a:solidFill>
            <a:schemeClr val="tx1"/>
          </a:solidFill>
          <a:latin typeface="+mn-lt"/>
          <a:ea typeface="+mn-ea"/>
          <a:cs typeface="+mn-cs"/>
        </a:defRPr>
      </a:lvl3pPr>
      <a:lvl4pPr marL="8904153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4pPr>
      <a:lvl5pPr marL="11448197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5pPr>
      <a:lvl6pPr marL="13992240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6pPr>
      <a:lvl7pPr marL="16536284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7pPr>
      <a:lvl8pPr marL="19080328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8pPr>
      <a:lvl9pPr marL="21624371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1pPr>
      <a:lvl2pPr marL="2544044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2pPr>
      <a:lvl3pPr marL="5088087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3pPr>
      <a:lvl4pPr marL="7632131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4pPr>
      <a:lvl5pPr marL="10176175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5pPr>
      <a:lvl6pPr marL="12720218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6pPr>
      <a:lvl7pPr marL="15264262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7pPr>
      <a:lvl8pPr marL="17808306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8pPr>
      <a:lvl9pPr marL="20352349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95">
                <a:extLst>
                  <a:ext uri="{FF2B5EF4-FFF2-40B4-BE49-F238E27FC236}">
                    <a16:creationId xmlns="" xmlns:a16="http://schemas.microsoft.com/office/drawing/2014/main" id="{604FDFA6-3867-48F0-AF0B-C0886374C8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0" y="29308934"/>
                <a:ext cx="36711898" cy="5611391"/>
              </a:xfrm>
              <a:prstGeom prst="rect">
                <a:avLst/>
              </a:prstGeom>
            </p:spPr>
            <p:txBody>
              <a:bodyPr/>
              <a:lstStyle>
                <a:lvl1pPr marL="266846" indent="-266846" algn="l" defTabSz="1067378" rtl="0" eaLnBrk="1" latinLnBrk="0" hangingPunct="1">
                  <a:lnSpc>
                    <a:spcPct val="90000"/>
                  </a:lnSpc>
                  <a:spcBef>
                    <a:spcPts val="1165"/>
                  </a:spcBef>
                  <a:buFont typeface="Arial"/>
                  <a:buChar char="•"/>
                  <a:defRPr sz="326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0533" indent="-266846" algn="l" defTabSz="1067378" rtl="0" eaLnBrk="1" latinLnBrk="0" hangingPunct="1">
                  <a:lnSpc>
                    <a:spcPct val="90000"/>
                  </a:lnSpc>
                  <a:spcBef>
                    <a:spcPts val="583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34220" indent="-266846" algn="l" defTabSz="1067378" rtl="0" eaLnBrk="1" latinLnBrk="0" hangingPunct="1">
                  <a:lnSpc>
                    <a:spcPct val="90000"/>
                  </a:lnSpc>
                  <a:spcBef>
                    <a:spcPts val="583"/>
                  </a:spcBef>
                  <a:buFont typeface="Arial"/>
                  <a:buChar char="•"/>
                  <a:defRPr sz="23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67906" indent="-266846" algn="l" defTabSz="1067378" rtl="0" eaLnBrk="1" latinLnBrk="0" hangingPunct="1">
                  <a:lnSpc>
                    <a:spcPct val="90000"/>
                  </a:lnSpc>
                  <a:spcBef>
                    <a:spcPts val="583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01599" indent="-266846" algn="l" defTabSz="1067378" rtl="0" eaLnBrk="1" latinLnBrk="0" hangingPunct="1">
                  <a:lnSpc>
                    <a:spcPct val="90000"/>
                  </a:lnSpc>
                  <a:spcBef>
                    <a:spcPts val="583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935287" indent="-266846" algn="l" defTabSz="1067378" rtl="0" eaLnBrk="1" latinLnBrk="0" hangingPunct="1">
                  <a:lnSpc>
                    <a:spcPct val="90000"/>
                  </a:lnSpc>
                  <a:spcBef>
                    <a:spcPts val="583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468974" indent="-266846" algn="l" defTabSz="1067378" rtl="0" eaLnBrk="1" latinLnBrk="0" hangingPunct="1">
                  <a:lnSpc>
                    <a:spcPct val="90000"/>
                  </a:lnSpc>
                  <a:spcBef>
                    <a:spcPts val="583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002660" indent="-266846" algn="l" defTabSz="1067378" rtl="0" eaLnBrk="1" latinLnBrk="0" hangingPunct="1">
                  <a:lnSpc>
                    <a:spcPct val="90000"/>
                  </a:lnSpc>
                  <a:spcBef>
                    <a:spcPts val="583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536347" indent="-266846" algn="l" defTabSz="1067378" rtl="0" eaLnBrk="1" latinLnBrk="0" hangingPunct="1">
                  <a:lnSpc>
                    <a:spcPct val="90000"/>
                  </a:lnSpc>
                  <a:spcBef>
                    <a:spcPts val="583"/>
                  </a:spcBef>
                  <a:buFont typeface="Arial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Font typeface="Arial"/>
                  <a:buNone/>
                </a:pPr>
                <a:r>
                  <a:rPr lang="fa-IR" sz="6000" dirty="0" smtClean="0">
                    <a:solidFill>
                      <a:schemeClr val="tx2"/>
                    </a:solidFill>
                    <a:cs typeface="B Titr" panose="00000700000000000000" pitchFamily="2" charset="-78"/>
                  </a:rPr>
                  <a:t>نتایج</a:t>
                </a:r>
                <a:endParaRPr lang="fa-IR" sz="6000" dirty="0">
                  <a:solidFill>
                    <a:schemeClr val="tx2"/>
                  </a:solidFill>
                  <a:cs typeface="B Titr" panose="00000700000000000000" pitchFamily="2" charset="-78"/>
                </a:endParaRPr>
              </a:p>
              <a:p>
                <a:pPr marL="0" indent="0" algn="just" rtl="1">
                  <a:buNone/>
                </a:pPr>
                <a:r>
                  <a:rPr lang="fa-IR" sz="6000" dirty="0" smtClean="0">
                    <a:cs typeface="B Lotus" panose="00000400000000000000" pitchFamily="2" charset="-78"/>
                  </a:rPr>
                  <a:t>در </a:t>
                </a:r>
                <a:r>
                  <a:rPr lang="fa-IR" sz="6000" dirty="0">
                    <a:cs typeface="B Lotus" panose="00000400000000000000" pitchFamily="2" charset="-78"/>
                  </a:rPr>
                  <a:t>مقایسه با چشمه­های </a:t>
                </a:r>
                <a:r>
                  <a:rPr lang="fa-IR" sz="6000" dirty="0" smtClean="0">
                    <a:cs typeface="B Lotus" panose="00000400000000000000" pitchFamily="2" charset="-78"/>
                  </a:rPr>
                  <a:t>رادیوایزوتوپی، </a:t>
                </a:r>
                <a:r>
                  <a:rPr lang="fa-IR" sz="6000" dirty="0">
                    <a:cs typeface="B Lotus" panose="00000400000000000000" pitchFamily="2" charset="-78"/>
                  </a:rPr>
                  <a:t>چشمه موسبائر سینکروترونی کاملا قطبیده است و تمام انرژی باریکه پرتو در ناحیه رزونانس قرار دارد، یعنی سینکروترون تابش رزونانسی را برای هسته موسبائر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5400" i="1">
                            <a:latin typeface="Cambria Math"/>
                            <a:cs typeface="B Lotus" panose="00000400000000000000" pitchFamily="2" charset="-78"/>
                          </a:rPr>
                        </m:ctrlPr>
                      </m:sPrePr>
                      <m:sub>
                        <m:r>
                          <a:rPr lang="en-US" sz="5400">
                            <a:latin typeface="Cambria Math"/>
                            <a:cs typeface="B Lotus" panose="00000400000000000000" pitchFamily="2" charset="-78"/>
                          </a:rPr>
                          <m:t>26</m:t>
                        </m:r>
                      </m:sub>
                      <m:sup>
                        <m:r>
                          <a:rPr lang="en-US" sz="5400">
                            <a:latin typeface="Cambria Math"/>
                            <a:cs typeface="B Lotus" panose="00000400000000000000" pitchFamily="2" charset="-78"/>
                          </a:rPr>
                          <m:t>57</m:t>
                        </m:r>
                      </m:sup>
                      <m:e>
                        <m:r>
                          <a:rPr lang="en-US" sz="5400">
                            <a:latin typeface="Cambria Math"/>
                            <a:cs typeface="B Lotus" panose="00000400000000000000" pitchFamily="2" charset="-78"/>
                          </a:rPr>
                          <m:t>𝐹𝑒</m:t>
                        </m:r>
                      </m:e>
                    </m:sPre>
                  </m:oMath>
                </a14:m>
                <a:r>
                  <a:rPr lang="en-US" sz="5400" dirty="0">
                    <a:cs typeface="B Lotus" panose="00000400000000000000" pitchFamily="2" charset="-78"/>
                  </a:rPr>
                  <a:t> </a:t>
                </a:r>
                <a:r>
                  <a:rPr lang="fa-IR" sz="6000" dirty="0">
                    <a:cs typeface="B Lotus" panose="00000400000000000000" pitchFamily="2" charset="-78"/>
                  </a:rPr>
                  <a:t>در </a:t>
                </a:r>
                <a:r>
                  <a:rPr lang="en-US" sz="5400" dirty="0">
                    <a:cs typeface="B Lotus" panose="00000400000000000000" pitchFamily="2" charset="-78"/>
                  </a:rPr>
                  <a:t>14/41 </a:t>
                </a:r>
                <a:r>
                  <a:rPr lang="en-US" sz="5400" dirty="0" err="1">
                    <a:cs typeface="B Lotus" panose="00000400000000000000" pitchFamily="2" charset="-78"/>
                  </a:rPr>
                  <a:t>keV</a:t>
                </a:r>
                <a:r>
                  <a:rPr lang="fa-IR" sz="6000" dirty="0">
                    <a:cs typeface="B Lotus" panose="00000400000000000000" pitchFamily="2" charset="-78"/>
                  </a:rPr>
                  <a:t> با پهنای باند حدود </a:t>
                </a:r>
                <a:r>
                  <a:rPr lang="en-US" sz="5400" dirty="0">
                    <a:cs typeface="B Lotus" panose="00000400000000000000" pitchFamily="2" charset="-78"/>
                  </a:rPr>
                  <a:t>15 </a:t>
                </a:r>
                <a:r>
                  <a:rPr lang="en-US" sz="5400" dirty="0" err="1">
                    <a:cs typeface="B Lotus" panose="00000400000000000000" pitchFamily="2" charset="-78"/>
                  </a:rPr>
                  <a:t>neV</a:t>
                </a:r>
                <a:r>
                  <a:rPr lang="fa-IR" sz="5400" dirty="0">
                    <a:cs typeface="B Lotus" panose="00000400000000000000" pitchFamily="2" charset="-78"/>
                  </a:rPr>
                  <a:t> </a:t>
                </a:r>
                <a:r>
                  <a:rPr lang="fa-IR" sz="6000" dirty="0">
                    <a:cs typeface="B Lotus" panose="00000400000000000000" pitchFamily="2" charset="-78"/>
                  </a:rPr>
                  <a:t>تولید </a:t>
                </a:r>
                <a:r>
                  <a:rPr lang="fa-IR" sz="6000" dirty="0" smtClean="0">
                    <a:cs typeface="B Lotus" panose="00000400000000000000" pitchFamily="2" charset="-78"/>
                  </a:rPr>
                  <a:t>می­کند</a:t>
                </a:r>
                <a:r>
                  <a:rPr lang="fa-IR" sz="6000" dirty="0">
                    <a:cs typeface="B Lotus" panose="00000400000000000000" pitchFamily="2" charset="-78"/>
                  </a:rPr>
                  <a:t> </a:t>
                </a:r>
                <a:r>
                  <a:rPr lang="fa-IR" sz="6000" dirty="0" smtClean="0">
                    <a:cs typeface="B Lotus" panose="00000400000000000000" pitchFamily="2" charset="-78"/>
                  </a:rPr>
                  <a:t>و دارای </a:t>
                </a:r>
                <a:r>
                  <a:rPr lang="fa-IR" sz="6000" dirty="0">
                    <a:cs typeface="B Lotus" panose="00000400000000000000" pitchFamily="2" charset="-78"/>
                  </a:rPr>
                  <a:t>درخشندگی بالاست و قابلیت متمرکز کردن باریکه بر روی هدفی با ابعاد میکرونی را دارد. </a:t>
                </a:r>
                <a:r>
                  <a:rPr lang="fa-IR" sz="6000" i="1" dirty="0" smtClean="0">
                    <a:cs typeface="B Lotus" panose="00000400000000000000" pitchFamily="2" charset="-78"/>
                  </a:rPr>
                  <a:t>تابش گامای پارامتری حاصل از بلوری حاوی هسته </a:t>
                </a:r>
                <a:r>
                  <a:rPr lang="fa-IR" sz="6000" i="1" dirty="0">
                    <a:cs typeface="B Lotus" panose="00000400000000000000" pitchFamily="2" charset="-78"/>
                  </a:rPr>
                  <a:t>موسبائر از نوع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5400" i="1">
                            <a:latin typeface="Cambria Math"/>
                          </a:rPr>
                        </m:ctrlPr>
                      </m:sPrePr>
                      <m:sub>
                        <m:r>
                          <a:rPr lang="en-US" sz="5400" i="1">
                            <a:latin typeface="Cambria Math"/>
                          </a:rPr>
                          <m:t>26</m:t>
                        </m:r>
                      </m:sub>
                      <m:sup>
                        <m:r>
                          <a:rPr lang="en-US" sz="5400" i="1">
                            <a:latin typeface="Cambria Math"/>
                          </a:rPr>
                          <m:t>57</m:t>
                        </m:r>
                      </m:sup>
                      <m:e>
                        <m:r>
                          <a:rPr lang="en-US" sz="5400" i="1">
                            <a:latin typeface="Cambria Math"/>
                          </a:rPr>
                          <m:t>𝐹𝑒</m:t>
                        </m:r>
                      </m:e>
                    </m:sPre>
                  </m:oMath>
                </a14:m>
                <a:r>
                  <a:rPr lang="fa-IR" sz="6000" i="1" dirty="0">
                    <a:cs typeface="B Lotus" panose="00000400000000000000" pitchFamily="2" charset="-78"/>
                  </a:rPr>
                  <a:t>، امکان دستیابی به یک چشمه نوین با باریکه متمرکز از فوتونهای رزونانسی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5400" i="1">
                            <a:latin typeface="Cambria Math"/>
                          </a:rPr>
                          <m:t>𝑃𝐺𝑅</m:t>
                        </m:r>
                      </m:sub>
                    </m:sSub>
                    <m:r>
                      <a:rPr lang="en-US" sz="5400" i="1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5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/>
                          </a:rPr>
                          <m:t>14</m:t>
                        </m:r>
                      </m:num>
                      <m:den>
                        <m:r>
                          <a:rPr lang="en-US" sz="5400" i="1">
                            <a:latin typeface="Cambria Math"/>
                          </a:rPr>
                          <m:t>41</m:t>
                        </m:r>
                        <m:r>
                          <a:rPr lang="en-US" sz="5400" i="1">
                            <a:latin typeface="Cambria Math"/>
                          </a:rPr>
                          <m:t> </m:t>
                        </m:r>
                        <m:r>
                          <a:rPr lang="en-US" sz="5400" i="1">
                            <a:latin typeface="Cambria Math"/>
                          </a:rPr>
                          <m:t>𝑘𝑒𝑉</m:t>
                        </m:r>
                      </m:den>
                    </m:f>
                  </m:oMath>
                </a14:m>
                <a:r>
                  <a:rPr lang="fa-IR" sz="6000" i="1" dirty="0" smtClean="0">
                    <a:cs typeface="B Lotus" panose="00000400000000000000" pitchFamily="2" charset="-78"/>
                  </a:rPr>
                  <a:t> </a:t>
                </a:r>
                <a:r>
                  <a:rPr lang="fa-IR" sz="6000" i="1" dirty="0">
                    <a:cs typeface="B Lotus" panose="00000400000000000000" pitchFamily="2" charset="-78"/>
                  </a:rPr>
                  <a:t>با پهنای باند طیفی </a:t>
                </a:r>
                <a14:m>
                  <m:oMath xmlns:m="http://schemas.openxmlformats.org/officeDocument/2006/math">
                    <m:r>
                      <a:rPr lang="en-US" sz="5400" i="1">
                        <a:latin typeface="Cambria Math"/>
                      </a:rPr>
                      <m:t> ∆</m:t>
                    </m:r>
                    <m:r>
                      <a:rPr lang="en-US" sz="5400" i="1">
                        <a:latin typeface="Cambria Math"/>
                      </a:rPr>
                      <m:t>𝐸</m:t>
                    </m:r>
                    <m:r>
                      <a:rPr lang="en-US" sz="5400" i="1">
                        <a:latin typeface="Cambria Math"/>
                      </a:rPr>
                      <m:t>≈</m:t>
                    </m:r>
                    <m:r>
                      <a:rPr lang="en-US" sz="5400" i="1">
                        <a:latin typeface="Cambria Math"/>
                      </a:rPr>
                      <m:t>𝛤</m:t>
                    </m:r>
                    <m:r>
                      <a:rPr lang="en-US" sz="5400" i="1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5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5400" i="1">
                            <a:latin typeface="Cambria Math"/>
                          </a:rPr>
                          <m:t>67</m:t>
                        </m:r>
                        <m:r>
                          <a:rPr lang="en-US" sz="5400" i="1">
                            <a:latin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sz="5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5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5400" i="1">
                                <a:latin typeface="Cambria Math"/>
                              </a:rPr>
                              <m:t>12</m:t>
                            </m:r>
                          </m:sup>
                        </m:sSup>
                        <m:r>
                          <a:rPr lang="en-US" sz="5400" i="1">
                            <a:latin typeface="Cambria Math"/>
                          </a:rPr>
                          <m:t> </m:t>
                        </m:r>
                        <m:r>
                          <a:rPr lang="en-US" sz="5400" i="1">
                            <a:latin typeface="Cambria Math"/>
                          </a:rPr>
                          <m:t>𝑘𝑒𝑉</m:t>
                        </m:r>
                      </m:den>
                    </m:f>
                  </m:oMath>
                </a14:m>
                <a:r>
                  <a:rPr lang="en-US" sz="6000" i="1" dirty="0">
                    <a:cs typeface="B Lotus" panose="00000400000000000000" pitchFamily="2" charset="-78"/>
                  </a:rPr>
                  <a:t> </a:t>
                </a:r>
                <a:r>
                  <a:rPr lang="fa-IR" sz="6000" i="1" dirty="0" smtClean="0">
                    <a:cs typeface="B Lotus" panose="00000400000000000000" pitchFamily="2" charset="-78"/>
                  </a:rPr>
                  <a:t>و </a:t>
                </a:r>
                <a:r>
                  <a:rPr lang="fa-IR" sz="6000" i="1" dirty="0">
                    <a:cs typeface="B Lotus" panose="00000400000000000000" pitchFamily="2" charset="-78"/>
                  </a:rPr>
                  <a:t>پرتوزایی زیاد که بتواند در هر ثانیه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5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5400" i="1">
                                <a:latin typeface="Cambria Math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ru-RU" sz="5400" i="1">
                            <a:latin typeface="Cambria Math"/>
                          </a:rPr>
                          <m:t>𝑃𝐺𝑅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5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5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5400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ru-RU" sz="5400" i="1">
                                <a:latin typeface="Cambria Math"/>
                              </a:rPr>
                              <m:t>−</m:t>
                            </m:r>
                            <m:r>
                              <a:rPr lang="ru-RU" sz="5400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ru-RU" sz="5400" i="1">
                        <a:latin typeface="Cambria Math"/>
                      </a:rPr>
                      <m:t>=</m:t>
                    </m:r>
                    <m:r>
                      <a:rPr lang="en-US" sz="5400" i="1">
                        <a:latin typeface="Cambria Math"/>
                      </a:rPr>
                      <m:t>2</m:t>
                    </m:r>
                    <m:r>
                      <a:rPr lang="en-US" sz="5400" i="1">
                        <a:latin typeface="Cambria Math"/>
                      </a:rPr>
                      <m:t>/</m:t>
                    </m:r>
                    <m:r>
                      <a:rPr lang="en-US" sz="5400" i="1">
                        <a:latin typeface="Cambria Math"/>
                      </a:rPr>
                      <m:t>60</m:t>
                    </m:r>
                    <m:r>
                      <a:rPr lang="en-US" sz="5400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sz="5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54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5400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5400" i="1">
                        <a:latin typeface="Cambria Math"/>
                      </a:rPr>
                      <m:t>𝐽</m:t>
                    </m:r>
                    <m:r>
                      <a:rPr lang="en-US" sz="5400" i="1">
                        <a:latin typeface="Cambria Math"/>
                      </a:rPr>
                      <m:t>[</m:t>
                    </m:r>
                    <m:r>
                      <a:rPr lang="en-US" sz="5400" i="1">
                        <a:latin typeface="Cambria Math"/>
                      </a:rPr>
                      <m:t>𝐴</m:t>
                    </m:r>
                    <m:r>
                      <a:rPr lang="en-US" sz="5400" i="1">
                        <a:latin typeface="Cambria Math"/>
                      </a:rPr>
                      <m:t>]</m:t>
                    </m:r>
                  </m:oMath>
                </a14:m>
                <a:r>
                  <a:rPr lang="fa-IR" sz="5400" i="1" dirty="0">
                    <a:cs typeface="B Lotus" panose="00000400000000000000" pitchFamily="2" charset="-78"/>
                  </a:rPr>
                  <a:t> </a:t>
                </a:r>
                <a:r>
                  <a:rPr lang="fa-IR" sz="6000" i="1" dirty="0">
                    <a:cs typeface="B Lotus" panose="00000400000000000000" pitchFamily="2" charset="-78"/>
                  </a:rPr>
                  <a:t>فوتون درون یک مخروط با زاویه فضایی بسیار کوچک </a:t>
                </a:r>
                <a14:m>
                  <m:oMath xmlns:m="http://schemas.openxmlformats.org/officeDocument/2006/math">
                    <m:r>
                      <a:rPr lang="en-US" sz="800" i="1" smtClean="0">
                        <a:solidFill>
                          <a:schemeClr val="bg1"/>
                        </a:solidFill>
                        <a:latin typeface="Cambria Math"/>
                      </a:rPr>
                      <m:t>∆</m:t>
                    </m:r>
                  </m:oMath>
                </a14:m>
                <a:r>
                  <a:rPr lang="fa-IR" sz="6000" i="1" dirty="0" smtClean="0">
                    <a:cs typeface="B Lotus" panose="00000400000000000000" pitchFamily="2" charset="-78"/>
                  </a:rPr>
                  <a:t>گسیل </a:t>
                </a:r>
                <a:r>
                  <a:rPr lang="fa-IR" sz="6000" i="1" dirty="0">
                    <a:cs typeface="B Lotus" panose="00000400000000000000" pitchFamily="2" charset="-78"/>
                  </a:rPr>
                  <a:t>کند، وجود دارد. </a:t>
                </a:r>
                <a:endParaRPr lang="en-US" sz="6000" dirty="0">
                  <a:cs typeface="B Lotus" panose="00000400000000000000" pitchFamily="2" charset="-78"/>
                </a:endParaRPr>
              </a:p>
            </p:txBody>
          </p:sp>
        </mc:Choice>
        <mc:Fallback xmlns="">
          <p:sp>
            <p:nvSpPr>
              <p:cNvPr id="22" name="Content Placeholder 95">
                <a:extLst>
                  <a:ext uri="{FF2B5EF4-FFF2-40B4-BE49-F238E27FC236}">
                    <a16:creationId xmlns:a16="http://schemas.microsoft.com/office/drawing/2014/main" xmlns="" id="{604FDFA6-3867-48F0-AF0B-C0886374C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0" y="29308934"/>
                <a:ext cx="36711898" cy="5611391"/>
              </a:xfrm>
              <a:prstGeom prst="rect">
                <a:avLst/>
              </a:prstGeom>
              <a:blipFill rotWithShape="1">
                <a:blip r:embed="rId2"/>
                <a:stretch>
                  <a:fillRect l="-1528" t="-4565" r="-996" b="-119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 smtClean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091612" y="562194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 fontAlgn="base"/>
            <a:r>
              <a:rPr lang="fa-IR" sz="10000" b="1" dirty="0" smtClean="0">
                <a:solidFill>
                  <a:srgbClr val="C00000"/>
                </a:solidFill>
                <a:cs typeface="B Titr" panose="00000700000000000000" pitchFamily="2" charset="-78"/>
              </a:rPr>
              <a:t>طیف­سنجی </a:t>
            </a:r>
            <a:r>
              <a:rPr lang="fa-IR" sz="10000" b="1" dirty="0">
                <a:solidFill>
                  <a:srgbClr val="C00000"/>
                </a:solidFill>
                <a:cs typeface="B Titr" panose="00000700000000000000" pitchFamily="2" charset="-78"/>
              </a:rPr>
              <a:t>موسبائر با روش­های نوین</a:t>
            </a:r>
            <a:endParaRPr lang="en-US" sz="10000" b="1" dirty="0">
              <a:solidFill>
                <a:srgbClr val="C00000"/>
              </a:solidFill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049581" y="2200015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7200" b="1" dirty="0" smtClean="0">
                <a:solidFill>
                  <a:schemeClr val="accent5">
                    <a:lumMod val="50000"/>
                  </a:schemeClr>
                </a:solidFill>
                <a:cs typeface="B Lotus" panose="00000400000000000000" pitchFamily="2" charset="-78"/>
              </a:rPr>
              <a:t>عباس احمدی</a:t>
            </a:r>
            <a:endParaRPr lang="en-US" sz="7200" b="1" dirty="0">
              <a:solidFill>
                <a:schemeClr val="accent5">
                  <a:lumMod val="50000"/>
                </a:schemeClr>
              </a:solidFill>
              <a:cs typeface="B Lotus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90691" y="3400344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7200" b="1" dirty="0" smtClean="0">
                <a:solidFill>
                  <a:srgbClr val="C00000"/>
                </a:solidFill>
                <a:cs typeface="B Lotus" panose="00000400000000000000" pitchFamily="2" charset="-78"/>
              </a:rPr>
              <a:t>گروه </a:t>
            </a:r>
            <a:r>
              <a:rPr lang="fa-IR" sz="7200" b="1" dirty="0">
                <a:solidFill>
                  <a:srgbClr val="C00000"/>
                </a:solidFill>
                <a:cs typeface="B Lotus" panose="00000400000000000000" pitchFamily="2" charset="-78"/>
              </a:rPr>
              <a:t>فیزیک و مهندسی هسته­ای، واحد ملاير، دانشگاه آزاد </a:t>
            </a:r>
            <a:r>
              <a:rPr lang="fa-IR" sz="7200" b="1" dirty="0" smtClean="0">
                <a:solidFill>
                  <a:srgbClr val="C00000"/>
                </a:solidFill>
                <a:cs typeface="B Lotus" panose="00000400000000000000" pitchFamily="2" charset="-78"/>
              </a:rPr>
              <a:t>اسلامي</a:t>
            </a:r>
            <a:endParaRPr lang="en-US" sz="7200" b="1" dirty="0">
              <a:solidFill>
                <a:srgbClr val="C00000"/>
              </a:solidFill>
              <a:cs typeface="B Lotus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23" name="Content Placeholder 92">
            <a:extLst>
              <a:ext uri="{FF2B5EF4-FFF2-40B4-BE49-F238E27FC236}">
                <a16:creationId xmlns="" xmlns:a16="http://schemas.microsoft.com/office/drawing/2014/main" id="{CD429459-56A1-49C8-BDCA-6BF803974182}"/>
              </a:ext>
            </a:extLst>
          </p:cNvPr>
          <p:cNvSpPr txBox="1">
            <a:spLocks/>
          </p:cNvSpPr>
          <p:nvPr/>
        </p:nvSpPr>
        <p:spPr>
          <a:xfrm>
            <a:off x="663495" y="19811808"/>
            <a:ext cx="12386085" cy="15108517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Arial"/>
              <a:buNone/>
            </a:pPr>
            <a:r>
              <a:rPr lang="fa-IR" sz="6000" dirty="0">
                <a:solidFill>
                  <a:schemeClr val="tx2"/>
                </a:solidFill>
                <a:cs typeface="B Titr" panose="00000700000000000000" pitchFamily="2" charset="-78"/>
              </a:rPr>
              <a:t>مراجع</a:t>
            </a:r>
          </a:p>
          <a:p>
            <a:pPr marL="0" indent="0" algn="just" rtl="1">
              <a:buNone/>
            </a:pPr>
            <a:r>
              <a:rPr lang="en-US" sz="6000" dirty="0"/>
              <a:t> </a:t>
            </a: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1</a:t>
            </a:r>
            <a:r>
              <a:rPr lang="fa-IR" sz="6000" dirty="0">
                <a:cs typeface="B Lotus" panose="00000400000000000000" pitchFamily="2" charset="-78"/>
              </a:rPr>
              <a:t>] رحیقی</a:t>
            </a:r>
            <a:r>
              <a:rPr lang="ar-SA" sz="6000" dirty="0">
                <a:cs typeface="B Lotus" panose="00000400000000000000" pitchFamily="2" charset="-78"/>
              </a:rPr>
              <a:t>، جواد و همکاران؛ «</a:t>
            </a:r>
            <a:r>
              <a:rPr lang="ar-SA" sz="6000" i="1" dirty="0">
                <a:cs typeface="B Lotus" panose="00000400000000000000" pitchFamily="2" charset="-78"/>
              </a:rPr>
              <a:t>چشمه نور ایران، اولین آزمایشگاه ملی برای تحقیقات بین رشته­ای</a:t>
            </a:r>
            <a:r>
              <a:rPr lang="ar-SA" sz="6000" dirty="0">
                <a:cs typeface="B Lotus" panose="00000400000000000000" pitchFamily="2" charset="-78"/>
              </a:rPr>
              <a:t>»؛ مجلة پژوهش فيزيك ایران، جلد 15، تابستان </a:t>
            </a:r>
            <a:r>
              <a:rPr lang="ar-SA" sz="6000" dirty="0" smtClean="0">
                <a:cs typeface="B Lotus" panose="00000400000000000000" pitchFamily="2" charset="-78"/>
              </a:rPr>
              <a:t>1394</a:t>
            </a:r>
            <a:r>
              <a:rPr lang="fa-IR" sz="6000" dirty="0" smtClean="0">
                <a:cs typeface="B Lotus" panose="00000400000000000000" pitchFamily="2" charset="-78"/>
              </a:rPr>
              <a:t>.</a:t>
            </a:r>
          </a:p>
          <a:p>
            <a:pPr marL="0" indent="0" algn="just">
              <a:buNone/>
            </a:pPr>
            <a:r>
              <a:rPr lang="en-US" sz="5400" dirty="0"/>
              <a:t>[</a:t>
            </a:r>
            <a:r>
              <a:rPr lang="fa-IR" sz="5400" dirty="0"/>
              <a:t>2</a:t>
            </a:r>
            <a:r>
              <a:rPr lang="en-US" sz="5400" dirty="0"/>
              <a:t>] Y. Yoshida and G. </a:t>
            </a:r>
            <a:r>
              <a:rPr lang="en-US" sz="5400" dirty="0" err="1"/>
              <a:t>Langouche</a:t>
            </a:r>
            <a:r>
              <a:rPr lang="en-US" sz="5400" dirty="0"/>
              <a:t>, "</a:t>
            </a:r>
            <a:r>
              <a:rPr lang="en-US" sz="5400" i="1" dirty="0"/>
              <a:t>Modern </a:t>
            </a:r>
            <a:r>
              <a:rPr lang="en-US" sz="5400" i="1" dirty="0" err="1"/>
              <a:t>Mössbauer</a:t>
            </a:r>
            <a:r>
              <a:rPr lang="en-US" sz="5400" i="1" dirty="0"/>
              <a:t> Spectroscopy; New Challenges Based on Cutting-Edge Techniques</a:t>
            </a:r>
            <a:r>
              <a:rPr lang="en-US" sz="5400" dirty="0"/>
              <a:t>"; Springer Singapore,(2021) </a:t>
            </a:r>
            <a:r>
              <a:rPr lang="en-US" sz="5400" dirty="0" smtClean="0"/>
              <a:t>523.</a:t>
            </a:r>
          </a:p>
          <a:p>
            <a:pPr marL="0" indent="0" algn="just">
              <a:buNone/>
            </a:pPr>
            <a:r>
              <a:rPr lang="en-US" sz="5400" dirty="0" smtClean="0"/>
              <a:t>[</a:t>
            </a:r>
            <a:r>
              <a:rPr lang="fa-IR" sz="5400" dirty="0" smtClean="0"/>
              <a:t>3</a:t>
            </a:r>
            <a:r>
              <a:rPr lang="en-US" sz="5400" dirty="0" smtClean="0"/>
              <a:t>] </a:t>
            </a:r>
            <a:r>
              <a:rPr lang="en-US" sz="5400" dirty="0"/>
              <a:t>T. Perez, et al., "</a:t>
            </a:r>
            <a:r>
              <a:rPr lang="en-US" sz="5400" i="1" dirty="0"/>
              <a:t>A Synchrotron </a:t>
            </a:r>
            <a:r>
              <a:rPr lang="en-US" sz="5400" i="1" dirty="0" err="1"/>
              <a:t>Mössbauer</a:t>
            </a:r>
            <a:r>
              <a:rPr lang="en-US" sz="5400" i="1" dirty="0"/>
              <a:t> Spectroscopy Study of a Hydrated Iron-Sulfate at High Pressures</a:t>
            </a:r>
            <a:r>
              <a:rPr lang="en-US" sz="5400" dirty="0"/>
              <a:t>"; Minerals 10,(2020), 146.</a:t>
            </a:r>
          </a:p>
          <a:p>
            <a:pPr marL="0" indent="0" algn="just">
              <a:buNone/>
            </a:pPr>
            <a:r>
              <a:rPr lang="en-US" sz="5400" dirty="0" smtClean="0"/>
              <a:t>[</a:t>
            </a:r>
            <a:r>
              <a:rPr lang="fa-IR" sz="5400" dirty="0" smtClean="0"/>
              <a:t>4</a:t>
            </a:r>
            <a:r>
              <a:rPr lang="en-US" sz="5400" dirty="0" smtClean="0"/>
              <a:t>] </a:t>
            </a:r>
            <a:r>
              <a:rPr lang="en-US" sz="5400" dirty="0"/>
              <a:t>A. Ahmadi and I.D. </a:t>
            </a:r>
            <a:r>
              <a:rPr lang="en-US" sz="5400" dirty="0" err="1"/>
              <a:t>Feranchuk</a:t>
            </a:r>
            <a:r>
              <a:rPr lang="en-US" sz="5400" dirty="0"/>
              <a:t>, "</a:t>
            </a:r>
            <a:r>
              <a:rPr lang="en-US" sz="5400" i="1" dirty="0"/>
              <a:t>Parametric gamma radiation from electron in </a:t>
            </a:r>
            <a:r>
              <a:rPr lang="en-US" sz="5400" i="1" dirty="0" err="1"/>
              <a:t>Mössbauer</a:t>
            </a:r>
            <a:r>
              <a:rPr lang="en-US" sz="5400" i="1" dirty="0"/>
              <a:t> crystal</a:t>
            </a:r>
            <a:r>
              <a:rPr lang="en-US" sz="5400" dirty="0"/>
              <a:t>"; </a:t>
            </a:r>
            <a:r>
              <a:rPr lang="en-US" sz="5400" i="1" dirty="0"/>
              <a:t>Eur. Phys. Journal Applied Physics</a:t>
            </a:r>
            <a:r>
              <a:rPr lang="en-US" sz="5400" dirty="0"/>
              <a:t>, </a:t>
            </a:r>
            <a:r>
              <a:rPr lang="en-US" sz="5400" b="1" dirty="0"/>
              <a:t>62</a:t>
            </a:r>
            <a:r>
              <a:rPr lang="en-US" sz="5400" dirty="0"/>
              <a:t>, (2013), 10702</a:t>
            </a:r>
            <a:r>
              <a:rPr lang="en-US" sz="5400" dirty="0" smtClean="0"/>
              <a:t>.</a:t>
            </a:r>
          </a:p>
          <a:p>
            <a:pPr marL="0" indent="0" algn="just">
              <a:buNone/>
            </a:pPr>
            <a:r>
              <a:rPr lang="en-US" sz="5400" dirty="0" smtClean="0"/>
              <a:t>[</a:t>
            </a:r>
            <a:r>
              <a:rPr lang="fa-IR" sz="5400" dirty="0" smtClean="0"/>
              <a:t>5</a:t>
            </a:r>
            <a:r>
              <a:rPr lang="en-US" sz="5400" dirty="0" smtClean="0"/>
              <a:t>] </a:t>
            </a:r>
            <a:r>
              <a:rPr lang="en-US" sz="5400" dirty="0"/>
              <a:t>O. </a:t>
            </a:r>
            <a:r>
              <a:rPr lang="en-US" sz="5400" dirty="0" err="1"/>
              <a:t>Skoromnik</a:t>
            </a:r>
            <a:r>
              <a:rPr lang="en-US" sz="5400" dirty="0"/>
              <a:t>, I. </a:t>
            </a:r>
            <a:r>
              <a:rPr lang="en-US" sz="5400" dirty="0" err="1"/>
              <a:t>Feranchuk</a:t>
            </a:r>
            <a:r>
              <a:rPr lang="en-US" sz="5400" dirty="0"/>
              <a:t>, et al., "</a:t>
            </a:r>
            <a:r>
              <a:rPr lang="en-US" sz="5400" i="1" dirty="0"/>
              <a:t>Parametric </a:t>
            </a:r>
            <a:r>
              <a:rPr lang="en-US" sz="5400" i="1" dirty="0" err="1"/>
              <a:t>Mössbauer</a:t>
            </a:r>
            <a:r>
              <a:rPr lang="en-US" sz="5400" i="1" dirty="0"/>
              <a:t> radiation source</a:t>
            </a:r>
            <a:r>
              <a:rPr lang="en-US" sz="5400" dirty="0"/>
              <a:t>"; </a:t>
            </a:r>
            <a:r>
              <a:rPr lang="en-US" sz="5400" i="1" dirty="0"/>
              <a:t>Accelerator Physics</a:t>
            </a:r>
            <a:r>
              <a:rPr lang="en-US" sz="5400" dirty="0"/>
              <a:t>, (2019</a:t>
            </a:r>
            <a:r>
              <a:rPr lang="en-US" sz="5400" dirty="0" smtClean="0"/>
              <a:t>). </a:t>
            </a:r>
            <a:endParaRPr lang="en-US" sz="5400" dirty="0"/>
          </a:p>
        </p:txBody>
      </p:sp>
      <p:sp>
        <p:nvSpPr>
          <p:cNvPr id="26" name="Content Placeholder 95">
            <a:extLst>
              <a:ext uri="{FF2B5EF4-FFF2-40B4-BE49-F238E27FC236}">
                <a16:creationId xmlns=""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29256999" y="5334256"/>
            <a:ext cx="21227508" cy="10980566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مقدمه</a:t>
            </a:r>
          </a:p>
          <a:p>
            <a:pPr marL="0" indent="0" algn="just" rtl="1"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طیف سنجی </a:t>
            </a:r>
            <a:r>
              <a:rPr lang="fa-IR" sz="6000" dirty="0">
                <a:cs typeface="B Lotus" panose="00000400000000000000" pitchFamily="2" charset="-78"/>
              </a:rPr>
              <a:t>موسبائر یک روش آنالیزی بسیار دقیق با کاربردهای متعدد </a:t>
            </a:r>
            <a:r>
              <a:rPr lang="fa-IR" sz="6000" dirty="0" smtClean="0">
                <a:cs typeface="B Lotus" panose="00000400000000000000" pitchFamily="2" charset="-78"/>
              </a:rPr>
              <a:t>است که ارتباط تنگاتنگی با فیزیک هسته ای و حالت جامد دارد و اساس آن جذب و نشر بدون پس زنی پرتوی گاما در مواد جامد است. </a:t>
            </a:r>
            <a:r>
              <a:rPr lang="fa-IR" sz="6000" dirty="0">
                <a:cs typeface="B Lotus" panose="00000400000000000000" pitchFamily="2" charset="-78"/>
              </a:rPr>
              <a:t>از </a:t>
            </a:r>
            <a:r>
              <a:rPr lang="fa-IR" sz="6000" dirty="0" smtClean="0">
                <a:cs typeface="B Lotus" panose="00000400000000000000" pitchFamily="2" charset="-78"/>
              </a:rPr>
              <a:t>محدودیتهای </a:t>
            </a:r>
            <a:r>
              <a:rPr lang="fa-IR" sz="6000" dirty="0">
                <a:cs typeface="B Lotus" panose="00000400000000000000" pitchFamily="2" charset="-78"/>
              </a:rPr>
              <a:t>عملی طیف سنجی موسبائر به روش </a:t>
            </a:r>
            <a:r>
              <a:rPr lang="fa-IR" sz="6000" dirty="0" smtClean="0">
                <a:cs typeface="B Lotus" panose="00000400000000000000" pitchFamily="2" charset="-78"/>
              </a:rPr>
              <a:t>سنتی، </a:t>
            </a:r>
            <a:r>
              <a:rPr lang="fa-IR" sz="6000" dirty="0">
                <a:cs typeface="B Lotus" panose="00000400000000000000" pitchFamily="2" charset="-78"/>
              </a:rPr>
              <a:t>می­توان به کم بودن پرتوزایی چشمه­های </a:t>
            </a:r>
            <a:r>
              <a:rPr lang="fa-IR" sz="6000" dirty="0" smtClean="0">
                <a:cs typeface="B Lotus" panose="00000400000000000000" pitchFamily="2" charset="-78"/>
              </a:rPr>
              <a:t>رادیوایزوتوپی و </a:t>
            </a:r>
            <a:r>
              <a:rPr lang="fa-IR" sz="6000" dirty="0">
                <a:cs typeface="B Lotus" panose="00000400000000000000" pitchFamily="2" charset="-78"/>
              </a:rPr>
              <a:t>نیم عمر کوتاه آنها </a:t>
            </a:r>
            <a:r>
              <a:rPr lang="fa-IR" sz="6000" dirty="0" smtClean="0">
                <a:cs typeface="B Lotus" panose="00000400000000000000" pitchFamily="2" charset="-78"/>
              </a:rPr>
              <a:t>اشاره کرد که باعث می شود زمان طیف سنجی ساعتها و حتی چندین روز به طول انجامد.</a:t>
            </a:r>
          </a:p>
          <a:p>
            <a:pPr marL="0" indent="0" algn="just" rtl="1"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 برای </a:t>
            </a:r>
            <a:r>
              <a:rPr lang="fa-IR" sz="6000" dirty="0">
                <a:cs typeface="B Lotus" panose="00000400000000000000" pitchFamily="2" charset="-78"/>
              </a:rPr>
              <a:t>رفع این مشکل و انجام آزمایش با کیفیت بالا، نیاز به داشتن چشمه </a:t>
            </a:r>
            <a:r>
              <a:rPr lang="fa-IR" sz="6000" dirty="0" smtClean="0">
                <a:cs typeface="B Lotus" panose="00000400000000000000" pitchFamily="2" charset="-78"/>
              </a:rPr>
              <a:t>موسبائر </a:t>
            </a:r>
            <a:r>
              <a:rPr lang="fa-IR" sz="6000" dirty="0">
                <a:cs typeface="B Lotus" panose="00000400000000000000" pitchFamily="2" charset="-78"/>
              </a:rPr>
              <a:t>با درخشندگی بالا نظر پژوهشگران را به خود جلب کرده است</a:t>
            </a:r>
            <a:r>
              <a:rPr lang="fa-IR" sz="6000" dirty="0" smtClean="0">
                <a:cs typeface="B Lotus" panose="00000400000000000000" pitchFamily="2" charset="-78"/>
              </a:rPr>
              <a:t>. یکی </a:t>
            </a:r>
            <a:r>
              <a:rPr lang="fa-IR" sz="6000" dirty="0">
                <a:cs typeface="B Lotus" panose="00000400000000000000" pitchFamily="2" charset="-78"/>
              </a:rPr>
              <a:t>از آنها بر اساس تخصیص تابش سینکروترون با استفاده از تجهیزات تکفام ساز در یک محدوده </a:t>
            </a:r>
            <a:r>
              <a:rPr lang="fa-IR" sz="6000" dirty="0" smtClean="0">
                <a:cs typeface="B Lotus" panose="00000400000000000000" pitchFamily="2" charset="-78"/>
              </a:rPr>
              <a:t>باریک </a:t>
            </a:r>
            <a:r>
              <a:rPr lang="fa-IR" sz="6000" smtClean="0">
                <a:cs typeface="B Lotus" panose="00000400000000000000" pitchFamily="2" charset="-78"/>
              </a:rPr>
              <a:t>انرژی درون </a:t>
            </a:r>
            <a:r>
              <a:rPr lang="fa-IR" sz="6000" dirty="0">
                <a:cs typeface="B Lotus" panose="00000400000000000000" pitchFamily="2" charset="-78"/>
              </a:rPr>
              <a:t>یک زاویه فضایی کوچک است </a:t>
            </a:r>
            <a:r>
              <a:rPr lang="fa-IR" sz="6000" dirty="0" smtClean="0">
                <a:cs typeface="B Lotus" panose="00000400000000000000" pitchFamily="2" charset="-78"/>
              </a:rPr>
              <a:t>و </a:t>
            </a:r>
            <a:r>
              <a:rPr lang="fa-IR" sz="6000" dirty="0">
                <a:cs typeface="B Lotus" panose="00000400000000000000" pitchFamily="2" charset="-78"/>
              </a:rPr>
              <a:t>دیگری استفاده از تحریک کولنی همدوس هسته موسبائر توسط الکترون­های نسبیتی و تولید تابش گامای پارامتری </a:t>
            </a:r>
            <a:r>
              <a:rPr lang="fa-IR" sz="6000" dirty="0" smtClean="0">
                <a:cs typeface="B Lotus" panose="00000400000000000000" pitchFamily="2" charset="-78"/>
              </a:rPr>
              <a:t>است. </a:t>
            </a:r>
            <a:r>
              <a:rPr lang="fa-IR" sz="6000" dirty="0" smtClean="0">
                <a:solidFill>
                  <a:srgbClr val="C00000"/>
                </a:solidFill>
                <a:cs typeface="B Lotus" panose="00000400000000000000" pitchFamily="2" charset="-78"/>
              </a:rPr>
              <a:t>هدف </a:t>
            </a:r>
            <a:r>
              <a:rPr lang="fa-IR" sz="6000" dirty="0">
                <a:solidFill>
                  <a:srgbClr val="C00000"/>
                </a:solidFill>
                <a:cs typeface="B Lotus" panose="00000400000000000000" pitchFamily="2" charset="-78"/>
              </a:rPr>
              <a:t>این مقاله، معرفی تابش سینکروترون و تابش گامای </a:t>
            </a:r>
            <a:r>
              <a:rPr lang="fa-IR" sz="6000" dirty="0" smtClean="0">
                <a:solidFill>
                  <a:srgbClr val="C00000"/>
                </a:solidFill>
                <a:cs typeface="B Lotus" panose="00000400000000000000" pitchFamily="2" charset="-78"/>
              </a:rPr>
              <a:t>پارامتری </a:t>
            </a:r>
            <a:r>
              <a:rPr lang="fa-IR" sz="6000" dirty="0">
                <a:solidFill>
                  <a:srgbClr val="C00000"/>
                </a:solidFill>
                <a:cs typeface="B Lotus" panose="00000400000000000000" pitchFamily="2" charset="-78"/>
              </a:rPr>
              <a:t>به عنوان چشمه­های نوین برای طیف سنجی موسبائر </a:t>
            </a:r>
            <a:r>
              <a:rPr lang="fa-IR" sz="6000" dirty="0" smtClean="0">
                <a:solidFill>
                  <a:srgbClr val="C00000"/>
                </a:solidFill>
                <a:cs typeface="B Lotus" panose="00000400000000000000" pitchFamily="2" charset="-78"/>
              </a:rPr>
              <a:t>است. </a:t>
            </a:r>
            <a:endParaRPr lang="en-US" sz="6000" dirty="0" smtClean="0">
              <a:solidFill>
                <a:srgbClr val="C00000"/>
              </a:solidFill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7" name="Content Placeholder 95">
            <a:extLst>
              <a:ext uri="{FF2B5EF4-FFF2-40B4-BE49-F238E27FC236}">
                <a16:creationId xmlns=""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29256999" y="24533840"/>
            <a:ext cx="21227508" cy="482322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تابش گامای پارامتری</a:t>
            </a:r>
          </a:p>
          <a:p>
            <a:pPr marL="0" indent="0" algn="just" rtl="1">
              <a:buNone/>
            </a:pPr>
            <a:r>
              <a:rPr lang="fa-IR" sz="6000" dirty="0" smtClean="0">
                <a:solidFill>
                  <a:srgbClr val="002060"/>
                </a:solidFill>
                <a:cs typeface="B Lotus" panose="00000400000000000000" pitchFamily="2" charset="-78"/>
              </a:rPr>
              <a:t>تابش </a:t>
            </a:r>
            <a:r>
              <a:rPr lang="fa-IR" sz="6000" dirty="0">
                <a:solidFill>
                  <a:srgbClr val="002060"/>
                </a:solidFill>
                <a:cs typeface="B Lotus" panose="00000400000000000000" pitchFamily="2" charset="-78"/>
              </a:rPr>
              <a:t>گامای پارامتری در واقع یک چشمه نوین تابش با درخشندگی بالا، تکفام و تقریبا قطبیده است که هنگام عبور الکترو­­ن­های نسبیتی از درون بلورهای حاوی هسته­های موسبائر تولید می­شود. </a:t>
            </a:r>
            <a:r>
              <a:rPr lang="fa-IR" sz="6000" dirty="0" smtClean="0">
                <a:solidFill>
                  <a:srgbClr val="002060"/>
                </a:solidFill>
                <a:cs typeface="B Lotus" panose="00000400000000000000" pitchFamily="2" charset="-78"/>
              </a:rPr>
              <a:t>ویژگی­های </a:t>
            </a:r>
            <a:r>
              <a:rPr lang="fa-IR" sz="6000" dirty="0">
                <a:solidFill>
                  <a:srgbClr val="002060"/>
                </a:solidFill>
                <a:cs typeface="B Lotus" panose="00000400000000000000" pitchFamily="2" charset="-78"/>
              </a:rPr>
              <a:t>این تابش به پارامترهای بلور، نوع هسته موسبائر و انرژی الکترون­های فرودی بستگی </a:t>
            </a:r>
            <a:r>
              <a:rPr lang="fa-IR" sz="6000" dirty="0" smtClean="0">
                <a:solidFill>
                  <a:srgbClr val="002060"/>
                </a:solidFill>
                <a:cs typeface="B Lotus" panose="00000400000000000000" pitchFamily="2" charset="-78"/>
              </a:rPr>
              <a:t>دارد و قابل استفاده در طیف سنجی موسبائر است.</a:t>
            </a:r>
            <a:endParaRPr lang="en-US" sz="6000" dirty="0">
              <a:solidFill>
                <a:srgbClr val="002060"/>
              </a:solidFill>
              <a:cs typeface="B Lotus" panose="00000400000000000000" pitchFamily="2" charset="-7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58195" y="11591183"/>
            <a:ext cx="2641773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spcAft>
                <a:spcPts val="0"/>
              </a:spcAft>
            </a:pPr>
            <a:r>
              <a:rPr lang="fa-IR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شکل 1: 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طرحی </a:t>
            </a:r>
            <a:r>
              <a:rPr lang="ar-SA" sz="50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ساده از </a:t>
            </a:r>
            <a:r>
              <a:rPr lang="fa-IR" sz="50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آزمایش </a:t>
            </a:r>
            <a:r>
              <a:rPr lang="ar-SA" sz="50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طیف سنجی موسبائر با استفاده از چشمه </a:t>
            </a:r>
            <a:r>
              <a:rPr lang="fa-IR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رادیوایزوتوپی</a:t>
            </a:r>
            <a:endParaRPr lang="en-US" sz="5000" i="1" kern="150" dirty="0">
              <a:latin typeface="B Lotus" panose="00000400000000000000" pitchFamily="2" charset="-78"/>
              <a:ea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36" name="Content Placeholder 95">
            <a:extLst>
              <a:ext uri="{FF2B5EF4-FFF2-40B4-BE49-F238E27FC236}">
                <a16:creationId xmlns=""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29256999" y="16672681"/>
            <a:ext cx="21227508" cy="7679241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6000" dirty="0">
                <a:solidFill>
                  <a:schemeClr val="tx2"/>
                </a:solidFill>
                <a:cs typeface="B Titr" panose="00000700000000000000" pitchFamily="2" charset="-78"/>
              </a:rPr>
              <a:t>چشمه</a:t>
            </a: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­ نور ایران و تابش سینکروترون</a:t>
            </a:r>
          </a:p>
          <a:p>
            <a:pPr marL="0" indent="0" algn="just" rtl="1">
              <a:buFont typeface="Arial"/>
              <a:buNone/>
            </a:pPr>
            <a:r>
              <a:rPr lang="fa-IR" sz="6000" dirty="0" smtClean="0">
                <a:solidFill>
                  <a:schemeClr val="accent6">
                    <a:lumMod val="50000"/>
                  </a:schemeClr>
                </a:solidFill>
                <a:cs typeface="B Lotus" panose="00000400000000000000" pitchFamily="2" charset="-78"/>
              </a:rPr>
              <a:t>طرح </a:t>
            </a:r>
            <a:r>
              <a:rPr lang="fa-IR" sz="6000" dirty="0">
                <a:solidFill>
                  <a:schemeClr val="accent6">
                    <a:lumMod val="50000"/>
                  </a:schemeClr>
                </a:solidFill>
                <a:cs typeface="B Lotus" panose="00000400000000000000" pitchFamily="2" charset="-78"/>
              </a:rPr>
              <a:t>ملی چشمه</a:t>
            </a:r>
            <a:r>
              <a:rPr lang="fa-IR" sz="6000" dirty="0" smtClean="0">
                <a:solidFill>
                  <a:schemeClr val="accent6">
                    <a:lumMod val="50000"/>
                  </a:schemeClr>
                </a:solidFill>
                <a:cs typeface="B Lotus" panose="00000400000000000000" pitchFamily="2" charset="-78"/>
              </a:rPr>
              <a:t>­ </a:t>
            </a:r>
            <a:r>
              <a:rPr lang="fa-IR" sz="6000" dirty="0">
                <a:solidFill>
                  <a:schemeClr val="accent6">
                    <a:lumMod val="50000"/>
                  </a:schemeClr>
                </a:solidFill>
                <a:cs typeface="B Lotus" panose="00000400000000000000" pitchFamily="2" charset="-78"/>
              </a:rPr>
              <a:t>نور </a:t>
            </a:r>
            <a:r>
              <a:rPr lang="fa-IR" sz="6000" dirty="0" smtClean="0">
                <a:solidFill>
                  <a:schemeClr val="accent6">
                    <a:lumMod val="50000"/>
                  </a:schemeClr>
                </a:solidFill>
                <a:cs typeface="B Lotus" panose="00000400000000000000" pitchFamily="2" charset="-78"/>
              </a:rPr>
              <a:t>ایران، </a:t>
            </a:r>
            <a:r>
              <a:rPr lang="fa-IR" sz="6000" dirty="0">
                <a:solidFill>
                  <a:schemeClr val="accent6">
                    <a:lumMod val="50000"/>
                  </a:schemeClr>
                </a:solidFill>
                <a:cs typeface="B Lotus" panose="00000400000000000000" pitchFamily="2" charset="-78"/>
              </a:rPr>
              <a:t>یک شتابگر سینکروترونی نسل سوم با انرژی باریکه الکترونی 3 گیگا الکترون ولت و جریان 400 میلی آمپر است. </a:t>
            </a:r>
            <a:r>
              <a:rPr lang="fa-IR" sz="6000" dirty="0" smtClean="0">
                <a:solidFill>
                  <a:schemeClr val="accent6">
                    <a:lumMod val="50000"/>
                  </a:schemeClr>
                </a:solidFill>
                <a:cs typeface="B Lotus" panose="00000400000000000000" pitchFamily="2" charset="-78"/>
              </a:rPr>
              <a:t>در </a:t>
            </a:r>
            <a:r>
              <a:rPr lang="fa-IR" sz="6000" dirty="0">
                <a:solidFill>
                  <a:schemeClr val="accent6">
                    <a:lumMod val="50000"/>
                  </a:schemeClr>
                </a:solidFill>
                <a:cs typeface="B Lotus" panose="00000400000000000000" pitchFamily="2" charset="-78"/>
              </a:rPr>
              <a:t>واقع سینکروترون یک چشمه بسیار شگفت­انگیز از امواج الکترومغناطیسی، در طیف وسیعی از انرژی، از مادون قرمز تا اشعه ایکس سخت و بسیار سودمند برای کند و کاو در مواد است. </a:t>
            </a:r>
            <a:r>
              <a:rPr lang="fa-IR" sz="6000" dirty="0" smtClean="0">
                <a:solidFill>
                  <a:schemeClr val="accent6">
                    <a:lumMod val="50000"/>
                  </a:schemeClr>
                </a:solidFill>
                <a:cs typeface="B Lotus" panose="00000400000000000000" pitchFamily="2" charset="-78"/>
              </a:rPr>
              <a:t>امروزه </a:t>
            </a:r>
            <a:r>
              <a:rPr lang="fa-IR" sz="6000" dirty="0">
                <a:solidFill>
                  <a:schemeClr val="accent6">
                    <a:lumMod val="50000"/>
                  </a:schemeClr>
                </a:solidFill>
                <a:cs typeface="B Lotus" panose="00000400000000000000" pitchFamily="2" charset="-78"/>
              </a:rPr>
              <a:t>تابش سینکروترون به دلیل خصوصیات ویژه آن مانند شار فوتون بسیار زیاد، واگرایی بسیار کم، ،سطح مقطع کوچک باریکه فوتون، قطبیدگی دلخواه، پالسی بودن و انرژی قابل تنظیم به ابزاری منحصر به فرد برای انجام آزمایش­های گوناگون در زمینه­های فیزیک، شیمی، علم مواد، علوم و فناوری نانو، محیط زیست، پزشکی، داروسازی و تحقیقات علمی تبدیل شده است.</a:t>
            </a:r>
          </a:p>
        </p:txBody>
      </p:sp>
      <p:pic>
        <p:nvPicPr>
          <p:cNvPr id="37" name="Picture 36"/>
          <p:cNvPicPr/>
          <p:nvPr/>
        </p:nvPicPr>
        <p:blipFill>
          <a:blip r:embed="rId3"/>
          <a:stretch>
            <a:fillRect/>
          </a:stretch>
        </p:blipFill>
        <p:spPr>
          <a:xfrm>
            <a:off x="48127" y="5286128"/>
            <a:ext cx="29256998" cy="6249487"/>
          </a:xfrm>
          <a:prstGeom prst="rect">
            <a:avLst/>
          </a:prstGeom>
        </p:spPr>
      </p:pic>
      <p:pic>
        <p:nvPicPr>
          <p:cNvPr id="38" name="Picture 37" descr="https://www.esrf.fr/files/live/sites/www/files/news/spotlight/spotlight195/spotlight195-fig1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4" y="12419530"/>
            <a:ext cx="27286009" cy="687912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Rectangle 38"/>
          <p:cNvSpPr/>
          <p:nvPr/>
        </p:nvSpPr>
        <p:spPr>
          <a:xfrm>
            <a:off x="896177" y="19044658"/>
            <a:ext cx="2641773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spcAft>
                <a:spcPts val="0"/>
              </a:spcAft>
            </a:pPr>
            <a:r>
              <a:rPr lang="fa-IR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شکل 2: 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طرحی </a:t>
            </a:r>
            <a:r>
              <a:rPr lang="ar-SA" sz="50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ساده از </a:t>
            </a:r>
            <a:r>
              <a:rPr lang="fa-IR" sz="50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آزمایش </a:t>
            </a:r>
            <a:r>
              <a:rPr lang="ar-SA" sz="50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طیف سنجی موسبائر با استفاده از </a:t>
            </a:r>
            <a:r>
              <a:rPr lang="fa-IR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تابش سینکروترون و تجهیزات تکفام ساز</a:t>
            </a:r>
            <a:endParaRPr lang="en-US" sz="5000" i="1" kern="150" dirty="0">
              <a:latin typeface="B Lotus" panose="00000400000000000000" pitchFamily="2" charset="-78"/>
              <a:ea typeface="Times New Roman" panose="02020603050405020304" pitchFamily="18" charset="0"/>
              <a:cs typeface="B Lotus" panose="00000400000000000000" pitchFamily="2" charset="-78"/>
            </a:endParaRPr>
          </a:p>
        </p:txBody>
      </p:sp>
      <p:pic>
        <p:nvPicPr>
          <p:cNvPr id="40" name="Picture 39" descr="C:\Users\abbas\Desktop\PGR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043" y="19906432"/>
            <a:ext cx="14447295" cy="910532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Rectangle 40"/>
          <p:cNvSpPr/>
          <p:nvPr/>
        </p:nvSpPr>
        <p:spPr>
          <a:xfrm>
            <a:off x="13049581" y="29011752"/>
            <a:ext cx="158602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spcAft>
                <a:spcPts val="0"/>
              </a:spcAft>
            </a:pPr>
            <a:r>
              <a:rPr lang="fa-IR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شکل 3: 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طرحی </a:t>
            </a:r>
            <a:r>
              <a:rPr lang="ar-SA" sz="50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ساده از 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طیف </a:t>
            </a:r>
            <a:r>
              <a:rPr lang="ar-SA" sz="50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سنجی موسبائر با استفاده از </a:t>
            </a:r>
            <a:r>
              <a:rPr lang="fa-IR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تابش گامای پارامتری</a:t>
            </a:r>
            <a:endParaRPr lang="en-US" sz="5000" i="1" kern="150" dirty="0">
              <a:latin typeface="B Lotus" panose="00000400000000000000" pitchFamily="2" charset="-78"/>
              <a:ea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2" name="AutoShape 2" descr="دانلود لوگو (آرم) دانشگاه آزاد اسلامی"/>
          <p:cNvSpPr>
            <a:spLocks noChangeAspect="1" noChangeArrowheads="1"/>
          </p:cNvSpPr>
          <p:nvPr/>
        </p:nvSpPr>
        <p:spPr bwMode="auto">
          <a:xfrm>
            <a:off x="50514250" y="-974725"/>
            <a:ext cx="13811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3" name="AutoShape 4" descr="دانلود لوگو (آرم) دانشگاه آزاد اسلامی"/>
          <p:cNvSpPr>
            <a:spLocks noChangeAspect="1" noChangeArrowheads="1"/>
          </p:cNvSpPr>
          <p:nvPr/>
        </p:nvSpPr>
        <p:spPr bwMode="auto">
          <a:xfrm>
            <a:off x="50666650" y="-822325"/>
            <a:ext cx="13811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7" y="-17964"/>
            <a:ext cx="3898231" cy="461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5033" y="44449"/>
            <a:ext cx="4250906" cy="4556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796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</dc:creator>
  <cp:lastModifiedBy>abbas</cp:lastModifiedBy>
  <cp:revision>59</cp:revision>
  <dcterms:created xsi:type="dcterms:W3CDTF">2021-06-23T04:27:39Z</dcterms:created>
  <dcterms:modified xsi:type="dcterms:W3CDTF">2021-07-04T15:42:18Z</dcterms:modified>
</cp:coreProperties>
</file>