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" name="Group 47"/>
          <p:cNvGrpSpPr/>
          <p:nvPr/>
        </p:nvGrpSpPr>
        <p:grpSpPr>
          <a:xfrm>
            <a:off x="310100" y="1081760"/>
            <a:ext cx="11654919" cy="4902780"/>
            <a:chOff x="1978" y="2470"/>
            <a:chExt cx="13507" cy="5682"/>
          </a:xfrm>
        </p:grpSpPr>
        <p:grpSp>
          <p:nvGrpSpPr>
            <p:cNvPr id="46" name="Group 45"/>
            <p:cNvGrpSpPr/>
            <p:nvPr/>
          </p:nvGrpSpPr>
          <p:grpSpPr>
            <a:xfrm>
              <a:off x="1994" y="2732"/>
              <a:ext cx="2499" cy="945"/>
              <a:chOff x="1652" y="2354"/>
              <a:chExt cx="2499" cy="94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52" y="2354"/>
                <a:ext cx="738" cy="945"/>
              </a:xfrm>
              <a:prstGeom prst="rect">
                <a:avLst/>
              </a:prstGeom>
            </p:spPr>
          </p:pic>
          <p:sp>
            <p:nvSpPr>
              <p:cNvPr id="6" name="Text Box 5"/>
              <p:cNvSpPr txBox="1"/>
              <p:nvPr/>
            </p:nvSpPr>
            <p:spPr>
              <a:xfrm>
                <a:off x="2345" y="2498"/>
                <a:ext cx="1806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x-none" altLang="en-US" sz="1600">
                    <a:latin typeface="Fira Sans" charset="0"/>
                  </a:rPr>
                  <a:t>Código fuente</a:t>
                </a:r>
                <a:endParaRPr lang="x-none" altLang="en-US" sz="1600">
                  <a:latin typeface="Fira Sans" charset="0"/>
                </a:endParaRPr>
              </a:p>
              <a:p>
                <a:pPr algn="ctr"/>
                <a:r>
                  <a:rPr lang="x-none" altLang="en-US" sz="1600">
                    <a:latin typeface="Fira Sans" charset="0"/>
                  </a:rPr>
                  <a:t>Lenguaje X</a:t>
                </a:r>
                <a:endParaRPr lang="x-none" altLang="en-US" sz="1600">
                  <a:latin typeface="Fira Sans" charset="0"/>
                </a:endParaRPr>
              </a:p>
            </p:txBody>
          </p:sp>
        </p:grpSp>
        <p:sp>
          <p:nvSpPr>
            <p:cNvPr id="8" name="Text Box 7"/>
            <p:cNvSpPr txBox="1"/>
            <p:nvPr/>
          </p:nvSpPr>
          <p:spPr>
            <a:xfrm>
              <a:off x="2348" y="4430"/>
              <a:ext cx="1797" cy="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US" sz="1600">
                  <a:latin typeface="Fira Sans" charset="0"/>
                </a:rPr>
                <a:t>Proceso inicial de compilación</a:t>
              </a:r>
              <a:endParaRPr lang="x-none" altLang="en-US" sz="1600">
                <a:latin typeface="Fira Sans" charset="0"/>
              </a:endParaRPr>
            </a:p>
            <a:p>
              <a:pPr algn="ctr"/>
              <a:r>
                <a:rPr lang="x-none" altLang="en-US" sz="1600">
                  <a:latin typeface="Fira Sans" charset="0"/>
                </a:rPr>
                <a:t>Lenguaje X</a:t>
              </a:r>
              <a:endParaRPr lang="x-none" altLang="en-US" sz="1600">
                <a:latin typeface="Fira Sans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108" y="3615"/>
              <a:ext cx="2884" cy="3557"/>
              <a:chOff x="2577" y="2448"/>
              <a:chExt cx="2884" cy="3557"/>
            </a:xfrm>
          </p:grpSpPr>
          <p:sp>
            <p:nvSpPr>
              <p:cNvPr id="10" name="Text Box 9"/>
              <p:cNvSpPr txBox="1"/>
              <p:nvPr/>
            </p:nvSpPr>
            <p:spPr>
              <a:xfrm>
                <a:off x="2577" y="2448"/>
                <a:ext cx="2884" cy="2861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p>
                <a:pPr algn="ctr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x-none" altLang="en-US" sz="1600">
                    <a:latin typeface="Fira Sans" charset="0"/>
                  </a:rPr>
                  <a:t>Analizador lexicográfico</a:t>
                </a:r>
                <a:endParaRPr lang="x-none" altLang="en-US" sz="1600">
                  <a:latin typeface="Fira Sans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x-none" altLang="en-US" sz="1600">
                    <a:latin typeface="Fira Sans" charset="0"/>
                  </a:rPr>
                  <a:t>(Scanner)</a:t>
                </a:r>
                <a:endParaRPr lang="x-none" altLang="en-US" sz="1600">
                  <a:latin typeface="Fira Sans" charset="0"/>
                </a:endParaRPr>
              </a:p>
              <a:p>
                <a:pPr algn="ctr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x-none" altLang="en-US" sz="1600">
                  <a:latin typeface="Fira Sans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x-none" altLang="en-US" sz="1600">
                    <a:latin typeface="Fira Sans" charset="0"/>
                  </a:rPr>
                  <a:t>Analizador sintáctico/semántico</a:t>
                </a:r>
                <a:endParaRPr lang="x-none" altLang="en-US" sz="1600">
                  <a:latin typeface="Fira Sans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x-none" altLang="en-US" sz="1600">
                    <a:latin typeface="Fira Sans" charset="0"/>
                  </a:rPr>
                  <a:t>(Parser)</a:t>
                </a:r>
                <a:endParaRPr lang="x-none" altLang="en-US" sz="1600">
                  <a:latin typeface="Fira Sans" charset="0"/>
                </a:endParaRPr>
              </a:p>
              <a:p>
                <a:pPr algn="ctr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x-none" altLang="en-US" sz="1600">
                  <a:latin typeface="Fira Sans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x-none" altLang="en-US" sz="1600">
                    <a:latin typeface="Fira Sans" charset="0"/>
                  </a:rPr>
                  <a:t>Generador de código intermedio</a:t>
                </a:r>
                <a:endParaRPr lang="x-none" altLang="en-US" sz="1600">
                  <a:latin typeface="Fira Sans" charset="0"/>
                </a:endParaRPr>
              </a:p>
            </p:txBody>
          </p:sp>
          <p:sp>
            <p:nvSpPr>
              <p:cNvPr id="12" name="Text Box 11"/>
              <p:cNvSpPr txBox="1"/>
              <p:nvPr/>
            </p:nvSpPr>
            <p:spPr>
              <a:xfrm>
                <a:off x="2839" y="5400"/>
                <a:ext cx="2369" cy="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x-none" altLang="en-US" sz="1600">
                    <a:latin typeface="Fira Sans" charset="0"/>
                  </a:rPr>
                  <a:t>Código intermedio no optimizado</a:t>
                </a:r>
                <a:endParaRPr lang="x-none" altLang="en-US" sz="1600">
                  <a:latin typeface="Fira Sans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046" y="4651"/>
              <a:ext cx="2838" cy="1612"/>
              <a:chOff x="2514" y="6284"/>
              <a:chExt cx="2838" cy="1612"/>
            </a:xfrm>
          </p:grpSpPr>
          <p:sp>
            <p:nvSpPr>
              <p:cNvPr id="14" name="Text Box 13"/>
              <p:cNvSpPr txBox="1"/>
              <p:nvPr/>
            </p:nvSpPr>
            <p:spPr>
              <a:xfrm>
                <a:off x="2535" y="6284"/>
                <a:ext cx="2804" cy="812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p>
                <a:pPr algn="ctr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x-none" altLang="en-US" sz="1600">
                    <a:latin typeface="Fira Sans" charset="0"/>
                  </a:rPr>
                  <a:t>Optimizador de código intermedio</a:t>
                </a:r>
                <a:endParaRPr lang="x-none" altLang="en-US" sz="1600">
                  <a:latin typeface="Fira Sans" charset="0"/>
                </a:endParaRPr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>
                <a:off x="2514" y="7225"/>
                <a:ext cx="2838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x-none" altLang="en-US" sz="1600">
                    <a:latin typeface="Fira Sans" charset="0"/>
                  </a:rPr>
                  <a:t>Código intermedio optimizado</a:t>
                </a:r>
                <a:endParaRPr lang="x-none" altLang="en-US" sz="1600">
                  <a:latin typeface="Fira Sans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3015" y="4670"/>
              <a:ext cx="2456" cy="1748"/>
              <a:chOff x="2799" y="8216"/>
              <a:chExt cx="2456" cy="1748"/>
            </a:xfrm>
          </p:grpSpPr>
          <p:sp>
            <p:nvSpPr>
              <p:cNvPr id="19" name="Text Box 18"/>
              <p:cNvSpPr txBox="1"/>
              <p:nvPr/>
            </p:nvSpPr>
            <p:spPr>
              <a:xfrm>
                <a:off x="2799" y="8216"/>
                <a:ext cx="2456" cy="812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p>
                <a:pPr algn="ctr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x-none" altLang="en-US" sz="1600">
                    <a:latin typeface="Fira Sans" charset="0"/>
                  </a:rPr>
                  <a:t>Generador de código objeto</a:t>
                </a:r>
                <a:endParaRPr lang="x-none" altLang="en-US" sz="1600">
                  <a:latin typeface="Fira Sans" charset="0"/>
                </a:endParaRPr>
              </a:p>
            </p:txBody>
          </p:sp>
          <p:sp>
            <p:nvSpPr>
              <p:cNvPr id="20" name="Text Box 19"/>
              <p:cNvSpPr txBox="1"/>
              <p:nvPr/>
            </p:nvSpPr>
            <p:spPr>
              <a:xfrm>
                <a:off x="2917" y="9145"/>
                <a:ext cx="2201" cy="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x-none" altLang="en-US" sz="1600">
                    <a:latin typeface="Fira Sans" charset="0"/>
                  </a:rPr>
                  <a:t>Código de máquina </a:t>
                </a:r>
                <a:endParaRPr lang="x-none" altLang="en-US" sz="1600">
                  <a:latin typeface="Fira Sans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3129" y="6875"/>
              <a:ext cx="2356" cy="1277"/>
              <a:chOff x="16022" y="4561"/>
              <a:chExt cx="2356" cy="1277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22" y="4763"/>
                <a:ext cx="883" cy="883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01" y="4561"/>
                <a:ext cx="1277" cy="1277"/>
              </a:xfrm>
              <a:prstGeom prst="rect">
                <a:avLst/>
              </a:prstGeom>
            </p:spPr>
          </p:pic>
        </p:grpSp>
        <p:grpSp>
          <p:nvGrpSpPr>
            <p:cNvPr id="41" name="Group 40"/>
            <p:cNvGrpSpPr/>
            <p:nvPr/>
          </p:nvGrpSpPr>
          <p:grpSpPr>
            <a:xfrm rot="5400000">
              <a:off x="4605" y="4550"/>
              <a:ext cx="846" cy="6100"/>
              <a:chOff x="1246" y="1561"/>
              <a:chExt cx="846" cy="3820"/>
            </a:xfrm>
          </p:grpSpPr>
          <p:sp>
            <p:nvSpPr>
              <p:cNvPr id="29" name="Text Box 28"/>
              <p:cNvSpPr txBox="1"/>
              <p:nvPr/>
            </p:nvSpPr>
            <p:spPr>
              <a:xfrm flipV="1">
                <a:off x="1597" y="1673"/>
                <a:ext cx="495" cy="360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pPr algn="ctr"/>
                <a:r>
                  <a:rPr lang="x-none" altLang="en-US" sz="1600">
                    <a:latin typeface="Fira Sans" charset="0"/>
                  </a:rPr>
                  <a:t>1</a:t>
                </a:r>
                <a:r>
                  <a:rPr lang="x-none" altLang="en-US" sz="1600" baseline="30000">
                    <a:latin typeface="Fira Sans" charset="0"/>
                  </a:rPr>
                  <a:t>er  </a:t>
                </a:r>
                <a:r>
                  <a:rPr lang="x-none" altLang="en-US" sz="1600">
                    <a:latin typeface="Fira Sans" charset="0"/>
                  </a:rPr>
                  <a:t>subproceso</a:t>
                </a:r>
                <a:endParaRPr lang="x-none" altLang="en-US" sz="1600">
                  <a:latin typeface="Fira Sans" charset="0"/>
                </a:endParaRPr>
              </a:p>
            </p:txBody>
          </p:sp>
          <p:sp>
            <p:nvSpPr>
              <p:cNvPr id="31" name="Left Brace 30"/>
              <p:cNvSpPr/>
              <p:nvPr/>
            </p:nvSpPr>
            <p:spPr>
              <a:xfrm rot="10800000">
                <a:off x="1246" y="1561"/>
                <a:ext cx="269" cy="3820"/>
              </a:xfrm>
              <a:prstGeom prst="leftBrace">
                <a:avLst>
                  <a:gd name="adj1" fmla="val 58364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5400000">
              <a:off x="11891" y="-237"/>
              <a:ext cx="848" cy="6262"/>
              <a:chOff x="1598" y="5336"/>
              <a:chExt cx="848" cy="3990"/>
            </a:xfrm>
          </p:grpSpPr>
          <p:sp>
            <p:nvSpPr>
              <p:cNvPr id="30" name="Text Box 29"/>
              <p:cNvSpPr txBox="1"/>
              <p:nvPr/>
            </p:nvSpPr>
            <p:spPr>
              <a:xfrm flipV="1">
                <a:off x="1598" y="5590"/>
                <a:ext cx="495" cy="342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pPr algn="ctr"/>
                <a:r>
                  <a:rPr lang="x-none" altLang="en-US" sz="1600">
                    <a:latin typeface="Fira Sans" charset="0"/>
                  </a:rPr>
                  <a:t>2</a:t>
                </a:r>
                <a:r>
                  <a:rPr lang="x-none" altLang="en-US" sz="1600" baseline="30000">
                    <a:latin typeface="Fira Sans" charset="0"/>
                  </a:rPr>
                  <a:t>do  </a:t>
                </a:r>
                <a:r>
                  <a:rPr lang="x-none" altLang="en-US" sz="1600">
                    <a:latin typeface="Fira Sans" charset="0"/>
                  </a:rPr>
                  <a:t>subproceso</a:t>
                </a:r>
                <a:endParaRPr lang="x-none" altLang="en-US" sz="1600">
                  <a:latin typeface="Fira Sans" charset="0"/>
                </a:endParaRPr>
              </a:p>
            </p:txBody>
          </p:sp>
          <p:sp>
            <p:nvSpPr>
              <p:cNvPr id="32" name="Left Brace 31"/>
              <p:cNvSpPr/>
              <p:nvPr/>
            </p:nvSpPr>
            <p:spPr>
              <a:xfrm>
                <a:off x="2177" y="5336"/>
                <a:ext cx="269" cy="3990"/>
              </a:xfrm>
              <a:prstGeom prst="leftBrace">
                <a:avLst>
                  <a:gd name="adj1" fmla="val 58364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>
              <a:off x="12219" y="5078"/>
              <a:ext cx="542" cy="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8264" y="5047"/>
              <a:ext cx="542" cy="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291" y="5053"/>
              <a:ext cx="542" cy="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266" y="3748"/>
              <a:ext cx="6" cy="52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4225" y="6382"/>
              <a:ext cx="6" cy="52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Kingsoft Office WPP</Application>
  <PresentationFormat>宽屏</PresentationFormat>
  <Paragraphs>28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jhannr</dc:creator>
  <cp:lastModifiedBy>jhannr</cp:lastModifiedBy>
  <cp:revision>1</cp:revision>
  <dcterms:created xsi:type="dcterms:W3CDTF">2017-12-23T01:14:05Z</dcterms:created>
  <dcterms:modified xsi:type="dcterms:W3CDTF">2017-12-23T01:14:05Z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1033-10.1.0.6115</vt:lpwstr>
  </property>
</Properties>
</file>