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2"/>
  </p:notesMasterIdLst>
  <p:sldIdLst>
    <p:sldId id="360" r:id="rId4"/>
    <p:sldId id="347" r:id="rId5"/>
    <p:sldId id="363" r:id="rId6"/>
    <p:sldId id="298" r:id="rId7"/>
    <p:sldId id="364" r:id="rId8"/>
    <p:sldId id="366" r:id="rId9"/>
    <p:sldId id="367" r:id="rId10"/>
    <p:sldId id="365" r:id="rId11"/>
    <p:sldId id="368" r:id="rId12"/>
    <p:sldId id="362" r:id="rId13"/>
    <p:sldId id="387" r:id="rId14"/>
    <p:sldId id="388" r:id="rId15"/>
    <p:sldId id="389" r:id="rId16"/>
    <p:sldId id="390" r:id="rId17"/>
    <p:sldId id="386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72" r:id="rId26"/>
    <p:sldId id="382" r:id="rId27"/>
    <p:sldId id="383" r:id="rId28"/>
    <p:sldId id="384" r:id="rId29"/>
    <p:sldId id="385" r:id="rId30"/>
    <p:sldId id="32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90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8">
            <a:extLst>
              <a:ext uri="{FF2B5EF4-FFF2-40B4-BE49-F238E27FC236}">
                <a16:creationId xmlns:a16="http://schemas.microsoft.com/office/drawing/2014/main" xmlns="" id="{A9D41CEA-9BD6-4D8A-9BBE-A419E3F8944A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61">
            <a:extLst>
              <a:ext uri="{FF2B5EF4-FFF2-40B4-BE49-F238E27FC236}">
                <a16:creationId xmlns:a16="http://schemas.microsoft.com/office/drawing/2014/main" xmlns="" id="{C55784C2-A625-4992-85BC-279ED49F5E54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6" name="Freeform: Shape 53">
              <a:extLst>
                <a:ext uri="{FF2B5EF4-FFF2-40B4-BE49-F238E27FC236}">
                  <a16:creationId xmlns:a16="http://schemas.microsoft.com/office/drawing/2014/main" xmlns="" id="{13077F57-5725-450D-B772-BCD9A94C02A3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54">
              <a:extLst>
                <a:ext uri="{FF2B5EF4-FFF2-40B4-BE49-F238E27FC236}">
                  <a16:creationId xmlns:a16="http://schemas.microsoft.com/office/drawing/2014/main" xmlns="" id="{0194C56D-0A74-4F25-BE44-939F18CA133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xmlns="" id="{4E3F047C-1D8A-462E-93CB-7E62D82ADD9E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xmlns="" id="{68A1BEE2-731F-4E06-8AE6-9774771FDABE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xmlns="" id="{EDDCD7F6-B6F3-4503-B930-8229A9CB403F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xmlns="" id="{33F453F5-45C4-4CA9-BA46-64D6BC0CE6FD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xmlns="" id="{0FFB74C1-B1C0-43D3-8844-E198E8331C96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xmlns="" id="{561C812A-62A1-47A9-955D-CC8D5F1FFABF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xmlns="" id="{52A5E994-BDA9-46CA-8D64-0ED4FBE664E3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xmlns="" id="{DC342C15-8643-4ADB-AF3A-E634DF95EA7D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xmlns="" id="{6BFAA6ED-F1A4-49E9-9012-B56FDE93768E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32">
              <a:extLst>
                <a:ext uri="{FF2B5EF4-FFF2-40B4-BE49-F238E27FC236}">
                  <a16:creationId xmlns:a16="http://schemas.microsoft.com/office/drawing/2014/main" xmlns="" id="{E9F64D36-24F5-4419-994A-1690ADF48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xmlns="" id="{A45C3D91-9FBD-4568-865E-9ACDEC823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xmlns="" id="{7BF8D94C-8FB1-4928-A96F-404CFE1E0694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xmlns="" id="{559B0B8A-3610-44DE-9002-193CFBFDBFFB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xmlns="" id="{D8D01082-2C6E-43A7-A82A-B29AF7C2C329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60">
            <a:extLst>
              <a:ext uri="{FF2B5EF4-FFF2-40B4-BE49-F238E27FC236}">
                <a16:creationId xmlns:a16="http://schemas.microsoft.com/office/drawing/2014/main" xmlns="" id="{3CB92BF0-1182-4A3F-B65E-7DDE5C646618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23" name="Freeform: Shape 57">
              <a:extLst>
                <a:ext uri="{FF2B5EF4-FFF2-40B4-BE49-F238E27FC236}">
                  <a16:creationId xmlns:a16="http://schemas.microsoft.com/office/drawing/2014/main" xmlns="" id="{F1F7CCD7-6766-4478-B7D5-6483CFE1BBB1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58">
              <a:extLst>
                <a:ext uri="{FF2B5EF4-FFF2-40B4-BE49-F238E27FC236}">
                  <a16:creationId xmlns:a16="http://schemas.microsoft.com/office/drawing/2014/main" xmlns="" id="{93907175-EA85-49EF-9579-0F7B0E576DBF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5" name="Freeform: Shape 66">
            <a:extLst>
              <a:ext uri="{FF2B5EF4-FFF2-40B4-BE49-F238E27FC236}">
                <a16:creationId xmlns:a16="http://schemas.microsoft.com/office/drawing/2014/main" xmlns="" id="{62A3DC99-B5AB-4925-B3A0-7440E18AC3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Freeform: Shape 67">
            <a:extLst>
              <a:ext uri="{FF2B5EF4-FFF2-40B4-BE49-F238E27FC236}">
                <a16:creationId xmlns:a16="http://schemas.microsoft.com/office/drawing/2014/main" xmlns="" id="{9B856AEE-ADC7-4DEB-9041-B378F56493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9A5893F2-A884-4E0F-A9DE-65AB9DBEC9F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E3E594-245D-49BF-A849-93434AD94294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7E22463-5978-48DC-BCAC-3E2F51E45250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FC461A0-970C-4DEF-9409-12FF5610A66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xmlns="" id="{3727ADF3-242D-4FD7-A02C-43B21E3CAC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8418" y="2"/>
            <a:ext cx="6533583" cy="6857999"/>
          </a:xfrm>
          <a:custGeom>
            <a:avLst/>
            <a:gdLst>
              <a:gd name="connsiteX0" fmla="*/ 2592666 w 6533583"/>
              <a:gd name="connsiteY0" fmla="*/ 0 h 6857999"/>
              <a:gd name="connsiteX1" fmla="*/ 6533583 w 6533583"/>
              <a:gd name="connsiteY1" fmla="*/ 0 h 6857999"/>
              <a:gd name="connsiteX2" fmla="*/ 6533583 w 6533583"/>
              <a:gd name="connsiteY2" fmla="*/ 1085634 h 6857999"/>
              <a:gd name="connsiteX3" fmla="*/ 4351340 w 6533583"/>
              <a:gd name="connsiteY3" fmla="*/ 6857999 h 6857999"/>
              <a:gd name="connsiteX4" fmla="*/ 0 w 6533583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3583" h="6857999">
                <a:moveTo>
                  <a:pt x="2592666" y="0"/>
                </a:moveTo>
                <a:lnTo>
                  <a:pt x="6533583" y="0"/>
                </a:lnTo>
                <a:lnTo>
                  <a:pt x="6533583" y="1085634"/>
                </a:lnTo>
                <a:lnTo>
                  <a:pt x="435134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32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D1B43571-EB74-4DFB-9BB9-B977D516C2F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DB5FB7B-6C25-4DDB-8392-8EB212AF513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42C50E7C-EB32-4D95-B8F1-8BE10A07310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DDBFA302-365D-4257-9D0E-2277073B145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FAA807E4-56C6-402E-848D-BB4C3322FB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" y="2345890"/>
            <a:ext cx="6992983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A0F4677-9B15-4116-A37F-EA517F96B608}"/>
              </a:ext>
            </a:extLst>
          </p:cNvPr>
          <p:cNvSpPr/>
          <p:nvPr userDrawn="1"/>
        </p:nvSpPr>
        <p:spPr>
          <a:xfrm>
            <a:off x="7724503" y="2345890"/>
            <a:ext cx="3735976" cy="2376000"/>
          </a:xfrm>
          <a:prstGeom prst="rect">
            <a:avLst/>
          </a:prstGeom>
          <a:solidFill>
            <a:schemeClr val="accent1">
              <a:alpha val="8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57B23F21-9999-4814-9DE0-1C1D035FAF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0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localhost:8888/notebooks/1%20Metro%20College/Python%20project%20course/Project/Saeed_prj.ipynb#Overfitting/Underfitting-Assessment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40B7C1A-C50C-404D-A7B2-1762B76D5ED9}"/>
              </a:ext>
            </a:extLst>
          </p:cNvPr>
          <p:cNvSpPr txBox="1"/>
          <p:nvPr/>
        </p:nvSpPr>
        <p:spPr>
          <a:xfrm>
            <a:off x="6545290" y="5938820"/>
            <a:ext cx="52861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Nov 2023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xmlns="" id="{39609DED-6354-46D3-B0D4-6AD725DAD6A1}"/>
              </a:ext>
            </a:extLst>
          </p:cNvPr>
          <p:cNvGrpSpPr/>
          <p:nvPr/>
        </p:nvGrpSpPr>
        <p:grpSpPr>
          <a:xfrm>
            <a:off x="743217" y="1241538"/>
            <a:ext cx="5322731" cy="72108"/>
            <a:chOff x="1569493" y="491319"/>
            <a:chExt cx="7710985" cy="286603"/>
          </a:xfrm>
        </p:grpSpPr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xmlns="" id="{CC719BB5-ABCF-4E15-BB7D-665C4EF0E488}"/>
                </a:ext>
              </a:extLst>
            </p:cNvPr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xmlns="" id="{C2B19788-D995-4B5F-90CC-1447D0D890D5}"/>
                </a:ext>
              </a:extLst>
            </p:cNvPr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xmlns="" id="{DD631CA2-F1A9-442E-8E8D-A9767C9D8FA0}"/>
                </a:ext>
              </a:extLst>
            </p:cNvPr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xmlns="" id="{8DC021CC-DAF6-4FD8-AF3A-D61B6315DC60}"/>
                </a:ext>
              </a:extLst>
            </p:cNvPr>
            <p:cNvSpPr/>
            <p:nvPr userDrawn="1"/>
          </p:nvSpPr>
          <p:spPr>
            <a:xfrm>
              <a:off x="6196084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xmlns="" id="{5D7C0C87-D229-452F-980B-6B92A99CC5F8}"/>
                </a:ext>
              </a:extLst>
            </p:cNvPr>
            <p:cNvSpPr/>
            <p:nvPr userDrawn="1"/>
          </p:nvSpPr>
          <p:spPr>
            <a:xfrm>
              <a:off x="7738281" y="491319"/>
              <a:ext cx="1542197" cy="2866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550756" y="207198"/>
            <a:ext cx="83617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Sales Forecasting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8B135A4-E404-492F-A148-A6DA3E196F2F}"/>
              </a:ext>
            </a:extLst>
          </p:cNvPr>
          <p:cNvSpPr txBox="1"/>
          <p:nvPr/>
        </p:nvSpPr>
        <p:spPr>
          <a:xfrm>
            <a:off x="6269463" y="1977641"/>
            <a:ext cx="528610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Author Name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B135A4-E404-492F-A148-A6DA3E196F2F}"/>
              </a:ext>
            </a:extLst>
          </p:cNvPr>
          <p:cNvSpPr txBox="1"/>
          <p:nvPr/>
        </p:nvSpPr>
        <p:spPr>
          <a:xfrm>
            <a:off x="6545290" y="2898387"/>
            <a:ext cx="52861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Saeed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Afrough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7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1">
            <a:extLst>
              <a:ext uri="{FF2B5EF4-FFF2-40B4-BE49-F238E27FC236}">
                <a16:creationId xmlns:a16="http://schemas.microsoft.com/office/drawing/2014/main" xmlns="" id="{D86C4096-9C8E-42FC-AA0E-C1130EFF8F47}"/>
              </a:ext>
            </a:extLst>
          </p:cNvPr>
          <p:cNvGrpSpPr/>
          <p:nvPr/>
        </p:nvGrpSpPr>
        <p:grpSpPr>
          <a:xfrm>
            <a:off x="3843968" y="6221641"/>
            <a:ext cx="4091940" cy="47700"/>
            <a:chOff x="1181183" y="2523124"/>
            <a:chExt cx="7710985" cy="286603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xmlns="" id="{F28CA937-E73A-4FFC-9918-097F212EE807}"/>
                </a:ext>
              </a:extLst>
            </p:cNvPr>
            <p:cNvSpPr/>
            <p:nvPr userDrawn="1"/>
          </p:nvSpPr>
          <p:spPr>
            <a:xfrm>
              <a:off x="1181183" y="2523124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xmlns="" id="{19E85014-748D-46F3-9011-5D6E436A9FC0}"/>
                </a:ext>
              </a:extLst>
            </p:cNvPr>
            <p:cNvSpPr/>
            <p:nvPr userDrawn="1"/>
          </p:nvSpPr>
          <p:spPr>
            <a:xfrm>
              <a:off x="2723380" y="2523124"/>
              <a:ext cx="1542197" cy="2866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xmlns="" id="{D8E8448E-6EF1-4059-8E14-D653DCB804A7}"/>
                </a:ext>
              </a:extLst>
            </p:cNvPr>
            <p:cNvSpPr/>
            <p:nvPr userDrawn="1"/>
          </p:nvSpPr>
          <p:spPr>
            <a:xfrm>
              <a:off x="4265577" y="2523124"/>
              <a:ext cx="1542197" cy="2866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xmlns="" id="{E8E9DF8F-D167-4893-BBC3-466B779321E6}"/>
                </a:ext>
              </a:extLst>
            </p:cNvPr>
            <p:cNvSpPr/>
            <p:nvPr userDrawn="1"/>
          </p:nvSpPr>
          <p:spPr>
            <a:xfrm>
              <a:off x="5807774" y="2523124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xmlns="" id="{C77E8A16-5B64-4819-A0BE-E16CAE4F0DCC}"/>
                </a:ext>
              </a:extLst>
            </p:cNvPr>
            <p:cNvSpPr/>
            <p:nvPr userDrawn="1"/>
          </p:nvSpPr>
          <p:spPr>
            <a:xfrm>
              <a:off x="7349971" y="2523124"/>
              <a:ext cx="1542197" cy="2866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927889" y="5047376"/>
            <a:ext cx="67761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b="1" dirty="0" err="1" smtClean="0">
                <a:solidFill>
                  <a:schemeClr val="bg1"/>
                </a:solidFill>
                <a:latin typeface="Helvetica Neue"/>
              </a:rPr>
              <a:t>Uni</a:t>
            </a:r>
            <a:r>
              <a:rPr lang="en-CA" sz="5400" b="1" dirty="0" smtClean="0">
                <a:solidFill>
                  <a:schemeClr val="bg1"/>
                </a:solidFill>
                <a:latin typeface="Helvetica Neue"/>
              </a:rPr>
              <a:t>-variate </a:t>
            </a:r>
            <a:r>
              <a:rPr lang="en-CA" sz="5400" b="1" dirty="0">
                <a:solidFill>
                  <a:schemeClr val="bg1"/>
                </a:solidFill>
                <a:latin typeface="Helvetica Neue"/>
              </a:rPr>
              <a:t>Analysis</a:t>
            </a:r>
            <a:endParaRPr lang="en-CA" sz="5400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457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870" y="282076"/>
            <a:ext cx="3631074" cy="27064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794" r="3005" b="10504"/>
          <a:stretch/>
        </p:blipFill>
        <p:spPr>
          <a:xfrm>
            <a:off x="9617334" y="362045"/>
            <a:ext cx="2546190" cy="23811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7901" y="5461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Standard </a:t>
            </a:r>
            <a:r>
              <a:rPr lang="en-US" dirty="0"/>
              <a:t>Class is the most commonly used, followed by Second Class, First Class, and Same Day, in decreasing order of prevalence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445" r="18222"/>
          <a:stretch/>
        </p:blipFill>
        <p:spPr>
          <a:xfrm>
            <a:off x="6156870" y="3493908"/>
            <a:ext cx="3026535" cy="28785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901" y="18823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a-IR" dirty="0"/>
              <a:t> It indicates the relative presence of each segment, illustrating that Consumer holds the largest portion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901" y="28075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Among the top 10 cities, New York City demonstrates the highest number of sales, while Springfield has the lowest count.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17901" y="40098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In terms of states, California represents the highest percentage of sales, followed by New York and then Texas.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217901" y="5026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The West region exhibits the highest share of sales, followed by the East, Central, and finally, the South.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217901" y="5768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The largest share of sales is attributed to Office Supplies, followed by Furniture, and then Technology.</a:t>
            </a:r>
            <a:endParaRPr lang="fa-I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315" y="3451536"/>
            <a:ext cx="2980119" cy="27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1" y="3458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Helvetica Neue"/>
              </a:rPr>
              <a:t>Most of the orders do not include a discount (4978 times). This can be investigated by examining the sales status to determine its impact on sales or profit</a:t>
            </a:r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694"/>
            <a:ext cx="4922883" cy="27111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683" y="4872606"/>
            <a:ext cx="116826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This data suggests that the total sales amount is higher when a discount is applied. However, the total profit is surprisingly negative when a discount is involved. On the other hand, the profit is notably higher when orders are placed without any discount.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36" y="378016"/>
            <a:ext cx="5814164" cy="43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1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2461"/>
            <a:ext cx="6800045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numbers suggest a positive growth trajectory, reflecting an increase in sales revenue from year to year.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11" y="209482"/>
            <a:ext cx="5381625" cy="3914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3700"/>
            <a:ext cx="5133975" cy="39243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6248" y="4262756"/>
            <a:ext cx="6795752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altLang="fa-IR" dirty="0">
                <a:latin typeface="Söhne"/>
              </a:rPr>
              <a:t>Order numbers fluctuate seasonally: higher in Nov-Dec due to holidays like Black Friday, lower in Jan-Feb post-holiday; mid-year months show more stable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a-IR" altLang="fa-I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a-IR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91" y="29176"/>
            <a:ext cx="6567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400" b="1" dirty="0">
                <a:solidFill>
                  <a:srgbClr val="0070C0"/>
                </a:solidFill>
              </a:rPr>
              <a:t>Annual Order Variations: Peaks and Valleys Across Seasons</a:t>
            </a:r>
          </a:p>
        </p:txBody>
      </p:sp>
    </p:spTree>
    <p:extLst>
      <p:ext uri="{BB962C8B-B14F-4D97-AF65-F5344CB8AC3E}">
        <p14:creationId xmlns:p14="http://schemas.microsoft.com/office/powerpoint/2010/main" val="63409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77" y="136972"/>
            <a:ext cx="5133975" cy="3905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657" y="710365"/>
            <a:ext cx="6817619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4 days shipping duration has the highest count of orders, with 2774 occurrences.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" y="1824773"/>
            <a:ext cx="4910540" cy="5114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1252" y="4844483"/>
            <a:ext cx="6096000" cy="11144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5196 orders have a discount 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HasDiscount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= 1).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4798 orders do not have a discount 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HasDiscount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= 0).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459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1">
            <a:extLst>
              <a:ext uri="{FF2B5EF4-FFF2-40B4-BE49-F238E27FC236}">
                <a16:creationId xmlns:a16="http://schemas.microsoft.com/office/drawing/2014/main" xmlns="" id="{D86C4096-9C8E-42FC-AA0E-C1130EFF8F47}"/>
              </a:ext>
            </a:extLst>
          </p:cNvPr>
          <p:cNvGrpSpPr/>
          <p:nvPr/>
        </p:nvGrpSpPr>
        <p:grpSpPr>
          <a:xfrm>
            <a:off x="3843968" y="6221641"/>
            <a:ext cx="4091940" cy="47700"/>
            <a:chOff x="1181183" y="2523124"/>
            <a:chExt cx="7710985" cy="286603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xmlns="" id="{F28CA937-E73A-4FFC-9918-097F212EE807}"/>
                </a:ext>
              </a:extLst>
            </p:cNvPr>
            <p:cNvSpPr/>
            <p:nvPr userDrawn="1"/>
          </p:nvSpPr>
          <p:spPr>
            <a:xfrm>
              <a:off x="1181183" y="2523124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xmlns="" id="{19E85014-748D-46F3-9011-5D6E436A9FC0}"/>
                </a:ext>
              </a:extLst>
            </p:cNvPr>
            <p:cNvSpPr/>
            <p:nvPr userDrawn="1"/>
          </p:nvSpPr>
          <p:spPr>
            <a:xfrm>
              <a:off x="2723380" y="2523124"/>
              <a:ext cx="1542197" cy="2866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xmlns="" id="{D8E8448E-6EF1-4059-8E14-D653DCB804A7}"/>
                </a:ext>
              </a:extLst>
            </p:cNvPr>
            <p:cNvSpPr/>
            <p:nvPr userDrawn="1"/>
          </p:nvSpPr>
          <p:spPr>
            <a:xfrm>
              <a:off x="4265577" y="2523124"/>
              <a:ext cx="1542197" cy="2866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xmlns="" id="{E8E9DF8F-D167-4893-BBC3-466B779321E6}"/>
                </a:ext>
              </a:extLst>
            </p:cNvPr>
            <p:cNvSpPr/>
            <p:nvPr userDrawn="1"/>
          </p:nvSpPr>
          <p:spPr>
            <a:xfrm>
              <a:off x="5807774" y="2523124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xmlns="" id="{C77E8A16-5B64-4819-A0BE-E16CAE4F0DCC}"/>
                </a:ext>
              </a:extLst>
            </p:cNvPr>
            <p:cNvSpPr/>
            <p:nvPr userDrawn="1"/>
          </p:nvSpPr>
          <p:spPr>
            <a:xfrm>
              <a:off x="7349971" y="2523124"/>
              <a:ext cx="1542197" cy="2866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927889" y="5047376"/>
            <a:ext cx="6352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b="1" dirty="0">
                <a:solidFill>
                  <a:schemeClr val="bg1"/>
                </a:solidFill>
                <a:latin typeface="Helvetica Neue"/>
              </a:rPr>
              <a:t>Bi-variate Analysis</a:t>
            </a:r>
            <a:endParaRPr lang="en-CA" sz="5400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2836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656" y="246552"/>
            <a:ext cx="11348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Class shipping mode shows a higher average order value compared to other shipping modes.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656" y="1312364"/>
            <a:ext cx="1192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Copier category demonstrates a higher average sales value across its sub-category products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.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656" y="779458"/>
            <a:ext cx="1020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Corporate segment exhibits the highest average order value among all customer segments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656" y="1845270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/>
              <a:t>Impact of Ship Mode on Delivery Days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372" y="2378176"/>
            <a:ext cx="63559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average delivery days of the first class is 2 days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average delivery days of the second class is 3 days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average delivery days of the standard class is 5 days</a:t>
            </a:r>
            <a:endParaRPr lang="en-US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656" y="3880578"/>
            <a:ext cx="6769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 most of the sales are below 50 USD, and the biggest client are the 'Home Office', then 'Corporate' and finally 'consumer'</a:t>
            </a:r>
            <a:endParaRPr lang="en-US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656" y="4967483"/>
            <a:ext cx="70599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November and December exhibit higher sales rate , possibly due to holiday seasons and events like Black Friday, Christmas, and New Year's</a:t>
            </a:r>
            <a:endParaRPr lang="en-US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414" y="2264554"/>
            <a:ext cx="5158586" cy="36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26" y="697488"/>
            <a:ext cx="7920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technology category has the highest sales number office supplies category is the lowest sales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67426" y="1845146"/>
            <a:ext cx="7398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Phones achieve the highest sales in sub-categories while fasteners are the lowest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67427" y="2992804"/>
            <a:ext cx="739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west region the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highst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sales and highest profit across other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Regions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887" y="107659"/>
            <a:ext cx="4572000" cy="3629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427" y="3863463"/>
            <a:ext cx="686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California in Region West has maximum sales = 346205.24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427" y="4734122"/>
            <a:ext cx="4782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Monday and Friday come in the first Place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50" y="3807911"/>
            <a:ext cx="4192165" cy="27818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7427" y="5604783"/>
            <a:ext cx="6981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SAFCO Arco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Folding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Chair is the highest product in sales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3340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5" y="478392"/>
            <a:ext cx="9055861" cy="63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5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6" y="222023"/>
            <a:ext cx="9272788" cy="66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20">
            <a:extLst>
              <a:ext uri="{FF2B5EF4-FFF2-40B4-BE49-F238E27FC236}">
                <a16:creationId xmlns:a16="http://schemas.microsoft.com/office/drawing/2014/main" xmlns="" id="{BDE46CA6-46DD-4AC2-A4E5-7F170D7B60CF}"/>
              </a:ext>
            </a:extLst>
          </p:cNvPr>
          <p:cNvSpPr/>
          <p:nvPr/>
        </p:nvSpPr>
        <p:spPr>
          <a:xfrm>
            <a:off x="1284567" y="1247050"/>
            <a:ext cx="3838588" cy="578648"/>
          </a:xfrm>
          <a:custGeom>
            <a:avLst/>
            <a:gdLst>
              <a:gd name="connsiteX0" fmla="*/ 0 w 5632977"/>
              <a:gd name="connsiteY0" fmla="*/ 0 h 730397"/>
              <a:gd name="connsiteX1" fmla="*/ 5632977 w 5632977"/>
              <a:gd name="connsiteY1" fmla="*/ 0 h 730397"/>
              <a:gd name="connsiteX2" fmla="*/ 5632977 w 5632977"/>
              <a:gd name="connsiteY2" fmla="*/ 730397 h 730397"/>
              <a:gd name="connsiteX3" fmla="*/ 0 w 5632977"/>
              <a:gd name="connsiteY3" fmla="*/ 730397 h 73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2977" h="730397">
                <a:moveTo>
                  <a:pt x="0" y="0"/>
                </a:moveTo>
                <a:lnTo>
                  <a:pt x="5632977" y="0"/>
                </a:lnTo>
                <a:lnTo>
                  <a:pt x="5632977" y="730397"/>
                </a:lnTo>
                <a:lnTo>
                  <a:pt x="0" y="730397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Freeform: Shape 20">
            <a:extLst>
              <a:ext uri="{FF2B5EF4-FFF2-40B4-BE49-F238E27FC236}">
                <a16:creationId xmlns:a16="http://schemas.microsoft.com/office/drawing/2014/main" xmlns="" id="{BDE46CA6-46DD-4AC2-A4E5-7F170D7B60CF}"/>
              </a:ext>
            </a:extLst>
          </p:cNvPr>
          <p:cNvSpPr/>
          <p:nvPr/>
        </p:nvSpPr>
        <p:spPr>
          <a:xfrm>
            <a:off x="1284567" y="2038490"/>
            <a:ext cx="3838588" cy="578648"/>
          </a:xfrm>
          <a:custGeom>
            <a:avLst/>
            <a:gdLst>
              <a:gd name="connsiteX0" fmla="*/ 0 w 5632977"/>
              <a:gd name="connsiteY0" fmla="*/ 0 h 730397"/>
              <a:gd name="connsiteX1" fmla="*/ 5632977 w 5632977"/>
              <a:gd name="connsiteY1" fmla="*/ 0 h 730397"/>
              <a:gd name="connsiteX2" fmla="*/ 5632977 w 5632977"/>
              <a:gd name="connsiteY2" fmla="*/ 730397 h 730397"/>
              <a:gd name="connsiteX3" fmla="*/ 0 w 5632977"/>
              <a:gd name="connsiteY3" fmla="*/ 730397 h 73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2977" h="730397">
                <a:moveTo>
                  <a:pt x="0" y="0"/>
                </a:moveTo>
                <a:lnTo>
                  <a:pt x="5632977" y="0"/>
                </a:lnTo>
                <a:lnTo>
                  <a:pt x="5632977" y="730397"/>
                </a:lnTo>
                <a:lnTo>
                  <a:pt x="0" y="730397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Freeform: Shape 20">
            <a:extLst>
              <a:ext uri="{FF2B5EF4-FFF2-40B4-BE49-F238E27FC236}">
                <a16:creationId xmlns:a16="http://schemas.microsoft.com/office/drawing/2014/main" xmlns="" id="{BDE46CA6-46DD-4AC2-A4E5-7F170D7B60CF}"/>
              </a:ext>
            </a:extLst>
          </p:cNvPr>
          <p:cNvSpPr/>
          <p:nvPr/>
        </p:nvSpPr>
        <p:spPr>
          <a:xfrm>
            <a:off x="1284567" y="2829930"/>
            <a:ext cx="3838588" cy="578648"/>
          </a:xfrm>
          <a:custGeom>
            <a:avLst/>
            <a:gdLst>
              <a:gd name="connsiteX0" fmla="*/ 0 w 5632977"/>
              <a:gd name="connsiteY0" fmla="*/ 0 h 730397"/>
              <a:gd name="connsiteX1" fmla="*/ 5632977 w 5632977"/>
              <a:gd name="connsiteY1" fmla="*/ 0 h 730397"/>
              <a:gd name="connsiteX2" fmla="*/ 5632977 w 5632977"/>
              <a:gd name="connsiteY2" fmla="*/ 730397 h 730397"/>
              <a:gd name="connsiteX3" fmla="*/ 0 w 5632977"/>
              <a:gd name="connsiteY3" fmla="*/ 730397 h 73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2977" h="730397">
                <a:moveTo>
                  <a:pt x="0" y="0"/>
                </a:moveTo>
                <a:lnTo>
                  <a:pt x="5632977" y="0"/>
                </a:lnTo>
                <a:lnTo>
                  <a:pt x="5632977" y="730397"/>
                </a:lnTo>
                <a:lnTo>
                  <a:pt x="0" y="730397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Freeform: Shape 20">
            <a:extLst>
              <a:ext uri="{FF2B5EF4-FFF2-40B4-BE49-F238E27FC236}">
                <a16:creationId xmlns:a16="http://schemas.microsoft.com/office/drawing/2014/main" xmlns="" id="{BDE46CA6-46DD-4AC2-A4E5-7F170D7B60CF}"/>
              </a:ext>
            </a:extLst>
          </p:cNvPr>
          <p:cNvSpPr/>
          <p:nvPr/>
        </p:nvSpPr>
        <p:spPr>
          <a:xfrm>
            <a:off x="1284567" y="3621371"/>
            <a:ext cx="3838588" cy="578648"/>
          </a:xfrm>
          <a:custGeom>
            <a:avLst/>
            <a:gdLst>
              <a:gd name="connsiteX0" fmla="*/ 0 w 5632977"/>
              <a:gd name="connsiteY0" fmla="*/ 0 h 730397"/>
              <a:gd name="connsiteX1" fmla="*/ 5632977 w 5632977"/>
              <a:gd name="connsiteY1" fmla="*/ 0 h 730397"/>
              <a:gd name="connsiteX2" fmla="*/ 5632977 w 5632977"/>
              <a:gd name="connsiteY2" fmla="*/ 730397 h 730397"/>
              <a:gd name="connsiteX3" fmla="*/ 0 w 5632977"/>
              <a:gd name="connsiteY3" fmla="*/ 730397 h 73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2977" h="730397">
                <a:moveTo>
                  <a:pt x="0" y="0"/>
                </a:moveTo>
                <a:lnTo>
                  <a:pt x="5632977" y="0"/>
                </a:lnTo>
                <a:lnTo>
                  <a:pt x="5632977" y="730397"/>
                </a:lnTo>
                <a:lnTo>
                  <a:pt x="0" y="730397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0" y="52373"/>
            <a:ext cx="31424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16499CE-4FDA-4010-B717-48D278BA43BC}"/>
              </a:ext>
            </a:extLst>
          </p:cNvPr>
          <p:cNvSpPr txBox="1"/>
          <p:nvPr/>
        </p:nvSpPr>
        <p:spPr>
          <a:xfrm>
            <a:off x="1448564" y="1393150"/>
            <a:ext cx="337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Introduction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16499CE-4FDA-4010-B717-48D278BA43BC}"/>
              </a:ext>
            </a:extLst>
          </p:cNvPr>
          <p:cNvSpPr txBox="1"/>
          <p:nvPr/>
        </p:nvSpPr>
        <p:spPr>
          <a:xfrm>
            <a:off x="1469522" y="2130048"/>
            <a:ext cx="277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Objectives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16499CE-4FDA-4010-B717-48D278BA43BC}"/>
              </a:ext>
            </a:extLst>
          </p:cNvPr>
          <p:cNvSpPr txBox="1"/>
          <p:nvPr/>
        </p:nvSpPr>
        <p:spPr>
          <a:xfrm>
            <a:off x="1469522" y="2888320"/>
            <a:ext cx="277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Data 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16499CE-4FDA-4010-B717-48D278BA43BC}"/>
              </a:ext>
            </a:extLst>
          </p:cNvPr>
          <p:cNvSpPr txBox="1"/>
          <p:nvPr/>
        </p:nvSpPr>
        <p:spPr>
          <a:xfrm>
            <a:off x="1487181" y="3699297"/>
            <a:ext cx="277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Data Exploration</a:t>
            </a:r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xmlns="" id="{BDE46CA6-46DD-4AC2-A4E5-7F170D7B60CF}"/>
              </a:ext>
            </a:extLst>
          </p:cNvPr>
          <p:cNvSpPr/>
          <p:nvPr/>
        </p:nvSpPr>
        <p:spPr>
          <a:xfrm>
            <a:off x="6013258" y="1786456"/>
            <a:ext cx="3838588" cy="578648"/>
          </a:xfrm>
          <a:custGeom>
            <a:avLst/>
            <a:gdLst>
              <a:gd name="connsiteX0" fmla="*/ 0 w 5632977"/>
              <a:gd name="connsiteY0" fmla="*/ 0 h 730397"/>
              <a:gd name="connsiteX1" fmla="*/ 5632977 w 5632977"/>
              <a:gd name="connsiteY1" fmla="*/ 0 h 730397"/>
              <a:gd name="connsiteX2" fmla="*/ 5632977 w 5632977"/>
              <a:gd name="connsiteY2" fmla="*/ 730397 h 730397"/>
              <a:gd name="connsiteX3" fmla="*/ 0 w 5632977"/>
              <a:gd name="connsiteY3" fmla="*/ 730397 h 73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2977" h="730397">
                <a:moveTo>
                  <a:pt x="0" y="0"/>
                </a:moveTo>
                <a:lnTo>
                  <a:pt x="5632977" y="0"/>
                </a:lnTo>
                <a:lnTo>
                  <a:pt x="5632977" y="730397"/>
                </a:lnTo>
                <a:lnTo>
                  <a:pt x="0" y="730397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16499CE-4FDA-4010-B717-48D278BA43BC}"/>
              </a:ext>
            </a:extLst>
          </p:cNvPr>
          <p:cNvSpPr txBox="1"/>
          <p:nvPr/>
        </p:nvSpPr>
        <p:spPr>
          <a:xfrm>
            <a:off x="6060600" y="1858732"/>
            <a:ext cx="343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Hypothesis</a:t>
            </a:r>
            <a:endParaRPr lang="en-US" altLang="ko-KR" sz="1600" b="1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2" name="Freeform: Shape 20">
            <a:extLst>
              <a:ext uri="{FF2B5EF4-FFF2-40B4-BE49-F238E27FC236}">
                <a16:creationId xmlns:a16="http://schemas.microsoft.com/office/drawing/2014/main" xmlns="" id="{BDE46CA6-46DD-4AC2-A4E5-7F170D7B60CF}"/>
              </a:ext>
            </a:extLst>
          </p:cNvPr>
          <p:cNvSpPr/>
          <p:nvPr/>
        </p:nvSpPr>
        <p:spPr>
          <a:xfrm>
            <a:off x="6013258" y="2577896"/>
            <a:ext cx="3838588" cy="578648"/>
          </a:xfrm>
          <a:custGeom>
            <a:avLst/>
            <a:gdLst>
              <a:gd name="connsiteX0" fmla="*/ 0 w 5632977"/>
              <a:gd name="connsiteY0" fmla="*/ 0 h 730397"/>
              <a:gd name="connsiteX1" fmla="*/ 5632977 w 5632977"/>
              <a:gd name="connsiteY1" fmla="*/ 0 h 730397"/>
              <a:gd name="connsiteX2" fmla="*/ 5632977 w 5632977"/>
              <a:gd name="connsiteY2" fmla="*/ 730397 h 730397"/>
              <a:gd name="connsiteX3" fmla="*/ 0 w 5632977"/>
              <a:gd name="connsiteY3" fmla="*/ 730397 h 73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2977" h="730397">
                <a:moveTo>
                  <a:pt x="0" y="0"/>
                </a:moveTo>
                <a:lnTo>
                  <a:pt x="5632977" y="0"/>
                </a:lnTo>
                <a:lnTo>
                  <a:pt x="5632977" y="730397"/>
                </a:lnTo>
                <a:lnTo>
                  <a:pt x="0" y="730397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6499CE-4FDA-4010-B717-48D278BA43BC}"/>
              </a:ext>
            </a:extLst>
          </p:cNvPr>
          <p:cNvSpPr txBox="1"/>
          <p:nvPr/>
        </p:nvSpPr>
        <p:spPr>
          <a:xfrm>
            <a:off x="6060600" y="2672370"/>
            <a:ext cx="343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Model Building</a:t>
            </a:r>
          </a:p>
        </p:txBody>
      </p:sp>
      <p:sp>
        <p:nvSpPr>
          <p:cNvPr id="54" name="Freeform: Shape 20">
            <a:extLst>
              <a:ext uri="{FF2B5EF4-FFF2-40B4-BE49-F238E27FC236}">
                <a16:creationId xmlns:a16="http://schemas.microsoft.com/office/drawing/2014/main" xmlns="" id="{BDE46CA6-46DD-4AC2-A4E5-7F170D7B60CF}"/>
              </a:ext>
            </a:extLst>
          </p:cNvPr>
          <p:cNvSpPr/>
          <p:nvPr/>
        </p:nvSpPr>
        <p:spPr>
          <a:xfrm>
            <a:off x="6013258" y="3369336"/>
            <a:ext cx="3838588" cy="578648"/>
          </a:xfrm>
          <a:custGeom>
            <a:avLst/>
            <a:gdLst>
              <a:gd name="connsiteX0" fmla="*/ 0 w 5632977"/>
              <a:gd name="connsiteY0" fmla="*/ 0 h 730397"/>
              <a:gd name="connsiteX1" fmla="*/ 5632977 w 5632977"/>
              <a:gd name="connsiteY1" fmla="*/ 0 h 730397"/>
              <a:gd name="connsiteX2" fmla="*/ 5632977 w 5632977"/>
              <a:gd name="connsiteY2" fmla="*/ 730397 h 730397"/>
              <a:gd name="connsiteX3" fmla="*/ 0 w 5632977"/>
              <a:gd name="connsiteY3" fmla="*/ 730397 h 73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2977" h="730397">
                <a:moveTo>
                  <a:pt x="0" y="0"/>
                </a:moveTo>
                <a:lnTo>
                  <a:pt x="5632977" y="0"/>
                </a:lnTo>
                <a:lnTo>
                  <a:pt x="5632977" y="730397"/>
                </a:lnTo>
                <a:lnTo>
                  <a:pt x="0" y="730397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16499CE-4FDA-4010-B717-48D278BA43BC}"/>
              </a:ext>
            </a:extLst>
          </p:cNvPr>
          <p:cNvSpPr txBox="1"/>
          <p:nvPr/>
        </p:nvSpPr>
        <p:spPr>
          <a:xfrm>
            <a:off x="6060600" y="3514936"/>
            <a:ext cx="343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Model Evaluation</a:t>
            </a:r>
          </a:p>
        </p:txBody>
      </p:sp>
      <p:sp>
        <p:nvSpPr>
          <p:cNvPr id="56" name="Freeform: Shape 20">
            <a:extLst>
              <a:ext uri="{FF2B5EF4-FFF2-40B4-BE49-F238E27FC236}">
                <a16:creationId xmlns:a16="http://schemas.microsoft.com/office/drawing/2014/main" xmlns="" id="{BDE46CA6-46DD-4AC2-A4E5-7F170D7B60CF}"/>
              </a:ext>
            </a:extLst>
          </p:cNvPr>
          <p:cNvSpPr/>
          <p:nvPr/>
        </p:nvSpPr>
        <p:spPr>
          <a:xfrm>
            <a:off x="6013258" y="4160777"/>
            <a:ext cx="3838588" cy="578648"/>
          </a:xfrm>
          <a:custGeom>
            <a:avLst/>
            <a:gdLst>
              <a:gd name="connsiteX0" fmla="*/ 0 w 5632977"/>
              <a:gd name="connsiteY0" fmla="*/ 0 h 730397"/>
              <a:gd name="connsiteX1" fmla="*/ 5632977 w 5632977"/>
              <a:gd name="connsiteY1" fmla="*/ 0 h 730397"/>
              <a:gd name="connsiteX2" fmla="*/ 5632977 w 5632977"/>
              <a:gd name="connsiteY2" fmla="*/ 730397 h 730397"/>
              <a:gd name="connsiteX3" fmla="*/ 0 w 5632977"/>
              <a:gd name="connsiteY3" fmla="*/ 730397 h 73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2977" h="730397">
                <a:moveTo>
                  <a:pt x="0" y="0"/>
                </a:moveTo>
                <a:lnTo>
                  <a:pt x="5632977" y="0"/>
                </a:lnTo>
                <a:lnTo>
                  <a:pt x="5632977" y="730397"/>
                </a:lnTo>
                <a:lnTo>
                  <a:pt x="0" y="730397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16499CE-4FDA-4010-B717-48D278BA43BC}"/>
              </a:ext>
            </a:extLst>
          </p:cNvPr>
          <p:cNvSpPr txBox="1"/>
          <p:nvPr/>
        </p:nvSpPr>
        <p:spPr>
          <a:xfrm>
            <a:off x="6060600" y="4233053"/>
            <a:ext cx="343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8" y="134966"/>
            <a:ext cx="8345509" cy="65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2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5" y="306184"/>
            <a:ext cx="8197671" cy="60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5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94" r="8110" b="3117"/>
          <a:stretch/>
        </p:blipFill>
        <p:spPr>
          <a:xfrm>
            <a:off x="7572777" y="582700"/>
            <a:ext cx="4504243" cy="3631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157" y="290313"/>
            <a:ext cx="43015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Customer Analysis </a:t>
            </a:r>
            <a:endParaRPr lang="fa-IR" sz="3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156" y="1222143"/>
            <a:ext cx="7987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a-IR" dirty="0"/>
              <a:t>After conducting customer analysis, it was identified that there are 49 frequent customers with more than 10 orders, while there are 744 customers with less than 10 orders. As a strategy, I plan to offer the frequent clients a new feature called "offer</a:t>
            </a:r>
            <a:r>
              <a:rPr lang="fa-IR" dirty="0" smtClean="0"/>
              <a:t>.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178156" y="4419015"/>
            <a:ext cx="8309021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After conducting the Cramer test, I removed highly correlated categorical variables such as Order ID, Postal Code, State, Customer ID, Customer Name, Product Name, </a:t>
            </a:r>
            <a:r>
              <a:rPr lang="en-US" dirty="0" err="1"/>
              <a:t>SubCategory</a:t>
            </a:r>
            <a:r>
              <a:rPr lang="en-US" dirty="0"/>
              <a:t>, and City.</a:t>
            </a:r>
            <a:endParaRPr lang="fa-IR" dirty="0"/>
          </a:p>
        </p:txBody>
      </p:sp>
      <p:sp>
        <p:nvSpPr>
          <p:cNvPr id="6" name="TextBox 5"/>
          <p:cNvSpPr txBox="1"/>
          <p:nvPr/>
        </p:nvSpPr>
        <p:spPr>
          <a:xfrm>
            <a:off x="178156" y="3691896"/>
            <a:ext cx="58362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Cramer test and correlation </a:t>
            </a:r>
            <a:endParaRPr lang="fa-IR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2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1695" y="4636394"/>
            <a:ext cx="690307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5400" b="1" dirty="0" smtClean="0"/>
              <a:t>Modeling </a:t>
            </a:r>
            <a:endParaRPr lang="fa-IR" sz="5400" b="1" dirty="0"/>
          </a:p>
        </p:txBody>
      </p:sp>
    </p:spTree>
    <p:extLst>
      <p:ext uri="{BB962C8B-B14F-4D97-AF65-F5344CB8AC3E}">
        <p14:creationId xmlns:p14="http://schemas.microsoft.com/office/powerpoint/2010/main" val="357969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3786" y="3688655"/>
            <a:ext cx="86356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 applied six regression models to the dataset for analysis and prediction purposes.</a:t>
            </a:r>
            <a:endParaRPr kumimoji="0" lang="fa-IR" alt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3786" y="1685996"/>
            <a:ext cx="7418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altLang="fa-IR" dirty="0">
                <a:latin typeface="Söhne"/>
              </a:rPr>
              <a:t>The dataset is divided into training and testing </a:t>
            </a:r>
            <a:r>
              <a:rPr lang="fa-IR" altLang="fa-IR" dirty="0" smtClean="0">
                <a:latin typeface="Söhne"/>
              </a:rPr>
              <a:t>subsets</a:t>
            </a:r>
            <a:r>
              <a:rPr lang="en-CA" altLang="fa-IR" dirty="0" smtClean="0">
                <a:latin typeface="Söhne"/>
              </a:rPr>
              <a:t> (Ratio70/30)</a:t>
            </a:r>
            <a:endParaRPr kumimoji="0" lang="fa-IR" alt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786" y="2591795"/>
            <a:ext cx="7289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 utilized the StandardScaler to normalize or scale the data</a:t>
            </a:r>
            <a:endParaRPr kumimoji="0" lang="fa-IR" alt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157" y="-21277"/>
            <a:ext cx="43015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Data Encoding</a:t>
            </a:r>
            <a:endParaRPr lang="fa-I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786" y="594568"/>
            <a:ext cx="10934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Label encoding and dummy encoding </a:t>
            </a:r>
            <a:r>
              <a:rPr lang="en-CA" dirty="0" smtClean="0"/>
              <a:t>are utilized to transform </a:t>
            </a:r>
            <a:r>
              <a:rPr lang="en-CA" dirty="0"/>
              <a:t>categorical data into numerical format</a:t>
            </a:r>
            <a:endParaRPr lang="fa-IR" dirty="0"/>
          </a:p>
        </p:txBody>
      </p:sp>
      <p:sp>
        <p:nvSpPr>
          <p:cNvPr id="9" name="TextBox 8"/>
          <p:cNvSpPr txBox="1"/>
          <p:nvPr/>
        </p:nvSpPr>
        <p:spPr>
          <a:xfrm>
            <a:off x="178157" y="1027345"/>
            <a:ext cx="43015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Split Data</a:t>
            </a:r>
            <a:endParaRPr lang="fa-IR" sz="32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157" y="2020468"/>
            <a:ext cx="43015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Scale Data</a:t>
            </a:r>
            <a:endParaRPr lang="fa-IR" sz="3200" b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5115" y="4116079"/>
            <a:ext cx="9386430" cy="2606964"/>
            <a:chOff x="147836" y="3999902"/>
            <a:chExt cx="9386430" cy="26069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r="81100"/>
            <a:stretch/>
          </p:blipFill>
          <p:spPr>
            <a:xfrm>
              <a:off x="147836" y="4010498"/>
              <a:ext cx="2221877" cy="25963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39057"/>
            <a:stretch/>
          </p:blipFill>
          <p:spPr>
            <a:xfrm>
              <a:off x="2369713" y="3999902"/>
              <a:ext cx="7164553" cy="259636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78157" y="2995865"/>
            <a:ext cx="43015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Modeling</a:t>
            </a:r>
            <a:endParaRPr lang="fa-IR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0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891" y="30140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Helvetica Neue"/>
              </a:rPr>
              <a:t>Model Comparison</a:t>
            </a:r>
          </a:p>
          <a:p>
            <a:r>
              <a:rPr lang="en-CA" dirty="0"/>
              <a:t/>
            </a:r>
            <a:br>
              <a:rPr lang="en-CA" dirty="0"/>
            </a:b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78" y="0"/>
            <a:ext cx="6499485" cy="2679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8891" y="2679275"/>
            <a:ext cx="117497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/>
              <a:t>ADABoost </a:t>
            </a:r>
            <a:r>
              <a:rPr lang="fa-IR" dirty="0" smtClean="0"/>
              <a:t>demonstrates </a:t>
            </a:r>
            <a:r>
              <a:rPr lang="fa-IR" dirty="0"/>
              <a:t>good performance in both R² and RMSE, though its RMSE is slightly higher on the test set.</a:t>
            </a:r>
            <a:endParaRPr lang="en-CA" dirty="0"/>
          </a:p>
          <a:p>
            <a:endParaRPr lang="fa-IR" dirty="0" smtClean="0"/>
          </a:p>
          <a:p>
            <a:r>
              <a:rPr lang="fa-IR" dirty="0" smtClean="0"/>
              <a:t>BaggingRegressor show</a:t>
            </a:r>
            <a:r>
              <a:rPr lang="en-CA" dirty="0" smtClean="0"/>
              <a:t>s </a:t>
            </a:r>
            <a:r>
              <a:rPr lang="fa-IR" dirty="0" smtClean="0"/>
              <a:t>strong </a:t>
            </a:r>
            <a:r>
              <a:rPr lang="fa-IR" dirty="0"/>
              <a:t>performance in R² scores and relatively low RMSE on both training and test sets</a:t>
            </a:r>
            <a:r>
              <a:rPr lang="fa-IR" dirty="0" smtClean="0"/>
              <a:t>.</a:t>
            </a:r>
            <a:endParaRPr lang="en-CA" dirty="0" smtClean="0"/>
          </a:p>
          <a:p>
            <a:endParaRPr lang="en-CA" dirty="0"/>
          </a:p>
          <a:p>
            <a:r>
              <a:rPr lang="fa-IR" dirty="0" smtClean="0"/>
              <a:t>LightGBM)</a:t>
            </a:r>
            <a:r>
              <a:rPr lang="en-CA" dirty="0"/>
              <a:t> Light Gradient Boosting </a:t>
            </a:r>
            <a:r>
              <a:rPr lang="en-CA" dirty="0" smtClean="0"/>
              <a:t>Machine</a:t>
            </a:r>
            <a:r>
              <a:rPr lang="en-CA" dirty="0"/>
              <a:t>)</a:t>
            </a:r>
            <a:r>
              <a:rPr lang="fa-IR" dirty="0" smtClean="0"/>
              <a:t> present</a:t>
            </a:r>
            <a:r>
              <a:rPr lang="en-CA" dirty="0" smtClean="0"/>
              <a:t>s</a:t>
            </a:r>
            <a:r>
              <a:rPr lang="fa-IR" dirty="0" smtClean="0"/>
              <a:t> </a:t>
            </a:r>
            <a:r>
              <a:rPr lang="fa-IR" dirty="0"/>
              <a:t>lower R² scores but are similar in RMSE on the test set, though </a:t>
            </a:r>
            <a:r>
              <a:rPr lang="fa-IR" dirty="0" smtClean="0"/>
              <a:t>RMSE </a:t>
            </a:r>
            <a:r>
              <a:rPr lang="fa-IR" dirty="0"/>
              <a:t>is slightly higher for the training set</a:t>
            </a:r>
            <a:r>
              <a:rPr lang="fa-IR" dirty="0" smtClean="0"/>
              <a:t>.</a:t>
            </a:r>
            <a:endParaRPr lang="en-CA" dirty="0" smtClean="0"/>
          </a:p>
          <a:p>
            <a:endParaRPr lang="fa-I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altLang="fa-IR" dirty="0">
                <a:latin typeface="Söhne"/>
              </a:rPr>
              <a:t>Both Decision Tree and XGBoost models demonstrate a substantial decline in R² on test data, indicating overfitting and poor performance on new, unseen data</a:t>
            </a:r>
            <a:r>
              <a:rPr lang="fa-IR" altLang="fa-IR" dirty="0" smtClean="0">
                <a:latin typeface="Söhne"/>
              </a:rPr>
              <a:t>.</a:t>
            </a:r>
            <a:endParaRPr lang="en-US" altLang="fa-IR" dirty="0" smtClean="0"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a-IR" dirty="0" smtClean="0"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Random Forest model shows good training fit (R²=0.76), slightly less accurate on unseen data (R²=0.69), with RMSE of 114.05 for the model and 127.94</a:t>
            </a:r>
            <a:endParaRPr lang="en-US" altLang="fa-I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8163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09" y="282193"/>
            <a:ext cx="5499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70C0"/>
                </a:solidFill>
                <a:latin typeface="Helvetica Neue"/>
              </a:rPr>
              <a:t>Overfitting/</a:t>
            </a:r>
            <a:r>
              <a:rPr lang="en-CA" sz="2400" b="1" dirty="0" err="1">
                <a:solidFill>
                  <a:srgbClr val="0070C0"/>
                </a:solidFill>
                <a:latin typeface="Helvetica Neue"/>
              </a:rPr>
              <a:t>Underfitting</a:t>
            </a:r>
            <a:r>
              <a:rPr lang="en-CA" sz="2400" b="1" dirty="0">
                <a:solidFill>
                  <a:srgbClr val="0070C0"/>
                </a:solidFill>
                <a:latin typeface="Helvetica Neue"/>
              </a:rPr>
              <a:t> Assessment</a:t>
            </a:r>
            <a:r>
              <a:rPr lang="en-CA" sz="2400" b="1" dirty="0">
                <a:solidFill>
                  <a:srgbClr val="0070C0"/>
                </a:solidFill>
                <a:latin typeface="Helvetica Neue"/>
                <a:hlinkClick r:id="rId2"/>
              </a:rPr>
              <a:t>¶</a:t>
            </a:r>
            <a:endParaRPr lang="en-CA" sz="2400" b="1" i="0" dirty="0">
              <a:solidFill>
                <a:srgbClr val="0070C0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55" y="0"/>
            <a:ext cx="5950845" cy="28428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4698" y="3089137"/>
            <a:ext cx="113720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Balanced Models (No significant overfitting or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underfitting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):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ADABoost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and 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BaggingRegressor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show relatively consistent performance between training and test datasets, suggesting a good balance between bias and variance.</a:t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b="1" dirty="0" err="1" smtClean="0">
                <a:solidFill>
                  <a:srgbClr val="000000"/>
                </a:solidFill>
                <a:latin typeface="Helvetica Neue"/>
              </a:rPr>
              <a:t>LightGBM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indicates potential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underfitting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due to relatively lower R² scores compared to other models.</a:t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Overfitting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Decision Tree (DT),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XGBoost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(XGB), and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RandomForestRegressor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demonstrate overfitting with a noticeable drop in R² and higher RMSE values on the test set compared to the training set.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578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813" y="475376"/>
            <a:ext cx="38779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b="1" dirty="0">
                <a:solidFill>
                  <a:srgbClr val="0070C0"/>
                </a:solidFill>
                <a:latin typeface="Helvetica Neue"/>
              </a:rPr>
              <a:t>Best Model</a:t>
            </a:r>
            <a:endParaRPr lang="en-CA" sz="5400" b="1" i="0" dirty="0">
              <a:solidFill>
                <a:srgbClr val="0070C0"/>
              </a:solidFill>
              <a:effectLst/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8147" y="2017467"/>
            <a:ext cx="7486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BaggingRegressor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Achieves a high R² on both training (0.9864) and test sets (0.9669). Shows a relatively low RMSE on both training (27.43) and test sets (42.11)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37799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215A49-99D4-4883-90E6-6ACD725C1BD3}"/>
              </a:ext>
            </a:extLst>
          </p:cNvPr>
          <p:cNvSpPr txBox="1"/>
          <p:nvPr/>
        </p:nvSpPr>
        <p:spPr>
          <a:xfrm>
            <a:off x="602651" y="438099"/>
            <a:ext cx="816786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3;p49"/>
          <p:cNvSpPr txBox="1">
            <a:spLocks/>
          </p:cNvSpPr>
          <p:nvPr/>
        </p:nvSpPr>
        <p:spPr>
          <a:xfrm>
            <a:off x="177281" y="238968"/>
            <a:ext cx="6327913" cy="718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CA" sz="4000" b="1" dirty="0" smtClean="0">
                <a:solidFill>
                  <a:srgbClr val="00B0F0"/>
                </a:solidFill>
              </a:rPr>
              <a:t>Introduction :</a:t>
            </a:r>
            <a:endParaRPr lang="en-CA" sz="40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2E8406-E476-4FCC-87EB-2286510252EB}"/>
              </a:ext>
            </a:extLst>
          </p:cNvPr>
          <p:cNvSpPr txBox="1"/>
          <p:nvPr/>
        </p:nvSpPr>
        <p:spPr>
          <a:xfrm>
            <a:off x="177281" y="5262022"/>
            <a:ext cx="12191999" cy="716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The data for this project has been sourced from the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Kaggle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281" y="879911"/>
            <a:ext cx="11555373" cy="29323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Welcome to the Sales Forecasting dataset documentation! Within these pages, we'll explore the features of this dataset, providing insightful analysis and answers to various business-related questions. This information aims to assist in making informed decisions based on the data</a:t>
            </a:r>
            <a:endParaRPr lang="fa-IR" sz="2400" dirty="0"/>
          </a:p>
        </p:txBody>
      </p:sp>
      <p:sp>
        <p:nvSpPr>
          <p:cNvPr id="5" name="Google Shape;273;p49"/>
          <p:cNvSpPr txBox="1">
            <a:spLocks/>
          </p:cNvSpPr>
          <p:nvPr/>
        </p:nvSpPr>
        <p:spPr>
          <a:xfrm>
            <a:off x="177281" y="4357116"/>
            <a:ext cx="6327913" cy="718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CA" sz="4000" b="1" dirty="0" smtClean="0">
                <a:solidFill>
                  <a:srgbClr val="00B0F0"/>
                </a:solidFill>
              </a:rPr>
              <a:t>Dataset source :</a:t>
            </a:r>
            <a:endParaRPr lang="en-CA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0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B4E7D37-BFC1-4D51-832A-292F2E09FE29}"/>
              </a:ext>
            </a:extLst>
          </p:cNvPr>
          <p:cNvGrpSpPr/>
          <p:nvPr/>
        </p:nvGrpSpPr>
        <p:grpSpPr>
          <a:xfrm>
            <a:off x="7105650" y="701632"/>
            <a:ext cx="4276725" cy="5947591"/>
            <a:chOff x="3629121" y="0"/>
            <a:chExt cx="4933141" cy="6860462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8D107A75-9BFD-4720-86BA-313BB61C8EAD}"/>
                </a:ext>
              </a:extLst>
            </p:cNvPr>
            <p:cNvSpPr/>
            <p:nvPr/>
          </p:nvSpPr>
          <p:spPr>
            <a:xfrm>
              <a:off x="5273039" y="5557135"/>
              <a:ext cx="1187950" cy="689032"/>
            </a:xfrm>
            <a:custGeom>
              <a:avLst/>
              <a:gdLst>
                <a:gd name="connsiteX0" fmla="*/ 1187951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1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67C3AFC8-DB9D-46FC-A1C6-48444AD6175D}"/>
                </a:ext>
              </a:extLst>
            </p:cNvPr>
            <p:cNvSpPr/>
            <p:nvPr/>
          </p:nvSpPr>
          <p:spPr>
            <a:xfrm>
              <a:off x="6335221" y="4964468"/>
              <a:ext cx="1187950" cy="689032"/>
            </a:xfrm>
            <a:custGeom>
              <a:avLst/>
              <a:gdLst>
                <a:gd name="connsiteX0" fmla="*/ 1187951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1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3FE38454-9320-4CCB-9A2E-733A75BD8A59}"/>
                </a:ext>
              </a:extLst>
            </p:cNvPr>
            <p:cNvSpPr/>
            <p:nvPr/>
          </p:nvSpPr>
          <p:spPr>
            <a:xfrm>
              <a:off x="7374312" y="4356407"/>
              <a:ext cx="1187950" cy="689032"/>
            </a:xfrm>
            <a:custGeom>
              <a:avLst/>
              <a:gdLst>
                <a:gd name="connsiteX0" fmla="*/ 1187950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0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077FD2A1-173C-45ED-BD14-BA6EC2725CD4}"/>
                </a:ext>
              </a:extLst>
            </p:cNvPr>
            <p:cNvSpPr/>
            <p:nvPr/>
          </p:nvSpPr>
          <p:spPr>
            <a:xfrm>
              <a:off x="4429605" y="4446308"/>
              <a:ext cx="3944697" cy="2287231"/>
            </a:xfrm>
            <a:custGeom>
              <a:avLst/>
              <a:gdLst>
                <a:gd name="connsiteX0" fmla="*/ 3944697 w 3944697"/>
                <a:gd name="connsiteY0" fmla="*/ 123613 h 2287231"/>
                <a:gd name="connsiteX1" fmla="*/ 207818 w 3944697"/>
                <a:gd name="connsiteY1" fmla="*/ 2287232 h 2287231"/>
                <a:gd name="connsiteX2" fmla="*/ 0 w 3944697"/>
                <a:gd name="connsiteY2" fmla="*/ 2163619 h 2287231"/>
                <a:gd name="connsiteX3" fmla="*/ 3736879 w 3944697"/>
                <a:gd name="connsiteY3" fmla="*/ 0 h 228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697" h="2287231">
                  <a:moveTo>
                    <a:pt x="3944697" y="123613"/>
                  </a:moveTo>
                  <a:lnTo>
                    <a:pt x="207818" y="2287232"/>
                  </a:lnTo>
                  <a:lnTo>
                    <a:pt x="0" y="2163619"/>
                  </a:lnTo>
                  <a:lnTo>
                    <a:pt x="37368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4C50F16C-1B1F-4456-B621-D9C4ADAA8160}"/>
                </a:ext>
              </a:extLst>
            </p:cNvPr>
            <p:cNvSpPr/>
            <p:nvPr/>
          </p:nvSpPr>
          <p:spPr>
            <a:xfrm>
              <a:off x="4254961" y="6171353"/>
              <a:ext cx="1187950" cy="689109"/>
            </a:xfrm>
            <a:custGeom>
              <a:avLst/>
              <a:gdLst>
                <a:gd name="connsiteX0" fmla="*/ 1187950 w 1187950"/>
                <a:gd name="connsiteY0" fmla="*/ 344439 h 689109"/>
                <a:gd name="connsiteX1" fmla="*/ 596515 w 1187950"/>
                <a:gd name="connsiteY1" fmla="*/ 689110 h 689109"/>
                <a:gd name="connsiteX2" fmla="*/ 0 w 1187950"/>
                <a:gd name="connsiteY2" fmla="*/ 344748 h 689109"/>
                <a:gd name="connsiteX3" fmla="*/ 591435 w 1187950"/>
                <a:gd name="connsiteY3" fmla="*/ 0 h 68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109">
                  <a:moveTo>
                    <a:pt x="1187950" y="344439"/>
                  </a:moveTo>
                  <a:lnTo>
                    <a:pt x="596515" y="689110"/>
                  </a:lnTo>
                  <a:lnTo>
                    <a:pt x="0" y="344748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5D42450C-3C31-4EA3-9B69-EEDB900E27CE}"/>
                </a:ext>
              </a:extLst>
            </p:cNvPr>
            <p:cNvSpPr/>
            <p:nvPr/>
          </p:nvSpPr>
          <p:spPr>
            <a:xfrm>
              <a:off x="4384963" y="5073842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5 h 524625"/>
                <a:gd name="connsiteX2" fmla="*/ 0 w 904394"/>
                <a:gd name="connsiteY2" fmla="*/ 262466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5"/>
                  </a:lnTo>
                  <a:lnTo>
                    <a:pt x="0" y="262466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90F1C8EE-565C-46E5-9466-028918A6C58E}"/>
                </a:ext>
              </a:extLst>
            </p:cNvPr>
            <p:cNvSpPr/>
            <p:nvPr/>
          </p:nvSpPr>
          <p:spPr>
            <a:xfrm>
              <a:off x="3629121" y="0"/>
              <a:ext cx="4441151" cy="5010727"/>
            </a:xfrm>
            <a:custGeom>
              <a:avLst/>
              <a:gdLst>
                <a:gd name="connsiteX0" fmla="*/ 0 w 4441151"/>
                <a:gd name="connsiteY0" fmla="*/ 4926061 h 5010727"/>
                <a:gd name="connsiteX1" fmla="*/ 257156 w 4441151"/>
                <a:gd name="connsiteY1" fmla="*/ 4772583 h 5010727"/>
                <a:gd name="connsiteX2" fmla="*/ 2795925 w 4441151"/>
                <a:gd name="connsiteY2" fmla="*/ 2717107 h 5010727"/>
                <a:gd name="connsiteX3" fmla="*/ 3728413 w 4441151"/>
                <a:gd name="connsiteY3" fmla="*/ 1465657 h 5010727"/>
                <a:gd name="connsiteX4" fmla="*/ 3885123 w 4441151"/>
                <a:gd name="connsiteY4" fmla="*/ 1136535 h 5010727"/>
                <a:gd name="connsiteX5" fmla="*/ 3870884 w 4441151"/>
                <a:gd name="connsiteY5" fmla="*/ 1094586 h 5010727"/>
                <a:gd name="connsiteX6" fmla="*/ 3616653 w 4441151"/>
                <a:gd name="connsiteY6" fmla="*/ 944880 h 5010727"/>
                <a:gd name="connsiteX7" fmla="*/ 4441152 w 4441151"/>
                <a:gd name="connsiteY7" fmla="*/ 0 h 5010727"/>
                <a:gd name="connsiteX8" fmla="*/ 4394431 w 4441151"/>
                <a:gd name="connsiteY8" fmla="*/ 1403773 h 5010727"/>
                <a:gd name="connsiteX9" fmla="*/ 4079087 w 4441151"/>
                <a:gd name="connsiteY9" fmla="*/ 1217661 h 5010727"/>
                <a:gd name="connsiteX10" fmla="*/ 4031519 w 4441151"/>
                <a:gd name="connsiteY10" fmla="*/ 1243446 h 5010727"/>
                <a:gd name="connsiteX11" fmla="*/ 3591945 w 4441151"/>
                <a:gd name="connsiteY11" fmla="*/ 2026535 h 5010727"/>
                <a:gd name="connsiteX12" fmla="*/ 3173769 w 4441151"/>
                <a:gd name="connsiteY12" fmla="*/ 2565708 h 5010727"/>
                <a:gd name="connsiteX13" fmla="*/ 2701329 w 4441151"/>
                <a:gd name="connsiteY13" fmla="*/ 3070937 h 5010727"/>
                <a:gd name="connsiteX14" fmla="*/ 2106430 w 4441151"/>
                <a:gd name="connsiteY14" fmla="*/ 3621809 h 5010727"/>
                <a:gd name="connsiteX15" fmla="*/ 1285394 w 4441151"/>
                <a:gd name="connsiteY15" fmla="*/ 4271818 h 5010727"/>
                <a:gd name="connsiteX16" fmla="*/ 146242 w 4441151"/>
                <a:gd name="connsiteY16" fmla="*/ 5010728 h 5010727"/>
                <a:gd name="connsiteX17" fmla="*/ 0 w 4441151"/>
                <a:gd name="connsiteY17" fmla="*/ 4926061 h 50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1151" h="5010727">
                  <a:moveTo>
                    <a:pt x="0" y="4926061"/>
                  </a:moveTo>
                  <a:cubicBezTo>
                    <a:pt x="85052" y="4873952"/>
                    <a:pt x="172181" y="4824923"/>
                    <a:pt x="257156" y="4772583"/>
                  </a:cubicBezTo>
                  <a:cubicBezTo>
                    <a:pt x="1192107" y="4197004"/>
                    <a:pt x="2044700" y="3519286"/>
                    <a:pt x="2795925" y="2717107"/>
                  </a:cubicBezTo>
                  <a:cubicBezTo>
                    <a:pt x="3153526" y="2335261"/>
                    <a:pt x="3477260" y="1927244"/>
                    <a:pt x="3728413" y="1465657"/>
                  </a:cubicBezTo>
                  <a:cubicBezTo>
                    <a:pt x="3786525" y="1358823"/>
                    <a:pt x="3838402" y="1248833"/>
                    <a:pt x="3885123" y="1136535"/>
                  </a:cubicBezTo>
                  <a:cubicBezTo>
                    <a:pt x="3893744" y="1115830"/>
                    <a:pt x="3890819" y="1105978"/>
                    <a:pt x="3870884" y="1094586"/>
                  </a:cubicBezTo>
                  <a:cubicBezTo>
                    <a:pt x="3786525" y="1046326"/>
                    <a:pt x="3703244" y="996065"/>
                    <a:pt x="3616653" y="944880"/>
                  </a:cubicBezTo>
                  <a:cubicBezTo>
                    <a:pt x="3890665" y="630921"/>
                    <a:pt x="4169064" y="311727"/>
                    <a:pt x="4441152" y="0"/>
                  </a:cubicBezTo>
                  <a:cubicBezTo>
                    <a:pt x="4439844" y="161790"/>
                    <a:pt x="4410364" y="1031394"/>
                    <a:pt x="4394431" y="1403773"/>
                  </a:cubicBezTo>
                  <a:cubicBezTo>
                    <a:pt x="4296988" y="1346893"/>
                    <a:pt x="4176453" y="1274618"/>
                    <a:pt x="4079087" y="1217661"/>
                  </a:cubicBezTo>
                  <a:cubicBezTo>
                    <a:pt x="4056304" y="1208424"/>
                    <a:pt x="4048607" y="1200727"/>
                    <a:pt x="4031519" y="1243446"/>
                  </a:cubicBezTo>
                  <a:cubicBezTo>
                    <a:pt x="3916604" y="1510761"/>
                    <a:pt x="3759508" y="1789315"/>
                    <a:pt x="3591945" y="2026535"/>
                  </a:cubicBezTo>
                  <a:cubicBezTo>
                    <a:pt x="3461713" y="2210878"/>
                    <a:pt x="3321782" y="2395374"/>
                    <a:pt x="3173769" y="2565708"/>
                  </a:cubicBezTo>
                  <a:cubicBezTo>
                    <a:pt x="3088871" y="2663383"/>
                    <a:pt x="2773065" y="2999586"/>
                    <a:pt x="2701329" y="3070937"/>
                  </a:cubicBezTo>
                  <a:cubicBezTo>
                    <a:pt x="2509674" y="3261668"/>
                    <a:pt x="2310246" y="3444086"/>
                    <a:pt x="2106430" y="3621809"/>
                  </a:cubicBezTo>
                  <a:cubicBezTo>
                    <a:pt x="1843501" y="3850948"/>
                    <a:pt x="1566488" y="4065463"/>
                    <a:pt x="1285394" y="4271818"/>
                  </a:cubicBezTo>
                  <a:cubicBezTo>
                    <a:pt x="969818" y="4502728"/>
                    <a:pt x="338667" y="4910667"/>
                    <a:pt x="146242" y="5010728"/>
                  </a:cubicBezTo>
                  <a:cubicBezTo>
                    <a:pt x="92364" y="4979940"/>
                    <a:pt x="69273" y="4964546"/>
                    <a:pt x="0" y="4926061"/>
                  </a:cubicBezTo>
                  <a:close/>
                </a:path>
              </a:pathLst>
            </a:custGeom>
            <a:solidFill>
              <a:schemeClr val="accent6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054E454B-C0E0-4BEE-AD49-B5A7B9C9E108}"/>
                </a:ext>
              </a:extLst>
            </p:cNvPr>
            <p:cNvSpPr/>
            <p:nvPr/>
          </p:nvSpPr>
          <p:spPr>
            <a:xfrm>
              <a:off x="3774978" y="1207296"/>
              <a:ext cx="3956396" cy="3895794"/>
            </a:xfrm>
            <a:custGeom>
              <a:avLst/>
              <a:gdLst>
                <a:gd name="connsiteX0" fmla="*/ 0 w 3956396"/>
                <a:gd name="connsiteY0" fmla="*/ 3804124 h 3895794"/>
                <a:gd name="connsiteX1" fmla="*/ 166947 w 3956396"/>
                <a:gd name="connsiteY1" fmla="*/ 3709528 h 3895794"/>
                <a:gd name="connsiteX2" fmla="*/ 1584498 w 3956396"/>
                <a:gd name="connsiteY2" fmla="*/ 2720237 h 3895794"/>
                <a:gd name="connsiteX3" fmla="*/ 2354195 w 3956396"/>
                <a:gd name="connsiteY3" fmla="*/ 2047598 h 3895794"/>
                <a:gd name="connsiteX4" fmla="*/ 3088794 w 3956396"/>
                <a:gd name="connsiteY4" fmla="*/ 1272052 h 3895794"/>
                <a:gd name="connsiteX5" fmla="*/ 3848331 w 3956396"/>
                <a:gd name="connsiteY5" fmla="*/ 111503 h 3895794"/>
                <a:gd name="connsiteX6" fmla="*/ 3882506 w 3956396"/>
                <a:gd name="connsiteY6" fmla="*/ 30069 h 3895794"/>
                <a:gd name="connsiteX7" fmla="*/ 3936924 w 3956396"/>
                <a:gd name="connsiteY7" fmla="*/ 13597 h 3895794"/>
                <a:gd name="connsiteX8" fmla="*/ 3956397 w 3956396"/>
                <a:gd name="connsiteY8" fmla="*/ 25912 h 3895794"/>
                <a:gd name="connsiteX9" fmla="*/ 3499967 w 3956396"/>
                <a:gd name="connsiteY9" fmla="*/ 842792 h 3895794"/>
                <a:gd name="connsiteX10" fmla="*/ 2380211 w 3956396"/>
                <a:gd name="connsiteY10" fmla="*/ 2117410 h 3895794"/>
                <a:gd name="connsiteX11" fmla="*/ 145396 w 3956396"/>
                <a:gd name="connsiteY11" fmla="*/ 3812052 h 3895794"/>
                <a:gd name="connsiteX12" fmla="*/ 385 w 3956396"/>
                <a:gd name="connsiteY12" fmla="*/ 3895795 h 3895794"/>
                <a:gd name="connsiteX13" fmla="*/ 0 w 3956396"/>
                <a:gd name="connsiteY13" fmla="*/ 3804124 h 389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56396" h="3895794">
                  <a:moveTo>
                    <a:pt x="0" y="3804124"/>
                  </a:moveTo>
                  <a:cubicBezTo>
                    <a:pt x="69658" y="3764946"/>
                    <a:pt x="112145" y="3742471"/>
                    <a:pt x="166947" y="3709528"/>
                  </a:cubicBezTo>
                  <a:cubicBezTo>
                    <a:pt x="662016" y="3412194"/>
                    <a:pt x="1134764" y="3082533"/>
                    <a:pt x="1584498" y="2720237"/>
                  </a:cubicBezTo>
                  <a:cubicBezTo>
                    <a:pt x="1850044" y="2506338"/>
                    <a:pt x="2106122" y="2281663"/>
                    <a:pt x="2354195" y="2047598"/>
                  </a:cubicBezTo>
                  <a:cubicBezTo>
                    <a:pt x="2613737" y="1802758"/>
                    <a:pt x="2859579" y="1545217"/>
                    <a:pt x="3088794" y="1272052"/>
                  </a:cubicBezTo>
                  <a:cubicBezTo>
                    <a:pt x="3387898" y="915528"/>
                    <a:pt x="3656677" y="538607"/>
                    <a:pt x="3848331" y="111503"/>
                  </a:cubicBezTo>
                  <a:cubicBezTo>
                    <a:pt x="3860416" y="84640"/>
                    <a:pt x="3873885" y="58086"/>
                    <a:pt x="3882506" y="30069"/>
                  </a:cubicBezTo>
                  <a:cubicBezTo>
                    <a:pt x="3893435" y="-5337"/>
                    <a:pt x="3910446" y="-7646"/>
                    <a:pt x="3936924" y="13597"/>
                  </a:cubicBezTo>
                  <a:cubicBezTo>
                    <a:pt x="3942850" y="18369"/>
                    <a:pt x="3949854" y="21833"/>
                    <a:pt x="3956397" y="25912"/>
                  </a:cubicBezTo>
                  <a:cubicBezTo>
                    <a:pt x="3834939" y="315395"/>
                    <a:pt x="3679537" y="585867"/>
                    <a:pt x="3499967" y="842792"/>
                  </a:cubicBezTo>
                  <a:cubicBezTo>
                    <a:pt x="3174000" y="1309228"/>
                    <a:pt x="2792307" y="1726866"/>
                    <a:pt x="2380211" y="2117410"/>
                  </a:cubicBezTo>
                  <a:cubicBezTo>
                    <a:pt x="1697567" y="2764263"/>
                    <a:pt x="952577" y="3329298"/>
                    <a:pt x="145396" y="3812052"/>
                  </a:cubicBezTo>
                  <a:cubicBezTo>
                    <a:pt x="100292" y="3838991"/>
                    <a:pt x="45797" y="3869394"/>
                    <a:pt x="385" y="3895795"/>
                  </a:cubicBezTo>
                  <a:cubicBezTo>
                    <a:pt x="385" y="3865007"/>
                    <a:pt x="385" y="3834219"/>
                    <a:pt x="0" y="38041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CBCF3EC5-DA49-43D8-8AE7-D245948F02A5}"/>
                </a:ext>
              </a:extLst>
            </p:cNvPr>
            <p:cNvSpPr/>
            <p:nvPr/>
          </p:nvSpPr>
          <p:spPr>
            <a:xfrm>
              <a:off x="8023552" y="0"/>
              <a:ext cx="100599" cy="1422078"/>
            </a:xfrm>
            <a:custGeom>
              <a:avLst/>
              <a:gdLst>
                <a:gd name="connsiteX0" fmla="*/ 0 w 100599"/>
                <a:gd name="connsiteY0" fmla="*/ 1403773 h 1422078"/>
                <a:gd name="connsiteX1" fmla="*/ 46721 w 100599"/>
                <a:gd name="connsiteY1" fmla="*/ 0 h 1422078"/>
                <a:gd name="connsiteX2" fmla="*/ 100599 w 100599"/>
                <a:gd name="connsiteY2" fmla="*/ 0 h 1422078"/>
                <a:gd name="connsiteX3" fmla="*/ 61961 w 100599"/>
                <a:gd name="connsiteY3" fmla="*/ 1377296 h 1422078"/>
                <a:gd name="connsiteX4" fmla="*/ 0 w 100599"/>
                <a:gd name="connsiteY4" fmla="*/ 1403773 h 142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99" h="1422078">
                  <a:moveTo>
                    <a:pt x="0" y="1403773"/>
                  </a:moveTo>
                  <a:cubicBezTo>
                    <a:pt x="6543" y="1390688"/>
                    <a:pt x="46721" y="130848"/>
                    <a:pt x="46721" y="0"/>
                  </a:cubicBezTo>
                  <a:cubicBezTo>
                    <a:pt x="85206" y="0"/>
                    <a:pt x="77509" y="0"/>
                    <a:pt x="100599" y="0"/>
                  </a:cubicBezTo>
                  <a:cubicBezTo>
                    <a:pt x="92441" y="245533"/>
                    <a:pt x="67964" y="1181639"/>
                    <a:pt x="61961" y="1377296"/>
                  </a:cubicBezTo>
                  <a:cubicBezTo>
                    <a:pt x="60036" y="1440103"/>
                    <a:pt x="61037" y="1424709"/>
                    <a:pt x="0" y="140377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1C6771BB-2650-4AA7-923B-22C365D021F8}"/>
                </a:ext>
              </a:extLst>
            </p:cNvPr>
            <p:cNvSpPr/>
            <p:nvPr/>
          </p:nvSpPr>
          <p:spPr>
            <a:xfrm>
              <a:off x="4383424" y="5336924"/>
              <a:ext cx="454121" cy="1423939"/>
            </a:xfrm>
            <a:custGeom>
              <a:avLst/>
              <a:gdLst>
                <a:gd name="connsiteX0" fmla="*/ 454121 w 454121"/>
                <a:gd name="connsiteY0" fmla="*/ 1423939 h 1423939"/>
                <a:gd name="connsiteX1" fmla="*/ 0 w 454121"/>
                <a:gd name="connsiteY1" fmla="*/ 1162242 h 1423939"/>
                <a:gd name="connsiteX2" fmla="*/ 0 w 454121"/>
                <a:gd name="connsiteY2" fmla="*/ 0 h 1423939"/>
                <a:gd name="connsiteX3" fmla="*/ 454121 w 454121"/>
                <a:gd name="connsiteY3" fmla="*/ 261697 h 14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423939">
                  <a:moveTo>
                    <a:pt x="454121" y="1423939"/>
                  </a:moveTo>
                  <a:lnTo>
                    <a:pt x="0" y="1162242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4A9AFD72-722A-4116-A909-087E30FD8CFE}"/>
                </a:ext>
              </a:extLst>
            </p:cNvPr>
            <p:cNvSpPr/>
            <p:nvPr/>
          </p:nvSpPr>
          <p:spPr>
            <a:xfrm>
              <a:off x="4837545" y="5336924"/>
              <a:ext cx="454121" cy="1423939"/>
            </a:xfrm>
            <a:custGeom>
              <a:avLst/>
              <a:gdLst>
                <a:gd name="connsiteX0" fmla="*/ 454121 w 454121"/>
                <a:gd name="connsiteY0" fmla="*/ 0 h 1423939"/>
                <a:gd name="connsiteX1" fmla="*/ 0 w 454121"/>
                <a:gd name="connsiteY1" fmla="*/ 261697 h 1423939"/>
                <a:gd name="connsiteX2" fmla="*/ 0 w 454121"/>
                <a:gd name="connsiteY2" fmla="*/ 1423939 h 1423939"/>
                <a:gd name="connsiteX3" fmla="*/ 454121 w 454121"/>
                <a:gd name="connsiteY3" fmla="*/ 1162242 h 14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423939">
                  <a:moveTo>
                    <a:pt x="454121" y="0"/>
                  </a:moveTo>
                  <a:lnTo>
                    <a:pt x="0" y="261697"/>
                  </a:lnTo>
                  <a:lnTo>
                    <a:pt x="0" y="1423939"/>
                  </a:lnTo>
                  <a:lnTo>
                    <a:pt x="454121" y="1162242"/>
                  </a:lnTo>
                  <a:close/>
                </a:path>
              </a:pathLst>
            </a:custGeom>
            <a:solidFill>
              <a:schemeClr val="accent4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DB2B7E8A-43D6-41F7-9353-3B62EA6E391D}"/>
                </a:ext>
              </a:extLst>
            </p:cNvPr>
            <p:cNvSpPr/>
            <p:nvPr/>
          </p:nvSpPr>
          <p:spPr>
            <a:xfrm>
              <a:off x="4494029" y="5134263"/>
              <a:ext cx="658167" cy="386003"/>
            </a:xfrm>
            <a:custGeom>
              <a:avLst/>
              <a:gdLst>
                <a:gd name="connsiteX0" fmla="*/ 658168 w 658167"/>
                <a:gd name="connsiteY0" fmla="*/ 123613 h 386003"/>
                <a:gd name="connsiteX1" fmla="*/ 207895 w 658167"/>
                <a:gd name="connsiteY1" fmla="*/ 386003 h 386003"/>
                <a:gd name="connsiteX2" fmla="*/ 0 w 658167"/>
                <a:gd name="connsiteY2" fmla="*/ 262390 h 386003"/>
                <a:gd name="connsiteX3" fmla="*/ 450273 w 658167"/>
                <a:gd name="connsiteY3" fmla="*/ 0 h 38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7" h="386003">
                  <a:moveTo>
                    <a:pt x="658168" y="123613"/>
                  </a:moveTo>
                  <a:lnTo>
                    <a:pt x="207895" y="386003"/>
                  </a:lnTo>
                  <a:lnTo>
                    <a:pt x="0" y="262390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D8424D6D-AAB5-4683-B6A4-25C555D126AC}"/>
                </a:ext>
              </a:extLst>
            </p:cNvPr>
            <p:cNvSpPr/>
            <p:nvPr/>
          </p:nvSpPr>
          <p:spPr>
            <a:xfrm>
              <a:off x="5431751" y="4099867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6 h 524625"/>
                <a:gd name="connsiteX2" fmla="*/ 0 w 904394"/>
                <a:gd name="connsiteY2" fmla="*/ 262467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6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28AB15E8-BC3E-494C-A8E2-232CDBB9E2EF}"/>
                </a:ext>
              </a:extLst>
            </p:cNvPr>
            <p:cNvSpPr/>
            <p:nvPr/>
          </p:nvSpPr>
          <p:spPr>
            <a:xfrm>
              <a:off x="5430212" y="4362950"/>
              <a:ext cx="454121" cy="1802322"/>
            </a:xfrm>
            <a:custGeom>
              <a:avLst/>
              <a:gdLst>
                <a:gd name="connsiteX0" fmla="*/ 454121 w 454121"/>
                <a:gd name="connsiteY0" fmla="*/ 1802322 h 1802322"/>
                <a:gd name="connsiteX1" fmla="*/ 0 w 454121"/>
                <a:gd name="connsiteY1" fmla="*/ 1539394 h 1802322"/>
                <a:gd name="connsiteX2" fmla="*/ 0 w 454121"/>
                <a:gd name="connsiteY2" fmla="*/ 0 h 1802322"/>
                <a:gd name="connsiteX3" fmla="*/ 454121 w 454121"/>
                <a:gd name="connsiteY3" fmla="*/ 261697 h 180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802322">
                  <a:moveTo>
                    <a:pt x="454121" y="1802322"/>
                  </a:moveTo>
                  <a:lnTo>
                    <a:pt x="0" y="1539394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3A7F43D5-97A5-46A4-8565-1E0288A189B6}"/>
                </a:ext>
              </a:extLst>
            </p:cNvPr>
            <p:cNvSpPr/>
            <p:nvPr/>
          </p:nvSpPr>
          <p:spPr>
            <a:xfrm>
              <a:off x="5884333" y="4362950"/>
              <a:ext cx="454121" cy="1801090"/>
            </a:xfrm>
            <a:custGeom>
              <a:avLst/>
              <a:gdLst>
                <a:gd name="connsiteX0" fmla="*/ 454121 w 454121"/>
                <a:gd name="connsiteY0" fmla="*/ 0 h 1801090"/>
                <a:gd name="connsiteX1" fmla="*/ 0 w 454121"/>
                <a:gd name="connsiteY1" fmla="*/ 261697 h 1801090"/>
                <a:gd name="connsiteX2" fmla="*/ 0 w 454121"/>
                <a:gd name="connsiteY2" fmla="*/ 1801091 h 1801090"/>
                <a:gd name="connsiteX3" fmla="*/ 454121 w 454121"/>
                <a:gd name="connsiteY3" fmla="*/ 1539394 h 180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801090">
                  <a:moveTo>
                    <a:pt x="454121" y="0"/>
                  </a:moveTo>
                  <a:lnTo>
                    <a:pt x="0" y="261697"/>
                  </a:lnTo>
                  <a:lnTo>
                    <a:pt x="0" y="1801091"/>
                  </a:lnTo>
                  <a:lnTo>
                    <a:pt x="454121" y="1539394"/>
                  </a:lnTo>
                  <a:close/>
                </a:path>
              </a:pathLst>
            </a:custGeom>
            <a:solidFill>
              <a:schemeClr val="accent3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32719DC9-0115-4D54-8622-FE77CB18F7C3}"/>
                </a:ext>
              </a:extLst>
            </p:cNvPr>
            <p:cNvSpPr/>
            <p:nvPr/>
          </p:nvSpPr>
          <p:spPr>
            <a:xfrm>
              <a:off x="5540817" y="4160289"/>
              <a:ext cx="658168" cy="386079"/>
            </a:xfrm>
            <a:custGeom>
              <a:avLst/>
              <a:gdLst>
                <a:gd name="connsiteX0" fmla="*/ 658168 w 658168"/>
                <a:gd name="connsiteY0" fmla="*/ 123613 h 386079"/>
                <a:gd name="connsiteX1" fmla="*/ 207895 w 658168"/>
                <a:gd name="connsiteY1" fmla="*/ 386080 h 386079"/>
                <a:gd name="connsiteX2" fmla="*/ 0 w 658168"/>
                <a:gd name="connsiteY2" fmla="*/ 262389 h 386079"/>
                <a:gd name="connsiteX3" fmla="*/ 450273 w 658168"/>
                <a:gd name="connsiteY3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8" h="386079">
                  <a:moveTo>
                    <a:pt x="658168" y="123613"/>
                  </a:moveTo>
                  <a:lnTo>
                    <a:pt x="207895" y="386080"/>
                  </a:lnTo>
                  <a:lnTo>
                    <a:pt x="0" y="262389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2FE18288-03A9-4584-8795-3BB58D38A60D}"/>
                </a:ext>
              </a:extLst>
            </p:cNvPr>
            <p:cNvSpPr/>
            <p:nvPr/>
          </p:nvSpPr>
          <p:spPr>
            <a:xfrm>
              <a:off x="6470842" y="3134744"/>
              <a:ext cx="904394" cy="524625"/>
            </a:xfrm>
            <a:custGeom>
              <a:avLst/>
              <a:gdLst>
                <a:gd name="connsiteX0" fmla="*/ 904394 w 904394"/>
                <a:gd name="connsiteY0" fmla="*/ 262159 h 524625"/>
                <a:gd name="connsiteX1" fmla="*/ 454121 w 904394"/>
                <a:gd name="connsiteY1" fmla="*/ 524626 h 524625"/>
                <a:gd name="connsiteX2" fmla="*/ 0 w 904394"/>
                <a:gd name="connsiteY2" fmla="*/ 262390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159"/>
                  </a:moveTo>
                  <a:lnTo>
                    <a:pt x="454121" y="524626"/>
                  </a:lnTo>
                  <a:lnTo>
                    <a:pt x="0" y="262390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234ED7EC-B73C-4126-B29A-FF76E3B4894E}"/>
                </a:ext>
              </a:extLst>
            </p:cNvPr>
            <p:cNvSpPr/>
            <p:nvPr/>
          </p:nvSpPr>
          <p:spPr>
            <a:xfrm>
              <a:off x="6469303" y="3397750"/>
              <a:ext cx="454121" cy="2167158"/>
            </a:xfrm>
            <a:custGeom>
              <a:avLst/>
              <a:gdLst>
                <a:gd name="connsiteX0" fmla="*/ 454121 w 454121"/>
                <a:gd name="connsiteY0" fmla="*/ 2167159 h 2167158"/>
                <a:gd name="connsiteX1" fmla="*/ 0 w 454121"/>
                <a:gd name="connsiteY1" fmla="*/ 1901152 h 2167158"/>
                <a:gd name="connsiteX2" fmla="*/ 0 w 454121"/>
                <a:gd name="connsiteY2" fmla="*/ 0 h 2167158"/>
                <a:gd name="connsiteX3" fmla="*/ 454121 w 454121"/>
                <a:gd name="connsiteY3" fmla="*/ 261697 h 216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167158">
                  <a:moveTo>
                    <a:pt x="454121" y="2167159"/>
                  </a:moveTo>
                  <a:lnTo>
                    <a:pt x="0" y="1901152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0E52E278-9432-46AC-B74B-CEF2FB4AD5F6}"/>
                </a:ext>
              </a:extLst>
            </p:cNvPr>
            <p:cNvSpPr/>
            <p:nvPr/>
          </p:nvSpPr>
          <p:spPr>
            <a:xfrm>
              <a:off x="6923424" y="3397750"/>
              <a:ext cx="454121" cy="2162848"/>
            </a:xfrm>
            <a:custGeom>
              <a:avLst/>
              <a:gdLst>
                <a:gd name="connsiteX0" fmla="*/ 454121 w 454121"/>
                <a:gd name="connsiteY0" fmla="*/ 0 h 2162848"/>
                <a:gd name="connsiteX1" fmla="*/ 0 w 454121"/>
                <a:gd name="connsiteY1" fmla="*/ 261697 h 2162848"/>
                <a:gd name="connsiteX2" fmla="*/ 0 w 454121"/>
                <a:gd name="connsiteY2" fmla="*/ 2162849 h 2162848"/>
                <a:gd name="connsiteX3" fmla="*/ 454121 w 454121"/>
                <a:gd name="connsiteY3" fmla="*/ 1901152 h 216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162848">
                  <a:moveTo>
                    <a:pt x="454121" y="0"/>
                  </a:moveTo>
                  <a:lnTo>
                    <a:pt x="0" y="261697"/>
                  </a:lnTo>
                  <a:lnTo>
                    <a:pt x="0" y="2162849"/>
                  </a:lnTo>
                  <a:lnTo>
                    <a:pt x="454121" y="1901152"/>
                  </a:lnTo>
                  <a:close/>
                </a:path>
              </a:pathLst>
            </a:custGeom>
            <a:solidFill>
              <a:schemeClr val="accent2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55300176-3026-4A5F-93E7-681D5055AA95}"/>
                </a:ext>
              </a:extLst>
            </p:cNvPr>
            <p:cNvSpPr/>
            <p:nvPr/>
          </p:nvSpPr>
          <p:spPr>
            <a:xfrm>
              <a:off x="6579908" y="3195088"/>
              <a:ext cx="658168" cy="386080"/>
            </a:xfrm>
            <a:custGeom>
              <a:avLst/>
              <a:gdLst>
                <a:gd name="connsiteX0" fmla="*/ 658168 w 658168"/>
                <a:gd name="connsiteY0" fmla="*/ 123690 h 386080"/>
                <a:gd name="connsiteX1" fmla="*/ 207895 w 658168"/>
                <a:gd name="connsiteY1" fmla="*/ 386080 h 386080"/>
                <a:gd name="connsiteX2" fmla="*/ 0 w 658168"/>
                <a:gd name="connsiteY2" fmla="*/ 262467 h 386080"/>
                <a:gd name="connsiteX3" fmla="*/ 450273 w 658168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8" h="386080">
                  <a:moveTo>
                    <a:pt x="658168" y="123690"/>
                  </a:moveTo>
                  <a:lnTo>
                    <a:pt x="207895" y="386080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9721F06B-E702-46D7-8BA6-11DDC64B5711}"/>
                </a:ext>
              </a:extLst>
            </p:cNvPr>
            <p:cNvSpPr/>
            <p:nvPr/>
          </p:nvSpPr>
          <p:spPr>
            <a:xfrm>
              <a:off x="7517630" y="1797781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6 h 524625"/>
                <a:gd name="connsiteX2" fmla="*/ 0 w 904394"/>
                <a:gd name="connsiteY2" fmla="*/ 262467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6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BB8D72B3-2332-44C6-8411-712E376AB0AC}"/>
                </a:ext>
              </a:extLst>
            </p:cNvPr>
            <p:cNvSpPr/>
            <p:nvPr/>
          </p:nvSpPr>
          <p:spPr>
            <a:xfrm>
              <a:off x="7516091" y="2060786"/>
              <a:ext cx="454121" cy="2906067"/>
            </a:xfrm>
            <a:custGeom>
              <a:avLst/>
              <a:gdLst>
                <a:gd name="connsiteX0" fmla="*/ 454121 w 454121"/>
                <a:gd name="connsiteY0" fmla="*/ 2906068 h 2906067"/>
                <a:gd name="connsiteX1" fmla="*/ 0 w 454121"/>
                <a:gd name="connsiteY1" fmla="*/ 2640061 h 2906067"/>
                <a:gd name="connsiteX2" fmla="*/ 0 w 454121"/>
                <a:gd name="connsiteY2" fmla="*/ 0 h 2906067"/>
                <a:gd name="connsiteX3" fmla="*/ 454121 w 454121"/>
                <a:gd name="connsiteY3" fmla="*/ 261697 h 290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906067">
                  <a:moveTo>
                    <a:pt x="454121" y="2906068"/>
                  </a:moveTo>
                  <a:lnTo>
                    <a:pt x="0" y="2640061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BF46263D-50FF-42D5-919C-15F370B45926}"/>
                </a:ext>
              </a:extLst>
            </p:cNvPr>
            <p:cNvSpPr/>
            <p:nvPr/>
          </p:nvSpPr>
          <p:spPr>
            <a:xfrm>
              <a:off x="7970212" y="2060786"/>
              <a:ext cx="454121" cy="2911455"/>
            </a:xfrm>
            <a:custGeom>
              <a:avLst/>
              <a:gdLst>
                <a:gd name="connsiteX0" fmla="*/ 454121 w 454121"/>
                <a:gd name="connsiteY0" fmla="*/ 0 h 2911455"/>
                <a:gd name="connsiteX1" fmla="*/ 0 w 454121"/>
                <a:gd name="connsiteY1" fmla="*/ 261697 h 2911455"/>
                <a:gd name="connsiteX2" fmla="*/ 0 w 454121"/>
                <a:gd name="connsiteY2" fmla="*/ 2911456 h 2911455"/>
                <a:gd name="connsiteX3" fmla="*/ 454121 w 454121"/>
                <a:gd name="connsiteY3" fmla="*/ 2640061 h 291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911455">
                  <a:moveTo>
                    <a:pt x="454121" y="0"/>
                  </a:moveTo>
                  <a:lnTo>
                    <a:pt x="0" y="261697"/>
                  </a:lnTo>
                  <a:lnTo>
                    <a:pt x="0" y="2911456"/>
                  </a:lnTo>
                  <a:lnTo>
                    <a:pt x="454121" y="2640061"/>
                  </a:lnTo>
                  <a:close/>
                </a:path>
              </a:pathLst>
            </a:custGeom>
            <a:solidFill>
              <a:schemeClr val="accent1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4AC1C51B-75CC-473A-BAEC-686E6FEAD404}"/>
                </a:ext>
              </a:extLst>
            </p:cNvPr>
            <p:cNvSpPr/>
            <p:nvPr/>
          </p:nvSpPr>
          <p:spPr>
            <a:xfrm>
              <a:off x="7626696" y="1927475"/>
              <a:ext cx="550410" cy="316730"/>
            </a:xfrm>
            <a:custGeom>
              <a:avLst/>
              <a:gdLst>
                <a:gd name="connsiteX0" fmla="*/ 550410 w 550410"/>
                <a:gd name="connsiteY0" fmla="*/ 123613 h 316730"/>
                <a:gd name="connsiteX1" fmla="*/ 207895 w 550410"/>
                <a:gd name="connsiteY1" fmla="*/ 316730 h 316730"/>
                <a:gd name="connsiteX2" fmla="*/ 0 w 550410"/>
                <a:gd name="connsiteY2" fmla="*/ 193117 h 316730"/>
                <a:gd name="connsiteX3" fmla="*/ 342515 w 550410"/>
                <a:gd name="connsiteY3" fmla="*/ 0 h 31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0410" h="316730">
                  <a:moveTo>
                    <a:pt x="550410" y="123613"/>
                  </a:moveTo>
                  <a:lnTo>
                    <a:pt x="207895" y="316730"/>
                  </a:lnTo>
                  <a:lnTo>
                    <a:pt x="0" y="193117"/>
                  </a:lnTo>
                  <a:lnTo>
                    <a:pt x="342515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FE209697-04EB-40A1-BE8B-2D483E00DAB8}"/>
                </a:ext>
              </a:extLst>
            </p:cNvPr>
            <p:cNvSpPr/>
            <p:nvPr/>
          </p:nvSpPr>
          <p:spPr>
            <a:xfrm>
              <a:off x="7798338" y="1895147"/>
              <a:ext cx="456353" cy="263467"/>
            </a:xfrm>
            <a:custGeom>
              <a:avLst/>
              <a:gdLst>
                <a:gd name="connsiteX0" fmla="*/ 371995 w 456353"/>
                <a:gd name="connsiteY0" fmla="*/ 29095 h 263467"/>
                <a:gd name="connsiteX1" fmla="*/ 456354 w 456353"/>
                <a:gd name="connsiteY1" fmla="*/ 263467 h 263467"/>
                <a:gd name="connsiteX2" fmla="*/ 0 w 456353"/>
                <a:gd name="connsiteY2" fmla="*/ 0 h 26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6353" h="263467">
                  <a:moveTo>
                    <a:pt x="371995" y="29095"/>
                  </a:moveTo>
                  <a:lnTo>
                    <a:pt x="456354" y="263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06944C36-8E67-4FDF-AD9B-F9BE68D5A24F}"/>
                </a:ext>
              </a:extLst>
            </p:cNvPr>
            <p:cNvSpPr/>
            <p:nvPr/>
          </p:nvSpPr>
          <p:spPr>
            <a:xfrm>
              <a:off x="3629121" y="4926060"/>
              <a:ext cx="146242" cy="177030"/>
            </a:xfrm>
            <a:custGeom>
              <a:avLst/>
              <a:gdLst>
                <a:gd name="connsiteX0" fmla="*/ 146242 w 146242"/>
                <a:gd name="connsiteY0" fmla="*/ 177030 h 177030"/>
                <a:gd name="connsiteX1" fmla="*/ 0 w 146242"/>
                <a:gd name="connsiteY1" fmla="*/ 92364 h 177030"/>
                <a:gd name="connsiteX2" fmla="*/ 0 w 146242"/>
                <a:gd name="connsiteY2" fmla="*/ 0 h 177030"/>
                <a:gd name="connsiteX3" fmla="*/ 146242 w 146242"/>
                <a:gd name="connsiteY3" fmla="*/ 84667 h 17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242" h="177030">
                  <a:moveTo>
                    <a:pt x="146242" y="177030"/>
                  </a:moveTo>
                  <a:lnTo>
                    <a:pt x="0" y="92364"/>
                  </a:lnTo>
                  <a:lnTo>
                    <a:pt x="0" y="0"/>
                  </a:lnTo>
                  <a:lnTo>
                    <a:pt x="146242" y="8466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Oval 26">
            <a:extLst>
              <a:ext uri="{FF2B5EF4-FFF2-40B4-BE49-F238E27FC236}">
                <a16:creationId xmlns:a16="http://schemas.microsoft.com/office/drawing/2014/main" xmlns="" id="{81848D28-2C79-4353-B95D-F430FA50B1B2}"/>
              </a:ext>
            </a:extLst>
          </p:cNvPr>
          <p:cNvSpPr/>
          <p:nvPr/>
        </p:nvSpPr>
        <p:spPr>
          <a:xfrm>
            <a:off x="824441" y="1988036"/>
            <a:ext cx="544319" cy="5443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2" name="Oval 27">
            <a:extLst>
              <a:ext uri="{FF2B5EF4-FFF2-40B4-BE49-F238E27FC236}">
                <a16:creationId xmlns:a16="http://schemas.microsoft.com/office/drawing/2014/main" xmlns="" id="{AF23C69A-FE35-4FD3-984B-46B5A6FFC5D8}"/>
              </a:ext>
            </a:extLst>
          </p:cNvPr>
          <p:cNvSpPr/>
          <p:nvPr/>
        </p:nvSpPr>
        <p:spPr>
          <a:xfrm>
            <a:off x="801069" y="2716545"/>
            <a:ext cx="544319" cy="5443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Oval 28">
            <a:extLst>
              <a:ext uri="{FF2B5EF4-FFF2-40B4-BE49-F238E27FC236}">
                <a16:creationId xmlns:a16="http://schemas.microsoft.com/office/drawing/2014/main" xmlns="" id="{712B94D7-E5EE-4E9C-9140-7D89BFABF9CA}"/>
              </a:ext>
            </a:extLst>
          </p:cNvPr>
          <p:cNvSpPr/>
          <p:nvPr/>
        </p:nvSpPr>
        <p:spPr>
          <a:xfrm>
            <a:off x="801069" y="3445054"/>
            <a:ext cx="544319" cy="54431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xmlns="" id="{50E5335E-8B3C-470C-ADA6-0C02EBFE5901}"/>
              </a:ext>
            </a:extLst>
          </p:cNvPr>
          <p:cNvSpPr/>
          <p:nvPr/>
        </p:nvSpPr>
        <p:spPr>
          <a:xfrm>
            <a:off x="801069" y="4173563"/>
            <a:ext cx="544319" cy="54431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1177B66-1FA2-48DC-A9EE-33EE6E3DC90B}"/>
              </a:ext>
            </a:extLst>
          </p:cNvPr>
          <p:cNvSpPr txBox="1"/>
          <p:nvPr/>
        </p:nvSpPr>
        <p:spPr>
          <a:xfrm>
            <a:off x="1333199" y="1664133"/>
            <a:ext cx="709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CA" sz="2800" b="1" dirty="0"/>
              <a:t>Exploratory Data Analysis (EDA)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78C4313-FD0F-4DB0-9850-F2A2AF41FBB3}"/>
              </a:ext>
            </a:extLst>
          </p:cNvPr>
          <p:cNvSpPr txBox="1"/>
          <p:nvPr/>
        </p:nvSpPr>
        <p:spPr>
          <a:xfrm>
            <a:off x="1333200" y="2796784"/>
            <a:ext cx="719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Preprocessing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74A81F5-47FA-4C9C-8416-77F74B815C94}"/>
              </a:ext>
            </a:extLst>
          </p:cNvPr>
          <p:cNvSpPr txBox="1"/>
          <p:nvPr/>
        </p:nvSpPr>
        <p:spPr>
          <a:xfrm>
            <a:off x="1333200" y="3498548"/>
            <a:ext cx="5153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Model </a:t>
            </a:r>
            <a:r>
              <a:rPr lang="en-CA" sz="2800" b="1" dirty="0" smtClean="0"/>
              <a:t>Building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2E93F81-068A-43B4-BF5A-6D8F56A1690C}"/>
              </a:ext>
            </a:extLst>
          </p:cNvPr>
          <p:cNvSpPr txBox="1"/>
          <p:nvPr/>
        </p:nvSpPr>
        <p:spPr>
          <a:xfrm>
            <a:off x="1333200" y="4200312"/>
            <a:ext cx="5153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Interpretation and </a:t>
            </a:r>
            <a:r>
              <a:rPr lang="en-CA" sz="2800" b="1" dirty="0" smtClean="0"/>
              <a:t>Insights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Google Shape;273;p49"/>
          <p:cNvSpPr txBox="1">
            <a:spLocks/>
          </p:cNvSpPr>
          <p:nvPr/>
        </p:nvSpPr>
        <p:spPr>
          <a:xfrm>
            <a:off x="405887" y="342523"/>
            <a:ext cx="6327913" cy="718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CA" sz="5400" dirty="0" smtClean="0"/>
              <a:t>Objectives :</a:t>
            </a:r>
            <a:endParaRPr lang="en-CA" sz="5400" dirty="0"/>
          </a:p>
        </p:txBody>
      </p:sp>
      <p:sp>
        <p:nvSpPr>
          <p:cNvPr id="52" name="Oval 29">
            <a:extLst>
              <a:ext uri="{FF2B5EF4-FFF2-40B4-BE49-F238E27FC236}">
                <a16:creationId xmlns:a16="http://schemas.microsoft.com/office/drawing/2014/main" xmlns="" id="{50E5335E-8B3C-470C-ADA6-0C02EBFE5901}"/>
              </a:ext>
            </a:extLst>
          </p:cNvPr>
          <p:cNvSpPr/>
          <p:nvPr/>
        </p:nvSpPr>
        <p:spPr>
          <a:xfrm>
            <a:off x="816313" y="4902074"/>
            <a:ext cx="544319" cy="54431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2E93F81-068A-43B4-BF5A-6D8F56A1690C}"/>
              </a:ext>
            </a:extLst>
          </p:cNvPr>
          <p:cNvSpPr txBox="1"/>
          <p:nvPr/>
        </p:nvSpPr>
        <p:spPr>
          <a:xfrm>
            <a:off x="1345388" y="4902074"/>
            <a:ext cx="5153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Decision </a:t>
            </a:r>
            <a:r>
              <a:rPr lang="en-CA" sz="2800" b="1" dirty="0" smtClean="0"/>
              <a:t>Making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413" y="320830"/>
            <a:ext cx="56861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b="1" dirty="0">
                <a:solidFill>
                  <a:srgbClr val="000000"/>
                </a:solidFill>
                <a:latin typeface="Helvetica Neue"/>
              </a:rPr>
              <a:t>Data Description</a:t>
            </a:r>
            <a:endParaRPr lang="fa-IR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3" y="1338262"/>
            <a:ext cx="3876948" cy="547260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360162" y="515155"/>
            <a:ext cx="3330900" cy="1815921"/>
            <a:chOff x="7360162" y="515155"/>
            <a:chExt cx="3330900" cy="1815921"/>
          </a:xfrm>
        </p:grpSpPr>
        <p:sp>
          <p:nvSpPr>
            <p:cNvPr id="19" name="Rounded Rectangle 18"/>
            <p:cNvSpPr/>
            <p:nvPr/>
          </p:nvSpPr>
          <p:spPr>
            <a:xfrm>
              <a:off x="7881870" y="515155"/>
              <a:ext cx="2240924" cy="18159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" name="Google Shape;2041;p59"/>
            <p:cNvSpPr txBox="1">
              <a:spLocks/>
            </p:cNvSpPr>
            <p:nvPr/>
          </p:nvSpPr>
          <p:spPr>
            <a:xfrm>
              <a:off x="7360162" y="767365"/>
              <a:ext cx="3159300" cy="7239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9994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2042;p59"/>
            <p:cNvSpPr txBox="1">
              <a:spLocks/>
            </p:cNvSpPr>
            <p:nvPr/>
          </p:nvSpPr>
          <p:spPr>
            <a:xfrm>
              <a:off x="7360162" y="1491265"/>
              <a:ext cx="3330900" cy="4173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CA" dirty="0" smtClean="0">
                  <a:solidFill>
                    <a:schemeClr val="bg1"/>
                  </a:solidFill>
                </a:rPr>
                <a:t>Rows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05150" y="2443934"/>
            <a:ext cx="2240924" cy="1815921"/>
            <a:chOff x="7905150" y="2417141"/>
            <a:chExt cx="2240924" cy="1815921"/>
          </a:xfrm>
        </p:grpSpPr>
        <p:sp>
          <p:nvSpPr>
            <p:cNvPr id="20" name="Rounded Rectangle 19"/>
            <p:cNvSpPr/>
            <p:nvPr/>
          </p:nvSpPr>
          <p:spPr>
            <a:xfrm>
              <a:off x="7905150" y="2417141"/>
              <a:ext cx="2240924" cy="1815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7" name="Google Shape;2043;p59"/>
            <p:cNvSpPr txBox="1">
              <a:spLocks/>
            </p:cNvSpPr>
            <p:nvPr/>
          </p:nvSpPr>
          <p:spPr>
            <a:xfrm>
              <a:off x="8541855" y="2624267"/>
              <a:ext cx="920953" cy="68790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b="1" dirty="0" smtClean="0">
                  <a:solidFill>
                    <a:schemeClr val="bg1"/>
                  </a:solidFill>
                </a:rPr>
                <a:t>21</a:t>
              </a:r>
              <a:endParaRPr lang="en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Google Shape;2044;p59"/>
            <p:cNvSpPr txBox="1">
              <a:spLocks/>
            </p:cNvSpPr>
            <p:nvPr/>
          </p:nvSpPr>
          <p:spPr>
            <a:xfrm>
              <a:off x="8235960" y="3411998"/>
              <a:ext cx="1680807" cy="3606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CA" dirty="0" smtClean="0">
                  <a:solidFill>
                    <a:schemeClr val="bg1"/>
                  </a:solidFill>
                </a:rPr>
                <a:t>Features 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05150" y="4372712"/>
            <a:ext cx="2399831" cy="1815921"/>
            <a:chOff x="7905150" y="4372712"/>
            <a:chExt cx="2399831" cy="1815921"/>
          </a:xfrm>
        </p:grpSpPr>
        <p:sp>
          <p:nvSpPr>
            <p:cNvPr id="21" name="Rounded Rectangle 20"/>
            <p:cNvSpPr/>
            <p:nvPr/>
          </p:nvSpPr>
          <p:spPr>
            <a:xfrm>
              <a:off x="7955902" y="4372712"/>
              <a:ext cx="2240924" cy="181592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9" name="Google Shape;2045;p59"/>
            <p:cNvSpPr txBox="1">
              <a:spLocks/>
            </p:cNvSpPr>
            <p:nvPr/>
          </p:nvSpPr>
          <p:spPr>
            <a:xfrm>
              <a:off x="8727742" y="4579271"/>
              <a:ext cx="595740" cy="610369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b="1" dirty="0" smtClean="0">
                  <a:solidFill>
                    <a:schemeClr val="bg1"/>
                  </a:solidFill>
                </a:rPr>
                <a:t>4</a:t>
              </a:r>
              <a:endParaRPr lang="en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Google Shape;2046;p59"/>
            <p:cNvSpPr txBox="1">
              <a:spLocks/>
            </p:cNvSpPr>
            <p:nvPr/>
          </p:nvSpPr>
          <p:spPr>
            <a:xfrm>
              <a:off x="7905150" y="5096612"/>
              <a:ext cx="2399831" cy="98978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CA" sz="2400" dirty="0" smtClean="0">
                  <a:solidFill>
                    <a:schemeClr val="bg1"/>
                  </a:solidFill>
                </a:rPr>
                <a:t>Features with missing value</a:t>
              </a:r>
              <a:endParaRPr lang="en-CA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35" y="1338262"/>
            <a:ext cx="2399831" cy="47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4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067" y="1082705"/>
            <a:ext cx="59164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Converting Order Date and Ship Date to date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format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Converting Postal code to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CA" dirty="0"/>
              <a:t>Dropping Irrelevant </a:t>
            </a:r>
            <a:r>
              <a:rPr lang="en-CA" dirty="0" smtClean="0"/>
              <a:t>Features :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Row ID‘ and 'Country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'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Google Shape;2003;p58">
            <a:extLst>
              <a:ext uri="{FF2B5EF4-FFF2-40B4-BE49-F238E27FC236}">
                <a16:creationId xmlns:a16="http://schemas.microsoft.com/office/drawing/2014/main" xmlns="" id="{114ADFF7-3719-767A-7B82-32E1B9E0ECCE}"/>
              </a:ext>
            </a:extLst>
          </p:cNvPr>
          <p:cNvSpPr txBox="1">
            <a:spLocks/>
          </p:cNvSpPr>
          <p:nvPr/>
        </p:nvSpPr>
        <p:spPr>
          <a:xfrm>
            <a:off x="237740" y="259071"/>
            <a:ext cx="9743387" cy="65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CA" sz="5400" b="1" dirty="0" smtClean="0">
                <a:solidFill>
                  <a:srgbClr val="0070C0"/>
                </a:solidFill>
              </a:rPr>
              <a:t>Exploratory Data Analysis</a:t>
            </a:r>
            <a:endParaRPr lang="en-CA" sz="54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7740" y="2483649"/>
            <a:ext cx="83025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b="1" dirty="0">
                <a:solidFill>
                  <a:srgbClr val="0070C0"/>
                </a:solidFill>
                <a:latin typeface="Helvetica Neue"/>
              </a:rPr>
              <a:t>Handling Missing Values</a:t>
            </a:r>
            <a:endParaRPr lang="en-CA" sz="5400" b="1" i="0" dirty="0">
              <a:solidFill>
                <a:srgbClr val="0070C0"/>
              </a:solidFill>
              <a:effectLst/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082705"/>
            <a:ext cx="4781550" cy="1571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067" y="3394023"/>
            <a:ext cx="7607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  <a:latin typeface="Helvetica Neue"/>
              </a:rPr>
              <a:t>I imputed </a:t>
            </a:r>
            <a:r>
              <a:rPr lang="en-CA" dirty="0">
                <a:solidFill>
                  <a:srgbClr val="000000"/>
                </a:solidFill>
                <a:latin typeface="Helvetica Neue"/>
              </a:rPr>
              <a:t>Ship </a:t>
            </a:r>
            <a:r>
              <a:rPr lang="en-CA" dirty="0" smtClean="0">
                <a:solidFill>
                  <a:srgbClr val="000000"/>
                </a:solidFill>
                <a:latin typeface="Helvetica Neue"/>
              </a:rPr>
              <a:t>Mode with the same order’s ship mode using </a:t>
            </a:r>
            <a:r>
              <a:rPr lang="en-CA" dirty="0" err="1" smtClean="0">
                <a:solidFill>
                  <a:srgbClr val="000000"/>
                </a:solidFill>
                <a:latin typeface="Helvetica Neue"/>
              </a:rPr>
              <a:t>Order_ID</a:t>
            </a:r>
            <a:endParaRPr lang="en-CA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067" y="3931956"/>
            <a:ext cx="7167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  <a:latin typeface="Helvetica Neue"/>
              </a:rPr>
              <a:t>I imputed Region by using State(Same states have same Region)</a:t>
            </a:r>
            <a:endParaRPr lang="en-CA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7740" y="4342824"/>
            <a:ext cx="8749812" cy="1428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fa-IR" dirty="0" smtClean="0">
                <a:solidFill>
                  <a:srgbClr val="000000"/>
                </a:solidFill>
                <a:latin typeface="Helvetica Neue"/>
              </a:rPr>
              <a:t>For </a:t>
            </a:r>
            <a:r>
              <a:rPr lang="en-CA" dirty="0"/>
              <a:t>Sub-Category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fa-IR" dirty="0" smtClean="0">
                <a:solidFill>
                  <a:srgbClr val="000000"/>
                </a:solidFill>
                <a:latin typeface="Helvetica Neue"/>
              </a:rPr>
              <a:t>	All </a:t>
            </a:r>
            <a:r>
              <a:rPr lang="fa-IR" altLang="fa-IR" dirty="0">
                <a:solidFill>
                  <a:srgbClr val="000000"/>
                </a:solidFill>
                <a:latin typeface="Helvetica Neue"/>
              </a:rPr>
              <a:t>the same Product ID's have same sub-category I extrac new feature from Product id , the second part of it and make a dictionary between it and sub category </a:t>
            </a:r>
            <a:r>
              <a:rPr lang="fa-IR" altLang="fa-IR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fa-IR" altLang="fa-I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CA" altLang="fa-IR" dirty="0" smtClean="0">
                <a:solidFill>
                  <a:srgbClr val="000000"/>
                </a:solidFill>
                <a:latin typeface="Helvetica Neue"/>
              </a:rPr>
              <a:t>and use it to impute miss values</a:t>
            </a:r>
            <a:endParaRPr lang="fa-IR" altLang="fa-IR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664" y="5947641"/>
            <a:ext cx="5538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For imputing </a:t>
            </a:r>
            <a:r>
              <a:rPr lang="fa-IR" dirty="0" smtClean="0"/>
              <a:t>Quantity</a:t>
            </a:r>
            <a:r>
              <a:rPr lang="en-CA" dirty="0" smtClean="0"/>
              <a:t> feature </a:t>
            </a:r>
            <a:r>
              <a:rPr lang="en-CA" dirty="0" err="1" smtClean="0"/>
              <a:t>i</a:t>
            </a:r>
            <a:r>
              <a:rPr lang="en-CA" dirty="0" smtClean="0"/>
              <a:t> used </a:t>
            </a:r>
            <a:r>
              <a:rPr lang="en-CA" dirty="0" err="1" smtClean="0"/>
              <a:t>KNNImputer</a:t>
            </a:r>
            <a:r>
              <a:rPr lang="en-CA" dirty="0" smtClean="0"/>
              <a:t>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2295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" y="398103"/>
            <a:ext cx="59554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b="1" dirty="0">
                <a:solidFill>
                  <a:srgbClr val="0070C0"/>
                </a:solidFill>
                <a:latin typeface="Helvetica Neue"/>
              </a:rPr>
              <a:t>Handling Outliers</a:t>
            </a:r>
            <a:endParaRPr lang="en-CA" sz="5400" b="1" i="0" dirty="0">
              <a:solidFill>
                <a:srgbClr val="0070C0"/>
              </a:solidFill>
              <a:effectLst/>
              <a:latin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548" y="2499188"/>
            <a:ext cx="77144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 smtClean="0"/>
              <a:t>Data set has Only 1168 Extreme outliers in Profit feature 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3" y="1321433"/>
            <a:ext cx="9741928" cy="1177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4150819"/>
            <a:ext cx="2878860" cy="22628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503" y="3295975"/>
            <a:ext cx="7295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I Put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extreme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outliers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into the range of q3 + 3 * </a:t>
            </a:r>
            <a:r>
              <a:rPr lang="en-US" b="1" dirty="0" err="1" smtClean="0">
                <a:solidFill>
                  <a:srgbClr val="000000"/>
                </a:solidFill>
                <a:latin typeface="Helvetica Neue"/>
              </a:rPr>
              <a:t>iqr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 and q1 -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3 *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iqr</a:t>
            </a: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849" y="4150819"/>
            <a:ext cx="2867829" cy="2349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598" y="2247306"/>
            <a:ext cx="4235342" cy="3389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9503" y="3782858"/>
            <a:ext cx="1554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 Outlier </a:t>
            </a:r>
            <a:endParaRPr lang="fa-I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6643" y="3784229"/>
            <a:ext cx="19138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Without Outlier </a:t>
            </a:r>
            <a:endParaRPr lang="fa-I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9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112" y="410982"/>
            <a:ext cx="118801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b="1" dirty="0" smtClean="0">
                <a:solidFill>
                  <a:srgbClr val="0070C0"/>
                </a:solidFill>
              </a:rPr>
              <a:t>Feature Engineering and Extracting</a:t>
            </a:r>
            <a:endParaRPr lang="fa-IR" sz="5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823" y="1712890"/>
            <a:ext cx="50485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List of features extracted from Dataset :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809537" y="2276134"/>
            <a:ext cx="861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Order_year</a:t>
            </a:r>
            <a:r>
              <a:rPr lang="en-CA" dirty="0"/>
              <a:t>, </a:t>
            </a:r>
            <a:r>
              <a:rPr lang="en-CA" dirty="0" err="1" smtClean="0"/>
              <a:t>Order_month</a:t>
            </a:r>
            <a:r>
              <a:rPr lang="en-CA" dirty="0"/>
              <a:t> , </a:t>
            </a:r>
            <a:r>
              <a:rPr lang="en-CA" dirty="0" err="1" smtClean="0"/>
              <a:t>Order_DayInMonth</a:t>
            </a:r>
            <a:r>
              <a:rPr lang="en-CA" dirty="0" smtClean="0"/>
              <a:t> , </a:t>
            </a:r>
            <a:r>
              <a:rPr lang="en-CA" dirty="0" err="1" smtClean="0"/>
              <a:t>Order_Dayname</a:t>
            </a:r>
            <a:r>
              <a:rPr lang="en-CA" dirty="0"/>
              <a:t> from Order Date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809537" y="2839378"/>
            <a:ext cx="848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Ship</a:t>
            </a:r>
            <a:r>
              <a:rPr lang="fa-IR" dirty="0" smtClean="0"/>
              <a:t>_year</a:t>
            </a:r>
            <a:r>
              <a:rPr lang="en-CA" dirty="0"/>
              <a:t>, Ship </a:t>
            </a:r>
            <a:r>
              <a:rPr lang="en-CA" dirty="0" smtClean="0"/>
              <a:t>_month</a:t>
            </a:r>
            <a:r>
              <a:rPr lang="en-CA" dirty="0"/>
              <a:t> , Ship </a:t>
            </a:r>
            <a:r>
              <a:rPr lang="en-CA" dirty="0" smtClean="0"/>
              <a:t>_</a:t>
            </a:r>
            <a:r>
              <a:rPr lang="en-CA" dirty="0" err="1" smtClean="0"/>
              <a:t>DayInMonth</a:t>
            </a:r>
            <a:r>
              <a:rPr lang="en-CA" dirty="0" smtClean="0"/>
              <a:t> , </a:t>
            </a:r>
            <a:r>
              <a:rPr lang="en-CA" dirty="0"/>
              <a:t>Ship </a:t>
            </a:r>
            <a:r>
              <a:rPr lang="en-CA" dirty="0" smtClean="0"/>
              <a:t>_</a:t>
            </a:r>
            <a:r>
              <a:rPr lang="en-CA" dirty="0" err="1" smtClean="0"/>
              <a:t>Dayname</a:t>
            </a:r>
            <a:r>
              <a:rPr lang="en-CA" dirty="0"/>
              <a:t> from Ship </a:t>
            </a:r>
            <a:r>
              <a:rPr lang="en-CA" dirty="0" smtClean="0"/>
              <a:t>Date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809537" y="3535881"/>
            <a:ext cx="478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ship_duraition </a:t>
            </a:r>
            <a:r>
              <a:rPr lang="en-CA" dirty="0" smtClean="0"/>
              <a:t> from </a:t>
            </a:r>
            <a:r>
              <a:rPr lang="en-US" dirty="0"/>
              <a:t>Ship </a:t>
            </a:r>
            <a:r>
              <a:rPr lang="en-US" dirty="0" smtClean="0"/>
              <a:t>Date - Order Date 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809537" y="4232384"/>
            <a:ext cx="1108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Binary Feature </a:t>
            </a:r>
            <a:r>
              <a:rPr lang="fa-IR" dirty="0" smtClean="0"/>
              <a:t>HasDiscount=</a:t>
            </a:r>
            <a:r>
              <a:rPr lang="en-CA" dirty="0" smtClean="0"/>
              <a:t>1 for those orders have discount and =0 for those orders do not have discount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8608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41" y="0"/>
            <a:ext cx="3825659" cy="21324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9092" y="89083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b="1" dirty="0">
                <a:solidFill>
                  <a:srgbClr val="0070C0"/>
                </a:solidFill>
                <a:latin typeface="Helvetica Neue"/>
              </a:rPr>
              <a:t>Hypothesis tests</a:t>
            </a:r>
            <a:endParaRPr lang="en-CA" sz="5400" b="1" i="0" dirty="0">
              <a:solidFill>
                <a:srgbClr val="0070C0"/>
              </a:solidFill>
              <a:effectLst/>
              <a:latin typeface="Helvetica Neue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092" y="2232949"/>
            <a:ext cx="10496660" cy="700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fa-IR" altLang="fa-IR" dirty="0" smtClean="0">
                <a:solidFill>
                  <a:srgbClr val="000000"/>
                </a:solidFill>
                <a:latin typeface="Helvetica Neue"/>
              </a:rPr>
              <a:t>There </a:t>
            </a:r>
            <a:r>
              <a:rPr lang="fa-IR" altLang="fa-IR" dirty="0">
                <a:solidFill>
                  <a:srgbClr val="000000"/>
                </a:solidFill>
                <a:latin typeface="Helvetica Neue"/>
              </a:rPr>
              <a:t>is a significant difference in the Median sales among different </a:t>
            </a:r>
            <a:r>
              <a:rPr lang="fa-IR" altLang="fa-IR" dirty="0" smtClean="0">
                <a:solidFill>
                  <a:srgbClr val="000000"/>
                </a:solidFill>
                <a:latin typeface="Helvetica Neue"/>
              </a:rPr>
              <a:t>regions</a:t>
            </a:r>
          </a:p>
          <a:p>
            <a:pPr marL="342900" lvl="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fa-IR" altLang="fa-I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There is no significant difference in the Median sales among different segment</a:t>
            </a:r>
            <a:r>
              <a:rPr lang="en-CA" altLang="fa-I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 </a:t>
            </a:r>
          </a:p>
          <a:p>
            <a:pPr marL="342900" lvl="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en-US" altLang="fa-I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There </a:t>
            </a:r>
            <a:r>
              <a:rPr lang="en-US" altLang="fa-IR" dirty="0">
                <a:solidFill>
                  <a:srgbClr val="000000"/>
                </a:solidFill>
                <a:cs typeface="Courier New" panose="02070309020205020404" pitchFamily="49" charset="0"/>
              </a:rPr>
              <a:t>is a significant difference in the Median sales among different </a:t>
            </a:r>
            <a:r>
              <a:rPr lang="en-US" altLang="fa-I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Categories</a:t>
            </a: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en-US" altLang="fa-IR" dirty="0">
                <a:solidFill>
                  <a:srgbClr val="000000"/>
                </a:solidFill>
                <a:cs typeface="Courier New" panose="02070309020205020404" pitchFamily="49" charset="0"/>
              </a:rPr>
              <a:t>There is no significant difference in the Median sales among different duration </a:t>
            </a:r>
            <a:r>
              <a:rPr lang="en-US" altLang="fa-I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ship</a:t>
            </a: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fa-IR" altLang="fa-IR" dirty="0">
                <a:solidFill>
                  <a:srgbClr val="000000"/>
                </a:solidFill>
                <a:cs typeface="Courier New" panose="02070309020205020404" pitchFamily="49" charset="0"/>
              </a:rPr>
              <a:t>There is no significant difference in the Median sales among different ship </a:t>
            </a:r>
            <a:r>
              <a:rPr lang="fa-IR" altLang="fa-I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mode</a:t>
            </a:r>
            <a:r>
              <a:rPr lang="en-CA" altLang="fa-I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 </a:t>
            </a:r>
            <a:endParaRPr lang="fa-IR" altLang="fa-IR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fa-IR" altLang="fa-IR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There </a:t>
            </a:r>
            <a:r>
              <a:rPr lang="fa-IR" altLang="fa-IR" dirty="0">
                <a:solidFill>
                  <a:srgbClr val="000000"/>
                </a:solidFill>
                <a:cs typeface="Courier New" panose="02070309020205020404" pitchFamily="49" charset="0"/>
              </a:rPr>
              <a:t>is no significant difference in the Median ship duration among different ship modes </a:t>
            </a: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endParaRPr lang="fa-IR" altLang="fa-IR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fa-IR" altLang="fa-IR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fa-IR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fa-IR" altLang="fa-IR" sz="4000" dirty="0" smtClean="0"/>
          </a:p>
          <a:p>
            <a:pPr lvl="0" algn="just"/>
            <a:endParaRPr lang="en-US" altLang="fa-IR" dirty="0">
              <a:solidFill>
                <a:srgbClr val="000000"/>
              </a:solidFill>
              <a:latin typeface="Helvetica Neue"/>
            </a:endParaRPr>
          </a:p>
          <a:p>
            <a:pPr lvl="0" algn="just"/>
            <a:endParaRPr lang="fa-IR" altLang="fa-IR" dirty="0" smtClean="0">
              <a:solidFill>
                <a:srgbClr val="00000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kumimoji="0" lang="fa-IR" altLang="fa-I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fa-IR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92" y="1012413"/>
            <a:ext cx="8120508" cy="11144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Shapiro test assesses normality distribution across all groups, while the </a:t>
            </a:r>
            <a:r>
              <a:rPr lang="en-US" dirty="0" err="1"/>
              <a:t>Levene</a:t>
            </a:r>
            <a:r>
              <a:rPr lang="en-US" dirty="0"/>
              <a:t> test is utilized to check homoscedasticity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877823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9668</TotalTime>
  <Words>1111</Words>
  <Application>Microsoft Office PowerPoint</Application>
  <PresentationFormat>Widescreen</PresentationFormat>
  <Paragraphs>127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 Unicode MS</vt:lpstr>
      <vt:lpstr>맑은 고딕</vt:lpstr>
      <vt:lpstr>Arial</vt:lpstr>
      <vt:lpstr>Calibri</vt:lpstr>
      <vt:lpstr>Courier New</vt:lpstr>
      <vt:lpstr>FZShuTi</vt:lpstr>
      <vt:lpstr>Helvetica Neue</vt:lpstr>
      <vt:lpstr>Söhne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129</cp:revision>
  <dcterms:created xsi:type="dcterms:W3CDTF">2020-01-20T05:08:25Z</dcterms:created>
  <dcterms:modified xsi:type="dcterms:W3CDTF">2023-11-06T16:45:59Z</dcterms:modified>
</cp:coreProperties>
</file>