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1"/>
  </p:notesMasterIdLst>
  <p:sldIdLst>
    <p:sldId id="256" r:id="rId2"/>
    <p:sldId id="257" r:id="rId3"/>
    <p:sldId id="258" r:id="rId4"/>
    <p:sldId id="273" r:id="rId5"/>
    <p:sldId id="274" r:id="rId6"/>
    <p:sldId id="259" r:id="rId7"/>
    <p:sldId id="260" r:id="rId8"/>
    <p:sldId id="272" r:id="rId9"/>
    <p:sldId id="269" r:id="rId10"/>
    <p:sldId id="275" r:id="rId11"/>
    <p:sldId id="276" r:id="rId12"/>
    <p:sldId id="277" r:id="rId13"/>
    <p:sldId id="279" r:id="rId14"/>
    <p:sldId id="280" r:id="rId15"/>
    <p:sldId id="281" r:id="rId16"/>
    <p:sldId id="282" r:id="rId17"/>
    <p:sldId id="283" r:id="rId18"/>
    <p:sldId id="284" r:id="rId19"/>
    <p:sldId id="285" r:id="rId20"/>
    <p:sldId id="286" r:id="rId21"/>
    <p:sldId id="287" r:id="rId22"/>
    <p:sldId id="288" r:id="rId23"/>
    <p:sldId id="294" r:id="rId24"/>
    <p:sldId id="289" r:id="rId25"/>
    <p:sldId id="290" r:id="rId26"/>
    <p:sldId id="291" r:id="rId27"/>
    <p:sldId id="292" r:id="rId28"/>
    <p:sldId id="293"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F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8"/>
  </p:normalViewPr>
  <p:slideViewPr>
    <p:cSldViewPr snapToGrid="0">
      <p:cViewPr varScale="1">
        <p:scale>
          <a:sx n="70" d="100"/>
          <a:sy n="70" d="100"/>
        </p:scale>
        <p:origin x="7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B598B-54AF-4733-B265-D2CEAD3D4B44}"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7E0C9-33D2-4796-872C-BF2093805A71}" type="slidenum">
              <a:rPr lang="en-US" smtClean="0"/>
              <a:t>‹#›</a:t>
            </a:fld>
            <a:endParaRPr lang="en-US"/>
          </a:p>
        </p:txBody>
      </p:sp>
    </p:spTree>
    <p:extLst>
      <p:ext uri="{BB962C8B-B14F-4D97-AF65-F5344CB8AC3E}">
        <p14:creationId xmlns:p14="http://schemas.microsoft.com/office/powerpoint/2010/main" val="28909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F817E0C9-33D2-4796-872C-BF2093805A71}" type="slidenum">
              <a:rPr lang="en-US" smtClean="0"/>
              <a:t>4</a:t>
            </a:fld>
            <a:endParaRPr lang="en-US"/>
          </a:p>
        </p:txBody>
      </p:sp>
    </p:spTree>
    <p:extLst>
      <p:ext uri="{BB962C8B-B14F-4D97-AF65-F5344CB8AC3E}">
        <p14:creationId xmlns:p14="http://schemas.microsoft.com/office/powerpoint/2010/main" val="99650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17E0C9-33D2-4796-872C-BF2093805A71}" type="slidenum">
              <a:rPr lang="en-US" smtClean="0"/>
              <a:t>6</a:t>
            </a:fld>
            <a:endParaRPr lang="en-US"/>
          </a:p>
        </p:txBody>
      </p:sp>
    </p:spTree>
    <p:extLst>
      <p:ext uri="{BB962C8B-B14F-4D97-AF65-F5344CB8AC3E}">
        <p14:creationId xmlns:p14="http://schemas.microsoft.com/office/powerpoint/2010/main" val="2016786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B60BA-FE6B-49CE-C2C2-1F828F2B79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72C86CE-20C0-63C5-F943-EC5634C2B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81DDBB0-EEC3-8C02-EE38-3A56E93D4DB8}"/>
              </a:ext>
            </a:extLst>
          </p:cNvPr>
          <p:cNvSpPr>
            <a:spLocks noGrp="1"/>
          </p:cNvSpPr>
          <p:nvPr>
            <p:ph type="dt" sz="half" idx="10"/>
          </p:nvPr>
        </p:nvSpPr>
        <p:spPr/>
        <p:txBody>
          <a:bodyPr/>
          <a:lstStyle/>
          <a:p>
            <a:fld id="{893A24F9-86E0-E84A-B336-E3F93563C388}" type="datetimeFigureOut">
              <a:rPr lang="x-none" smtClean="0"/>
              <a:t>2023-09-25</a:t>
            </a:fld>
            <a:endParaRPr lang="x-none"/>
          </a:p>
        </p:txBody>
      </p:sp>
      <p:sp>
        <p:nvSpPr>
          <p:cNvPr id="5" name="Footer Placeholder 4">
            <a:extLst>
              <a:ext uri="{FF2B5EF4-FFF2-40B4-BE49-F238E27FC236}">
                <a16:creationId xmlns:a16="http://schemas.microsoft.com/office/drawing/2014/main" xmlns="" id="{E6F2BD64-4BEB-D906-8ED5-013342B1183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FF3246F0-6643-C7DF-7B78-332581FD7367}"/>
              </a:ext>
            </a:extLst>
          </p:cNvPr>
          <p:cNvSpPr>
            <a:spLocks noGrp="1"/>
          </p:cNvSpPr>
          <p:nvPr>
            <p:ph type="sldNum" sz="quarter" idx="12"/>
          </p:nvPr>
        </p:nvSpPr>
        <p:spPr/>
        <p:txBody>
          <a:bodyPr/>
          <a:lstStyle/>
          <a:p>
            <a:fld id="{6F1C3F0F-93B1-9149-B41F-219DC49EFBE7}" type="slidenum">
              <a:rPr lang="x-none" smtClean="0"/>
              <a:t>‹#›</a:t>
            </a:fld>
            <a:endParaRPr lang="x-none"/>
          </a:p>
        </p:txBody>
      </p:sp>
    </p:spTree>
    <p:extLst>
      <p:ext uri="{BB962C8B-B14F-4D97-AF65-F5344CB8AC3E}">
        <p14:creationId xmlns:p14="http://schemas.microsoft.com/office/powerpoint/2010/main" val="33966211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ACDEA4-B3E3-7BF4-550C-D8209EB710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29A1D8E-90CC-184E-8CDC-63233A1B65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AF011D1-6465-9201-630C-E984A128E0A1}"/>
              </a:ext>
            </a:extLst>
          </p:cNvPr>
          <p:cNvSpPr>
            <a:spLocks noGrp="1"/>
          </p:cNvSpPr>
          <p:nvPr>
            <p:ph type="dt" sz="half" idx="10"/>
          </p:nvPr>
        </p:nvSpPr>
        <p:spPr/>
        <p:txBody>
          <a:bodyPr/>
          <a:lstStyle/>
          <a:p>
            <a:fld id="{893A24F9-86E0-E84A-B336-E3F93563C388}" type="datetimeFigureOut">
              <a:rPr lang="x-none" smtClean="0"/>
              <a:t>2023-09-25</a:t>
            </a:fld>
            <a:endParaRPr lang="x-none"/>
          </a:p>
        </p:txBody>
      </p:sp>
      <p:sp>
        <p:nvSpPr>
          <p:cNvPr id="5" name="Footer Placeholder 4">
            <a:extLst>
              <a:ext uri="{FF2B5EF4-FFF2-40B4-BE49-F238E27FC236}">
                <a16:creationId xmlns:a16="http://schemas.microsoft.com/office/drawing/2014/main" xmlns="" id="{4C9BED3F-D8DE-9465-D01D-ADD4D384CBB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48D028D7-585B-36AA-DAE6-4797AAB25163}"/>
              </a:ext>
            </a:extLst>
          </p:cNvPr>
          <p:cNvSpPr>
            <a:spLocks noGrp="1"/>
          </p:cNvSpPr>
          <p:nvPr>
            <p:ph type="sldNum" sz="quarter" idx="12"/>
          </p:nvPr>
        </p:nvSpPr>
        <p:spPr/>
        <p:txBody>
          <a:bodyPr/>
          <a:lstStyle/>
          <a:p>
            <a:fld id="{6F1C3F0F-93B1-9149-B41F-219DC49EFBE7}" type="slidenum">
              <a:rPr lang="x-none" smtClean="0"/>
              <a:t>‹#›</a:t>
            </a:fld>
            <a:endParaRPr lang="x-none"/>
          </a:p>
        </p:txBody>
      </p:sp>
    </p:spTree>
    <p:extLst>
      <p:ext uri="{BB962C8B-B14F-4D97-AF65-F5344CB8AC3E}">
        <p14:creationId xmlns:p14="http://schemas.microsoft.com/office/powerpoint/2010/main" val="33679164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850D0BC-7A05-8F6F-9744-C9274D24E2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C1E5845-2A4F-EA20-C85F-9FF0E14A3D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5BA3388-2A50-88AF-624F-2258728BBE0A}"/>
              </a:ext>
            </a:extLst>
          </p:cNvPr>
          <p:cNvSpPr>
            <a:spLocks noGrp="1"/>
          </p:cNvSpPr>
          <p:nvPr>
            <p:ph type="dt" sz="half" idx="10"/>
          </p:nvPr>
        </p:nvSpPr>
        <p:spPr/>
        <p:txBody>
          <a:bodyPr/>
          <a:lstStyle/>
          <a:p>
            <a:fld id="{893A24F9-86E0-E84A-B336-E3F93563C388}" type="datetimeFigureOut">
              <a:rPr lang="x-none" smtClean="0"/>
              <a:t>2023-09-25</a:t>
            </a:fld>
            <a:endParaRPr lang="x-none"/>
          </a:p>
        </p:txBody>
      </p:sp>
      <p:sp>
        <p:nvSpPr>
          <p:cNvPr id="5" name="Footer Placeholder 4">
            <a:extLst>
              <a:ext uri="{FF2B5EF4-FFF2-40B4-BE49-F238E27FC236}">
                <a16:creationId xmlns:a16="http://schemas.microsoft.com/office/drawing/2014/main" xmlns="" id="{26C2EC6D-9E7F-88BA-9DBC-AE4A0F81145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9026C380-533D-DE83-83EE-2BD3A5ADF8B2}"/>
              </a:ext>
            </a:extLst>
          </p:cNvPr>
          <p:cNvSpPr>
            <a:spLocks noGrp="1"/>
          </p:cNvSpPr>
          <p:nvPr>
            <p:ph type="sldNum" sz="quarter" idx="12"/>
          </p:nvPr>
        </p:nvSpPr>
        <p:spPr/>
        <p:txBody>
          <a:bodyPr/>
          <a:lstStyle/>
          <a:p>
            <a:fld id="{6F1C3F0F-93B1-9149-B41F-219DC49EFBE7}" type="slidenum">
              <a:rPr lang="x-none" smtClean="0"/>
              <a:t>‹#›</a:t>
            </a:fld>
            <a:endParaRPr lang="x-none"/>
          </a:p>
        </p:txBody>
      </p:sp>
    </p:spTree>
    <p:extLst>
      <p:ext uri="{BB962C8B-B14F-4D97-AF65-F5344CB8AC3E}">
        <p14:creationId xmlns:p14="http://schemas.microsoft.com/office/powerpoint/2010/main" val="36204709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684E77-2A6F-4854-B299-9156C8011E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2037F99-5C4C-09A2-0DC0-6B0DD7BFC3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87B194B-5C0D-1708-1910-93A6BD03FA58}"/>
              </a:ext>
            </a:extLst>
          </p:cNvPr>
          <p:cNvSpPr>
            <a:spLocks noGrp="1"/>
          </p:cNvSpPr>
          <p:nvPr>
            <p:ph type="dt" sz="half" idx="10"/>
          </p:nvPr>
        </p:nvSpPr>
        <p:spPr/>
        <p:txBody>
          <a:bodyPr/>
          <a:lstStyle/>
          <a:p>
            <a:fld id="{893A24F9-86E0-E84A-B336-E3F93563C388}" type="datetimeFigureOut">
              <a:rPr lang="x-none" smtClean="0"/>
              <a:t>2023-09-25</a:t>
            </a:fld>
            <a:endParaRPr lang="x-none"/>
          </a:p>
        </p:txBody>
      </p:sp>
      <p:sp>
        <p:nvSpPr>
          <p:cNvPr id="5" name="Footer Placeholder 4">
            <a:extLst>
              <a:ext uri="{FF2B5EF4-FFF2-40B4-BE49-F238E27FC236}">
                <a16:creationId xmlns:a16="http://schemas.microsoft.com/office/drawing/2014/main" xmlns="" id="{F5C7FA1D-2991-CC0A-078E-C9F4B071C3F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EF885086-00AC-2939-4624-B8D1C3EECABF}"/>
              </a:ext>
            </a:extLst>
          </p:cNvPr>
          <p:cNvSpPr>
            <a:spLocks noGrp="1"/>
          </p:cNvSpPr>
          <p:nvPr>
            <p:ph type="sldNum" sz="quarter" idx="12"/>
          </p:nvPr>
        </p:nvSpPr>
        <p:spPr/>
        <p:txBody>
          <a:bodyPr/>
          <a:lstStyle/>
          <a:p>
            <a:fld id="{6F1C3F0F-93B1-9149-B41F-219DC49EFBE7}" type="slidenum">
              <a:rPr lang="x-none" smtClean="0"/>
              <a:t>‹#›</a:t>
            </a:fld>
            <a:endParaRPr lang="x-none"/>
          </a:p>
        </p:txBody>
      </p:sp>
    </p:spTree>
    <p:extLst>
      <p:ext uri="{BB962C8B-B14F-4D97-AF65-F5344CB8AC3E}">
        <p14:creationId xmlns:p14="http://schemas.microsoft.com/office/powerpoint/2010/main" val="10843435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26C853-D170-0F7E-654A-AA6F87A4F4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9B0D501-0765-9712-A8ED-6145A1481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C2C4951-1BCD-C364-E230-D94B4B3283A1}"/>
              </a:ext>
            </a:extLst>
          </p:cNvPr>
          <p:cNvSpPr>
            <a:spLocks noGrp="1"/>
          </p:cNvSpPr>
          <p:nvPr>
            <p:ph type="dt" sz="half" idx="10"/>
          </p:nvPr>
        </p:nvSpPr>
        <p:spPr/>
        <p:txBody>
          <a:bodyPr/>
          <a:lstStyle/>
          <a:p>
            <a:fld id="{893A24F9-86E0-E84A-B336-E3F93563C388}" type="datetimeFigureOut">
              <a:rPr lang="x-none" smtClean="0"/>
              <a:t>2023-09-25</a:t>
            </a:fld>
            <a:endParaRPr lang="x-none"/>
          </a:p>
        </p:txBody>
      </p:sp>
      <p:sp>
        <p:nvSpPr>
          <p:cNvPr id="5" name="Footer Placeholder 4">
            <a:extLst>
              <a:ext uri="{FF2B5EF4-FFF2-40B4-BE49-F238E27FC236}">
                <a16:creationId xmlns:a16="http://schemas.microsoft.com/office/drawing/2014/main" xmlns="" id="{BC9F9C19-0274-7E31-4902-80EA3BF693D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7AC99511-8DA7-0E84-824E-97755C87C544}"/>
              </a:ext>
            </a:extLst>
          </p:cNvPr>
          <p:cNvSpPr>
            <a:spLocks noGrp="1"/>
          </p:cNvSpPr>
          <p:nvPr>
            <p:ph type="sldNum" sz="quarter" idx="12"/>
          </p:nvPr>
        </p:nvSpPr>
        <p:spPr/>
        <p:txBody>
          <a:bodyPr/>
          <a:lstStyle/>
          <a:p>
            <a:fld id="{6F1C3F0F-93B1-9149-B41F-219DC49EFBE7}" type="slidenum">
              <a:rPr lang="x-none" smtClean="0"/>
              <a:t>‹#›</a:t>
            </a:fld>
            <a:endParaRPr lang="x-none"/>
          </a:p>
        </p:txBody>
      </p:sp>
    </p:spTree>
    <p:extLst>
      <p:ext uri="{BB962C8B-B14F-4D97-AF65-F5344CB8AC3E}">
        <p14:creationId xmlns:p14="http://schemas.microsoft.com/office/powerpoint/2010/main" val="3339385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335AEA-FF63-A549-D0B7-22941497AB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0F03E06-A9CA-B85C-9317-3DDB73C2B3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6E888E2-E530-1789-9193-D7D7C7DEE4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9C3B10A-A26B-A779-53B6-E749AC3AC76A}"/>
              </a:ext>
            </a:extLst>
          </p:cNvPr>
          <p:cNvSpPr>
            <a:spLocks noGrp="1"/>
          </p:cNvSpPr>
          <p:nvPr>
            <p:ph type="dt" sz="half" idx="10"/>
          </p:nvPr>
        </p:nvSpPr>
        <p:spPr/>
        <p:txBody>
          <a:bodyPr/>
          <a:lstStyle/>
          <a:p>
            <a:fld id="{893A24F9-86E0-E84A-B336-E3F93563C388}" type="datetimeFigureOut">
              <a:rPr lang="x-none" smtClean="0"/>
              <a:t>2023-09-25</a:t>
            </a:fld>
            <a:endParaRPr lang="x-none"/>
          </a:p>
        </p:txBody>
      </p:sp>
      <p:sp>
        <p:nvSpPr>
          <p:cNvPr id="6" name="Footer Placeholder 5">
            <a:extLst>
              <a:ext uri="{FF2B5EF4-FFF2-40B4-BE49-F238E27FC236}">
                <a16:creationId xmlns:a16="http://schemas.microsoft.com/office/drawing/2014/main" xmlns="" id="{862D19E1-2D0F-B0EF-DE51-E5092F1EE99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494AFEA8-1829-7513-D91D-BE44E40061F5}"/>
              </a:ext>
            </a:extLst>
          </p:cNvPr>
          <p:cNvSpPr>
            <a:spLocks noGrp="1"/>
          </p:cNvSpPr>
          <p:nvPr>
            <p:ph type="sldNum" sz="quarter" idx="12"/>
          </p:nvPr>
        </p:nvSpPr>
        <p:spPr/>
        <p:txBody>
          <a:bodyPr/>
          <a:lstStyle/>
          <a:p>
            <a:fld id="{6F1C3F0F-93B1-9149-B41F-219DC49EFBE7}" type="slidenum">
              <a:rPr lang="x-none" smtClean="0"/>
              <a:t>‹#›</a:t>
            </a:fld>
            <a:endParaRPr lang="x-none"/>
          </a:p>
        </p:txBody>
      </p:sp>
    </p:spTree>
    <p:extLst>
      <p:ext uri="{BB962C8B-B14F-4D97-AF65-F5344CB8AC3E}">
        <p14:creationId xmlns:p14="http://schemas.microsoft.com/office/powerpoint/2010/main" val="3344824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370A31-6950-45CF-1B8D-F5191D7BD8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6B63E9D-2E69-359B-A4FC-AB98A0B70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B46D1E7-D81B-BCC9-999B-208805A4E7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B452296-300D-76BC-0EC3-5086EDC0B2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9FC89D-23FB-1276-AD83-4F1430D757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460DA24-9523-9D79-C5D8-57ABD28ACAFD}"/>
              </a:ext>
            </a:extLst>
          </p:cNvPr>
          <p:cNvSpPr>
            <a:spLocks noGrp="1"/>
          </p:cNvSpPr>
          <p:nvPr>
            <p:ph type="dt" sz="half" idx="10"/>
          </p:nvPr>
        </p:nvSpPr>
        <p:spPr/>
        <p:txBody>
          <a:bodyPr/>
          <a:lstStyle/>
          <a:p>
            <a:fld id="{893A24F9-86E0-E84A-B336-E3F93563C388}" type="datetimeFigureOut">
              <a:rPr lang="x-none" smtClean="0"/>
              <a:t>2023-09-25</a:t>
            </a:fld>
            <a:endParaRPr lang="x-none"/>
          </a:p>
        </p:txBody>
      </p:sp>
      <p:sp>
        <p:nvSpPr>
          <p:cNvPr id="8" name="Footer Placeholder 7">
            <a:extLst>
              <a:ext uri="{FF2B5EF4-FFF2-40B4-BE49-F238E27FC236}">
                <a16:creationId xmlns:a16="http://schemas.microsoft.com/office/drawing/2014/main" xmlns="" id="{8AEA4206-8334-A201-F2DD-95D9FCB4E209}"/>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FC56659F-12D5-C20B-36F2-5CC1364D34D3}"/>
              </a:ext>
            </a:extLst>
          </p:cNvPr>
          <p:cNvSpPr>
            <a:spLocks noGrp="1"/>
          </p:cNvSpPr>
          <p:nvPr>
            <p:ph type="sldNum" sz="quarter" idx="12"/>
          </p:nvPr>
        </p:nvSpPr>
        <p:spPr/>
        <p:txBody>
          <a:bodyPr/>
          <a:lstStyle/>
          <a:p>
            <a:fld id="{6F1C3F0F-93B1-9149-B41F-219DC49EFBE7}" type="slidenum">
              <a:rPr lang="x-none" smtClean="0"/>
              <a:t>‹#›</a:t>
            </a:fld>
            <a:endParaRPr lang="x-none"/>
          </a:p>
        </p:txBody>
      </p:sp>
    </p:spTree>
    <p:extLst>
      <p:ext uri="{BB962C8B-B14F-4D97-AF65-F5344CB8AC3E}">
        <p14:creationId xmlns:p14="http://schemas.microsoft.com/office/powerpoint/2010/main" val="5068306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1BD44-0D73-186C-CDAA-A0904D20AB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06DDE54-6FB9-3AC2-527A-C7FF4B98ACBD}"/>
              </a:ext>
            </a:extLst>
          </p:cNvPr>
          <p:cNvSpPr>
            <a:spLocks noGrp="1"/>
          </p:cNvSpPr>
          <p:nvPr>
            <p:ph type="dt" sz="half" idx="10"/>
          </p:nvPr>
        </p:nvSpPr>
        <p:spPr/>
        <p:txBody>
          <a:bodyPr/>
          <a:lstStyle/>
          <a:p>
            <a:fld id="{893A24F9-86E0-E84A-B336-E3F93563C388}" type="datetimeFigureOut">
              <a:rPr lang="x-none" smtClean="0"/>
              <a:t>2023-09-25</a:t>
            </a:fld>
            <a:endParaRPr lang="x-none"/>
          </a:p>
        </p:txBody>
      </p:sp>
      <p:sp>
        <p:nvSpPr>
          <p:cNvPr id="4" name="Footer Placeholder 3">
            <a:extLst>
              <a:ext uri="{FF2B5EF4-FFF2-40B4-BE49-F238E27FC236}">
                <a16:creationId xmlns:a16="http://schemas.microsoft.com/office/drawing/2014/main" xmlns="" id="{5156E530-A8FB-E813-2ADF-009FF69945D5}"/>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49D185CF-C36B-CFC8-D07B-4993A9AAF492}"/>
              </a:ext>
            </a:extLst>
          </p:cNvPr>
          <p:cNvSpPr>
            <a:spLocks noGrp="1"/>
          </p:cNvSpPr>
          <p:nvPr>
            <p:ph type="sldNum" sz="quarter" idx="12"/>
          </p:nvPr>
        </p:nvSpPr>
        <p:spPr/>
        <p:txBody>
          <a:bodyPr/>
          <a:lstStyle/>
          <a:p>
            <a:fld id="{6F1C3F0F-93B1-9149-B41F-219DC49EFBE7}" type="slidenum">
              <a:rPr lang="x-none" smtClean="0"/>
              <a:t>‹#›</a:t>
            </a:fld>
            <a:endParaRPr lang="x-none"/>
          </a:p>
        </p:txBody>
      </p:sp>
    </p:spTree>
    <p:extLst>
      <p:ext uri="{BB962C8B-B14F-4D97-AF65-F5344CB8AC3E}">
        <p14:creationId xmlns:p14="http://schemas.microsoft.com/office/powerpoint/2010/main" val="38914685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74A7852-8066-4603-38DB-71DF5640666F}"/>
              </a:ext>
            </a:extLst>
          </p:cNvPr>
          <p:cNvSpPr>
            <a:spLocks noGrp="1"/>
          </p:cNvSpPr>
          <p:nvPr>
            <p:ph type="dt" sz="half" idx="10"/>
          </p:nvPr>
        </p:nvSpPr>
        <p:spPr/>
        <p:txBody>
          <a:bodyPr/>
          <a:lstStyle/>
          <a:p>
            <a:fld id="{893A24F9-86E0-E84A-B336-E3F93563C388}" type="datetimeFigureOut">
              <a:rPr lang="x-none" smtClean="0"/>
              <a:t>2023-09-25</a:t>
            </a:fld>
            <a:endParaRPr lang="x-none"/>
          </a:p>
        </p:txBody>
      </p:sp>
      <p:sp>
        <p:nvSpPr>
          <p:cNvPr id="3" name="Footer Placeholder 2">
            <a:extLst>
              <a:ext uri="{FF2B5EF4-FFF2-40B4-BE49-F238E27FC236}">
                <a16:creationId xmlns:a16="http://schemas.microsoft.com/office/drawing/2014/main" xmlns="" id="{765D11CB-541E-22F0-66AE-4AD84B242C31}"/>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5995F112-D08E-9BAA-29E1-68345199964D}"/>
              </a:ext>
            </a:extLst>
          </p:cNvPr>
          <p:cNvSpPr>
            <a:spLocks noGrp="1"/>
          </p:cNvSpPr>
          <p:nvPr>
            <p:ph type="sldNum" sz="quarter" idx="12"/>
          </p:nvPr>
        </p:nvSpPr>
        <p:spPr/>
        <p:txBody>
          <a:bodyPr/>
          <a:lstStyle/>
          <a:p>
            <a:fld id="{6F1C3F0F-93B1-9149-B41F-219DC49EFBE7}" type="slidenum">
              <a:rPr lang="x-none" smtClean="0"/>
              <a:t>‹#›</a:t>
            </a:fld>
            <a:endParaRPr lang="x-none"/>
          </a:p>
        </p:txBody>
      </p:sp>
    </p:spTree>
    <p:extLst>
      <p:ext uri="{BB962C8B-B14F-4D97-AF65-F5344CB8AC3E}">
        <p14:creationId xmlns:p14="http://schemas.microsoft.com/office/powerpoint/2010/main" val="10402185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25F577-2DA5-6FC6-F2E4-36F16FB71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3DBA0BA-ABEE-4129-343B-644FC73DA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50269A2-356F-7ADB-F03A-6F25AE4D4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2FB1592-0C6E-A964-B5D1-109F20E5798F}"/>
              </a:ext>
            </a:extLst>
          </p:cNvPr>
          <p:cNvSpPr>
            <a:spLocks noGrp="1"/>
          </p:cNvSpPr>
          <p:nvPr>
            <p:ph type="dt" sz="half" idx="10"/>
          </p:nvPr>
        </p:nvSpPr>
        <p:spPr/>
        <p:txBody>
          <a:bodyPr/>
          <a:lstStyle/>
          <a:p>
            <a:fld id="{893A24F9-86E0-E84A-B336-E3F93563C388}" type="datetimeFigureOut">
              <a:rPr lang="x-none" smtClean="0"/>
              <a:t>2023-09-25</a:t>
            </a:fld>
            <a:endParaRPr lang="x-none"/>
          </a:p>
        </p:txBody>
      </p:sp>
      <p:sp>
        <p:nvSpPr>
          <p:cNvPr id="6" name="Footer Placeholder 5">
            <a:extLst>
              <a:ext uri="{FF2B5EF4-FFF2-40B4-BE49-F238E27FC236}">
                <a16:creationId xmlns:a16="http://schemas.microsoft.com/office/drawing/2014/main" xmlns="" id="{0643F8FE-7742-1000-19B5-6468D0A7BD22}"/>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DFE5E07C-BA85-E735-EA38-527BF3359B3A}"/>
              </a:ext>
            </a:extLst>
          </p:cNvPr>
          <p:cNvSpPr>
            <a:spLocks noGrp="1"/>
          </p:cNvSpPr>
          <p:nvPr>
            <p:ph type="sldNum" sz="quarter" idx="12"/>
          </p:nvPr>
        </p:nvSpPr>
        <p:spPr/>
        <p:txBody>
          <a:bodyPr/>
          <a:lstStyle/>
          <a:p>
            <a:fld id="{6F1C3F0F-93B1-9149-B41F-219DC49EFBE7}" type="slidenum">
              <a:rPr lang="x-none" smtClean="0"/>
              <a:t>‹#›</a:t>
            </a:fld>
            <a:endParaRPr lang="x-none"/>
          </a:p>
        </p:txBody>
      </p:sp>
    </p:spTree>
    <p:extLst>
      <p:ext uri="{BB962C8B-B14F-4D97-AF65-F5344CB8AC3E}">
        <p14:creationId xmlns:p14="http://schemas.microsoft.com/office/powerpoint/2010/main" val="24165328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CE135-3738-762E-CE01-4F4623E37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829D532-8E5C-DB18-2D68-7C21C8E7D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BC89674-6F53-323F-FD7A-2C5EE1962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C9327FD-E9C7-D34B-CD6C-4C1F4E5F1514}"/>
              </a:ext>
            </a:extLst>
          </p:cNvPr>
          <p:cNvSpPr>
            <a:spLocks noGrp="1"/>
          </p:cNvSpPr>
          <p:nvPr>
            <p:ph type="dt" sz="half" idx="10"/>
          </p:nvPr>
        </p:nvSpPr>
        <p:spPr/>
        <p:txBody>
          <a:bodyPr/>
          <a:lstStyle/>
          <a:p>
            <a:fld id="{893A24F9-86E0-E84A-B336-E3F93563C388}" type="datetimeFigureOut">
              <a:rPr lang="x-none" smtClean="0"/>
              <a:t>2023-09-25</a:t>
            </a:fld>
            <a:endParaRPr lang="x-none"/>
          </a:p>
        </p:txBody>
      </p:sp>
      <p:sp>
        <p:nvSpPr>
          <p:cNvPr id="6" name="Footer Placeholder 5">
            <a:extLst>
              <a:ext uri="{FF2B5EF4-FFF2-40B4-BE49-F238E27FC236}">
                <a16:creationId xmlns:a16="http://schemas.microsoft.com/office/drawing/2014/main" xmlns="" id="{FDA1494B-31ED-B622-AB47-94AC8A819901}"/>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2B93E8C6-2088-253B-E11B-168D87E50976}"/>
              </a:ext>
            </a:extLst>
          </p:cNvPr>
          <p:cNvSpPr>
            <a:spLocks noGrp="1"/>
          </p:cNvSpPr>
          <p:nvPr>
            <p:ph type="sldNum" sz="quarter" idx="12"/>
          </p:nvPr>
        </p:nvSpPr>
        <p:spPr/>
        <p:txBody>
          <a:bodyPr/>
          <a:lstStyle/>
          <a:p>
            <a:fld id="{6F1C3F0F-93B1-9149-B41F-219DC49EFBE7}" type="slidenum">
              <a:rPr lang="x-none" smtClean="0"/>
              <a:t>‹#›</a:t>
            </a:fld>
            <a:endParaRPr lang="x-none"/>
          </a:p>
        </p:txBody>
      </p:sp>
    </p:spTree>
    <p:extLst>
      <p:ext uri="{BB962C8B-B14F-4D97-AF65-F5344CB8AC3E}">
        <p14:creationId xmlns:p14="http://schemas.microsoft.com/office/powerpoint/2010/main" val="35313786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3D6E570-E833-916F-DE86-D3E687C6E6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0219460-069D-F90F-8661-9B2C253D98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0096300-F8C6-F377-D613-5D45829619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A24F9-86E0-E84A-B336-E3F93563C388}" type="datetimeFigureOut">
              <a:rPr lang="x-none" smtClean="0"/>
              <a:t>2023-09-25</a:t>
            </a:fld>
            <a:endParaRPr lang="x-none"/>
          </a:p>
        </p:txBody>
      </p:sp>
      <p:sp>
        <p:nvSpPr>
          <p:cNvPr id="5" name="Footer Placeholder 4">
            <a:extLst>
              <a:ext uri="{FF2B5EF4-FFF2-40B4-BE49-F238E27FC236}">
                <a16:creationId xmlns:a16="http://schemas.microsoft.com/office/drawing/2014/main" xmlns="" id="{21C5BF36-2C9E-27F9-2952-BD8937D4D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B853B34B-50CA-4576-F487-F39D14D570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C3F0F-93B1-9149-B41F-219DC49EFBE7}" type="slidenum">
              <a:rPr lang="x-none" smtClean="0"/>
              <a:t>‹#›</a:t>
            </a:fld>
            <a:endParaRPr lang="x-none"/>
          </a:p>
        </p:txBody>
      </p:sp>
    </p:spTree>
    <p:extLst>
      <p:ext uri="{BB962C8B-B14F-4D97-AF65-F5344CB8AC3E}">
        <p14:creationId xmlns:p14="http://schemas.microsoft.com/office/powerpoint/2010/main" val="25388274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16684-26E3-53F9-1150-BB7F23A4F386}"/>
              </a:ext>
            </a:extLst>
          </p:cNvPr>
          <p:cNvSpPr>
            <a:spLocks noGrp="1"/>
          </p:cNvSpPr>
          <p:nvPr>
            <p:ph type="ctrTitle"/>
          </p:nvPr>
        </p:nvSpPr>
        <p:spPr>
          <a:xfrm>
            <a:off x="3062374" y="547387"/>
            <a:ext cx="10640754" cy="775845"/>
          </a:xfrm>
        </p:spPr>
        <p:txBody>
          <a:bodyPr anchor="b">
            <a:noAutofit/>
          </a:bodyPr>
          <a:lstStyle/>
          <a:p>
            <a:r>
              <a:rPr lang="x-none" b="1" dirty="0">
                <a:solidFill>
                  <a:srgbClr val="0A1F30"/>
                </a:solidFill>
              </a:rPr>
              <a:t>Data mining project</a:t>
            </a:r>
          </a:p>
        </p:txBody>
      </p:sp>
      <p:sp>
        <p:nvSpPr>
          <p:cNvPr id="3" name="Subtitle 2">
            <a:extLst>
              <a:ext uri="{FF2B5EF4-FFF2-40B4-BE49-F238E27FC236}">
                <a16:creationId xmlns:a16="http://schemas.microsoft.com/office/drawing/2014/main" xmlns="" id="{82F6ABE8-9497-C0FF-C088-29B9743E79A7}"/>
              </a:ext>
            </a:extLst>
          </p:cNvPr>
          <p:cNvSpPr>
            <a:spLocks noGrp="1"/>
          </p:cNvSpPr>
          <p:nvPr>
            <p:ph type="subTitle" idx="1"/>
          </p:nvPr>
        </p:nvSpPr>
        <p:spPr>
          <a:xfrm>
            <a:off x="4779094" y="1870618"/>
            <a:ext cx="7412906" cy="4987381"/>
          </a:xfrm>
        </p:spPr>
        <p:txBody>
          <a:bodyPr anchor="ctr">
            <a:normAutofit/>
          </a:bodyPr>
          <a:lstStyle/>
          <a:p>
            <a:r>
              <a:rPr lang="en-US" sz="1400" i="0" dirty="0">
                <a:solidFill>
                  <a:schemeClr val="tx2"/>
                </a:solidFill>
                <a:effectLst/>
                <a:latin typeface="Century Gothic" panose="020B0502020202020204" pitchFamily="34" charset="0"/>
              </a:rPr>
              <a:t>"</a:t>
            </a:r>
            <a:r>
              <a:rPr lang="en-US" sz="5600" b="1" i="0" dirty="0">
                <a:solidFill>
                  <a:schemeClr val="tx2"/>
                </a:solidFill>
                <a:effectLst/>
                <a:latin typeface="Century Gothic" panose="020B0502020202020204" pitchFamily="34" charset="0"/>
              </a:rPr>
              <a:t>Titanic Survival Prediction and Analysis”</a:t>
            </a:r>
          </a:p>
          <a:p>
            <a:endParaRPr lang="en-US" sz="2000" b="1" dirty="0" smtClean="0">
              <a:solidFill>
                <a:schemeClr val="tx2"/>
              </a:solidFill>
              <a:latin typeface="Century Gothic" panose="020B0502020202020204" pitchFamily="34" charset="0"/>
            </a:endParaRPr>
          </a:p>
          <a:p>
            <a:endParaRPr lang="en-US" sz="2000" b="1" dirty="0">
              <a:solidFill>
                <a:schemeClr val="tx2"/>
              </a:solidFill>
              <a:latin typeface="Century Gothic" panose="020B050202020202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9353"/>
          <a:stretch/>
        </p:blipFill>
        <p:spPr>
          <a:xfrm>
            <a:off x="0" y="0"/>
            <a:ext cx="4779094" cy="6858000"/>
          </a:xfrm>
          <a:prstGeom prst="rect">
            <a:avLst/>
          </a:prstGeom>
        </p:spPr>
      </p:pic>
    </p:spTree>
    <p:extLst>
      <p:ext uri="{BB962C8B-B14F-4D97-AF65-F5344CB8AC3E}">
        <p14:creationId xmlns:p14="http://schemas.microsoft.com/office/powerpoint/2010/main" val="28852694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1575881" y="171162"/>
            <a:ext cx="8618706" cy="94751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latin typeface="+mj-lt"/>
                <a:ea typeface="+mj-ea"/>
                <a:cs typeface="+mj-cs"/>
              </a:rPr>
              <a:t>              Univariate Analysis for continues variables </a:t>
            </a:r>
          </a:p>
        </p:txBody>
      </p:sp>
      <p:pic>
        <p:nvPicPr>
          <p:cNvPr id="2" name="Picture 1"/>
          <p:cNvPicPr>
            <a:picLocks noChangeAspect="1"/>
          </p:cNvPicPr>
          <p:nvPr/>
        </p:nvPicPr>
        <p:blipFill>
          <a:blip r:embed="rId2"/>
          <a:stretch>
            <a:fillRect/>
          </a:stretch>
        </p:blipFill>
        <p:spPr>
          <a:xfrm>
            <a:off x="1254868" y="1031132"/>
            <a:ext cx="10496144" cy="5294768"/>
          </a:xfrm>
          <a:prstGeom prst="rect">
            <a:avLst/>
          </a:prstGeom>
        </p:spPr>
      </p:pic>
    </p:spTree>
    <p:extLst>
      <p:ext uri="{BB962C8B-B14F-4D97-AF65-F5344CB8AC3E}">
        <p14:creationId xmlns:p14="http://schemas.microsoft.com/office/powerpoint/2010/main" val="38377535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699714" y="353160"/>
            <a:ext cx="7091300" cy="89858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100" b="1" dirty="0">
                <a:latin typeface="+mj-lt"/>
                <a:ea typeface="+mj-ea"/>
                <a:cs typeface="+mj-cs"/>
              </a:rPr>
              <a:t>Univariate Analysis for categorical variables </a:t>
            </a:r>
          </a:p>
        </p:txBody>
      </p:sp>
      <p:pic>
        <p:nvPicPr>
          <p:cNvPr id="4" name="Picture 3"/>
          <p:cNvPicPr>
            <a:picLocks noChangeAspect="1"/>
          </p:cNvPicPr>
          <p:nvPr/>
        </p:nvPicPr>
        <p:blipFill>
          <a:blip r:embed="rId2"/>
          <a:stretch>
            <a:fillRect/>
          </a:stretch>
        </p:blipFill>
        <p:spPr>
          <a:xfrm>
            <a:off x="1036597" y="2217815"/>
            <a:ext cx="4676273" cy="3997831"/>
          </a:xfrm>
          <a:prstGeom prst="rect">
            <a:avLst/>
          </a:prstGeom>
        </p:spPr>
      </p:pic>
      <p:pic>
        <p:nvPicPr>
          <p:cNvPr id="5" name="Picture 4"/>
          <p:cNvPicPr>
            <a:picLocks noChangeAspect="1"/>
          </p:cNvPicPr>
          <p:nvPr/>
        </p:nvPicPr>
        <p:blipFill>
          <a:blip r:embed="rId3"/>
          <a:stretch>
            <a:fillRect/>
          </a:stretch>
        </p:blipFill>
        <p:spPr>
          <a:xfrm>
            <a:off x="6559173" y="2217815"/>
            <a:ext cx="4676273" cy="3997831"/>
          </a:xfrm>
          <a:prstGeom prst="rect">
            <a:avLst/>
          </a:prstGeom>
        </p:spPr>
      </p:pic>
    </p:spTree>
    <p:extLst>
      <p:ext uri="{BB962C8B-B14F-4D97-AF65-F5344CB8AC3E}">
        <p14:creationId xmlns:p14="http://schemas.microsoft.com/office/powerpoint/2010/main" val="31162124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91070" y="211976"/>
            <a:ext cx="4571999" cy="603108"/>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4000" b="1" dirty="0">
                <a:latin typeface="+mj-lt"/>
                <a:ea typeface="+mj-ea"/>
                <a:cs typeface="+mj-cs"/>
              </a:rPr>
              <a:t>Data Cleansing</a:t>
            </a:r>
          </a:p>
        </p:txBody>
      </p:sp>
      <p:sp>
        <p:nvSpPr>
          <p:cNvPr id="4" name="TextBox 3"/>
          <p:cNvSpPr txBox="1"/>
          <p:nvPr/>
        </p:nvSpPr>
        <p:spPr>
          <a:xfrm>
            <a:off x="0" y="962511"/>
            <a:ext cx="6537278" cy="5738539"/>
          </a:xfrm>
          <a:prstGeom prst="rect">
            <a:avLst/>
          </a:prstGeom>
        </p:spPr>
        <p:txBody>
          <a:bodyPr vert="horz" lIns="91440" tIns="45720" rIns="91440" bIns="45720" rtlCol="0">
            <a:noAutofit/>
          </a:bodyPr>
          <a:lstStyle/>
          <a:p>
            <a:pPr>
              <a:lnSpc>
                <a:spcPct val="90000"/>
              </a:lnSpc>
              <a:spcAft>
                <a:spcPts val="600"/>
              </a:spcAft>
            </a:pPr>
            <a:r>
              <a:rPr lang="en-US" sz="2300" dirty="0"/>
              <a:t>1 - manage duplicated values :</a:t>
            </a:r>
          </a:p>
          <a:p>
            <a:pPr lvl="1" indent="-228600">
              <a:lnSpc>
                <a:spcPct val="90000"/>
              </a:lnSpc>
              <a:spcAft>
                <a:spcPts val="600"/>
              </a:spcAft>
              <a:buFont typeface="Arial" panose="020B0604020202020204" pitchFamily="34" charset="0"/>
              <a:buChar char="•"/>
            </a:pPr>
            <a:r>
              <a:rPr lang="en-US" sz="2300" dirty="0"/>
              <a:t>Data set had 107 duplicated variables that were </a:t>
            </a:r>
            <a:r>
              <a:rPr lang="en-US" sz="2300" dirty="0" smtClean="0"/>
              <a:t>dropped</a:t>
            </a:r>
          </a:p>
          <a:p>
            <a:pPr marL="228600" lvl="1">
              <a:lnSpc>
                <a:spcPct val="90000"/>
              </a:lnSpc>
              <a:spcAft>
                <a:spcPts val="600"/>
              </a:spcAft>
            </a:pPr>
            <a:endParaRPr lang="en-US" sz="2300" dirty="0"/>
          </a:p>
          <a:p>
            <a:pPr>
              <a:lnSpc>
                <a:spcPct val="90000"/>
              </a:lnSpc>
              <a:spcAft>
                <a:spcPts val="600"/>
              </a:spcAft>
            </a:pPr>
            <a:r>
              <a:rPr lang="en-US" sz="2300" dirty="0"/>
              <a:t>2 – Missing Values :</a:t>
            </a:r>
          </a:p>
          <a:p>
            <a:pPr indent="-228600">
              <a:lnSpc>
                <a:spcPct val="90000"/>
              </a:lnSpc>
              <a:spcAft>
                <a:spcPts val="600"/>
              </a:spcAft>
              <a:buFont typeface="Arial" panose="020B0604020202020204" pitchFamily="34" charset="0"/>
              <a:buChar char="•"/>
            </a:pPr>
            <a:endParaRPr lang="en-US" sz="2300" dirty="0"/>
          </a:p>
          <a:p>
            <a:pPr>
              <a:lnSpc>
                <a:spcPct val="90000"/>
              </a:lnSpc>
              <a:spcAft>
                <a:spcPts val="600"/>
              </a:spcAft>
            </a:pPr>
            <a:r>
              <a:rPr lang="en-US" sz="2300" dirty="0"/>
              <a:t>3 columns have missing value :</a:t>
            </a:r>
          </a:p>
          <a:p>
            <a:pPr indent="-228600">
              <a:lnSpc>
                <a:spcPct val="90000"/>
              </a:lnSpc>
              <a:spcAft>
                <a:spcPts val="600"/>
              </a:spcAft>
              <a:buFont typeface="Arial" panose="020B0604020202020204" pitchFamily="34" charset="0"/>
              <a:buChar char="•"/>
            </a:pPr>
            <a:endParaRPr lang="en-US" sz="1000" dirty="0"/>
          </a:p>
          <a:p>
            <a:pPr lvl="1" indent="-228600">
              <a:lnSpc>
                <a:spcPct val="90000"/>
              </a:lnSpc>
              <a:spcAft>
                <a:spcPts val="600"/>
              </a:spcAft>
              <a:buFont typeface="Arial" panose="020B0604020202020204" pitchFamily="34" charset="0"/>
              <a:buChar char="•"/>
            </a:pPr>
            <a:r>
              <a:rPr lang="en-US" sz="2300" dirty="0"/>
              <a:t>The number of missing value for feature Cabin is more that 50% of total observations , so we decided to drop these column :</a:t>
            </a:r>
          </a:p>
          <a:p>
            <a:pPr indent="-228600">
              <a:lnSpc>
                <a:spcPct val="90000"/>
              </a:lnSpc>
              <a:spcAft>
                <a:spcPts val="600"/>
              </a:spcAft>
              <a:buFont typeface="Arial" panose="020B0604020202020204" pitchFamily="34" charset="0"/>
              <a:buChar char="•"/>
            </a:pPr>
            <a:endParaRPr lang="en-US" sz="2300" dirty="0"/>
          </a:p>
          <a:p>
            <a:pPr lvl="1" indent="-228600">
              <a:lnSpc>
                <a:spcPct val="90000"/>
              </a:lnSpc>
              <a:spcAft>
                <a:spcPts val="600"/>
              </a:spcAft>
              <a:buFont typeface="Arial" panose="020B0604020202020204" pitchFamily="34" charset="0"/>
              <a:buChar char="•"/>
            </a:pPr>
            <a:r>
              <a:rPr lang="en-US" sz="2300" dirty="0" err="1"/>
              <a:t>df_train</a:t>
            </a:r>
            <a:r>
              <a:rPr lang="en-US" sz="2300" dirty="0"/>
              <a:t> = </a:t>
            </a:r>
            <a:r>
              <a:rPr lang="en-US" sz="2300" dirty="0" err="1"/>
              <a:t>df_train.dropna</a:t>
            </a:r>
            <a:r>
              <a:rPr lang="en-US" sz="2300" dirty="0"/>
              <a:t>(thresh = 400,axis </a:t>
            </a:r>
            <a:r>
              <a:rPr lang="en-US" sz="2300" dirty="0" smtClean="0"/>
              <a:t>=1 )</a:t>
            </a:r>
          </a:p>
          <a:p>
            <a:pPr lvl="1" indent="-228600">
              <a:lnSpc>
                <a:spcPct val="90000"/>
              </a:lnSpc>
              <a:spcAft>
                <a:spcPts val="600"/>
              </a:spcAft>
              <a:buFont typeface="Arial" panose="020B0604020202020204" pitchFamily="34" charset="0"/>
              <a:buChar char="•"/>
            </a:pPr>
            <a:r>
              <a:rPr lang="en-US" sz="2300" dirty="0" smtClean="0"/>
              <a:t>The number of missing value of Embarked is just 2  , so we filled it with Forward Fill Method </a:t>
            </a:r>
            <a:endParaRPr lang="en-US" sz="2300" dirty="0"/>
          </a:p>
        </p:txBody>
      </p:sp>
      <p:pic>
        <p:nvPicPr>
          <p:cNvPr id="5" name="Picture 4"/>
          <p:cNvPicPr>
            <a:picLocks noChangeAspect="1"/>
          </p:cNvPicPr>
          <p:nvPr/>
        </p:nvPicPr>
        <p:blipFill rotWithShape="1">
          <a:blip r:embed="rId2"/>
          <a:srcRect t="806" r="-2" b="-2"/>
          <a:stretch/>
        </p:blipFill>
        <p:spPr>
          <a:xfrm>
            <a:off x="6230953" y="211976"/>
            <a:ext cx="5860963" cy="5619578"/>
          </a:xfrm>
          <a:prstGeom prst="rect">
            <a:avLst/>
          </a:prstGeom>
        </p:spPr>
      </p:pic>
    </p:spTree>
    <p:extLst>
      <p:ext uri="{BB962C8B-B14F-4D97-AF65-F5344CB8AC3E}">
        <p14:creationId xmlns:p14="http://schemas.microsoft.com/office/powerpoint/2010/main" val="31148242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9559" y="559558"/>
            <a:ext cx="10967718" cy="1938992"/>
          </a:xfrm>
          <a:prstGeom prst="rect">
            <a:avLst/>
          </a:prstGeom>
          <a:noFill/>
        </p:spPr>
        <p:txBody>
          <a:bodyPr wrap="square" rtlCol="1">
            <a:spAutoFit/>
          </a:bodyPr>
          <a:lstStyle/>
          <a:p>
            <a:pPr algn="just"/>
            <a:r>
              <a:rPr lang="en-CA" sz="2400" dirty="0"/>
              <a:t>The most important feature having maximum missing value is Age with 106 missing Value , for imputing </a:t>
            </a:r>
          </a:p>
          <a:p>
            <a:pPr algn="just"/>
            <a:endParaRPr lang="en-CA" sz="2400" dirty="0"/>
          </a:p>
          <a:p>
            <a:pPr algn="just"/>
            <a:r>
              <a:rPr lang="en-CA" sz="2400" dirty="0"/>
              <a:t>this feature we  used KNN Imputer  form Library </a:t>
            </a:r>
            <a:r>
              <a:rPr lang="en-CA" sz="2400" dirty="0" err="1"/>
              <a:t>sklearn.impute</a:t>
            </a:r>
            <a:r>
              <a:rPr lang="en-CA" sz="2400" dirty="0"/>
              <a:t> , we used the number of 5 neighbors for imputing each missing value</a:t>
            </a:r>
            <a:endParaRPr lang="fa-IR" sz="2400" dirty="0"/>
          </a:p>
        </p:txBody>
      </p:sp>
      <p:pic>
        <p:nvPicPr>
          <p:cNvPr id="4" name="Picture 3"/>
          <p:cNvPicPr>
            <a:picLocks noChangeAspect="1"/>
          </p:cNvPicPr>
          <p:nvPr/>
        </p:nvPicPr>
        <p:blipFill>
          <a:blip r:embed="rId2"/>
          <a:stretch>
            <a:fillRect/>
          </a:stretch>
        </p:blipFill>
        <p:spPr>
          <a:xfrm>
            <a:off x="690170" y="2947481"/>
            <a:ext cx="10967718" cy="3531140"/>
          </a:xfrm>
          <a:prstGeom prst="rect">
            <a:avLst/>
          </a:prstGeom>
        </p:spPr>
      </p:pic>
    </p:spTree>
    <p:extLst>
      <p:ext uri="{BB962C8B-B14F-4D97-AF65-F5344CB8AC3E}">
        <p14:creationId xmlns:p14="http://schemas.microsoft.com/office/powerpoint/2010/main" val="21543604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1443" y="232012"/>
            <a:ext cx="6712667" cy="1015663"/>
          </a:xfrm>
          <a:prstGeom prst="rect">
            <a:avLst/>
          </a:prstGeom>
          <a:noFill/>
        </p:spPr>
        <p:txBody>
          <a:bodyPr wrap="square" rtlCol="1">
            <a:spAutoFit/>
          </a:bodyPr>
          <a:lstStyle/>
          <a:p>
            <a:r>
              <a:rPr lang="en-CA" sz="4400"/>
              <a:t>Encoding</a:t>
            </a:r>
            <a:r>
              <a:rPr lang="en-CA" sz="6000"/>
              <a:t> </a:t>
            </a:r>
            <a:endParaRPr lang="fa-IR" sz="6000" dirty="0"/>
          </a:p>
        </p:txBody>
      </p:sp>
      <p:sp>
        <p:nvSpPr>
          <p:cNvPr id="3" name="TextBox 2"/>
          <p:cNvSpPr txBox="1"/>
          <p:nvPr/>
        </p:nvSpPr>
        <p:spPr>
          <a:xfrm>
            <a:off x="641444" y="1247675"/>
            <a:ext cx="7422786" cy="1200329"/>
          </a:xfrm>
          <a:prstGeom prst="rect">
            <a:avLst/>
          </a:prstGeom>
          <a:noFill/>
        </p:spPr>
        <p:txBody>
          <a:bodyPr wrap="square" rtlCol="1">
            <a:spAutoFit/>
          </a:bodyPr>
          <a:lstStyle/>
          <a:p>
            <a:r>
              <a:rPr lang="en-CA"/>
              <a:t>Features Embarked and Sex has to be encoded before we go for modeling</a:t>
            </a:r>
          </a:p>
          <a:p>
            <a:endParaRPr lang="en-CA"/>
          </a:p>
          <a:p>
            <a:r>
              <a:rPr lang="en-CA"/>
              <a:t>To encode Embarked Dummies method is used and also we mapped all female to 0 and all men to 1 using function man()</a:t>
            </a:r>
            <a:endParaRPr lang="fa-IR" dirty="0"/>
          </a:p>
        </p:txBody>
      </p:sp>
      <p:pic>
        <p:nvPicPr>
          <p:cNvPr id="4" name="Picture 3"/>
          <p:cNvPicPr>
            <a:picLocks noChangeAspect="1"/>
          </p:cNvPicPr>
          <p:nvPr/>
        </p:nvPicPr>
        <p:blipFill>
          <a:blip r:embed="rId2"/>
          <a:stretch>
            <a:fillRect/>
          </a:stretch>
        </p:blipFill>
        <p:spPr>
          <a:xfrm>
            <a:off x="8166166" y="232012"/>
            <a:ext cx="3203693" cy="3158480"/>
          </a:xfrm>
          <a:prstGeom prst="rect">
            <a:avLst/>
          </a:prstGeom>
        </p:spPr>
      </p:pic>
      <p:pic>
        <p:nvPicPr>
          <p:cNvPr id="5" name="Picture 4"/>
          <p:cNvPicPr>
            <a:picLocks noChangeAspect="1"/>
          </p:cNvPicPr>
          <p:nvPr/>
        </p:nvPicPr>
        <p:blipFill>
          <a:blip r:embed="rId3"/>
          <a:stretch>
            <a:fillRect/>
          </a:stretch>
        </p:blipFill>
        <p:spPr>
          <a:xfrm>
            <a:off x="8488182" y="3390492"/>
            <a:ext cx="3110420" cy="3465689"/>
          </a:xfrm>
          <a:prstGeom prst="rect">
            <a:avLst/>
          </a:prstGeom>
        </p:spPr>
      </p:pic>
      <p:pic>
        <p:nvPicPr>
          <p:cNvPr id="6" name="Picture 5"/>
          <p:cNvPicPr>
            <a:picLocks noChangeAspect="1"/>
          </p:cNvPicPr>
          <p:nvPr/>
        </p:nvPicPr>
        <p:blipFill>
          <a:blip r:embed="rId4"/>
          <a:stretch>
            <a:fillRect/>
          </a:stretch>
        </p:blipFill>
        <p:spPr>
          <a:xfrm>
            <a:off x="556858" y="2723162"/>
            <a:ext cx="6703751" cy="2870745"/>
          </a:xfrm>
          <a:prstGeom prst="rect">
            <a:avLst/>
          </a:prstGeom>
        </p:spPr>
      </p:pic>
      <p:pic>
        <p:nvPicPr>
          <p:cNvPr id="7" name="Picture 6"/>
          <p:cNvPicPr>
            <a:picLocks noChangeAspect="1"/>
          </p:cNvPicPr>
          <p:nvPr/>
        </p:nvPicPr>
        <p:blipFill>
          <a:blip r:embed="rId5"/>
          <a:stretch>
            <a:fillRect/>
          </a:stretch>
        </p:blipFill>
        <p:spPr>
          <a:xfrm>
            <a:off x="641443" y="5648907"/>
            <a:ext cx="8046013" cy="649114"/>
          </a:xfrm>
          <a:prstGeom prst="rect">
            <a:avLst/>
          </a:prstGeom>
        </p:spPr>
      </p:pic>
    </p:spTree>
    <p:extLst>
      <p:ext uri="{BB962C8B-B14F-4D97-AF65-F5344CB8AC3E}">
        <p14:creationId xmlns:p14="http://schemas.microsoft.com/office/powerpoint/2010/main" val="16979172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EAB8C88-9F36-6CE4-96A7-9DD158AF971A}"/>
              </a:ext>
            </a:extLst>
          </p:cNvPr>
          <p:cNvSpPr txBox="1"/>
          <p:nvPr/>
        </p:nvSpPr>
        <p:spPr>
          <a:xfrm>
            <a:off x="399021" y="222776"/>
            <a:ext cx="3455821" cy="16162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dirty="0">
                <a:solidFill>
                  <a:schemeClr val="tx1"/>
                </a:solidFill>
                <a:latin typeface="+mj-lt"/>
                <a:ea typeface="+mj-ea"/>
                <a:cs typeface="+mj-cs"/>
              </a:rPr>
              <a:t>Handling Outlier </a:t>
            </a:r>
          </a:p>
        </p:txBody>
      </p:sp>
      <p:sp>
        <p:nvSpPr>
          <p:cNvPr id="2" name="TextBox 1"/>
          <p:cNvSpPr txBox="1"/>
          <p:nvPr/>
        </p:nvSpPr>
        <p:spPr>
          <a:xfrm>
            <a:off x="399020" y="1973917"/>
            <a:ext cx="4588652" cy="469983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We applied LOF from library </a:t>
            </a:r>
            <a:r>
              <a:rPr lang="en-US" sz="2800" dirty="0" err="1"/>
              <a:t>sklearn.neighbors</a:t>
            </a:r>
            <a:r>
              <a:rPr lang="en-US" sz="2800" dirty="0"/>
              <a:t>  for find and delete anomaly rows</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After doing all data cleansing steps now we have 756 observations and </a:t>
            </a:r>
            <a:r>
              <a:rPr lang="en-US" sz="2800" dirty="0" smtClean="0"/>
              <a:t>6 </a:t>
            </a:r>
            <a:r>
              <a:rPr lang="en-US" sz="2800" dirty="0"/>
              <a:t>columns </a:t>
            </a:r>
          </a:p>
        </p:txBody>
      </p:sp>
      <p:pic>
        <p:nvPicPr>
          <p:cNvPr id="4" name="Picture 3"/>
          <p:cNvPicPr>
            <a:picLocks noChangeAspect="1"/>
          </p:cNvPicPr>
          <p:nvPr/>
        </p:nvPicPr>
        <p:blipFill>
          <a:blip r:embed="rId2"/>
          <a:stretch>
            <a:fillRect/>
          </a:stretch>
        </p:blipFill>
        <p:spPr>
          <a:xfrm>
            <a:off x="4987672" y="768161"/>
            <a:ext cx="6389346" cy="5330988"/>
          </a:xfrm>
          <a:prstGeom prst="rect">
            <a:avLst/>
          </a:prstGeom>
        </p:spPr>
      </p:pic>
    </p:spTree>
    <p:extLst>
      <p:ext uri="{BB962C8B-B14F-4D97-AF65-F5344CB8AC3E}">
        <p14:creationId xmlns:p14="http://schemas.microsoft.com/office/powerpoint/2010/main" val="27556736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2" name="TextBox 1"/>
          <p:cNvSpPr txBox="1"/>
          <p:nvPr/>
        </p:nvSpPr>
        <p:spPr>
          <a:xfrm>
            <a:off x="663078" y="1294263"/>
            <a:ext cx="4811949" cy="30123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400" b="1" kern="1200" dirty="0">
                <a:solidFill>
                  <a:schemeClr val="tx1"/>
                </a:solidFill>
                <a:latin typeface="+mj-lt"/>
                <a:ea typeface="+mj-ea"/>
                <a:cs typeface="+mj-cs"/>
              </a:rPr>
              <a:t>Scaling Data </a:t>
            </a:r>
          </a:p>
          <a:p>
            <a:pPr>
              <a:lnSpc>
                <a:spcPct val="90000"/>
              </a:lnSpc>
              <a:spcBef>
                <a:spcPct val="0"/>
              </a:spcBef>
              <a:spcAft>
                <a:spcPts val="600"/>
              </a:spcAft>
            </a:pPr>
            <a:endParaRPr lang="en-US" sz="3400" kern="1200" dirty="0">
              <a:solidFill>
                <a:schemeClr val="tx1"/>
              </a:solidFill>
              <a:latin typeface="+mj-lt"/>
              <a:ea typeface="+mj-ea"/>
              <a:cs typeface="+mj-cs"/>
            </a:endParaRPr>
          </a:p>
          <a:p>
            <a:pPr>
              <a:lnSpc>
                <a:spcPct val="90000"/>
              </a:lnSpc>
              <a:spcBef>
                <a:spcPct val="0"/>
              </a:spcBef>
              <a:spcAft>
                <a:spcPts val="600"/>
              </a:spcAft>
            </a:pPr>
            <a:r>
              <a:rPr lang="en-US" sz="3400" kern="1200" dirty="0">
                <a:solidFill>
                  <a:schemeClr val="tx1"/>
                </a:solidFill>
                <a:latin typeface="+mj-lt"/>
                <a:ea typeface="+mj-ea"/>
                <a:cs typeface="+mj-cs"/>
              </a:rPr>
              <a:t>For scaling data </a:t>
            </a:r>
            <a:r>
              <a:rPr lang="en-US" sz="3400" kern="1200" dirty="0" err="1">
                <a:solidFill>
                  <a:schemeClr val="tx1"/>
                </a:solidFill>
                <a:latin typeface="+mj-lt"/>
                <a:ea typeface="+mj-ea"/>
                <a:cs typeface="+mj-cs"/>
              </a:rPr>
              <a:t>MinMaxScaler</a:t>
            </a:r>
            <a:r>
              <a:rPr lang="en-US" sz="3400" kern="1200" dirty="0">
                <a:solidFill>
                  <a:schemeClr val="tx1"/>
                </a:solidFill>
                <a:latin typeface="+mj-lt"/>
                <a:ea typeface="+mj-ea"/>
                <a:cs typeface="+mj-cs"/>
              </a:rPr>
              <a:t>  was used </a:t>
            </a:r>
          </a:p>
        </p:txBody>
      </p:sp>
      <p:pic>
        <p:nvPicPr>
          <p:cNvPr id="3" name="Picture 2"/>
          <p:cNvPicPr>
            <a:picLocks noChangeAspect="1"/>
          </p:cNvPicPr>
          <p:nvPr/>
        </p:nvPicPr>
        <p:blipFill>
          <a:blip r:embed="rId2"/>
          <a:stretch>
            <a:fillRect/>
          </a:stretch>
        </p:blipFill>
        <p:spPr>
          <a:xfrm>
            <a:off x="5742561" y="1826368"/>
            <a:ext cx="5888477" cy="3317132"/>
          </a:xfrm>
          <a:prstGeom prst="rect">
            <a:avLst/>
          </a:prstGeom>
        </p:spPr>
      </p:pic>
    </p:spTree>
    <p:extLst>
      <p:ext uri="{BB962C8B-B14F-4D97-AF65-F5344CB8AC3E}">
        <p14:creationId xmlns:p14="http://schemas.microsoft.com/office/powerpoint/2010/main" val="25063766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125" y="120942"/>
            <a:ext cx="7001302" cy="646331"/>
          </a:xfrm>
          <a:prstGeom prst="rect">
            <a:avLst/>
          </a:prstGeom>
          <a:noFill/>
        </p:spPr>
        <p:txBody>
          <a:bodyPr wrap="square" rtlCol="1">
            <a:spAutoFit/>
          </a:bodyPr>
          <a:lstStyle/>
          <a:p>
            <a:pPr algn="ctr"/>
            <a:r>
              <a:rPr lang="en-US" sz="3600" b="1" dirty="0"/>
              <a:t>Correlation </a:t>
            </a:r>
            <a:endParaRPr lang="fa-IR" sz="3600" b="1" dirty="0"/>
          </a:p>
        </p:txBody>
      </p:sp>
      <p:pic>
        <p:nvPicPr>
          <p:cNvPr id="3" name="Picture 2"/>
          <p:cNvPicPr>
            <a:picLocks noChangeAspect="1"/>
          </p:cNvPicPr>
          <p:nvPr/>
        </p:nvPicPr>
        <p:blipFill>
          <a:blip r:embed="rId2"/>
          <a:stretch>
            <a:fillRect/>
          </a:stretch>
        </p:blipFill>
        <p:spPr>
          <a:xfrm>
            <a:off x="1167319" y="875489"/>
            <a:ext cx="10214043" cy="5747777"/>
          </a:xfrm>
          <a:prstGeom prst="rect">
            <a:avLst/>
          </a:prstGeom>
        </p:spPr>
      </p:pic>
    </p:spTree>
    <p:extLst>
      <p:ext uri="{BB962C8B-B14F-4D97-AF65-F5344CB8AC3E}">
        <p14:creationId xmlns:p14="http://schemas.microsoft.com/office/powerpoint/2010/main" val="28380163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2513" y="2031762"/>
            <a:ext cx="9809922" cy="4567252"/>
          </a:xfrm>
          <a:prstGeom prst="rect">
            <a:avLst/>
          </a:prstGeom>
        </p:spPr>
      </p:pic>
      <p:sp>
        <p:nvSpPr>
          <p:cNvPr id="3" name="TextBox 2"/>
          <p:cNvSpPr txBox="1"/>
          <p:nvPr/>
        </p:nvSpPr>
        <p:spPr>
          <a:xfrm>
            <a:off x="504967" y="341194"/>
            <a:ext cx="11451807" cy="1200329"/>
          </a:xfrm>
          <a:prstGeom prst="rect">
            <a:avLst/>
          </a:prstGeom>
          <a:noFill/>
        </p:spPr>
        <p:txBody>
          <a:bodyPr wrap="square" rtlCol="1">
            <a:spAutoFit/>
          </a:bodyPr>
          <a:lstStyle/>
          <a:p>
            <a:r>
              <a:rPr lang="en-US" sz="2400" dirty="0"/>
              <a:t>We plotted the last row of correlation between variables to look how independent variables associate with target and </a:t>
            </a:r>
            <a:br>
              <a:rPr lang="en-US" sz="2400" dirty="0"/>
            </a:br>
            <a:r>
              <a:rPr lang="en-US" sz="2400" dirty="0"/>
              <a:t>because </a:t>
            </a:r>
            <a:r>
              <a:rPr lang="en-US" sz="2400" dirty="0" err="1"/>
              <a:t>Parch,Q</a:t>
            </a:r>
            <a:r>
              <a:rPr lang="en-US" sz="2400" dirty="0"/>
              <a:t> and </a:t>
            </a:r>
            <a:r>
              <a:rPr lang="en-US" sz="2400" dirty="0" err="1"/>
              <a:t>SibSp</a:t>
            </a:r>
            <a:r>
              <a:rPr lang="en-US" sz="2400" dirty="0"/>
              <a:t> has low </a:t>
            </a:r>
            <a:r>
              <a:rPr lang="en-US" sz="2400" dirty="0" err="1"/>
              <a:t>corr</a:t>
            </a:r>
            <a:r>
              <a:rPr lang="en-US" sz="2400" dirty="0"/>
              <a:t> with survival rate, hence we drop them</a:t>
            </a:r>
            <a:endParaRPr lang="fa-IR" sz="2400" dirty="0"/>
          </a:p>
        </p:txBody>
      </p:sp>
    </p:spTree>
    <p:extLst>
      <p:ext uri="{BB962C8B-B14F-4D97-AF65-F5344CB8AC3E}">
        <p14:creationId xmlns:p14="http://schemas.microsoft.com/office/powerpoint/2010/main" val="35412418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486" t="1163"/>
          <a:stretch/>
        </p:blipFill>
        <p:spPr>
          <a:xfrm>
            <a:off x="1115509" y="1083365"/>
            <a:ext cx="9827474" cy="5327374"/>
          </a:xfrm>
          <a:prstGeom prst="rect">
            <a:avLst/>
          </a:prstGeom>
        </p:spPr>
      </p:pic>
      <p:sp>
        <p:nvSpPr>
          <p:cNvPr id="3" name="TextBox 2"/>
          <p:cNvSpPr txBox="1"/>
          <p:nvPr/>
        </p:nvSpPr>
        <p:spPr>
          <a:xfrm>
            <a:off x="705678" y="447261"/>
            <a:ext cx="9660835" cy="461665"/>
          </a:xfrm>
          <a:prstGeom prst="rect">
            <a:avLst/>
          </a:prstGeom>
          <a:noFill/>
        </p:spPr>
        <p:txBody>
          <a:bodyPr wrap="square" rtlCol="1">
            <a:spAutoFit/>
          </a:bodyPr>
          <a:lstStyle/>
          <a:p>
            <a:r>
              <a:rPr lang="en-US" sz="2400" b="1" dirty="0"/>
              <a:t>Plotting the correlation between features and distribution of each one </a:t>
            </a:r>
            <a:endParaRPr lang="fa-IR" sz="2400" b="1" dirty="0"/>
          </a:p>
        </p:txBody>
      </p:sp>
    </p:spTree>
    <p:extLst>
      <p:ext uri="{BB962C8B-B14F-4D97-AF65-F5344CB8AC3E}">
        <p14:creationId xmlns:p14="http://schemas.microsoft.com/office/powerpoint/2010/main" val="3173326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uildings and reflections">
            <a:extLst>
              <a:ext uri="{FF2B5EF4-FFF2-40B4-BE49-F238E27FC236}">
                <a16:creationId xmlns:a16="http://schemas.microsoft.com/office/drawing/2014/main" xmlns="" id="{B1E0D465-8739-85C0-30E8-9A5384DABD4B}"/>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xmlns="" id="{25AD4688-0C6A-F38C-D2A8-7AC67D99FA9D}"/>
              </a:ext>
            </a:extLst>
          </p:cNvPr>
          <p:cNvSpPr>
            <a:spLocks noGrp="1"/>
          </p:cNvSpPr>
          <p:nvPr>
            <p:ph type="title"/>
          </p:nvPr>
        </p:nvSpPr>
        <p:spPr>
          <a:xfrm>
            <a:off x="457200" y="515566"/>
            <a:ext cx="4834647" cy="603115"/>
          </a:xfrm>
        </p:spPr>
        <p:txBody>
          <a:bodyPr anchor="b">
            <a:noAutofit/>
          </a:bodyPr>
          <a:lstStyle/>
          <a:p>
            <a:r>
              <a:rPr lang="x-none" sz="3200" b="1" dirty="0"/>
              <a:t>Agenda:</a:t>
            </a:r>
          </a:p>
        </p:txBody>
      </p:sp>
      <p:sp>
        <p:nvSpPr>
          <p:cNvPr id="3" name="Content Placeholder 2">
            <a:extLst>
              <a:ext uri="{FF2B5EF4-FFF2-40B4-BE49-F238E27FC236}">
                <a16:creationId xmlns:a16="http://schemas.microsoft.com/office/drawing/2014/main" xmlns="" id="{CC513373-E406-BF96-5C64-148871513C84}"/>
              </a:ext>
            </a:extLst>
          </p:cNvPr>
          <p:cNvSpPr>
            <a:spLocks noGrp="1"/>
          </p:cNvSpPr>
          <p:nvPr>
            <p:ph idx="1"/>
          </p:nvPr>
        </p:nvSpPr>
        <p:spPr>
          <a:xfrm>
            <a:off x="243191" y="1731524"/>
            <a:ext cx="4494179" cy="4164606"/>
          </a:xfrm>
        </p:spPr>
        <p:txBody>
          <a:bodyPr anchor="t">
            <a:normAutofit/>
          </a:bodyPr>
          <a:lstStyle/>
          <a:p>
            <a:r>
              <a:rPr lang="x-none" sz="2400" dirty="0">
                <a:latin typeface="Century Gothic" panose="020B0502020202020204" pitchFamily="34" charset="0"/>
              </a:rPr>
              <a:t>Introduction</a:t>
            </a:r>
          </a:p>
          <a:p>
            <a:r>
              <a:rPr lang="x-none" sz="2400" dirty="0">
                <a:latin typeface="Century Gothic" panose="020B0502020202020204" pitchFamily="34" charset="0"/>
              </a:rPr>
              <a:t>Objectives</a:t>
            </a:r>
          </a:p>
          <a:p>
            <a:r>
              <a:rPr lang="en-US" sz="2400" i="0" dirty="0">
                <a:effectLst/>
                <a:latin typeface="Century Gothic" panose="020B0502020202020204" pitchFamily="34" charset="0"/>
              </a:rPr>
              <a:t>Data Overview</a:t>
            </a:r>
          </a:p>
          <a:p>
            <a:r>
              <a:rPr lang="en-US" sz="2400" i="0" dirty="0">
                <a:effectLst/>
                <a:latin typeface="Century Gothic" panose="020B0502020202020204" pitchFamily="34" charset="0"/>
              </a:rPr>
              <a:t>Data Exploration</a:t>
            </a:r>
            <a:endParaRPr lang="en-US" sz="2400" dirty="0">
              <a:latin typeface="Century Gothic" panose="020B0502020202020204" pitchFamily="34" charset="0"/>
            </a:endParaRPr>
          </a:p>
          <a:p>
            <a:r>
              <a:rPr lang="en-US" sz="2400" i="0" dirty="0">
                <a:effectLst/>
                <a:latin typeface="Century Gothic" panose="020B0502020202020204" pitchFamily="34" charset="0"/>
              </a:rPr>
              <a:t>Model Building</a:t>
            </a:r>
          </a:p>
          <a:p>
            <a:r>
              <a:rPr lang="en-US" sz="2400" i="0" dirty="0">
                <a:effectLst/>
                <a:latin typeface="Century Gothic" panose="020B0502020202020204" pitchFamily="34" charset="0"/>
              </a:rPr>
              <a:t>Model Evaluation</a:t>
            </a:r>
          </a:p>
          <a:p>
            <a:r>
              <a:rPr lang="en-US" sz="2400" i="0" dirty="0">
                <a:effectLst/>
                <a:latin typeface="Century Gothic" panose="020B0502020202020204" pitchFamily="34" charset="0"/>
              </a:rPr>
              <a:t>Conclusion</a:t>
            </a:r>
            <a:endParaRPr lang="x-none" sz="2400" dirty="0">
              <a:latin typeface="Century Gothic" panose="020B0502020202020204" pitchFamily="34" charset="0"/>
            </a:endParaRPr>
          </a:p>
        </p:txBody>
      </p:sp>
    </p:spTree>
    <p:extLst>
      <p:ext uri="{BB962C8B-B14F-4D97-AF65-F5344CB8AC3E}">
        <p14:creationId xmlns:p14="http://schemas.microsoft.com/office/powerpoint/2010/main" val="1695538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6979" y="573206"/>
            <a:ext cx="9033186" cy="523220"/>
          </a:xfrm>
          <a:prstGeom prst="rect">
            <a:avLst/>
          </a:prstGeom>
          <a:noFill/>
        </p:spPr>
        <p:txBody>
          <a:bodyPr wrap="square" rtlCol="1">
            <a:spAutoFit/>
          </a:bodyPr>
          <a:lstStyle/>
          <a:p>
            <a:r>
              <a:rPr lang="en-US" sz="2800" b="1"/>
              <a:t>The final dataset has  756 observations and 6 columns </a:t>
            </a:r>
            <a:endParaRPr lang="fa-IR" sz="2800" b="1" dirty="0"/>
          </a:p>
        </p:txBody>
      </p:sp>
      <p:pic>
        <p:nvPicPr>
          <p:cNvPr id="3" name="Picture 2"/>
          <p:cNvPicPr>
            <a:picLocks noChangeAspect="1"/>
          </p:cNvPicPr>
          <p:nvPr/>
        </p:nvPicPr>
        <p:blipFill>
          <a:blip r:embed="rId2"/>
          <a:stretch>
            <a:fillRect/>
          </a:stretch>
        </p:blipFill>
        <p:spPr>
          <a:xfrm>
            <a:off x="1530626" y="1345658"/>
            <a:ext cx="8617226" cy="4939136"/>
          </a:xfrm>
          <a:prstGeom prst="rect">
            <a:avLst/>
          </a:prstGeom>
        </p:spPr>
      </p:pic>
    </p:spTree>
    <p:extLst>
      <p:ext uri="{BB962C8B-B14F-4D97-AF65-F5344CB8AC3E}">
        <p14:creationId xmlns:p14="http://schemas.microsoft.com/office/powerpoint/2010/main" val="25859132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4BC99CB9-DDAD-44A2-8A1C-E3AF4E72DF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64053CBF-3932-45FF-8285-EE5146085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xmlns="" id="{2E751C04-BEA6-446B-A678-9C74819EBD4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8230" y="-8167"/>
            <a:ext cx="4834070" cy="2488150"/>
            <a:chOff x="6867015" y="-1"/>
            <a:chExt cx="5324985" cy="3251912"/>
          </a:xfrm>
          <a:solidFill>
            <a:schemeClr val="bg1">
              <a:alpha val="30000"/>
            </a:schemeClr>
          </a:solidFill>
        </p:grpSpPr>
        <p:sp>
          <p:nvSpPr>
            <p:cNvPr id="16" name="Freeform: Shape 15">
              <a:extLst>
                <a:ext uri="{FF2B5EF4-FFF2-40B4-BE49-F238E27FC236}">
                  <a16:creationId xmlns:a16="http://schemas.microsoft.com/office/drawing/2014/main" xmlns="" id="{2625A013-D9BE-43C4-AF21-6F2B003EFB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F7875715-EC2E-457F-851D-F6C817685F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xmlns="" id="{F7E41CC6-0C83-40EE-80BB-79394D9E9B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00603498-5DFE-4D26-BFB5-C9269C9BDB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3027924" y="807397"/>
            <a:ext cx="5754696" cy="85603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kern="1200" dirty="0">
                <a:solidFill>
                  <a:schemeClr val="tx2"/>
                </a:solidFill>
                <a:latin typeface="+mj-lt"/>
                <a:ea typeface="+mj-ea"/>
                <a:cs typeface="+mj-cs"/>
              </a:rPr>
              <a:t>Modeling</a:t>
            </a:r>
            <a:endParaRPr lang="en-US" sz="3600" b="1" kern="1200" dirty="0">
              <a:solidFill>
                <a:schemeClr val="tx2"/>
              </a:solidFill>
              <a:latin typeface="+mj-lt"/>
              <a:ea typeface="+mj-ea"/>
              <a:cs typeface="+mj-cs"/>
            </a:endParaRPr>
          </a:p>
        </p:txBody>
      </p:sp>
      <p:sp>
        <p:nvSpPr>
          <p:cNvPr id="5" name="TextBox 4"/>
          <p:cNvSpPr txBox="1"/>
          <p:nvPr/>
        </p:nvSpPr>
        <p:spPr>
          <a:xfrm>
            <a:off x="2033081" y="2272513"/>
            <a:ext cx="8579795" cy="359422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800" dirty="0">
                <a:solidFill>
                  <a:schemeClr val="tx2"/>
                </a:solidFill>
              </a:rPr>
              <a:t>For modeling we used 4 different algorithms:</a:t>
            </a:r>
          </a:p>
          <a:p>
            <a:pPr indent="-228600">
              <a:lnSpc>
                <a:spcPct val="90000"/>
              </a:lnSpc>
              <a:spcAft>
                <a:spcPts val="600"/>
              </a:spcAft>
              <a:buFont typeface="Arial" panose="020B0604020202020204" pitchFamily="34" charset="0"/>
              <a:buChar char="•"/>
            </a:pPr>
            <a:endParaRPr lang="en-US" sz="2800" dirty="0">
              <a:solidFill>
                <a:schemeClr val="tx2"/>
              </a:solidFill>
            </a:endParaRPr>
          </a:p>
          <a:p>
            <a:pPr marL="514350" indent="-514350">
              <a:lnSpc>
                <a:spcPct val="90000"/>
              </a:lnSpc>
              <a:spcAft>
                <a:spcPts val="600"/>
              </a:spcAft>
              <a:buAutoNum type="arabicPeriod"/>
            </a:pPr>
            <a:r>
              <a:rPr lang="en-US" sz="2800" dirty="0">
                <a:solidFill>
                  <a:schemeClr val="tx2"/>
                </a:solidFill>
              </a:rPr>
              <a:t>Multinomial Naive Bayes</a:t>
            </a:r>
          </a:p>
          <a:p>
            <a:pPr marL="514350" indent="-514350">
              <a:lnSpc>
                <a:spcPct val="90000"/>
              </a:lnSpc>
              <a:spcAft>
                <a:spcPts val="600"/>
              </a:spcAft>
              <a:buAutoNum type="arabicPeriod"/>
            </a:pPr>
            <a:r>
              <a:rPr lang="en-US" sz="2800" dirty="0">
                <a:solidFill>
                  <a:schemeClr val="tx2"/>
                </a:solidFill>
              </a:rPr>
              <a:t>Gaussian Naive Bayes</a:t>
            </a:r>
          </a:p>
          <a:p>
            <a:pPr marL="514350" indent="-514350">
              <a:lnSpc>
                <a:spcPct val="90000"/>
              </a:lnSpc>
              <a:spcAft>
                <a:spcPts val="600"/>
              </a:spcAft>
              <a:buAutoNum type="arabicPeriod"/>
            </a:pPr>
            <a:r>
              <a:rPr lang="en-US" sz="2800" dirty="0">
                <a:solidFill>
                  <a:schemeClr val="tx2"/>
                </a:solidFill>
              </a:rPr>
              <a:t>Logistic Regression</a:t>
            </a:r>
          </a:p>
          <a:p>
            <a:pPr marL="514350" indent="-514350">
              <a:lnSpc>
                <a:spcPct val="90000"/>
              </a:lnSpc>
              <a:spcAft>
                <a:spcPts val="600"/>
              </a:spcAft>
              <a:buAutoNum type="arabicPeriod"/>
            </a:pPr>
            <a:r>
              <a:rPr lang="en-US" sz="2800" dirty="0">
                <a:solidFill>
                  <a:schemeClr val="tx2"/>
                </a:solidFill>
              </a:rPr>
              <a:t>Random Forest</a:t>
            </a:r>
          </a:p>
        </p:txBody>
      </p:sp>
      <p:grpSp>
        <p:nvGrpSpPr>
          <p:cNvPr id="21" name="Group 20">
            <a:extLst>
              <a:ext uri="{FF2B5EF4-FFF2-40B4-BE49-F238E27FC236}">
                <a16:creationId xmlns:a16="http://schemas.microsoft.com/office/drawing/2014/main" xmlns="" id="{B63ACBA3-DEFD-4C6D-BBA0-64468FA99C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9058275" y="4146310"/>
            <a:ext cx="3142400" cy="2716805"/>
            <a:chOff x="-305" y="-4155"/>
            <a:chExt cx="2514948" cy="2174333"/>
          </a:xfrm>
          <a:solidFill>
            <a:schemeClr val="bg1">
              <a:alpha val="30000"/>
            </a:schemeClr>
          </a:solidFill>
        </p:grpSpPr>
        <p:sp>
          <p:nvSpPr>
            <p:cNvPr id="22" name="Freeform: Shape 21">
              <a:extLst>
                <a:ext uri="{FF2B5EF4-FFF2-40B4-BE49-F238E27FC236}">
                  <a16:creationId xmlns:a16="http://schemas.microsoft.com/office/drawing/2014/main" xmlns="" id="{62F7819D-2B89-4D80-A1C3-8B318116BA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B7065990-2350-41B3-858B-20EF8744F2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58DA7EC7-CAA0-4665-AA29-BFBA806ECA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xmlns="" id="{B1132A14-489F-4CED-B626-2A1711C987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790680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542" y="204282"/>
            <a:ext cx="11157559" cy="646331"/>
          </a:xfrm>
          <a:prstGeom prst="rect">
            <a:avLst/>
          </a:prstGeom>
          <a:noFill/>
        </p:spPr>
        <p:txBody>
          <a:bodyPr wrap="square" rtlCol="1">
            <a:spAutoFit/>
          </a:bodyPr>
          <a:lstStyle/>
          <a:p>
            <a:endParaRPr lang="en-US" b="1" dirty="0"/>
          </a:p>
          <a:p>
            <a:endParaRPr lang="en-US" dirty="0"/>
          </a:p>
        </p:txBody>
      </p:sp>
      <p:sp>
        <p:nvSpPr>
          <p:cNvPr id="3" name="TextBox 2"/>
          <p:cNvSpPr txBox="1"/>
          <p:nvPr/>
        </p:nvSpPr>
        <p:spPr>
          <a:xfrm>
            <a:off x="554542" y="527446"/>
            <a:ext cx="11400897" cy="6001643"/>
          </a:xfrm>
          <a:prstGeom prst="rect">
            <a:avLst/>
          </a:prstGeom>
          <a:noFill/>
        </p:spPr>
        <p:txBody>
          <a:bodyPr wrap="square" rtlCol="1">
            <a:spAutoFit/>
          </a:bodyPr>
          <a:lstStyle/>
          <a:p>
            <a:pPr algn="just"/>
            <a:r>
              <a:rPr lang="en-US" sz="3200" b="1" dirty="0"/>
              <a:t>Multinomial Naive Bayes (</a:t>
            </a:r>
            <a:r>
              <a:rPr lang="en-US" sz="3200" b="1" dirty="0" err="1"/>
              <a:t>MultinomialNB</a:t>
            </a:r>
            <a:r>
              <a:rPr lang="en-US" sz="3200" b="1" dirty="0"/>
              <a:t>) </a:t>
            </a:r>
          </a:p>
          <a:p>
            <a:pPr algn="just"/>
            <a:r>
              <a:rPr lang="en-US" sz="3200" dirty="0" smtClean="0"/>
              <a:t>is </a:t>
            </a:r>
            <a:r>
              <a:rPr lang="en-US" sz="3200" dirty="0"/>
              <a:t>a variant of the Naive Bayes algorithm, specifically designed for text classification tasks. It is commonly used for problems where the features are discrete and represent the frequency of words or terms in a document, making it suitable for text data like email categorization, spam detection, and document classification.</a:t>
            </a:r>
          </a:p>
          <a:p>
            <a:pPr algn="just"/>
            <a:endParaRPr lang="en-US" sz="3200" dirty="0"/>
          </a:p>
          <a:p>
            <a:pPr algn="just"/>
            <a:r>
              <a:rPr lang="en-US" sz="3200" dirty="0"/>
              <a:t>We applied cross validation </a:t>
            </a:r>
            <a:r>
              <a:rPr lang="en-US" sz="3200" dirty="0" err="1"/>
              <a:t>wirth</a:t>
            </a:r>
            <a:r>
              <a:rPr lang="en-US" sz="3200" dirty="0"/>
              <a:t> cv =10 , scoring = 'accuracy'</a:t>
            </a:r>
          </a:p>
          <a:p>
            <a:pPr algn="just"/>
            <a:endParaRPr lang="en-US" sz="3200" dirty="0"/>
          </a:p>
          <a:p>
            <a:pPr algn="just"/>
            <a:r>
              <a:rPr lang="fa-IR" altLang="fa-IR" sz="3200" dirty="0"/>
              <a:t>Train accuracy score : 0.6969672131147541</a:t>
            </a:r>
          </a:p>
          <a:p>
            <a:pPr algn="just"/>
            <a:r>
              <a:rPr lang="fa-IR" altLang="fa-IR" sz="3200" dirty="0"/>
              <a:t>Test accuracy score : 0.7641666666666667 </a:t>
            </a:r>
          </a:p>
          <a:p>
            <a:pPr algn="just"/>
            <a:endParaRPr lang="en-US" sz="3200" b="1"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a-IR" altLang="fa-IR"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a-IR" altLang="fa-I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18057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8740" y="382137"/>
            <a:ext cx="10440538" cy="7294305"/>
          </a:xfrm>
          <a:prstGeom prst="rect">
            <a:avLst/>
          </a:prstGeom>
          <a:noFill/>
        </p:spPr>
        <p:txBody>
          <a:bodyPr wrap="square" rtlCol="1">
            <a:spAutoFit/>
          </a:bodyPr>
          <a:lstStyle/>
          <a:p>
            <a:pPr algn="just"/>
            <a:r>
              <a:rPr lang="en-US" sz="3600" b="1" dirty="0"/>
              <a:t>Gaussian Naive Bayes</a:t>
            </a:r>
          </a:p>
          <a:p>
            <a:pPr algn="just"/>
            <a:r>
              <a:rPr lang="en-US" sz="3600" dirty="0"/>
              <a:t>which is a variant of the Naive Bayes algorithm specifically designed for classification tasks when dealing with continuous-valued features that are assumed to follow a Gaussian (normal) distribution</a:t>
            </a:r>
          </a:p>
          <a:p>
            <a:pPr algn="just"/>
            <a:r>
              <a:rPr lang="en-US" sz="3600" dirty="0"/>
              <a:t>We applied cross validation </a:t>
            </a:r>
            <a:r>
              <a:rPr lang="en-US" sz="3600" dirty="0" err="1"/>
              <a:t>wirth</a:t>
            </a:r>
            <a:r>
              <a:rPr lang="en-US" sz="3600" dirty="0"/>
              <a:t> cv =10 , scoring = 'accuracy'</a:t>
            </a:r>
          </a:p>
          <a:p>
            <a:pPr algn="just"/>
            <a:endParaRPr lang="en-US" sz="3600" dirty="0"/>
          </a:p>
          <a:p>
            <a:pPr algn="just"/>
            <a:endParaRPr lang="en-US" sz="3600" dirty="0"/>
          </a:p>
          <a:p>
            <a:pPr algn="just"/>
            <a:r>
              <a:rPr lang="fa-IR" altLang="fa-IR" sz="3600" dirty="0"/>
              <a:t>Train accuracy score : 0.7730874316939891</a:t>
            </a:r>
          </a:p>
          <a:p>
            <a:pPr algn="just"/>
            <a:r>
              <a:rPr lang="fa-IR" altLang="fa-IR" sz="3600" dirty="0"/>
              <a:t>Test accuracy score : 0.7975 </a:t>
            </a:r>
            <a:endParaRPr lang="en-US" sz="3600" b="1" dirty="0"/>
          </a:p>
          <a:p>
            <a:pPr algn="just"/>
            <a:endParaRPr lang="fa-IR" sz="3600" dirty="0"/>
          </a:p>
          <a:p>
            <a:pPr algn="just"/>
            <a:endParaRPr lang="fa-IR" sz="3600" dirty="0"/>
          </a:p>
        </p:txBody>
      </p:sp>
    </p:spTree>
    <p:extLst>
      <p:ext uri="{BB962C8B-B14F-4D97-AF65-F5344CB8AC3E}">
        <p14:creationId xmlns:p14="http://schemas.microsoft.com/office/powerpoint/2010/main" val="23589000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2659FDB4-FCBE-4A89-B46D-43D4FA5446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335893" y="250031"/>
            <a:ext cx="98422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900" b="1" kern="1200" dirty="0">
                <a:solidFill>
                  <a:schemeClr val="tx1"/>
                </a:solidFill>
                <a:latin typeface="+mj-lt"/>
                <a:ea typeface="+mj-ea"/>
                <a:cs typeface="+mj-cs"/>
              </a:rPr>
              <a:t>Logistic Regression</a:t>
            </a:r>
          </a:p>
          <a:p>
            <a:pPr>
              <a:lnSpc>
                <a:spcPct val="90000"/>
              </a:lnSpc>
              <a:spcBef>
                <a:spcPct val="0"/>
              </a:spcBef>
              <a:spcAft>
                <a:spcPts val="600"/>
              </a:spcAft>
            </a:pPr>
            <a:r>
              <a:rPr lang="en-US" sz="3900" kern="1200" dirty="0">
                <a:solidFill>
                  <a:schemeClr val="tx1"/>
                </a:solidFill>
                <a:latin typeface="+mj-lt"/>
                <a:ea typeface="+mj-ea"/>
                <a:cs typeface="+mj-cs"/>
              </a:rPr>
              <a:t>We applied </a:t>
            </a:r>
            <a:r>
              <a:rPr lang="en-US" sz="3900" kern="1200" dirty="0" err="1">
                <a:solidFill>
                  <a:schemeClr val="tx1"/>
                </a:solidFill>
                <a:latin typeface="+mj-lt"/>
                <a:ea typeface="+mj-ea"/>
                <a:cs typeface="+mj-cs"/>
              </a:rPr>
              <a:t>train_test_split</a:t>
            </a:r>
            <a:endParaRPr lang="en-US" sz="3900" kern="1200" dirty="0">
              <a:solidFill>
                <a:schemeClr val="tx1"/>
              </a:solidFill>
              <a:latin typeface="+mj-lt"/>
              <a:ea typeface="+mj-ea"/>
              <a:cs typeface="+mj-cs"/>
            </a:endParaRPr>
          </a:p>
        </p:txBody>
      </p:sp>
      <p:sp>
        <p:nvSpPr>
          <p:cNvPr id="20" name="Graphic 13">
            <a:extLst>
              <a:ext uri="{FF2B5EF4-FFF2-40B4-BE49-F238E27FC236}">
                <a16:creationId xmlns:a16="http://schemas.microsoft.com/office/drawing/2014/main" xmlns="" id="{4C8AB332-D09E-4F28-943C-DABDD4716A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pic>
        <p:nvPicPr>
          <p:cNvPr id="3" name="Picture 2"/>
          <p:cNvPicPr>
            <a:picLocks noChangeAspect="1"/>
          </p:cNvPicPr>
          <p:nvPr/>
        </p:nvPicPr>
        <p:blipFill>
          <a:blip r:embed="rId2"/>
          <a:stretch>
            <a:fillRect/>
          </a:stretch>
        </p:blipFill>
        <p:spPr>
          <a:xfrm>
            <a:off x="5147476" y="1336268"/>
            <a:ext cx="6223867" cy="2322721"/>
          </a:xfrm>
          <a:prstGeom prst="rect">
            <a:avLst/>
          </a:prstGeom>
        </p:spPr>
      </p:pic>
      <p:sp>
        <p:nvSpPr>
          <p:cNvPr id="4" name="TextBox 3"/>
          <p:cNvSpPr txBox="1"/>
          <p:nvPr/>
        </p:nvSpPr>
        <p:spPr>
          <a:xfrm>
            <a:off x="96531" y="2182041"/>
            <a:ext cx="4645540" cy="461665"/>
          </a:xfrm>
          <a:prstGeom prst="rect">
            <a:avLst/>
          </a:prstGeom>
          <a:noFill/>
        </p:spPr>
        <p:txBody>
          <a:bodyPr wrap="square" rtlCol="1">
            <a:spAutoFit/>
          </a:bodyPr>
          <a:lstStyle/>
          <a:p>
            <a:pPr defTabSz="822960">
              <a:spcAft>
                <a:spcPts val="600"/>
              </a:spcAft>
            </a:pPr>
            <a:r>
              <a:rPr lang="en-CA" sz="2400" b="1" kern="1200" dirty="0">
                <a:solidFill>
                  <a:schemeClr val="tx1"/>
                </a:solidFill>
              </a:rPr>
              <a:t>Classification report for test data </a:t>
            </a:r>
            <a:endParaRPr lang="fa-IR" sz="2800" b="1" dirty="0"/>
          </a:p>
        </p:txBody>
      </p:sp>
      <p:sp>
        <p:nvSpPr>
          <p:cNvPr id="5" name="TextBox 4"/>
          <p:cNvSpPr txBox="1"/>
          <p:nvPr/>
        </p:nvSpPr>
        <p:spPr>
          <a:xfrm>
            <a:off x="0" y="4040739"/>
            <a:ext cx="4838602" cy="461665"/>
          </a:xfrm>
          <a:prstGeom prst="rect">
            <a:avLst/>
          </a:prstGeom>
          <a:noFill/>
        </p:spPr>
        <p:txBody>
          <a:bodyPr wrap="square" rtlCol="1">
            <a:spAutoFit/>
          </a:bodyPr>
          <a:lstStyle/>
          <a:p>
            <a:pPr defTabSz="822960">
              <a:spcAft>
                <a:spcPts val="600"/>
              </a:spcAft>
            </a:pPr>
            <a:r>
              <a:rPr lang="en-CA" sz="2400" b="1" dirty="0"/>
              <a:t> Classification report for train data </a:t>
            </a:r>
            <a:endParaRPr lang="fa-IR" sz="2400" b="1" dirty="0"/>
          </a:p>
        </p:txBody>
      </p:sp>
      <p:pic>
        <p:nvPicPr>
          <p:cNvPr id="6" name="Picture 5"/>
          <p:cNvPicPr>
            <a:picLocks noChangeAspect="1"/>
          </p:cNvPicPr>
          <p:nvPr/>
        </p:nvPicPr>
        <p:blipFill>
          <a:blip r:embed="rId3"/>
          <a:stretch>
            <a:fillRect/>
          </a:stretch>
        </p:blipFill>
        <p:spPr>
          <a:xfrm>
            <a:off x="4838602" y="4048124"/>
            <a:ext cx="6734699" cy="2592437"/>
          </a:xfrm>
          <a:prstGeom prst="rect">
            <a:avLst/>
          </a:prstGeom>
        </p:spPr>
      </p:pic>
    </p:spTree>
    <p:extLst>
      <p:ext uri="{BB962C8B-B14F-4D97-AF65-F5344CB8AC3E}">
        <p14:creationId xmlns:p14="http://schemas.microsoft.com/office/powerpoint/2010/main" val="41065680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xmlns="" id="{F0DCC097-1DB8-4B6D-85D0-6FBA0E1CA4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E0B58608-23C8-4441-994D-C6823EEE1D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828675" y="494414"/>
            <a:ext cx="10534650" cy="8174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kern="1200">
                <a:solidFill>
                  <a:schemeClr val="tx1"/>
                </a:solidFill>
                <a:latin typeface="+mj-lt"/>
                <a:ea typeface="+mj-ea"/>
                <a:cs typeface="+mj-cs"/>
              </a:rPr>
              <a:t>Confusion Matrix :</a:t>
            </a:r>
          </a:p>
        </p:txBody>
      </p:sp>
      <p:pic>
        <p:nvPicPr>
          <p:cNvPr id="3" name="Picture 2"/>
          <p:cNvPicPr>
            <a:picLocks noChangeAspect="1"/>
          </p:cNvPicPr>
          <p:nvPr/>
        </p:nvPicPr>
        <p:blipFill>
          <a:blip r:embed="rId2"/>
          <a:stretch>
            <a:fillRect/>
          </a:stretch>
        </p:blipFill>
        <p:spPr>
          <a:xfrm>
            <a:off x="2962599" y="2354239"/>
            <a:ext cx="6266802" cy="3948085"/>
          </a:xfrm>
          <a:prstGeom prst="rect">
            <a:avLst/>
          </a:prstGeom>
        </p:spPr>
      </p:pic>
    </p:spTree>
    <p:extLst>
      <p:ext uri="{BB962C8B-B14F-4D97-AF65-F5344CB8AC3E}">
        <p14:creationId xmlns:p14="http://schemas.microsoft.com/office/powerpoint/2010/main" val="36366831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D1AA55E-40D5-461B-A5A8-4AE8AAB71B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45A79DF1-2568-9FA0-DCB5-640A358FB184}"/>
              </a:ext>
            </a:extLst>
          </p:cNvPr>
          <p:cNvSpPr txBox="1"/>
          <p:nvPr/>
        </p:nvSpPr>
        <p:spPr>
          <a:xfrm>
            <a:off x="0" y="634973"/>
            <a:ext cx="6155988" cy="118292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dirty="0">
                <a:solidFill>
                  <a:schemeClr val="tx1"/>
                </a:solidFill>
                <a:latin typeface="+mj-lt"/>
                <a:ea typeface="+mj-ea"/>
                <a:cs typeface="+mj-cs"/>
              </a:rPr>
              <a:t>Random Forest Classifier</a:t>
            </a:r>
          </a:p>
        </p:txBody>
      </p:sp>
      <p:cxnSp>
        <p:nvCxnSpPr>
          <p:cNvPr id="12" name="Straight Connector 11">
            <a:extLst>
              <a:ext uri="{FF2B5EF4-FFF2-40B4-BE49-F238E27FC236}">
                <a16:creationId xmlns:a16="http://schemas.microsoft.com/office/drawing/2014/main" xmlns="" id="{7EB498BD-8089-4626-91EA-4978EBEF53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11298" y="1817900"/>
            <a:ext cx="7809120" cy="3344459"/>
          </a:xfrm>
          <a:prstGeom prst="rect">
            <a:avLst/>
          </a:prstGeom>
        </p:spPr>
        <p:txBody>
          <a:bodyPr vert="horz" lIns="91440" tIns="45720" rIns="91440" bIns="45720" rtlCol="0" anchor="t">
            <a:noAutofit/>
          </a:bodyPr>
          <a:lstStyle/>
          <a:p>
            <a:pPr>
              <a:lnSpc>
                <a:spcPct val="90000"/>
              </a:lnSpc>
              <a:spcAft>
                <a:spcPts val="600"/>
              </a:spcAft>
            </a:pPr>
            <a:r>
              <a:rPr lang="en-US" sz="2800" dirty="0">
                <a:solidFill>
                  <a:schemeClr val="tx1">
                    <a:alpha val="80000"/>
                  </a:schemeClr>
                </a:solidFill>
              </a:rPr>
              <a:t/>
            </a:r>
            <a:br>
              <a:rPr lang="en-US" sz="2800" dirty="0">
                <a:solidFill>
                  <a:schemeClr val="tx1">
                    <a:alpha val="80000"/>
                  </a:schemeClr>
                </a:solidFill>
              </a:rPr>
            </a:br>
            <a:r>
              <a:rPr lang="en-US" sz="2800" dirty="0">
                <a:solidFill>
                  <a:schemeClr val="tx1">
                    <a:alpha val="80000"/>
                  </a:schemeClr>
                </a:solidFill>
              </a:rPr>
              <a:t>The Random Forest Classifier is a popular ensemble learning algorithm used for classification tasks. It's a part of the </a:t>
            </a:r>
            <a:r>
              <a:rPr lang="en-US" sz="2800" dirty="0" err="1">
                <a:solidFill>
                  <a:schemeClr val="tx1">
                    <a:alpha val="80000"/>
                  </a:schemeClr>
                </a:solidFill>
              </a:rPr>
              <a:t>scikit</a:t>
            </a:r>
            <a:r>
              <a:rPr lang="en-US" sz="2800" dirty="0">
                <a:solidFill>
                  <a:schemeClr val="tx1">
                    <a:alpha val="80000"/>
                  </a:schemeClr>
                </a:solidFill>
              </a:rPr>
              <a:t>-learn library in Python and is based on the Random Forest ensemble method.</a:t>
            </a:r>
          </a:p>
          <a:p>
            <a:pPr indent="-228600">
              <a:lnSpc>
                <a:spcPct val="90000"/>
              </a:lnSpc>
              <a:spcAft>
                <a:spcPts val="600"/>
              </a:spcAft>
              <a:buFont typeface="Arial" panose="020B0604020202020204" pitchFamily="34" charset="0"/>
              <a:buChar char="•"/>
            </a:pPr>
            <a:endParaRPr lang="en-US" sz="2800" dirty="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2800" dirty="0">
              <a:solidFill>
                <a:schemeClr val="tx1">
                  <a:alpha val="80000"/>
                </a:schemeClr>
              </a:solidFill>
            </a:endParaRPr>
          </a:p>
          <a:p>
            <a:pPr indent="-228600">
              <a:lnSpc>
                <a:spcPct val="90000"/>
              </a:lnSpc>
              <a:spcAft>
                <a:spcPts val="600"/>
              </a:spcAft>
              <a:buFont typeface="Arial" panose="020B0604020202020204" pitchFamily="34" charset="0"/>
              <a:buChar char="•"/>
            </a:pPr>
            <a:r>
              <a:rPr lang="en-US" altLang="fa-IR" sz="2800" dirty="0">
                <a:solidFill>
                  <a:schemeClr val="tx1">
                    <a:alpha val="80000"/>
                  </a:schemeClr>
                </a:solidFill>
              </a:rPr>
              <a:t>Train accuracy score : 0.9884105960264901</a:t>
            </a:r>
          </a:p>
          <a:p>
            <a:pPr indent="-228600">
              <a:lnSpc>
                <a:spcPct val="90000"/>
              </a:lnSpc>
              <a:spcAft>
                <a:spcPts val="600"/>
              </a:spcAft>
              <a:buFont typeface="Arial" panose="020B0604020202020204" pitchFamily="34" charset="0"/>
              <a:buChar char="•"/>
            </a:pPr>
            <a:r>
              <a:rPr lang="en-US" altLang="fa-IR" sz="2800" dirty="0">
                <a:solidFill>
                  <a:schemeClr val="tx1">
                    <a:alpha val="80000"/>
                  </a:schemeClr>
                </a:solidFill>
              </a:rPr>
              <a:t>Test accuracy score : 0.743421052631579 </a:t>
            </a:r>
          </a:p>
          <a:p>
            <a:pPr indent="-228600">
              <a:lnSpc>
                <a:spcPct val="90000"/>
              </a:lnSpc>
              <a:spcAft>
                <a:spcPts val="600"/>
              </a:spcAft>
              <a:buFont typeface="Arial" panose="020B0604020202020204" pitchFamily="34" charset="0"/>
              <a:buChar char="•"/>
            </a:pPr>
            <a:endParaRPr lang="en-US" sz="2800" dirty="0">
              <a:solidFill>
                <a:schemeClr val="tx1">
                  <a:alpha val="80000"/>
                </a:schemeClr>
              </a:solidFill>
            </a:endParaRPr>
          </a:p>
        </p:txBody>
      </p:sp>
      <p:pic>
        <p:nvPicPr>
          <p:cNvPr id="7" name="Graphic 6" descr="Fingerprint">
            <a:extLst>
              <a:ext uri="{FF2B5EF4-FFF2-40B4-BE49-F238E27FC236}">
                <a16:creationId xmlns:a16="http://schemas.microsoft.com/office/drawing/2014/main" xmlns="" id="{41CF6350-F5BF-5257-5C03-F9ACC7F698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72653" y="1980885"/>
            <a:ext cx="3548404" cy="3548404"/>
          </a:xfrm>
          <a:prstGeom prst="rect">
            <a:avLst/>
          </a:prstGeom>
        </p:spPr>
      </p:pic>
      <p:sp>
        <p:nvSpPr>
          <p:cNvPr id="14" name="Graphic 11">
            <a:extLst>
              <a:ext uri="{FF2B5EF4-FFF2-40B4-BE49-F238E27FC236}">
                <a16:creationId xmlns:a16="http://schemas.microsoft.com/office/drawing/2014/main" xmlns="" id="{6CB927A4-E432-4310-9CD5-E89FF50631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xmlns="" id="{E3020543-B24B-4EC4-8FFC-8DD88EEA91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4672994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0DCC097-1DB8-4B6D-85D0-6FBA0E1CA4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E0B58608-23C8-4441-994D-C6823EEE1D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828675" y="68094"/>
            <a:ext cx="10534650" cy="1243724"/>
          </a:xfrm>
          <a:prstGeom prst="rect">
            <a:avLst/>
          </a:prstGeom>
        </p:spPr>
        <p:txBody>
          <a:bodyPr vert="horz" lIns="91440" tIns="45720" rIns="91440" bIns="45720" rtlCol="0" anchor="b">
            <a:normAutofit fontScale="70000" lnSpcReduction="20000"/>
          </a:bodyPr>
          <a:lstStyle/>
          <a:p>
            <a:pPr algn="ctr">
              <a:lnSpc>
                <a:spcPct val="90000"/>
              </a:lnSpc>
              <a:spcBef>
                <a:spcPct val="0"/>
              </a:spcBef>
              <a:spcAft>
                <a:spcPts val="600"/>
              </a:spcAft>
            </a:pPr>
            <a:endParaRPr lang="en-US" sz="4000" b="1" kern="1200" dirty="0">
              <a:solidFill>
                <a:schemeClr val="tx1"/>
              </a:solidFill>
              <a:latin typeface="+mj-lt"/>
              <a:ea typeface="+mj-ea"/>
              <a:cs typeface="+mj-cs"/>
            </a:endParaRPr>
          </a:p>
          <a:p>
            <a:pPr algn="ctr">
              <a:lnSpc>
                <a:spcPct val="90000"/>
              </a:lnSpc>
              <a:spcBef>
                <a:spcPct val="0"/>
              </a:spcBef>
              <a:spcAft>
                <a:spcPts val="600"/>
              </a:spcAft>
            </a:pPr>
            <a:endParaRPr lang="en-US" sz="4000" b="1" kern="1200" dirty="0">
              <a:solidFill>
                <a:schemeClr val="tx1"/>
              </a:solidFill>
              <a:latin typeface="+mj-lt"/>
              <a:ea typeface="+mj-ea"/>
              <a:cs typeface="+mj-cs"/>
            </a:endParaRPr>
          </a:p>
          <a:p>
            <a:pPr algn="ctr">
              <a:lnSpc>
                <a:spcPct val="90000"/>
              </a:lnSpc>
              <a:spcBef>
                <a:spcPct val="0"/>
              </a:spcBef>
              <a:spcAft>
                <a:spcPts val="600"/>
              </a:spcAft>
            </a:pPr>
            <a:r>
              <a:rPr lang="en-US" sz="4000" b="1" kern="1200" dirty="0">
                <a:solidFill>
                  <a:schemeClr val="tx1"/>
                </a:solidFill>
                <a:latin typeface="+mj-lt"/>
                <a:ea typeface="+mj-ea"/>
                <a:cs typeface="+mj-cs"/>
              </a:rPr>
              <a:t>Comparison all 4 models :</a:t>
            </a:r>
          </a:p>
          <a:p>
            <a:pPr algn="ctr">
              <a:lnSpc>
                <a:spcPct val="90000"/>
              </a:lnSpc>
              <a:spcBef>
                <a:spcPct val="0"/>
              </a:spcBef>
              <a:spcAft>
                <a:spcPts val="600"/>
              </a:spcAft>
            </a:pPr>
            <a:endParaRPr lang="en-US" sz="4000" b="1" kern="1200" dirty="0">
              <a:solidFill>
                <a:schemeClr val="tx1"/>
              </a:solidFill>
              <a:latin typeface="+mj-lt"/>
              <a:ea typeface="+mj-ea"/>
              <a:cs typeface="+mj-cs"/>
            </a:endParaRPr>
          </a:p>
        </p:txBody>
      </p:sp>
      <p:pic>
        <p:nvPicPr>
          <p:cNvPr id="3" name="Picture 2"/>
          <p:cNvPicPr>
            <a:picLocks noChangeAspect="1"/>
          </p:cNvPicPr>
          <p:nvPr/>
        </p:nvPicPr>
        <p:blipFill>
          <a:blip r:embed="rId2"/>
          <a:stretch>
            <a:fillRect/>
          </a:stretch>
        </p:blipFill>
        <p:spPr>
          <a:xfrm>
            <a:off x="956530" y="1857984"/>
            <a:ext cx="9889810" cy="4173608"/>
          </a:xfrm>
          <a:prstGeom prst="rect">
            <a:avLst/>
          </a:prstGeom>
        </p:spPr>
      </p:pic>
    </p:spTree>
    <p:extLst>
      <p:ext uri="{BB962C8B-B14F-4D97-AF65-F5344CB8AC3E}">
        <p14:creationId xmlns:p14="http://schemas.microsoft.com/office/powerpoint/2010/main" val="21145571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303506" y="301557"/>
            <a:ext cx="7453497" cy="8942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dirty="0">
                <a:solidFill>
                  <a:schemeClr val="tx2"/>
                </a:solidFill>
                <a:latin typeface="+mj-lt"/>
                <a:ea typeface="+mj-ea"/>
                <a:cs typeface="+mj-cs"/>
              </a:rPr>
              <a:t>Conclusion</a:t>
            </a:r>
            <a:r>
              <a:rPr lang="en-US" sz="3200" b="1" kern="1200" dirty="0">
                <a:solidFill>
                  <a:schemeClr val="tx2"/>
                </a:solidFill>
                <a:latin typeface="+mj-lt"/>
                <a:ea typeface="+mj-ea"/>
                <a:cs typeface="+mj-cs"/>
              </a:rPr>
              <a:t> </a:t>
            </a:r>
          </a:p>
        </p:txBody>
      </p:sp>
      <p:sp>
        <p:nvSpPr>
          <p:cNvPr id="3" name="TextBox 2"/>
          <p:cNvSpPr txBox="1"/>
          <p:nvPr/>
        </p:nvSpPr>
        <p:spPr>
          <a:xfrm>
            <a:off x="593388" y="1371601"/>
            <a:ext cx="11215992" cy="4818680"/>
          </a:xfrm>
          <a:prstGeom prst="rect">
            <a:avLst/>
          </a:prstGeom>
        </p:spPr>
        <p:txBody>
          <a:bodyPr vert="horz" lIns="91440" tIns="45720" rIns="91440" bIns="45720" rtlCol="0">
            <a:normAutofit lnSpcReduction="10000"/>
          </a:bodyPr>
          <a:lstStyle/>
          <a:p>
            <a:pPr>
              <a:lnSpc>
                <a:spcPct val="90000"/>
              </a:lnSpc>
              <a:spcAft>
                <a:spcPts val="600"/>
              </a:spcAft>
            </a:pPr>
            <a:r>
              <a:rPr lang="en-US" b="1" dirty="0">
                <a:solidFill>
                  <a:schemeClr val="tx2"/>
                </a:solidFill>
              </a:rPr>
              <a:t>1. </a:t>
            </a:r>
            <a:r>
              <a:rPr lang="en-US" b="1" dirty="0" err="1">
                <a:solidFill>
                  <a:schemeClr val="tx2"/>
                </a:solidFill>
              </a:rPr>
              <a:t>MultinomialNB</a:t>
            </a:r>
            <a:r>
              <a:rPr lang="en-US" dirty="0">
                <a:solidFill>
                  <a:schemeClr val="tx2"/>
                </a:solidFill>
              </a:rPr>
              <a:t>:</a:t>
            </a:r>
          </a:p>
          <a:p>
            <a:pPr indent="-228600">
              <a:lnSpc>
                <a:spcPct val="90000"/>
              </a:lnSpc>
              <a:spcAft>
                <a:spcPts val="600"/>
              </a:spcAft>
              <a:buFont typeface="Arial" panose="020B0604020202020204" pitchFamily="34" charset="0"/>
              <a:buChar char="•"/>
            </a:pPr>
            <a:r>
              <a:rPr lang="en-US" dirty="0">
                <a:solidFill>
                  <a:schemeClr val="tx2"/>
                </a:solidFill>
              </a:rPr>
              <a:t>The training score (0.6970) is lower than the test score (0.7642), indicating that the model is not overfitting. In fact, the test score is higher than the training score, which suggests that the model might benefit from more complex features or additional training data.</a:t>
            </a:r>
          </a:p>
          <a:p>
            <a:pPr indent="-228600">
              <a:lnSpc>
                <a:spcPct val="90000"/>
              </a:lnSpc>
              <a:spcAft>
                <a:spcPts val="600"/>
              </a:spcAft>
              <a:buFont typeface="Arial" panose="020B0604020202020204" pitchFamily="34" charset="0"/>
              <a:buChar char="•"/>
            </a:pPr>
            <a:endParaRPr lang="en-US" dirty="0">
              <a:solidFill>
                <a:schemeClr val="tx2"/>
              </a:solidFill>
            </a:endParaRPr>
          </a:p>
          <a:p>
            <a:pPr>
              <a:lnSpc>
                <a:spcPct val="90000"/>
              </a:lnSpc>
              <a:spcAft>
                <a:spcPts val="600"/>
              </a:spcAft>
            </a:pPr>
            <a:r>
              <a:rPr lang="en-US" b="1" dirty="0">
                <a:solidFill>
                  <a:schemeClr val="tx2"/>
                </a:solidFill>
              </a:rPr>
              <a:t>2. </a:t>
            </a:r>
            <a:r>
              <a:rPr lang="en-US" b="1" dirty="0" err="1">
                <a:solidFill>
                  <a:schemeClr val="tx2"/>
                </a:solidFill>
              </a:rPr>
              <a:t>GaussianNB</a:t>
            </a:r>
            <a:r>
              <a:rPr lang="en-US" b="1" dirty="0">
                <a:solidFill>
                  <a:schemeClr val="tx2"/>
                </a:solidFill>
              </a:rPr>
              <a:t>: </a:t>
            </a:r>
            <a:br>
              <a:rPr lang="en-US" b="1" dirty="0">
                <a:solidFill>
                  <a:schemeClr val="tx2"/>
                </a:solidFill>
              </a:rPr>
            </a:br>
            <a:r>
              <a:rPr lang="en-US" dirty="0">
                <a:solidFill>
                  <a:schemeClr val="tx2"/>
                </a:solidFill>
              </a:rPr>
              <a:t>The training score (0.7731) is lower than the test score (0.7975), which is generally a good sign. It suggests that the Gaussian Naive Bayes model is not overfitting.</a:t>
            </a:r>
          </a:p>
          <a:p>
            <a:pPr indent="-228600">
              <a:lnSpc>
                <a:spcPct val="90000"/>
              </a:lnSpc>
              <a:spcAft>
                <a:spcPts val="600"/>
              </a:spcAft>
              <a:buFont typeface="Arial" panose="020B0604020202020204" pitchFamily="34" charset="0"/>
              <a:buChar char="•"/>
            </a:pPr>
            <a:endParaRPr lang="en-US" dirty="0">
              <a:solidFill>
                <a:schemeClr val="tx2"/>
              </a:solidFill>
            </a:endParaRPr>
          </a:p>
          <a:p>
            <a:pPr>
              <a:lnSpc>
                <a:spcPct val="90000"/>
              </a:lnSpc>
              <a:spcAft>
                <a:spcPts val="600"/>
              </a:spcAft>
            </a:pPr>
            <a:r>
              <a:rPr lang="en-US" b="1" dirty="0">
                <a:solidFill>
                  <a:schemeClr val="tx2"/>
                </a:solidFill>
              </a:rPr>
              <a:t>3. Logistic Regression</a:t>
            </a:r>
            <a:r>
              <a:rPr lang="en-US" dirty="0">
                <a:solidFill>
                  <a:schemeClr val="tx2"/>
                </a:solidFill>
              </a:rPr>
              <a:t>:</a:t>
            </a:r>
          </a:p>
          <a:p>
            <a:pPr indent="-228600">
              <a:lnSpc>
                <a:spcPct val="90000"/>
              </a:lnSpc>
              <a:spcAft>
                <a:spcPts val="600"/>
              </a:spcAft>
              <a:buFont typeface="Arial" panose="020B0604020202020204" pitchFamily="34" charset="0"/>
              <a:buChar char="•"/>
            </a:pPr>
            <a:r>
              <a:rPr lang="en-US" dirty="0">
                <a:solidFill>
                  <a:schemeClr val="tx2"/>
                </a:solidFill>
              </a:rPr>
              <a:t>The training score (0.7682) is lower than the test score (0.8421), which is also a positive sign. It indicates that the Logistic Regression model is not overfitting and performs well on the test data.</a:t>
            </a:r>
          </a:p>
          <a:p>
            <a:pPr indent="-228600">
              <a:lnSpc>
                <a:spcPct val="90000"/>
              </a:lnSpc>
              <a:spcAft>
                <a:spcPts val="600"/>
              </a:spcAft>
              <a:buFont typeface="Arial" panose="020B0604020202020204" pitchFamily="34" charset="0"/>
              <a:buChar char="•"/>
            </a:pPr>
            <a:endParaRPr lang="en-US" dirty="0">
              <a:solidFill>
                <a:schemeClr val="tx2"/>
              </a:solidFill>
            </a:endParaRPr>
          </a:p>
          <a:p>
            <a:pPr>
              <a:lnSpc>
                <a:spcPct val="90000"/>
              </a:lnSpc>
              <a:spcAft>
                <a:spcPts val="600"/>
              </a:spcAft>
            </a:pPr>
            <a:r>
              <a:rPr lang="en-US" b="1" dirty="0">
                <a:solidFill>
                  <a:schemeClr val="tx2"/>
                </a:solidFill>
              </a:rPr>
              <a:t>4. Random Forest Classifier</a:t>
            </a:r>
            <a:r>
              <a:rPr lang="en-US" dirty="0">
                <a:solidFill>
                  <a:schemeClr val="tx2"/>
                </a:solidFill>
              </a:rPr>
              <a:t>:</a:t>
            </a:r>
          </a:p>
          <a:p>
            <a:pPr indent="-228600">
              <a:lnSpc>
                <a:spcPct val="90000"/>
              </a:lnSpc>
              <a:spcAft>
                <a:spcPts val="600"/>
              </a:spcAft>
              <a:buFont typeface="Arial" panose="020B0604020202020204" pitchFamily="34" charset="0"/>
              <a:buChar char="•"/>
            </a:pPr>
            <a:r>
              <a:rPr lang="en-US" dirty="0">
                <a:solidFill>
                  <a:schemeClr val="tx2"/>
                </a:solidFill>
              </a:rPr>
              <a:t/>
            </a:r>
            <a:br>
              <a:rPr lang="en-US" dirty="0">
                <a:solidFill>
                  <a:schemeClr val="tx2"/>
                </a:solidFill>
              </a:rPr>
            </a:br>
            <a:r>
              <a:rPr lang="en-US" dirty="0">
                <a:solidFill>
                  <a:schemeClr val="tx2"/>
                </a:solidFill>
              </a:rPr>
              <a:t>The Random Forest Classifier shows a significant difference between the training score (0.9884) and the test score (0.7434). This large gap between th</a:t>
            </a:r>
            <a:r>
              <a:rPr lang="en-US" u="sng" dirty="0">
                <a:solidFill>
                  <a:schemeClr val="tx2"/>
                </a:solidFill>
              </a:rPr>
              <a:t>e</a:t>
            </a:r>
            <a:r>
              <a:rPr lang="en-US" dirty="0">
                <a:solidFill>
                  <a:schemeClr val="tx2"/>
                </a:solidFill>
              </a:rPr>
              <a:t> two scores is indicative of overfitting. </a:t>
            </a:r>
          </a:p>
        </p:txBody>
      </p:sp>
      <p:grpSp>
        <p:nvGrpSpPr>
          <p:cNvPr id="22" name="Group 18">
            <a:extLst>
              <a:ext uri="{FF2B5EF4-FFF2-40B4-BE49-F238E27FC236}">
                <a16:creationId xmlns:a16="http://schemas.microsoft.com/office/drawing/2014/main" xmlns="" id="{F2C6548C-3B6A-8257-11A5-C6BC870A7A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82720" y="4015411"/>
            <a:ext cx="365077" cy="367579"/>
            <a:chOff x="10572581" y="4151226"/>
            <a:chExt cx="365077" cy="367579"/>
          </a:xfrm>
        </p:grpSpPr>
        <p:sp>
          <p:nvSpPr>
            <p:cNvPr id="20" name="Freeform: Shape 19">
              <a:extLst>
                <a:ext uri="{FF2B5EF4-FFF2-40B4-BE49-F238E27FC236}">
                  <a16:creationId xmlns:a16="http://schemas.microsoft.com/office/drawing/2014/main" xmlns="" id="{2256C25D-D3D8-F7A6-A6FE-5B7ADB0601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9479010">
              <a:off x="10572581" y="4151226"/>
              <a:ext cx="365077" cy="367579"/>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xmlns="" id="{E56C2CA3-536C-6DE8-9D13-45366F3B4F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9479010">
              <a:off x="10572581" y="4151226"/>
              <a:ext cx="365077" cy="367579"/>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 name="Group 22">
            <a:extLst>
              <a:ext uri="{FF2B5EF4-FFF2-40B4-BE49-F238E27FC236}">
                <a16:creationId xmlns:a16="http://schemas.microsoft.com/office/drawing/2014/main" xmlns="" id="{24C0A946-12C3-A520-F0B5-923DC75A80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7263076">
            <a:off x="10134779" y="4708386"/>
            <a:ext cx="1216404" cy="1834961"/>
            <a:chOff x="11571873" y="5176897"/>
            <a:chExt cx="1284318" cy="1937410"/>
          </a:xfrm>
        </p:grpSpPr>
        <p:sp>
          <p:nvSpPr>
            <p:cNvPr id="24" name="Freeform: Shape 23">
              <a:extLst>
                <a:ext uri="{FF2B5EF4-FFF2-40B4-BE49-F238E27FC236}">
                  <a16:creationId xmlns:a16="http://schemas.microsoft.com/office/drawing/2014/main" xmlns="" id="{7CD91F6F-C848-053D-FF98-DEB9F49DCA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xmlns="" id="{6392C8FD-8885-FF84-5554-64E7B7CA86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7" name="Freeform: Shape 26">
            <a:extLst>
              <a:ext uri="{FF2B5EF4-FFF2-40B4-BE49-F238E27FC236}">
                <a16:creationId xmlns:a16="http://schemas.microsoft.com/office/drawing/2014/main" xmlns="" id="{19E9BDDB-EF4A-B813-8CFD-D3946F339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735102">
            <a:off x="11096058" y="3990944"/>
            <a:ext cx="1614456" cy="429493"/>
          </a:xfrm>
          <a:custGeom>
            <a:avLst/>
            <a:gdLst>
              <a:gd name="connsiteX0" fmla="*/ 0 w 1614456"/>
              <a:gd name="connsiteY0" fmla="*/ 233076 h 429493"/>
              <a:gd name="connsiteX1" fmla="*/ 569664 w 1614456"/>
              <a:gd name="connsiteY1" fmla="*/ 0 h 429493"/>
              <a:gd name="connsiteX2" fmla="*/ 596278 w 1614456"/>
              <a:gd name="connsiteY2" fmla="*/ 6094 h 429493"/>
              <a:gd name="connsiteX3" fmla="*/ 1614456 w 1614456"/>
              <a:gd name="connsiteY3" fmla="*/ 248091 h 429493"/>
              <a:gd name="connsiteX4" fmla="*/ 1568315 w 1614456"/>
              <a:gd name="connsiteY4" fmla="*/ 429321 h 429493"/>
              <a:gd name="connsiteX5" fmla="*/ 483047 w 1614456"/>
              <a:gd name="connsiteY5" fmla="*/ 298906 h 429493"/>
              <a:gd name="connsiteX6" fmla="*/ 123310 w 1614456"/>
              <a:gd name="connsiteY6" fmla="*/ 250486 h 42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4456" h="429493">
                <a:moveTo>
                  <a:pt x="0" y="233076"/>
                </a:moveTo>
                <a:lnTo>
                  <a:pt x="569664" y="0"/>
                </a:lnTo>
                <a:lnTo>
                  <a:pt x="596278" y="6094"/>
                </a:lnTo>
                <a:cubicBezTo>
                  <a:pt x="1057638" y="111306"/>
                  <a:pt x="1579983" y="228791"/>
                  <a:pt x="1614456" y="248091"/>
                </a:cubicBezTo>
                <a:cubicBezTo>
                  <a:pt x="1609756" y="287567"/>
                  <a:pt x="1584661" y="435225"/>
                  <a:pt x="1568315" y="429321"/>
                </a:cubicBezTo>
                <a:cubicBezTo>
                  <a:pt x="1529762" y="431108"/>
                  <a:pt x="711697" y="365581"/>
                  <a:pt x="483047" y="298906"/>
                </a:cubicBezTo>
                <a:cubicBezTo>
                  <a:pt x="352306" y="279085"/>
                  <a:pt x="230642" y="264484"/>
                  <a:pt x="123310" y="250486"/>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724490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E91DC736-0EF8-4F87-9146-EBF1D2EE4D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7F421AED-3C36-6F89-8799-527C9076C74D}"/>
              </a:ext>
            </a:extLst>
          </p:cNvPr>
          <p:cNvPicPr>
            <a:picLocks noChangeAspect="1"/>
          </p:cNvPicPr>
          <p:nvPr/>
        </p:nvPicPr>
        <p:blipFill rotWithShape="1">
          <a:blip r:embed="rId2"/>
          <a:srcRect t="9091" r="35364"/>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xmlns="" id="{097CD68E-23E3-4007-8847-CD0944C4F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20A5AE1-AB24-0894-35BD-7CB750858A8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Thank you..</a:t>
            </a:r>
            <a:br>
              <a:rPr lang="en-US" sz="4800" dirty="0"/>
            </a:br>
            <a:r>
              <a:rPr lang="en-US" sz="4800" dirty="0"/>
              <a:t>Any Question</a:t>
            </a:r>
          </a:p>
        </p:txBody>
      </p:sp>
      <p:sp>
        <p:nvSpPr>
          <p:cNvPr id="13" name="Rectangle 12">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1092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A4745EC-22D7-602B-4436-D1FA0EF13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4605777" cy="6858002"/>
          </a:xfrm>
          <a:prstGeom prst="rect">
            <a:avLst/>
          </a:prstGeom>
        </p:spPr>
      </p:pic>
      <p:sp>
        <p:nvSpPr>
          <p:cNvPr id="2" name="Title 1">
            <a:extLst>
              <a:ext uri="{FF2B5EF4-FFF2-40B4-BE49-F238E27FC236}">
                <a16:creationId xmlns:a16="http://schemas.microsoft.com/office/drawing/2014/main" xmlns="" id="{24042725-ACF0-37DA-B974-761FC604A5DA}"/>
              </a:ext>
            </a:extLst>
          </p:cNvPr>
          <p:cNvSpPr>
            <a:spLocks noGrp="1"/>
          </p:cNvSpPr>
          <p:nvPr>
            <p:ph type="title"/>
          </p:nvPr>
        </p:nvSpPr>
        <p:spPr>
          <a:xfrm>
            <a:off x="4777837" y="175546"/>
            <a:ext cx="5464968" cy="849183"/>
          </a:xfrm>
        </p:spPr>
        <p:txBody>
          <a:bodyPr>
            <a:normAutofit/>
          </a:bodyPr>
          <a:lstStyle/>
          <a:p>
            <a:r>
              <a:rPr lang="x-none" sz="4000" b="1" dirty="0"/>
              <a:t>Introduction</a:t>
            </a:r>
          </a:p>
        </p:txBody>
      </p:sp>
      <p:sp>
        <p:nvSpPr>
          <p:cNvPr id="3" name="Content Placeholder 2">
            <a:extLst>
              <a:ext uri="{FF2B5EF4-FFF2-40B4-BE49-F238E27FC236}">
                <a16:creationId xmlns:a16="http://schemas.microsoft.com/office/drawing/2014/main" xmlns="" id="{F1FEA7A9-44CB-F748-1676-06878C37615A}"/>
              </a:ext>
            </a:extLst>
          </p:cNvPr>
          <p:cNvSpPr>
            <a:spLocks noGrp="1"/>
          </p:cNvSpPr>
          <p:nvPr>
            <p:ph idx="1"/>
          </p:nvPr>
        </p:nvSpPr>
        <p:spPr>
          <a:xfrm>
            <a:off x="4605777" y="1254868"/>
            <a:ext cx="7495926" cy="4681880"/>
          </a:xfrm>
        </p:spPr>
        <p:txBody>
          <a:bodyPr anchor="ctr">
            <a:normAutofit/>
          </a:bodyPr>
          <a:lstStyle/>
          <a:p>
            <a:endParaRPr lang="en-US" sz="1600" dirty="0">
              <a:latin typeface="Century Gothic" panose="020B0502020202020204" pitchFamily="34" charset="0"/>
            </a:endParaRPr>
          </a:p>
          <a:p>
            <a:pPr algn="just"/>
            <a:r>
              <a:rPr lang="en-US" sz="2000" dirty="0">
                <a:latin typeface="Century Gothic" panose="020B0502020202020204" pitchFamily="34" charset="0"/>
              </a:rPr>
              <a:t>we explore the tragic sinking of the Titanic in 1912, aiming to answer one critical question: What were the factors that determined who survived and who did not?</a:t>
            </a:r>
          </a:p>
          <a:p>
            <a:pPr algn="just"/>
            <a:endParaRPr lang="en-US" sz="2000" dirty="0">
              <a:latin typeface="Century Gothic" panose="020B0502020202020204" pitchFamily="34" charset="0"/>
            </a:endParaRPr>
          </a:p>
          <a:p>
            <a:pPr algn="just"/>
            <a:endParaRPr lang="en-US" sz="2000" dirty="0">
              <a:latin typeface="Century Gothic" panose="020B0502020202020204" pitchFamily="34" charset="0"/>
            </a:endParaRPr>
          </a:p>
          <a:p>
            <a:pPr marL="0" indent="0" algn="just">
              <a:buNone/>
            </a:pPr>
            <a:endParaRPr lang="en-US" sz="2000" dirty="0">
              <a:latin typeface="Century Gothic" panose="020B0502020202020204" pitchFamily="34" charset="0"/>
            </a:endParaRPr>
          </a:p>
          <a:p>
            <a:pPr algn="just"/>
            <a:r>
              <a:rPr lang="en-US" sz="2000" dirty="0">
                <a:latin typeface="Century Gothic" panose="020B0502020202020204" pitchFamily="34" charset="0"/>
              </a:rPr>
              <a:t>The Titanic disaster claimed the lives of more than 1,500 passengers and crew members, making it one of the deadliest maritime tragedies in history. </a:t>
            </a:r>
            <a:endParaRPr lang="x-none" sz="2000" dirty="0">
              <a:latin typeface="Century Gothic" panose="020B0502020202020204" pitchFamily="34" charset="0"/>
            </a:endParaRPr>
          </a:p>
        </p:txBody>
      </p:sp>
    </p:spTree>
    <p:extLst>
      <p:ext uri="{BB962C8B-B14F-4D97-AF65-F5344CB8AC3E}">
        <p14:creationId xmlns:p14="http://schemas.microsoft.com/office/powerpoint/2010/main" val="5913090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4" y="3166281"/>
            <a:ext cx="11873552" cy="3589361"/>
          </a:xfrm>
        </p:spPr>
        <p:txBody>
          <a:bodyPr anchor="ctr">
            <a:noAutofit/>
          </a:bodyPr>
          <a:lstStyle/>
          <a:p>
            <a:r>
              <a:rPr lang="en-US" sz="3200" b="1" dirty="0"/>
              <a:t>The Titanic Dataset is a dataset curated on the basis of the passengers on titanic, like their age, class, gender, etc.. to predict if they would have survived or not. </a:t>
            </a:r>
          </a:p>
          <a:p>
            <a:endParaRPr lang="en-US" sz="3200" b="1" dirty="0"/>
          </a:p>
          <a:p>
            <a:r>
              <a:rPr lang="en-US" sz="3200" b="1" dirty="0"/>
              <a:t>While there was some element of luck involved in surviving, it seems some groups of people were more likely to survive than others.</a:t>
            </a:r>
            <a:endParaRPr lang="fa-IR" sz="3200" b="1" dirty="0"/>
          </a:p>
        </p:txBody>
      </p:sp>
      <p:pic>
        <p:nvPicPr>
          <p:cNvPr id="5" name="Picture 4">
            <a:extLst>
              <a:ext uri="{FF2B5EF4-FFF2-40B4-BE49-F238E27FC236}">
                <a16:creationId xmlns:a16="http://schemas.microsoft.com/office/drawing/2014/main" xmlns="" id="{1DD224CB-7115-C9D5-068E-EEE9E1A25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
            <a:ext cx="12192000" cy="296155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2" name="Title 1"/>
          <p:cNvSpPr>
            <a:spLocks noGrp="1"/>
          </p:cNvSpPr>
          <p:nvPr>
            <p:ph type="title"/>
          </p:nvPr>
        </p:nvSpPr>
        <p:spPr>
          <a:xfrm>
            <a:off x="-191637" y="611236"/>
            <a:ext cx="4699947" cy="2452687"/>
          </a:xfrm>
        </p:spPr>
        <p:txBody>
          <a:bodyPr anchor="ctr">
            <a:normAutofit/>
          </a:bodyPr>
          <a:lstStyle/>
          <a:p>
            <a:pPr algn="ctr"/>
            <a:r>
              <a:rPr lang="en-US" sz="4800" b="1" dirty="0">
                <a:solidFill>
                  <a:schemeClr val="bg1"/>
                </a:solidFill>
              </a:rPr>
              <a:t>Overview of the dataset</a:t>
            </a:r>
            <a:endParaRPr lang="fa-IR" sz="4800" b="1" dirty="0">
              <a:solidFill>
                <a:schemeClr val="bg1"/>
              </a:solidFill>
            </a:endParaRPr>
          </a:p>
        </p:txBody>
      </p:sp>
    </p:spTree>
    <p:extLst>
      <p:ext uri="{BB962C8B-B14F-4D97-AF65-F5344CB8AC3E}">
        <p14:creationId xmlns:p14="http://schemas.microsoft.com/office/powerpoint/2010/main" val="20373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building</a:t>
            </a:r>
            <a:endParaRPr lang="fa-IR" b="1" dirty="0"/>
          </a:p>
        </p:txBody>
      </p:sp>
      <p:sp>
        <p:nvSpPr>
          <p:cNvPr id="3" name="Content Placeholder 2"/>
          <p:cNvSpPr>
            <a:spLocks noGrp="1"/>
          </p:cNvSpPr>
          <p:nvPr>
            <p:ph idx="1"/>
          </p:nvPr>
        </p:nvSpPr>
        <p:spPr/>
        <p:txBody>
          <a:bodyPr>
            <a:normAutofit/>
          </a:bodyPr>
          <a:lstStyle/>
          <a:p>
            <a:pPr algn="just"/>
            <a:r>
              <a:rPr lang="en-US" sz="4400" b="1" dirty="0"/>
              <a:t>building a predictive model</a:t>
            </a:r>
            <a:r>
              <a:rPr lang="en-US" sz="4400" dirty="0"/>
              <a:t> to analyze whether a random passenger will survive based on their age, gender, cabin, Fare, and more. First, we will visualize data and then, based on it, adjust the parameter values according to our requirements.</a:t>
            </a:r>
            <a:endParaRPr lang="fa-IR" sz="4400" dirty="0"/>
          </a:p>
        </p:txBody>
      </p:sp>
    </p:spTree>
    <p:extLst>
      <p:ext uri="{BB962C8B-B14F-4D97-AF65-F5344CB8AC3E}">
        <p14:creationId xmlns:p14="http://schemas.microsoft.com/office/powerpoint/2010/main" val="42653552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62F5E-16F0-A432-F2C9-54181BF9F89D}"/>
              </a:ext>
            </a:extLst>
          </p:cNvPr>
          <p:cNvSpPr>
            <a:spLocks noGrp="1"/>
          </p:cNvSpPr>
          <p:nvPr>
            <p:ph type="title"/>
          </p:nvPr>
        </p:nvSpPr>
        <p:spPr>
          <a:xfrm>
            <a:off x="2946037" y="183665"/>
            <a:ext cx="5754696" cy="1099225"/>
          </a:xfrm>
        </p:spPr>
        <p:txBody>
          <a:bodyPr>
            <a:normAutofit fontScale="90000"/>
          </a:bodyPr>
          <a:lstStyle/>
          <a:p>
            <a:pPr algn="ctr"/>
            <a:r>
              <a:rPr lang="x-none" sz="6000" b="1" dirty="0">
                <a:solidFill>
                  <a:schemeClr val="tx2"/>
                </a:solidFill>
              </a:rPr>
              <a:t>Objectives</a:t>
            </a:r>
            <a:r>
              <a:rPr lang="x-none" sz="3600" dirty="0">
                <a:solidFill>
                  <a:schemeClr val="tx2"/>
                </a:solidFill>
              </a:rPr>
              <a:t/>
            </a:r>
            <a:br>
              <a:rPr lang="x-none" sz="3600" dirty="0">
                <a:solidFill>
                  <a:schemeClr val="tx2"/>
                </a:solidFill>
              </a:rPr>
            </a:br>
            <a:endParaRPr lang="x-none" sz="3600" dirty="0">
              <a:solidFill>
                <a:schemeClr val="tx2"/>
              </a:solidFill>
            </a:endParaRPr>
          </a:p>
        </p:txBody>
      </p:sp>
      <p:sp>
        <p:nvSpPr>
          <p:cNvPr id="3" name="Content Placeholder 2">
            <a:extLst>
              <a:ext uri="{FF2B5EF4-FFF2-40B4-BE49-F238E27FC236}">
                <a16:creationId xmlns:a16="http://schemas.microsoft.com/office/drawing/2014/main" xmlns="" id="{08253A17-20EA-8567-FDDC-7B0D0849D375}"/>
              </a:ext>
            </a:extLst>
          </p:cNvPr>
          <p:cNvSpPr>
            <a:spLocks noGrp="1"/>
          </p:cNvSpPr>
          <p:nvPr>
            <p:ph idx="1"/>
          </p:nvPr>
        </p:nvSpPr>
        <p:spPr>
          <a:xfrm>
            <a:off x="491319" y="1282890"/>
            <a:ext cx="11286699" cy="5063319"/>
          </a:xfrm>
        </p:spPr>
        <p:txBody>
          <a:bodyPr anchor="t">
            <a:normAutofit/>
          </a:bodyPr>
          <a:lstStyle/>
          <a:p>
            <a:pPr algn="just">
              <a:buFont typeface="+mj-lt"/>
              <a:buAutoNum type="arabicPeriod"/>
            </a:pPr>
            <a:r>
              <a:rPr lang="en-US" sz="3200" b="1" i="0" dirty="0">
                <a:solidFill>
                  <a:schemeClr val="tx2"/>
                </a:solidFill>
                <a:effectLst/>
                <a:latin typeface="Century Gothic" panose="020B0502020202020204" pitchFamily="34" charset="0"/>
              </a:rPr>
              <a:t>Survival Prediction</a:t>
            </a:r>
            <a:r>
              <a:rPr lang="en-US" sz="3200" dirty="0">
                <a:solidFill>
                  <a:schemeClr val="tx2"/>
                </a:solidFill>
                <a:latin typeface="Century Gothic" panose="020B0502020202020204" pitchFamily="34" charset="0"/>
              </a:rPr>
              <a:t>: Build a strong classification model to predict whether the passenger survives or not.</a:t>
            </a:r>
          </a:p>
          <a:p>
            <a:pPr algn="just">
              <a:buFont typeface="+mj-lt"/>
              <a:buAutoNum type="arabicPeriod"/>
            </a:pPr>
            <a:endParaRPr lang="en-US" sz="3200" b="0" i="0" dirty="0">
              <a:solidFill>
                <a:schemeClr val="tx2"/>
              </a:solidFill>
              <a:effectLst/>
              <a:latin typeface="Century Gothic" panose="020B0502020202020204" pitchFamily="34" charset="0"/>
            </a:endParaRPr>
          </a:p>
          <a:p>
            <a:pPr algn="just">
              <a:buFont typeface="+mj-lt"/>
              <a:buAutoNum type="arabicPeriod"/>
            </a:pPr>
            <a:r>
              <a:rPr lang="en-US" sz="3200" b="1" i="0" dirty="0">
                <a:solidFill>
                  <a:schemeClr val="tx2"/>
                </a:solidFill>
                <a:effectLst/>
                <a:latin typeface="Century Gothic" panose="020B0502020202020204" pitchFamily="34" charset="0"/>
              </a:rPr>
              <a:t>Insight Discovery</a:t>
            </a:r>
            <a:r>
              <a:rPr lang="en-US" sz="3200" b="0" i="0" dirty="0">
                <a:solidFill>
                  <a:schemeClr val="tx2"/>
                </a:solidFill>
                <a:effectLst/>
                <a:latin typeface="Century Gothic" panose="020B0502020202020204" pitchFamily="34" charset="0"/>
              </a:rPr>
              <a:t>: To uncover meaningful insights and patterns within the Titanic dataset, shedding light on the factors that influenced passenger survival. </a:t>
            </a:r>
          </a:p>
          <a:p>
            <a:pPr algn="just">
              <a:buFont typeface="+mj-lt"/>
              <a:buAutoNum type="arabicPeriod"/>
            </a:pPr>
            <a:endParaRPr lang="en-US" sz="3200" b="0" i="0" dirty="0">
              <a:solidFill>
                <a:schemeClr val="tx2"/>
              </a:solidFill>
              <a:effectLst/>
              <a:latin typeface="Century Gothic" panose="020B0502020202020204" pitchFamily="34" charset="0"/>
            </a:endParaRPr>
          </a:p>
          <a:p>
            <a:pPr algn="just">
              <a:buFont typeface="+mj-lt"/>
              <a:buAutoNum type="arabicPeriod"/>
            </a:pPr>
            <a:r>
              <a:rPr lang="en-US" sz="3200" b="1" dirty="0">
                <a:solidFill>
                  <a:schemeClr val="tx2"/>
                </a:solidFill>
                <a:latin typeface="Century Gothic" panose="020B0502020202020204" pitchFamily="34" charset="0"/>
              </a:rPr>
              <a:t>compare </a:t>
            </a:r>
            <a:r>
              <a:rPr lang="en-US" sz="3200" dirty="0">
                <a:solidFill>
                  <a:schemeClr val="tx2"/>
                </a:solidFill>
                <a:latin typeface="Century Gothic" panose="020B0502020202020204" pitchFamily="34" charset="0"/>
              </a:rPr>
              <a:t>the evaluation metrics of various classification algorithms.</a:t>
            </a:r>
          </a:p>
          <a:p>
            <a:pPr algn="just">
              <a:buFont typeface="+mj-lt"/>
              <a:buAutoNum type="arabicPeriod"/>
            </a:pPr>
            <a:endParaRPr lang="en-US" sz="3200" b="0" i="0" dirty="0">
              <a:solidFill>
                <a:schemeClr val="tx2"/>
              </a:solidFill>
              <a:effectLst/>
              <a:latin typeface="Century Gothic" panose="020B0502020202020204" pitchFamily="34" charset="0"/>
            </a:endParaRPr>
          </a:p>
          <a:p>
            <a:pPr algn="just">
              <a:buFont typeface="+mj-lt"/>
              <a:buAutoNum type="arabicPeriod"/>
            </a:pPr>
            <a:endParaRPr lang="x-none" sz="3200"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2438330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A2FD4-523C-90A7-7365-0A53702A12A3}"/>
              </a:ext>
            </a:extLst>
          </p:cNvPr>
          <p:cNvSpPr>
            <a:spLocks noGrp="1"/>
          </p:cNvSpPr>
          <p:nvPr>
            <p:ph type="title"/>
          </p:nvPr>
        </p:nvSpPr>
        <p:spPr>
          <a:xfrm>
            <a:off x="3377530" y="151378"/>
            <a:ext cx="5749047" cy="646332"/>
          </a:xfrm>
        </p:spPr>
        <p:txBody>
          <a:bodyPr vert="horz" lIns="91440" tIns="45720" rIns="91440" bIns="45720" rtlCol="0" anchor="t">
            <a:normAutofit/>
          </a:bodyPr>
          <a:lstStyle/>
          <a:p>
            <a:r>
              <a:rPr lang="en-US" sz="4000" kern="1200" dirty="0">
                <a:solidFill>
                  <a:schemeClr val="tx1"/>
                </a:solidFill>
                <a:latin typeface="+mj-lt"/>
                <a:ea typeface="+mj-ea"/>
                <a:cs typeface="+mj-cs"/>
              </a:rPr>
              <a:t>         About Dataset</a:t>
            </a:r>
          </a:p>
        </p:txBody>
      </p:sp>
      <p:sp>
        <p:nvSpPr>
          <p:cNvPr id="14" name="TextBox 13">
            <a:extLst>
              <a:ext uri="{FF2B5EF4-FFF2-40B4-BE49-F238E27FC236}">
                <a16:creationId xmlns:a16="http://schemas.microsoft.com/office/drawing/2014/main" xmlns="" id="{46399366-AF10-8DF6-9568-BD577CDF6A32}"/>
              </a:ext>
            </a:extLst>
          </p:cNvPr>
          <p:cNvSpPr txBox="1"/>
          <p:nvPr/>
        </p:nvSpPr>
        <p:spPr>
          <a:xfrm>
            <a:off x="335530" y="1072924"/>
            <a:ext cx="4209173" cy="5035526"/>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2200" b="1" dirty="0">
                <a:solidFill>
                  <a:schemeClr val="tx1">
                    <a:alpha val="55000"/>
                  </a:schemeClr>
                </a:solidFill>
              </a:rPr>
              <a:t>Dataset has 891 rows and 12 columns</a:t>
            </a:r>
          </a:p>
          <a:p>
            <a:pPr marL="285750" indent="-228600">
              <a:lnSpc>
                <a:spcPct val="90000"/>
              </a:lnSpc>
              <a:spcAft>
                <a:spcPts val="600"/>
              </a:spcAft>
              <a:buFont typeface="Arial" panose="020B0604020202020204" pitchFamily="34" charset="0"/>
              <a:buChar char="•"/>
            </a:pPr>
            <a:r>
              <a:rPr lang="en-US" sz="2200" b="1" dirty="0">
                <a:solidFill>
                  <a:schemeClr val="tx1">
                    <a:alpha val="55000"/>
                  </a:schemeClr>
                </a:solidFill>
              </a:rPr>
              <a:t>7 Numerical variables and 5 categorical variables</a:t>
            </a:r>
          </a:p>
          <a:p>
            <a:r>
              <a:rPr lang="en-US" dirty="0"/>
              <a:t>The predefined columns are :</a:t>
            </a:r>
          </a:p>
          <a:p>
            <a:r>
              <a:rPr lang="en-US" b="1" dirty="0"/>
              <a:t>Passenger ID</a:t>
            </a:r>
            <a:r>
              <a:rPr lang="en-US" dirty="0"/>
              <a:t> - To identify unique passengers</a:t>
            </a:r>
          </a:p>
          <a:p>
            <a:r>
              <a:rPr lang="en-US" b="1" dirty="0"/>
              <a:t>Survived</a:t>
            </a:r>
            <a:r>
              <a:rPr lang="en-US" dirty="0"/>
              <a:t> - If they survived or not</a:t>
            </a:r>
          </a:p>
          <a:p>
            <a:r>
              <a:rPr lang="en-US" b="1" dirty="0"/>
              <a:t>P Class</a:t>
            </a:r>
            <a:r>
              <a:rPr lang="en-US" dirty="0"/>
              <a:t> - The class passengers travelled in</a:t>
            </a:r>
          </a:p>
          <a:p>
            <a:r>
              <a:rPr lang="en-US" b="1" dirty="0"/>
              <a:t>Name</a:t>
            </a:r>
            <a:r>
              <a:rPr lang="en-US" dirty="0"/>
              <a:t> - Passenger Name</a:t>
            </a:r>
          </a:p>
          <a:p>
            <a:r>
              <a:rPr lang="en-US" b="1" dirty="0"/>
              <a:t>Sex</a:t>
            </a:r>
            <a:r>
              <a:rPr lang="en-US" dirty="0"/>
              <a:t> - Gender of Passenger</a:t>
            </a:r>
          </a:p>
          <a:p>
            <a:r>
              <a:rPr lang="en-US" b="1" dirty="0"/>
              <a:t>Age</a:t>
            </a:r>
            <a:r>
              <a:rPr lang="en-US" dirty="0"/>
              <a:t> - Age of passenger</a:t>
            </a:r>
          </a:p>
          <a:p>
            <a:r>
              <a:rPr lang="en-US" b="1" dirty="0" err="1"/>
              <a:t>SibSp</a:t>
            </a:r>
            <a:r>
              <a:rPr lang="en-US" dirty="0"/>
              <a:t> - Number of siblings or spouse</a:t>
            </a:r>
          </a:p>
          <a:p>
            <a:r>
              <a:rPr lang="en-US" b="1" dirty="0"/>
              <a:t>Parch</a:t>
            </a:r>
            <a:r>
              <a:rPr lang="en-US" dirty="0"/>
              <a:t> - Parent or child</a:t>
            </a:r>
          </a:p>
          <a:p>
            <a:r>
              <a:rPr lang="en-US" b="1" dirty="0"/>
              <a:t>Ticket</a:t>
            </a:r>
            <a:r>
              <a:rPr lang="en-US" dirty="0"/>
              <a:t> - Ticket number</a:t>
            </a:r>
          </a:p>
          <a:p>
            <a:r>
              <a:rPr lang="en-US" b="1" dirty="0"/>
              <a:t>Fare</a:t>
            </a:r>
            <a:r>
              <a:rPr lang="en-US" dirty="0"/>
              <a:t> - Amount paid for the ticket</a:t>
            </a:r>
          </a:p>
          <a:p>
            <a:r>
              <a:rPr lang="en-US" b="1" dirty="0"/>
              <a:t>Cabin</a:t>
            </a:r>
            <a:r>
              <a:rPr lang="en-US" dirty="0"/>
              <a:t> - Cabin of residence</a:t>
            </a:r>
          </a:p>
          <a:p>
            <a:r>
              <a:rPr lang="en-US" b="1" dirty="0"/>
              <a:t>Embarked</a:t>
            </a:r>
            <a:r>
              <a:rPr lang="en-US" dirty="0"/>
              <a:t> - Point of </a:t>
            </a:r>
            <a:r>
              <a:rPr lang="en-US" dirty="0" err="1"/>
              <a:t>embarkment</a:t>
            </a:r>
            <a:endParaRPr lang="en-US" dirty="0"/>
          </a:p>
          <a:p>
            <a:pPr marL="285750" indent="-228600">
              <a:lnSpc>
                <a:spcPct val="90000"/>
              </a:lnSpc>
              <a:spcAft>
                <a:spcPts val="600"/>
              </a:spcAft>
              <a:buFont typeface="Arial" panose="020B0604020202020204" pitchFamily="34" charset="0"/>
              <a:buChar char="•"/>
            </a:pPr>
            <a:endParaRPr lang="en-US" dirty="0">
              <a:solidFill>
                <a:schemeClr val="tx1">
                  <a:alpha val="55000"/>
                </a:schemeClr>
              </a:solidFill>
            </a:endParaRPr>
          </a:p>
          <a:p>
            <a:pPr marL="285750" indent="-228600">
              <a:lnSpc>
                <a:spcPct val="90000"/>
              </a:lnSpc>
              <a:spcAft>
                <a:spcPts val="600"/>
              </a:spcAft>
              <a:buFont typeface="Arial" panose="020B0604020202020204" pitchFamily="34" charset="0"/>
              <a:buChar char="•"/>
            </a:pPr>
            <a:endParaRPr lang="en-US" dirty="0">
              <a:solidFill>
                <a:schemeClr val="tx1">
                  <a:alpha val="55000"/>
                </a:schemeClr>
              </a:solidFill>
            </a:endParaRPr>
          </a:p>
        </p:txBody>
      </p:sp>
      <p:pic>
        <p:nvPicPr>
          <p:cNvPr id="4" name="Picture 3"/>
          <p:cNvPicPr>
            <a:picLocks noChangeAspect="1"/>
          </p:cNvPicPr>
          <p:nvPr/>
        </p:nvPicPr>
        <p:blipFill>
          <a:blip r:embed="rId2"/>
          <a:stretch>
            <a:fillRect/>
          </a:stretch>
        </p:blipFill>
        <p:spPr>
          <a:xfrm>
            <a:off x="6508820" y="1273017"/>
            <a:ext cx="4404157" cy="3832699"/>
          </a:xfrm>
          <a:prstGeom prst="rect">
            <a:avLst/>
          </a:prstGeom>
        </p:spPr>
      </p:pic>
      <p:sp>
        <p:nvSpPr>
          <p:cNvPr id="5" name="TextBox 4"/>
          <p:cNvSpPr txBox="1"/>
          <p:nvPr/>
        </p:nvSpPr>
        <p:spPr>
          <a:xfrm>
            <a:off x="2585961" y="6027262"/>
            <a:ext cx="8591556" cy="646331"/>
          </a:xfrm>
          <a:prstGeom prst="rect">
            <a:avLst/>
          </a:prstGeom>
          <a:noFill/>
        </p:spPr>
        <p:txBody>
          <a:bodyPr wrap="square" rtlCol="1">
            <a:spAutoFit/>
          </a:bodyPr>
          <a:lstStyle/>
          <a:p>
            <a:r>
              <a:rPr lang="en-US" b="1" dirty="0"/>
              <a:t>Before doing Univariate analysis , first as we don't need features '</a:t>
            </a:r>
            <a:r>
              <a:rPr lang="en-US" b="1" dirty="0" err="1"/>
              <a:t>Name','Ticket</a:t>
            </a:r>
            <a:r>
              <a:rPr lang="en-US" b="1" dirty="0"/>
              <a:t>‘ and '</a:t>
            </a:r>
            <a:r>
              <a:rPr lang="en-US" b="1" dirty="0" err="1"/>
              <a:t>PassengerId</a:t>
            </a:r>
            <a:r>
              <a:rPr lang="en-US" b="1" dirty="0"/>
              <a:t>' , so we drop them</a:t>
            </a:r>
            <a:endParaRPr lang="fa-IR" b="1" dirty="0"/>
          </a:p>
        </p:txBody>
      </p:sp>
    </p:spTree>
    <p:extLst>
      <p:ext uri="{BB962C8B-B14F-4D97-AF65-F5344CB8AC3E}">
        <p14:creationId xmlns:p14="http://schemas.microsoft.com/office/powerpoint/2010/main" val="30400578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4296" y="1459043"/>
            <a:ext cx="5512495" cy="2665485"/>
          </a:xfrm>
        </p:spPr>
        <p:txBody>
          <a:bodyPr vert="horz" lIns="91440" tIns="45720" rIns="91440" bIns="45720" rtlCol="0" anchor="b">
            <a:normAutofit fontScale="90000"/>
          </a:bodyPr>
          <a:lstStyle/>
          <a:p>
            <a:r>
              <a:rPr lang="en-US" sz="3200" dirty="0">
                <a:solidFill>
                  <a:srgbClr val="595959"/>
                </a:solidFill>
              </a:rPr>
              <a:t>The target variable Is Survived column</a:t>
            </a:r>
            <a:br>
              <a:rPr lang="en-US" sz="3200" dirty="0">
                <a:solidFill>
                  <a:srgbClr val="595959"/>
                </a:solidFill>
              </a:rPr>
            </a:br>
            <a:r>
              <a:rPr lang="en-US" sz="3200" dirty="0" smtClean="0">
                <a:solidFill>
                  <a:srgbClr val="595959"/>
                </a:solidFill>
              </a:rPr>
              <a:t/>
            </a:r>
            <a:br>
              <a:rPr lang="en-US" sz="3200" dirty="0" smtClean="0">
                <a:solidFill>
                  <a:srgbClr val="595959"/>
                </a:solidFill>
              </a:rPr>
            </a:br>
            <a:r>
              <a:rPr lang="en-US" sz="3200" dirty="0" smtClean="0">
                <a:solidFill>
                  <a:srgbClr val="595959"/>
                </a:solidFill>
              </a:rPr>
              <a:t>0 </a:t>
            </a:r>
            <a:r>
              <a:rPr lang="en-US" sz="3200" dirty="0">
                <a:solidFill>
                  <a:srgbClr val="595959"/>
                </a:solidFill>
              </a:rPr>
              <a:t>= not Survived</a:t>
            </a:r>
            <a:br>
              <a:rPr lang="en-US" sz="3200" dirty="0">
                <a:solidFill>
                  <a:srgbClr val="595959"/>
                </a:solidFill>
              </a:rPr>
            </a:br>
            <a:r>
              <a:rPr lang="en-US" sz="3200" dirty="0">
                <a:solidFill>
                  <a:srgbClr val="595959"/>
                </a:solidFill>
              </a:rPr>
              <a:t>1 = Survived</a:t>
            </a:r>
            <a:br>
              <a:rPr lang="en-US" sz="3200" dirty="0">
                <a:solidFill>
                  <a:srgbClr val="595959"/>
                </a:solidFill>
              </a:rPr>
            </a:br>
            <a:endParaRPr lang="en-US" sz="3200" dirty="0">
              <a:solidFill>
                <a:srgbClr val="595959"/>
              </a:solidFill>
            </a:endParaRPr>
          </a:p>
        </p:txBody>
      </p:sp>
      <p:pic>
        <p:nvPicPr>
          <p:cNvPr id="7" name="Picture 6"/>
          <p:cNvPicPr>
            <a:picLocks noChangeAspect="1"/>
          </p:cNvPicPr>
          <p:nvPr/>
        </p:nvPicPr>
        <p:blipFill rotWithShape="1">
          <a:blip r:embed="rId2"/>
          <a:srcRect t="1173" r="2" b="9843"/>
          <a:stretch/>
        </p:blipFill>
        <p:spPr>
          <a:xfrm>
            <a:off x="6107503" y="685799"/>
            <a:ext cx="5410200" cy="5486400"/>
          </a:xfrm>
          <a:prstGeom prst="rect">
            <a:avLst/>
          </a:prstGeom>
        </p:spPr>
      </p:pic>
    </p:spTree>
    <p:extLst>
      <p:ext uri="{BB962C8B-B14F-4D97-AF65-F5344CB8AC3E}">
        <p14:creationId xmlns:p14="http://schemas.microsoft.com/office/powerpoint/2010/main" val="39042858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795956F2-3272-165A-6ED6-05B1773CF177}"/>
              </a:ext>
            </a:extLst>
          </p:cNvPr>
          <p:cNvSpPr txBox="1"/>
          <p:nvPr/>
        </p:nvSpPr>
        <p:spPr>
          <a:xfrm>
            <a:off x="896112" y="1554479"/>
            <a:ext cx="4560791" cy="2432621"/>
          </a:xfrm>
          <a:prstGeom prst="rect">
            <a:avLst/>
          </a:prstGeom>
        </p:spPr>
        <p:txBody>
          <a:bodyPr vert="horz" lIns="91440" tIns="45720" rIns="91440" bIns="45720" rtlCol="0" anchor="t">
            <a:normAutofit/>
          </a:bodyPr>
          <a:lstStyle/>
          <a:p>
            <a:pPr>
              <a:lnSpc>
                <a:spcPct val="90000"/>
              </a:lnSpc>
              <a:spcBef>
                <a:spcPct val="0"/>
              </a:spcBef>
              <a:spcAft>
                <a:spcPts val="600"/>
              </a:spcAft>
            </a:pPr>
            <a:endParaRPr lang="en-US" sz="4000" b="1" kern="1200" dirty="0">
              <a:solidFill>
                <a:schemeClr val="tx2"/>
              </a:solidFill>
              <a:latin typeface="+mj-lt"/>
              <a:ea typeface="+mj-ea"/>
              <a:cs typeface="+mj-cs"/>
            </a:endParaRPr>
          </a:p>
          <a:p>
            <a:pPr>
              <a:lnSpc>
                <a:spcPct val="90000"/>
              </a:lnSpc>
              <a:spcBef>
                <a:spcPct val="0"/>
              </a:spcBef>
              <a:spcAft>
                <a:spcPts val="600"/>
              </a:spcAft>
            </a:pPr>
            <a:r>
              <a:rPr lang="en-US" sz="4000" b="1" kern="1200" dirty="0">
                <a:solidFill>
                  <a:schemeClr val="tx2"/>
                </a:solidFill>
                <a:latin typeface="+mj-lt"/>
                <a:ea typeface="+mj-ea"/>
                <a:cs typeface="+mj-cs"/>
              </a:rPr>
              <a:t>Exploratory Analysis</a:t>
            </a:r>
          </a:p>
          <a:p>
            <a:pPr>
              <a:lnSpc>
                <a:spcPct val="90000"/>
              </a:lnSpc>
              <a:spcBef>
                <a:spcPct val="0"/>
              </a:spcBef>
              <a:spcAft>
                <a:spcPts val="600"/>
              </a:spcAft>
            </a:pPr>
            <a:endParaRPr lang="en-US" sz="4000" b="1" kern="1200" dirty="0">
              <a:solidFill>
                <a:schemeClr val="tx2"/>
              </a:solidFill>
              <a:latin typeface="+mj-lt"/>
              <a:ea typeface="+mj-ea"/>
              <a:cs typeface="+mj-cs"/>
            </a:endParaRPr>
          </a:p>
        </p:txBody>
      </p:sp>
      <p:graphicFrame>
        <p:nvGraphicFramePr>
          <p:cNvPr id="4" name="Table 3">
            <a:extLst>
              <a:ext uri="{FF2B5EF4-FFF2-40B4-BE49-F238E27FC236}">
                <a16:creationId xmlns:a16="http://schemas.microsoft.com/office/drawing/2014/main" xmlns="" id="{693E222A-C808-73E4-ADE7-FDA529443252}"/>
              </a:ext>
            </a:extLst>
          </p:cNvPr>
          <p:cNvGraphicFramePr>
            <a:graphicFrameLocks noGrp="1"/>
          </p:cNvGraphicFramePr>
          <p:nvPr>
            <p:extLst>
              <p:ext uri="{D42A27DB-BD31-4B8C-83A1-F6EECF244321}">
                <p14:modId xmlns:p14="http://schemas.microsoft.com/office/powerpoint/2010/main" val="2788253604"/>
              </p:ext>
            </p:extLst>
          </p:nvPr>
        </p:nvGraphicFramePr>
        <p:xfrm>
          <a:off x="8408502" y="2522123"/>
          <a:ext cx="1592580" cy="1676400"/>
        </p:xfrm>
        <a:graphic>
          <a:graphicData uri="http://schemas.openxmlformats.org/drawingml/2006/table">
            <a:tbl>
              <a:tblPr firstRow="1" bandRow="1">
                <a:tableStyleId>{5C22544A-7EE6-4342-B048-85BDC9FD1C3A}</a:tableStyleId>
              </a:tblPr>
              <a:tblGrid>
                <a:gridCol w="1592580">
                  <a:extLst>
                    <a:ext uri="{9D8B030D-6E8A-4147-A177-3AD203B41FA5}">
                      <a16:colId xmlns:a16="http://schemas.microsoft.com/office/drawing/2014/main" xmlns="" val="934813461"/>
                    </a:ext>
                  </a:extLst>
                </a:gridCol>
              </a:tblGrid>
              <a:tr h="838200">
                <a:tc>
                  <a:txBody>
                    <a:bodyPr/>
                    <a:lstStyle/>
                    <a:p>
                      <a:endParaRPr lang="x-none" sz="3300"/>
                    </a:p>
                  </a:txBody>
                  <a:tcPr marL="167640" marR="167640" marT="83820" marB="83820">
                    <a:noFill/>
                  </a:tcPr>
                </a:tc>
                <a:extLst>
                  <a:ext uri="{0D108BD9-81ED-4DB2-BD59-A6C34878D82A}">
                    <a16:rowId xmlns:a16="http://schemas.microsoft.com/office/drawing/2014/main" xmlns="" val="528607225"/>
                  </a:ext>
                </a:extLst>
              </a:tr>
              <a:tr h="838200">
                <a:tc>
                  <a:txBody>
                    <a:bodyPr/>
                    <a:lstStyle/>
                    <a:p>
                      <a:endParaRPr lang="x-none" sz="3300"/>
                    </a:p>
                  </a:txBody>
                  <a:tcPr marL="167640" marR="167640" marT="83820" marB="83820">
                    <a:noFill/>
                  </a:tcPr>
                </a:tc>
                <a:extLst>
                  <a:ext uri="{0D108BD9-81ED-4DB2-BD59-A6C34878D82A}">
                    <a16:rowId xmlns:a16="http://schemas.microsoft.com/office/drawing/2014/main" xmlns="" val="3232825659"/>
                  </a:ext>
                </a:extLst>
              </a:tr>
            </a:tbl>
          </a:graphicData>
        </a:graphic>
      </p:graphicFrame>
    </p:spTree>
    <p:extLst>
      <p:ext uri="{BB962C8B-B14F-4D97-AF65-F5344CB8AC3E}">
        <p14:creationId xmlns:p14="http://schemas.microsoft.com/office/powerpoint/2010/main" val="2668709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TotalTime>
  <Words>693</Words>
  <Application>Microsoft Office PowerPoint</Application>
  <PresentationFormat>Widescreen</PresentationFormat>
  <Paragraphs>131</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Century Gothic</vt:lpstr>
      <vt:lpstr>Times New Roman</vt:lpstr>
      <vt:lpstr>Office Theme</vt:lpstr>
      <vt:lpstr>Data mining project</vt:lpstr>
      <vt:lpstr>Agenda:</vt:lpstr>
      <vt:lpstr>Introduction</vt:lpstr>
      <vt:lpstr>Overview of the dataset</vt:lpstr>
      <vt:lpstr>Model building</vt:lpstr>
      <vt:lpstr>Objectives </vt:lpstr>
      <vt:lpstr>         About Dataset</vt:lpstr>
      <vt:lpstr>The target variable Is Survived column  0 = not Survived 1 = Survived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Any 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project</dc:title>
  <dc:creator>Microsoft Office User</dc:creator>
  <cp:lastModifiedBy>Microsoft account</cp:lastModifiedBy>
  <cp:revision>26</cp:revision>
  <dcterms:created xsi:type="dcterms:W3CDTF">2023-09-14T19:22:53Z</dcterms:created>
  <dcterms:modified xsi:type="dcterms:W3CDTF">2023-09-25T13:40:49Z</dcterms:modified>
</cp:coreProperties>
</file>