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96325" cy="30267275"/>
  <p:notesSz cx="7772400" cy="10058400"/>
  <p:defaultTextStyle>
    <a:defPPr>
      <a:defRPr lang="en-US"/>
    </a:defPPr>
    <a:lvl1pPr marL="0" algn="l" defTabSz="1415319" rtl="0" eaLnBrk="1" latinLnBrk="0" hangingPunct="1">
      <a:defRPr sz="2786" kern="1200">
        <a:solidFill>
          <a:schemeClr val="tx1"/>
        </a:solidFill>
        <a:latin typeface="+mn-lt"/>
        <a:ea typeface="+mn-ea"/>
        <a:cs typeface="+mn-cs"/>
      </a:defRPr>
    </a:lvl1pPr>
    <a:lvl2pPr marL="707660" algn="l" defTabSz="1415319" rtl="0" eaLnBrk="1" latinLnBrk="0" hangingPunct="1">
      <a:defRPr sz="2786" kern="1200">
        <a:solidFill>
          <a:schemeClr val="tx1"/>
        </a:solidFill>
        <a:latin typeface="+mn-lt"/>
        <a:ea typeface="+mn-ea"/>
        <a:cs typeface="+mn-cs"/>
      </a:defRPr>
    </a:lvl2pPr>
    <a:lvl3pPr marL="1415319" algn="l" defTabSz="1415319" rtl="0" eaLnBrk="1" latinLnBrk="0" hangingPunct="1">
      <a:defRPr sz="2786" kern="1200">
        <a:solidFill>
          <a:schemeClr val="tx1"/>
        </a:solidFill>
        <a:latin typeface="+mn-lt"/>
        <a:ea typeface="+mn-ea"/>
        <a:cs typeface="+mn-cs"/>
      </a:defRPr>
    </a:lvl3pPr>
    <a:lvl4pPr marL="2122980" algn="l" defTabSz="1415319" rtl="0" eaLnBrk="1" latinLnBrk="0" hangingPunct="1">
      <a:defRPr sz="2786" kern="1200">
        <a:solidFill>
          <a:schemeClr val="tx1"/>
        </a:solidFill>
        <a:latin typeface="+mn-lt"/>
        <a:ea typeface="+mn-ea"/>
        <a:cs typeface="+mn-cs"/>
      </a:defRPr>
    </a:lvl4pPr>
    <a:lvl5pPr marL="2830640" algn="l" defTabSz="1415319" rtl="0" eaLnBrk="1" latinLnBrk="0" hangingPunct="1">
      <a:defRPr sz="2786" kern="1200">
        <a:solidFill>
          <a:schemeClr val="tx1"/>
        </a:solidFill>
        <a:latin typeface="+mn-lt"/>
        <a:ea typeface="+mn-ea"/>
        <a:cs typeface="+mn-cs"/>
      </a:defRPr>
    </a:lvl5pPr>
    <a:lvl6pPr marL="3538298" algn="l" defTabSz="1415319" rtl="0" eaLnBrk="1" latinLnBrk="0" hangingPunct="1">
      <a:defRPr sz="2786" kern="1200">
        <a:solidFill>
          <a:schemeClr val="tx1"/>
        </a:solidFill>
        <a:latin typeface="+mn-lt"/>
        <a:ea typeface="+mn-ea"/>
        <a:cs typeface="+mn-cs"/>
      </a:defRPr>
    </a:lvl6pPr>
    <a:lvl7pPr marL="4245959" algn="l" defTabSz="1415319" rtl="0" eaLnBrk="1" latinLnBrk="0" hangingPunct="1">
      <a:defRPr sz="2786" kern="1200">
        <a:solidFill>
          <a:schemeClr val="tx1"/>
        </a:solidFill>
        <a:latin typeface="+mn-lt"/>
        <a:ea typeface="+mn-ea"/>
        <a:cs typeface="+mn-cs"/>
      </a:defRPr>
    </a:lvl7pPr>
    <a:lvl8pPr marL="4953619" algn="l" defTabSz="1415319" rtl="0" eaLnBrk="1" latinLnBrk="0" hangingPunct="1">
      <a:defRPr sz="2786" kern="1200">
        <a:solidFill>
          <a:schemeClr val="tx1"/>
        </a:solidFill>
        <a:latin typeface="+mn-lt"/>
        <a:ea typeface="+mn-ea"/>
        <a:cs typeface="+mn-cs"/>
      </a:defRPr>
    </a:lvl8pPr>
    <a:lvl9pPr marL="5661279" algn="l" defTabSz="1415319" rtl="0" eaLnBrk="1" latinLnBrk="0" hangingPunct="1">
      <a:defRPr sz="278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3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35335DB-6C28-43FD-AFDC-8926E4A9272B}" type="datetimeFigureOut">
              <a:rPr lang="en-US"/>
              <a:t>3/18/2016</a:t>
            </a:fld>
            <a:endParaRPr lang="en-US"/>
          </a:p>
        </p:txBody>
      </p:sp>
      <p:sp>
        <p:nvSpPr>
          <p:cNvPr id="4" name="Slide Image Placeholder 3"/>
          <p:cNvSpPr>
            <a:spLocks noGrp="1" noRot="1" noChangeAspect="1"/>
          </p:cNvSpPr>
          <p:nvPr>
            <p:ph type="sldImg" idx="2"/>
          </p:nvPr>
        </p:nvSpPr>
        <p:spPr>
          <a:xfrm>
            <a:off x="2686050" y="1257300"/>
            <a:ext cx="24003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DD1FD85-64E2-48F3-8B71-4067CBDF302D}" type="slidenum">
              <a:rPr lang="en-US"/>
              <a:t>‹#›</a:t>
            </a:fld>
            <a:endParaRPr lang="en-US"/>
          </a:p>
        </p:txBody>
      </p:sp>
    </p:spTree>
    <p:extLst>
      <p:ext uri="{BB962C8B-B14F-4D97-AF65-F5344CB8AC3E}">
        <p14:creationId xmlns:p14="http://schemas.microsoft.com/office/powerpoint/2010/main" val="1118801216"/>
      </p:ext>
    </p:extLst>
  </p:cSld>
  <p:clrMap bg1="lt1" tx1="dk1" bg2="lt2" tx2="dk2" accent1="accent1" accent2="accent2" accent3="accent3" accent4="accent4" accent5="accent5" accent6="accent6" hlink="hlink" folHlink="folHlink"/>
  <p:notesStyle>
    <a:lvl1pPr marL="0" algn="l" defTabSz="1415319" rtl="0" eaLnBrk="1" latinLnBrk="0" hangingPunct="1">
      <a:defRPr sz="1857" kern="1200">
        <a:solidFill>
          <a:schemeClr val="tx1"/>
        </a:solidFill>
        <a:latin typeface="+mn-lt"/>
        <a:ea typeface="+mn-ea"/>
        <a:cs typeface="+mn-cs"/>
      </a:defRPr>
    </a:lvl1pPr>
    <a:lvl2pPr marL="707660" algn="l" defTabSz="1415319" rtl="0" eaLnBrk="1" latinLnBrk="0" hangingPunct="1">
      <a:defRPr sz="1857" kern="1200">
        <a:solidFill>
          <a:schemeClr val="tx1"/>
        </a:solidFill>
        <a:latin typeface="+mn-lt"/>
        <a:ea typeface="+mn-ea"/>
        <a:cs typeface="+mn-cs"/>
      </a:defRPr>
    </a:lvl2pPr>
    <a:lvl3pPr marL="1415319" algn="l" defTabSz="1415319" rtl="0" eaLnBrk="1" latinLnBrk="0" hangingPunct="1">
      <a:defRPr sz="1857" kern="1200">
        <a:solidFill>
          <a:schemeClr val="tx1"/>
        </a:solidFill>
        <a:latin typeface="+mn-lt"/>
        <a:ea typeface="+mn-ea"/>
        <a:cs typeface="+mn-cs"/>
      </a:defRPr>
    </a:lvl3pPr>
    <a:lvl4pPr marL="2122980" algn="l" defTabSz="1415319" rtl="0" eaLnBrk="1" latinLnBrk="0" hangingPunct="1">
      <a:defRPr sz="1857" kern="1200">
        <a:solidFill>
          <a:schemeClr val="tx1"/>
        </a:solidFill>
        <a:latin typeface="+mn-lt"/>
        <a:ea typeface="+mn-ea"/>
        <a:cs typeface="+mn-cs"/>
      </a:defRPr>
    </a:lvl4pPr>
    <a:lvl5pPr marL="2830640" algn="l" defTabSz="1415319" rtl="0" eaLnBrk="1" latinLnBrk="0" hangingPunct="1">
      <a:defRPr sz="1857" kern="1200">
        <a:solidFill>
          <a:schemeClr val="tx1"/>
        </a:solidFill>
        <a:latin typeface="+mn-lt"/>
        <a:ea typeface="+mn-ea"/>
        <a:cs typeface="+mn-cs"/>
      </a:defRPr>
    </a:lvl5pPr>
    <a:lvl6pPr marL="3538298" algn="l" defTabSz="1415319" rtl="0" eaLnBrk="1" latinLnBrk="0" hangingPunct="1">
      <a:defRPr sz="1857" kern="1200">
        <a:solidFill>
          <a:schemeClr val="tx1"/>
        </a:solidFill>
        <a:latin typeface="+mn-lt"/>
        <a:ea typeface="+mn-ea"/>
        <a:cs typeface="+mn-cs"/>
      </a:defRPr>
    </a:lvl6pPr>
    <a:lvl7pPr marL="4245959" algn="l" defTabSz="1415319" rtl="0" eaLnBrk="1" latinLnBrk="0" hangingPunct="1">
      <a:defRPr sz="1857" kern="1200">
        <a:solidFill>
          <a:schemeClr val="tx1"/>
        </a:solidFill>
        <a:latin typeface="+mn-lt"/>
        <a:ea typeface="+mn-ea"/>
        <a:cs typeface="+mn-cs"/>
      </a:defRPr>
    </a:lvl7pPr>
    <a:lvl8pPr marL="4953619" algn="l" defTabSz="1415319" rtl="0" eaLnBrk="1" latinLnBrk="0" hangingPunct="1">
      <a:defRPr sz="1857" kern="1200">
        <a:solidFill>
          <a:schemeClr val="tx1"/>
        </a:solidFill>
        <a:latin typeface="+mn-lt"/>
        <a:ea typeface="+mn-ea"/>
        <a:cs typeface="+mn-cs"/>
      </a:defRPr>
    </a:lvl8pPr>
    <a:lvl9pPr marL="5661279" algn="l" defTabSz="1415319" rtl="0" eaLnBrk="1" latinLnBrk="0" hangingPunct="1">
      <a:defRPr sz="1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1257300"/>
            <a:ext cx="2400300"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1FD85-64E2-48F3-8B71-4067CBDF302D}" type="slidenum">
              <a:rPr lang="en-US"/>
              <a:t>1</a:t>
            </a:fld>
            <a:endParaRPr lang="en-US"/>
          </a:p>
        </p:txBody>
      </p:sp>
    </p:spTree>
    <p:extLst>
      <p:ext uri="{BB962C8B-B14F-4D97-AF65-F5344CB8AC3E}">
        <p14:creationId xmlns:p14="http://schemas.microsoft.com/office/powerpoint/2010/main" val="160540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27" name="PlaceHolder 2"/>
          <p:cNvSpPr>
            <a:spLocks noGrp="1"/>
          </p:cNvSpPr>
          <p:nvPr>
            <p:ph type="body"/>
          </p:nvPr>
        </p:nvSpPr>
        <p:spPr>
          <a:xfrm>
            <a:off x="1069816" y="7082322"/>
            <a:ext cx="19256166" cy="8372764"/>
          </a:xfrm>
          <a:prstGeom prst="rect">
            <a:avLst/>
          </a:prstGeom>
        </p:spPr>
        <p:txBody>
          <a:bodyPr lIns="0" tIns="0" rIns="0" bIns="0"/>
          <a:lstStyle/>
          <a:p>
            <a:endParaRPr/>
          </a:p>
        </p:txBody>
      </p:sp>
      <p:sp>
        <p:nvSpPr>
          <p:cNvPr id="28" name="PlaceHolder 3"/>
          <p:cNvSpPr>
            <a:spLocks noGrp="1"/>
          </p:cNvSpPr>
          <p:nvPr>
            <p:ph type="body"/>
          </p:nvPr>
        </p:nvSpPr>
        <p:spPr>
          <a:xfrm>
            <a:off x="1069816" y="16250859"/>
            <a:ext cx="19256166" cy="8372764"/>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30" name="PlaceHolder 2"/>
          <p:cNvSpPr>
            <a:spLocks noGrp="1"/>
          </p:cNvSpPr>
          <p:nvPr>
            <p:ph type="body"/>
          </p:nvPr>
        </p:nvSpPr>
        <p:spPr>
          <a:xfrm>
            <a:off x="1069816" y="7082322"/>
            <a:ext cx="9396693" cy="8372764"/>
          </a:xfrm>
          <a:prstGeom prst="rect">
            <a:avLst/>
          </a:prstGeom>
        </p:spPr>
        <p:txBody>
          <a:bodyPr lIns="0" tIns="0" rIns="0" bIns="0"/>
          <a:lstStyle/>
          <a:p>
            <a:endParaRPr/>
          </a:p>
        </p:txBody>
      </p:sp>
      <p:sp>
        <p:nvSpPr>
          <p:cNvPr id="31" name="PlaceHolder 3"/>
          <p:cNvSpPr>
            <a:spLocks noGrp="1"/>
          </p:cNvSpPr>
          <p:nvPr>
            <p:ph type="body"/>
          </p:nvPr>
        </p:nvSpPr>
        <p:spPr>
          <a:xfrm>
            <a:off x="10936660" y="7082322"/>
            <a:ext cx="9396693" cy="8372764"/>
          </a:xfrm>
          <a:prstGeom prst="rect">
            <a:avLst/>
          </a:prstGeom>
        </p:spPr>
        <p:txBody>
          <a:bodyPr lIns="0" tIns="0" rIns="0" bIns="0"/>
          <a:lstStyle/>
          <a:p>
            <a:endParaRPr/>
          </a:p>
        </p:txBody>
      </p:sp>
      <p:sp>
        <p:nvSpPr>
          <p:cNvPr id="32" name="PlaceHolder 4"/>
          <p:cNvSpPr>
            <a:spLocks noGrp="1"/>
          </p:cNvSpPr>
          <p:nvPr>
            <p:ph type="body"/>
          </p:nvPr>
        </p:nvSpPr>
        <p:spPr>
          <a:xfrm>
            <a:off x="10936660" y="16250859"/>
            <a:ext cx="9396693" cy="8372764"/>
          </a:xfrm>
          <a:prstGeom prst="rect">
            <a:avLst/>
          </a:prstGeom>
        </p:spPr>
        <p:txBody>
          <a:bodyPr lIns="0" tIns="0" rIns="0" bIns="0"/>
          <a:lstStyle/>
          <a:p>
            <a:endParaRPr/>
          </a:p>
        </p:txBody>
      </p:sp>
      <p:sp>
        <p:nvSpPr>
          <p:cNvPr id="33" name="PlaceHolder 5"/>
          <p:cNvSpPr>
            <a:spLocks noGrp="1"/>
          </p:cNvSpPr>
          <p:nvPr>
            <p:ph type="body"/>
          </p:nvPr>
        </p:nvSpPr>
        <p:spPr>
          <a:xfrm>
            <a:off x="1069816" y="16250859"/>
            <a:ext cx="9396693" cy="8372764"/>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35" name="PlaceHolder 2"/>
          <p:cNvSpPr>
            <a:spLocks noGrp="1"/>
          </p:cNvSpPr>
          <p:nvPr>
            <p:ph type="body"/>
          </p:nvPr>
        </p:nvSpPr>
        <p:spPr>
          <a:xfrm>
            <a:off x="1069816" y="7082323"/>
            <a:ext cx="19256166" cy="17554089"/>
          </a:xfrm>
          <a:prstGeom prst="rect">
            <a:avLst/>
          </a:prstGeom>
        </p:spPr>
        <p:txBody>
          <a:bodyPr lIns="0" tIns="0" rIns="0" bIns="0"/>
          <a:lstStyle/>
          <a:p>
            <a:endParaRPr/>
          </a:p>
        </p:txBody>
      </p:sp>
      <p:sp>
        <p:nvSpPr>
          <p:cNvPr id="36" name="PlaceHolder 3"/>
          <p:cNvSpPr>
            <a:spLocks noGrp="1"/>
          </p:cNvSpPr>
          <p:nvPr>
            <p:ph type="body"/>
          </p:nvPr>
        </p:nvSpPr>
        <p:spPr>
          <a:xfrm>
            <a:off x="1069816" y="7082323"/>
            <a:ext cx="19256166" cy="17554089"/>
          </a:xfrm>
          <a:prstGeom prst="rect">
            <a:avLst/>
          </a:prstGeom>
        </p:spPr>
        <p:txBody>
          <a:bodyPr lIns="0" tIns="0" rIns="0" bIns="0"/>
          <a:lstStyle/>
          <a:p>
            <a:endParaRPr/>
          </a:p>
        </p:txBody>
      </p:sp>
      <p:pic>
        <p:nvPicPr>
          <p:cNvPr id="37" name="Picture 36"/>
          <p:cNvPicPr/>
          <p:nvPr/>
        </p:nvPicPr>
        <p:blipFill>
          <a:blip r:embed="rId2"/>
          <a:stretch>
            <a:fillRect/>
          </a:stretch>
        </p:blipFill>
        <p:spPr>
          <a:xfrm>
            <a:off x="1069290" y="7377612"/>
            <a:ext cx="19256166" cy="16962927"/>
          </a:xfrm>
          <a:prstGeom prst="rect">
            <a:avLst/>
          </a:prstGeom>
          <a:ln>
            <a:noFill/>
          </a:ln>
        </p:spPr>
      </p:pic>
      <p:pic>
        <p:nvPicPr>
          <p:cNvPr id="38" name="Picture 37"/>
          <p:cNvPicPr/>
          <p:nvPr/>
        </p:nvPicPr>
        <p:blipFill>
          <a:blip r:embed="rId2"/>
          <a:stretch>
            <a:fillRect/>
          </a:stretch>
        </p:blipFill>
        <p:spPr>
          <a:xfrm>
            <a:off x="1069290" y="7377612"/>
            <a:ext cx="19256166" cy="16962927"/>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6" name="PlaceHolder 2"/>
          <p:cNvSpPr>
            <a:spLocks noGrp="1"/>
          </p:cNvSpPr>
          <p:nvPr>
            <p:ph type="subTitle"/>
          </p:nvPr>
        </p:nvSpPr>
        <p:spPr>
          <a:xfrm>
            <a:off x="1069816" y="7082321"/>
            <a:ext cx="19256166" cy="17554671"/>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8" name="PlaceHolder 2"/>
          <p:cNvSpPr>
            <a:spLocks noGrp="1"/>
          </p:cNvSpPr>
          <p:nvPr>
            <p:ph type="body"/>
          </p:nvPr>
        </p:nvSpPr>
        <p:spPr>
          <a:xfrm>
            <a:off x="1069816" y="7082323"/>
            <a:ext cx="19256166" cy="17554089"/>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10" name="PlaceHolder 2"/>
          <p:cNvSpPr>
            <a:spLocks noGrp="1"/>
          </p:cNvSpPr>
          <p:nvPr>
            <p:ph type="body"/>
          </p:nvPr>
        </p:nvSpPr>
        <p:spPr>
          <a:xfrm>
            <a:off x="1069816" y="7082323"/>
            <a:ext cx="9396693" cy="17554089"/>
          </a:xfrm>
          <a:prstGeom prst="rect">
            <a:avLst/>
          </a:prstGeom>
        </p:spPr>
        <p:txBody>
          <a:bodyPr lIns="0" tIns="0" rIns="0" bIns="0"/>
          <a:lstStyle/>
          <a:p>
            <a:endParaRPr/>
          </a:p>
        </p:txBody>
      </p:sp>
      <p:sp>
        <p:nvSpPr>
          <p:cNvPr id="11" name="PlaceHolder 3"/>
          <p:cNvSpPr>
            <a:spLocks noGrp="1"/>
          </p:cNvSpPr>
          <p:nvPr>
            <p:ph type="body"/>
          </p:nvPr>
        </p:nvSpPr>
        <p:spPr>
          <a:xfrm>
            <a:off x="10936660" y="7082323"/>
            <a:ext cx="9396693" cy="17554089"/>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04726" y="9402212"/>
            <a:ext cx="18185823" cy="30073127"/>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15" name="PlaceHolder 2"/>
          <p:cNvSpPr>
            <a:spLocks noGrp="1"/>
          </p:cNvSpPr>
          <p:nvPr>
            <p:ph type="body"/>
          </p:nvPr>
        </p:nvSpPr>
        <p:spPr>
          <a:xfrm>
            <a:off x="1069816" y="7082322"/>
            <a:ext cx="9396693" cy="8372764"/>
          </a:xfrm>
          <a:prstGeom prst="rect">
            <a:avLst/>
          </a:prstGeom>
        </p:spPr>
        <p:txBody>
          <a:bodyPr lIns="0" tIns="0" rIns="0" bIns="0"/>
          <a:lstStyle/>
          <a:p>
            <a:endParaRPr/>
          </a:p>
        </p:txBody>
      </p:sp>
      <p:sp>
        <p:nvSpPr>
          <p:cNvPr id="16" name="PlaceHolder 3"/>
          <p:cNvSpPr>
            <a:spLocks noGrp="1"/>
          </p:cNvSpPr>
          <p:nvPr>
            <p:ph type="body"/>
          </p:nvPr>
        </p:nvSpPr>
        <p:spPr>
          <a:xfrm>
            <a:off x="1069816" y="16250859"/>
            <a:ext cx="9396693" cy="8372764"/>
          </a:xfrm>
          <a:prstGeom prst="rect">
            <a:avLst/>
          </a:prstGeom>
        </p:spPr>
        <p:txBody>
          <a:bodyPr lIns="0" tIns="0" rIns="0" bIns="0"/>
          <a:lstStyle/>
          <a:p>
            <a:endParaRPr/>
          </a:p>
        </p:txBody>
      </p:sp>
      <p:sp>
        <p:nvSpPr>
          <p:cNvPr id="17" name="PlaceHolder 4"/>
          <p:cNvSpPr>
            <a:spLocks noGrp="1"/>
          </p:cNvSpPr>
          <p:nvPr>
            <p:ph type="body"/>
          </p:nvPr>
        </p:nvSpPr>
        <p:spPr>
          <a:xfrm>
            <a:off x="10936660" y="7082323"/>
            <a:ext cx="9396693" cy="17554089"/>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19" name="PlaceHolder 2"/>
          <p:cNvSpPr>
            <a:spLocks noGrp="1"/>
          </p:cNvSpPr>
          <p:nvPr>
            <p:ph type="body"/>
          </p:nvPr>
        </p:nvSpPr>
        <p:spPr>
          <a:xfrm>
            <a:off x="1069816" y="7082323"/>
            <a:ext cx="9396693" cy="17554089"/>
          </a:xfrm>
          <a:prstGeom prst="rect">
            <a:avLst/>
          </a:prstGeom>
        </p:spPr>
        <p:txBody>
          <a:bodyPr lIns="0" tIns="0" rIns="0" bIns="0"/>
          <a:lstStyle/>
          <a:p>
            <a:endParaRPr/>
          </a:p>
        </p:txBody>
      </p:sp>
      <p:sp>
        <p:nvSpPr>
          <p:cNvPr id="20" name="PlaceHolder 3"/>
          <p:cNvSpPr>
            <a:spLocks noGrp="1"/>
          </p:cNvSpPr>
          <p:nvPr>
            <p:ph type="body"/>
          </p:nvPr>
        </p:nvSpPr>
        <p:spPr>
          <a:xfrm>
            <a:off x="10936660" y="7082322"/>
            <a:ext cx="9396693" cy="8372764"/>
          </a:xfrm>
          <a:prstGeom prst="rect">
            <a:avLst/>
          </a:prstGeom>
        </p:spPr>
        <p:txBody>
          <a:bodyPr lIns="0" tIns="0" rIns="0" bIns="0"/>
          <a:lstStyle/>
          <a:p>
            <a:endParaRPr/>
          </a:p>
        </p:txBody>
      </p:sp>
      <p:sp>
        <p:nvSpPr>
          <p:cNvPr id="21" name="PlaceHolder 4"/>
          <p:cNvSpPr>
            <a:spLocks noGrp="1"/>
          </p:cNvSpPr>
          <p:nvPr>
            <p:ph type="body"/>
          </p:nvPr>
        </p:nvSpPr>
        <p:spPr>
          <a:xfrm>
            <a:off x="10936660" y="16250859"/>
            <a:ext cx="9396693" cy="8372764"/>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04726" y="9402212"/>
            <a:ext cx="18185823" cy="6487672"/>
          </a:xfrm>
          <a:prstGeom prst="rect">
            <a:avLst/>
          </a:prstGeom>
        </p:spPr>
        <p:txBody>
          <a:bodyPr lIns="0" tIns="0" rIns="0" bIns="0" anchor="ctr"/>
          <a:lstStyle/>
          <a:p>
            <a:endParaRPr/>
          </a:p>
        </p:txBody>
      </p:sp>
      <p:sp>
        <p:nvSpPr>
          <p:cNvPr id="23" name="PlaceHolder 2"/>
          <p:cNvSpPr>
            <a:spLocks noGrp="1"/>
          </p:cNvSpPr>
          <p:nvPr>
            <p:ph type="body"/>
          </p:nvPr>
        </p:nvSpPr>
        <p:spPr>
          <a:xfrm>
            <a:off x="1069816" y="7082322"/>
            <a:ext cx="9396693" cy="8372764"/>
          </a:xfrm>
          <a:prstGeom prst="rect">
            <a:avLst/>
          </a:prstGeom>
        </p:spPr>
        <p:txBody>
          <a:bodyPr lIns="0" tIns="0" rIns="0" bIns="0"/>
          <a:lstStyle/>
          <a:p>
            <a:endParaRPr/>
          </a:p>
        </p:txBody>
      </p:sp>
      <p:sp>
        <p:nvSpPr>
          <p:cNvPr id="24" name="PlaceHolder 3"/>
          <p:cNvSpPr>
            <a:spLocks noGrp="1"/>
          </p:cNvSpPr>
          <p:nvPr>
            <p:ph type="body"/>
          </p:nvPr>
        </p:nvSpPr>
        <p:spPr>
          <a:xfrm>
            <a:off x="10936660" y="7082322"/>
            <a:ext cx="9396693" cy="8372764"/>
          </a:xfrm>
          <a:prstGeom prst="rect">
            <a:avLst/>
          </a:prstGeom>
        </p:spPr>
        <p:txBody>
          <a:bodyPr lIns="0" tIns="0" rIns="0" bIns="0"/>
          <a:lstStyle/>
          <a:p>
            <a:endParaRPr/>
          </a:p>
        </p:txBody>
      </p:sp>
      <p:sp>
        <p:nvSpPr>
          <p:cNvPr id="25" name="PlaceHolder 4"/>
          <p:cNvSpPr>
            <a:spLocks noGrp="1"/>
          </p:cNvSpPr>
          <p:nvPr>
            <p:ph type="body"/>
          </p:nvPr>
        </p:nvSpPr>
        <p:spPr>
          <a:xfrm>
            <a:off x="1069816" y="16250859"/>
            <a:ext cx="19256166" cy="8372764"/>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604726" y="9402212"/>
            <a:ext cx="18185823" cy="6487090"/>
          </a:xfrm>
          <a:prstGeom prst="rect">
            <a:avLst/>
          </a:prstGeom>
        </p:spPr>
        <p:txBody>
          <a:bodyPr lIns="209520" tIns="104760" rIns="209520" bIns="104760" anchor="ctr"/>
          <a:lstStyle/>
          <a:p>
            <a:pPr algn="ctr">
              <a:lnSpc>
                <a:spcPct val="100000"/>
              </a:lnSpc>
            </a:pPr>
            <a:r>
              <a:rPr lang="en-US" altLang="zh-TW" sz="14056">
                <a:solidFill>
                  <a:srgbClr val="000000"/>
                </a:solidFill>
                <a:latin typeface="Arial"/>
                <a:ea typeface="新細明體"/>
              </a:rPr>
              <a:t>Click to edit the title text formatClick to edit Master title style</a:t>
            </a:r>
            <a:endParaRPr/>
          </a:p>
        </p:txBody>
      </p:sp>
      <p:sp>
        <p:nvSpPr>
          <p:cNvPr id="6" name="PlaceHolder 2"/>
          <p:cNvSpPr>
            <a:spLocks noGrp="1"/>
          </p:cNvSpPr>
          <p:nvPr>
            <p:ph type="dt"/>
          </p:nvPr>
        </p:nvSpPr>
        <p:spPr>
          <a:xfrm>
            <a:off x="1069816" y="27563158"/>
            <a:ext cx="4991072" cy="2100748"/>
          </a:xfrm>
          <a:prstGeom prst="rect">
            <a:avLst/>
          </a:prstGeom>
        </p:spPr>
        <p:txBody>
          <a:bodyPr lIns="209520" tIns="104760" rIns="209520" bIns="104760"/>
          <a:lstStyle/>
          <a:p>
            <a:endParaRPr/>
          </a:p>
        </p:txBody>
      </p:sp>
      <p:sp>
        <p:nvSpPr>
          <p:cNvPr id="2" name="PlaceHolder 3"/>
          <p:cNvSpPr>
            <a:spLocks noGrp="1"/>
          </p:cNvSpPr>
          <p:nvPr>
            <p:ph type="ftr"/>
          </p:nvPr>
        </p:nvSpPr>
        <p:spPr>
          <a:xfrm>
            <a:off x="7310237" y="27563158"/>
            <a:ext cx="6775327" cy="2100748"/>
          </a:xfrm>
          <a:prstGeom prst="rect">
            <a:avLst/>
          </a:prstGeom>
        </p:spPr>
        <p:txBody>
          <a:bodyPr lIns="209520" tIns="104760" rIns="209520" bIns="104760"/>
          <a:lstStyle/>
          <a:p>
            <a:endParaRPr/>
          </a:p>
        </p:txBody>
      </p:sp>
      <p:sp>
        <p:nvSpPr>
          <p:cNvPr id="3" name="PlaceHolder 4"/>
          <p:cNvSpPr>
            <a:spLocks noGrp="1"/>
          </p:cNvSpPr>
          <p:nvPr>
            <p:ph type="sldNum"/>
          </p:nvPr>
        </p:nvSpPr>
        <p:spPr>
          <a:xfrm>
            <a:off x="15334910" y="27563158"/>
            <a:ext cx="4991072" cy="2100748"/>
          </a:xfrm>
          <a:prstGeom prst="rect">
            <a:avLst/>
          </a:prstGeom>
        </p:spPr>
        <p:txBody>
          <a:bodyPr lIns="209520" tIns="104760" rIns="209520" bIns="104760"/>
          <a:lstStyle/>
          <a:p>
            <a:pPr>
              <a:lnSpc>
                <a:spcPct val="100000"/>
              </a:lnSpc>
            </a:pPr>
            <a:fld id="{4C491D3D-F441-4C44-82E7-C3513D51EEA4}" type="slidenum">
              <a:rPr lang="en-CA" sz="4446">
                <a:solidFill>
                  <a:srgbClr val="000000"/>
                </a:solidFill>
                <a:latin typeface="Arial"/>
                <a:ea typeface="新細明體"/>
              </a:rPr>
              <a:t>‹#›</a:t>
            </a:fld>
            <a:endParaRPr/>
          </a:p>
        </p:txBody>
      </p:sp>
      <p:sp>
        <p:nvSpPr>
          <p:cNvPr id="4" name="PlaceHolder 5"/>
          <p:cNvSpPr>
            <a:spLocks noGrp="1"/>
          </p:cNvSpPr>
          <p:nvPr>
            <p:ph type="body"/>
          </p:nvPr>
        </p:nvSpPr>
        <p:spPr>
          <a:xfrm>
            <a:off x="1069816" y="7082323"/>
            <a:ext cx="19256166" cy="17554089"/>
          </a:xfrm>
          <a:prstGeom prst="rect">
            <a:avLst/>
          </a:prstGeom>
        </p:spPr>
        <p:txBody>
          <a:bodyPr lIns="0" tIns="0" rIns="0" bIns="0"/>
          <a:lstStyle/>
          <a:p>
            <a:pPr>
              <a:buSzPct val="45000"/>
              <a:buFont typeface="StarSymbol"/>
              <a:buChar char=""/>
            </a:pPr>
            <a:r>
              <a:rPr lang="en-US" altLang="zh-TW" sz="10164">
                <a:latin typeface="Arial"/>
              </a:rPr>
              <a:t>Click to edit the outline text format</a:t>
            </a:r>
            <a:endParaRPr/>
          </a:p>
          <a:p>
            <a:pPr lvl="1">
              <a:buSzPct val="75000"/>
              <a:buFont typeface="StarSymbol"/>
              <a:buChar char=""/>
            </a:pPr>
            <a:r>
              <a:rPr lang="en-US" altLang="zh-TW" sz="7649">
                <a:latin typeface="Arial"/>
              </a:rPr>
              <a:t>Second Outline Level</a:t>
            </a:r>
            <a:endParaRPr/>
          </a:p>
          <a:p>
            <a:pPr lvl="2">
              <a:buSzPct val="45000"/>
              <a:buFont typeface="StarSymbol"/>
              <a:buChar char=""/>
            </a:pPr>
            <a:r>
              <a:rPr lang="en-US" altLang="zh-TW" sz="6391">
                <a:latin typeface="Arial"/>
              </a:rPr>
              <a:t>Third Outline Level</a:t>
            </a:r>
            <a:endParaRPr/>
          </a:p>
          <a:p>
            <a:pPr lvl="3">
              <a:buSzPct val="75000"/>
              <a:buFont typeface="StarSymbol"/>
              <a:buChar char=""/>
            </a:pPr>
            <a:r>
              <a:rPr lang="en-US" altLang="zh-TW" sz="6391">
                <a:latin typeface="Arial"/>
              </a:rPr>
              <a:t>Fourth Outline Level</a:t>
            </a:r>
            <a:endParaRPr/>
          </a:p>
          <a:p>
            <a:pPr lvl="4">
              <a:buSzPct val="45000"/>
              <a:buFont typeface="StarSymbol"/>
              <a:buChar char=""/>
            </a:pPr>
            <a:r>
              <a:rPr lang="en-US" altLang="zh-TW" sz="2925">
                <a:latin typeface="Arial"/>
              </a:rPr>
              <a:t>Fifth Outline Level</a:t>
            </a:r>
            <a:endParaRPr/>
          </a:p>
          <a:p>
            <a:pPr lvl="5">
              <a:buSzPct val="45000"/>
              <a:buFont typeface="StarSymbol"/>
              <a:buChar char=""/>
            </a:pPr>
            <a:r>
              <a:rPr lang="en-US" altLang="zh-TW" sz="2925">
                <a:latin typeface="Arial"/>
              </a:rPr>
              <a:t>Sixth Outline Level</a:t>
            </a:r>
            <a:endParaRPr/>
          </a:p>
          <a:p>
            <a:pPr lvl="6">
              <a:buSzPct val="45000"/>
              <a:buFont typeface="StarSymbol"/>
              <a:buChar char=""/>
            </a:pPr>
            <a:r>
              <a:rPr lang="en-US" altLang="zh-TW" sz="2925">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337388" rtl="0" eaLnBrk="1" latinLnBrk="0" hangingPunct="1">
        <a:lnSpc>
          <a:spcPct val="90000"/>
        </a:lnSpc>
        <a:spcBef>
          <a:spcPct val="0"/>
        </a:spcBef>
        <a:buNone/>
        <a:defRPr sz="6435" kern="1200">
          <a:solidFill>
            <a:schemeClr val="tx1"/>
          </a:solidFill>
          <a:latin typeface="+mj-lt"/>
          <a:ea typeface="+mj-ea"/>
          <a:cs typeface="+mj-cs"/>
        </a:defRPr>
      </a:lvl1pPr>
    </p:titleStyle>
    <p:bodyStyle>
      <a:lvl1pPr marL="334347" indent="-334347" algn="l" defTabSz="1337388" rtl="0" eaLnBrk="1" latinLnBrk="0" hangingPunct="1">
        <a:lnSpc>
          <a:spcPct val="90000"/>
        </a:lnSpc>
        <a:spcBef>
          <a:spcPts val="1463"/>
        </a:spcBef>
        <a:buFont typeface="Arial" panose="020B0604020202020204" pitchFamily="34" charset="0"/>
        <a:buChar char="•"/>
        <a:defRPr sz="4095" kern="1200">
          <a:solidFill>
            <a:schemeClr val="tx1"/>
          </a:solidFill>
          <a:latin typeface="+mn-lt"/>
          <a:ea typeface="+mn-ea"/>
          <a:cs typeface="+mn-cs"/>
        </a:defRPr>
      </a:lvl1pPr>
      <a:lvl2pPr marL="1003041" indent="-334347" algn="l" defTabSz="1337388" rtl="0" eaLnBrk="1" latinLnBrk="0" hangingPunct="1">
        <a:lnSpc>
          <a:spcPct val="90000"/>
        </a:lnSpc>
        <a:spcBef>
          <a:spcPts val="731"/>
        </a:spcBef>
        <a:buFont typeface="Arial" panose="020B0604020202020204" pitchFamily="34" charset="0"/>
        <a:buChar char="•"/>
        <a:defRPr sz="3510" kern="1200">
          <a:solidFill>
            <a:schemeClr val="tx1"/>
          </a:solidFill>
          <a:latin typeface="+mn-lt"/>
          <a:ea typeface="+mn-ea"/>
          <a:cs typeface="+mn-cs"/>
        </a:defRPr>
      </a:lvl2pPr>
      <a:lvl3pPr marL="1671734" indent="-334347" algn="l" defTabSz="1337388" rtl="0" eaLnBrk="1" latinLnBrk="0" hangingPunct="1">
        <a:lnSpc>
          <a:spcPct val="90000"/>
        </a:lnSpc>
        <a:spcBef>
          <a:spcPts val="731"/>
        </a:spcBef>
        <a:buFont typeface="Arial" panose="020B0604020202020204" pitchFamily="34" charset="0"/>
        <a:buChar char="•"/>
        <a:defRPr sz="2925" kern="1200">
          <a:solidFill>
            <a:schemeClr val="tx1"/>
          </a:solidFill>
          <a:latin typeface="+mn-lt"/>
          <a:ea typeface="+mn-ea"/>
          <a:cs typeface="+mn-cs"/>
        </a:defRPr>
      </a:lvl3pPr>
      <a:lvl4pPr marL="2340427"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4pPr>
      <a:lvl5pPr marL="3009122"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5pPr>
      <a:lvl6pPr marL="3677815"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6pPr>
      <a:lvl7pPr marL="4346508"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7pPr>
      <a:lvl8pPr marL="5015202"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8pPr>
      <a:lvl9pPr marL="5683895" indent="-334347" algn="l" defTabSz="1337388" rtl="0" eaLnBrk="1" latinLnBrk="0" hangingPunct="1">
        <a:lnSpc>
          <a:spcPct val="90000"/>
        </a:lnSpc>
        <a:spcBef>
          <a:spcPts val="731"/>
        </a:spcBef>
        <a:buFont typeface="Arial" panose="020B0604020202020204" pitchFamily="34" charset="0"/>
        <a:buChar char="•"/>
        <a:defRPr sz="2633" kern="1200">
          <a:solidFill>
            <a:schemeClr val="tx1"/>
          </a:solidFill>
          <a:latin typeface="+mn-lt"/>
          <a:ea typeface="+mn-ea"/>
          <a:cs typeface="+mn-cs"/>
        </a:defRPr>
      </a:lvl9pPr>
    </p:bodyStyle>
    <p:otherStyle>
      <a:defPPr>
        <a:defRPr lang="en-US"/>
      </a:defPPr>
      <a:lvl1pPr marL="0" algn="l" defTabSz="1337388" rtl="0" eaLnBrk="1" latinLnBrk="0" hangingPunct="1">
        <a:defRPr sz="2633" kern="1200">
          <a:solidFill>
            <a:schemeClr val="tx1"/>
          </a:solidFill>
          <a:latin typeface="+mn-lt"/>
          <a:ea typeface="+mn-ea"/>
          <a:cs typeface="+mn-cs"/>
        </a:defRPr>
      </a:lvl1pPr>
      <a:lvl2pPr marL="668693" algn="l" defTabSz="1337388" rtl="0" eaLnBrk="1" latinLnBrk="0" hangingPunct="1">
        <a:defRPr sz="2633" kern="1200">
          <a:solidFill>
            <a:schemeClr val="tx1"/>
          </a:solidFill>
          <a:latin typeface="+mn-lt"/>
          <a:ea typeface="+mn-ea"/>
          <a:cs typeface="+mn-cs"/>
        </a:defRPr>
      </a:lvl2pPr>
      <a:lvl3pPr marL="1337388" algn="l" defTabSz="1337388" rtl="0" eaLnBrk="1" latinLnBrk="0" hangingPunct="1">
        <a:defRPr sz="2633" kern="1200">
          <a:solidFill>
            <a:schemeClr val="tx1"/>
          </a:solidFill>
          <a:latin typeface="+mn-lt"/>
          <a:ea typeface="+mn-ea"/>
          <a:cs typeface="+mn-cs"/>
        </a:defRPr>
      </a:lvl3pPr>
      <a:lvl4pPr marL="2006081" algn="l" defTabSz="1337388" rtl="0" eaLnBrk="1" latinLnBrk="0" hangingPunct="1">
        <a:defRPr sz="2633" kern="1200">
          <a:solidFill>
            <a:schemeClr val="tx1"/>
          </a:solidFill>
          <a:latin typeface="+mn-lt"/>
          <a:ea typeface="+mn-ea"/>
          <a:cs typeface="+mn-cs"/>
        </a:defRPr>
      </a:lvl4pPr>
      <a:lvl5pPr marL="2674774" algn="l" defTabSz="1337388" rtl="0" eaLnBrk="1" latinLnBrk="0" hangingPunct="1">
        <a:defRPr sz="2633" kern="1200">
          <a:solidFill>
            <a:schemeClr val="tx1"/>
          </a:solidFill>
          <a:latin typeface="+mn-lt"/>
          <a:ea typeface="+mn-ea"/>
          <a:cs typeface="+mn-cs"/>
        </a:defRPr>
      </a:lvl5pPr>
      <a:lvl6pPr marL="3343467" algn="l" defTabSz="1337388" rtl="0" eaLnBrk="1" latinLnBrk="0" hangingPunct="1">
        <a:defRPr sz="2633" kern="1200">
          <a:solidFill>
            <a:schemeClr val="tx1"/>
          </a:solidFill>
          <a:latin typeface="+mn-lt"/>
          <a:ea typeface="+mn-ea"/>
          <a:cs typeface="+mn-cs"/>
        </a:defRPr>
      </a:lvl6pPr>
      <a:lvl7pPr marL="4012161" algn="l" defTabSz="1337388" rtl="0" eaLnBrk="1" latinLnBrk="0" hangingPunct="1">
        <a:defRPr sz="2633" kern="1200">
          <a:solidFill>
            <a:schemeClr val="tx1"/>
          </a:solidFill>
          <a:latin typeface="+mn-lt"/>
          <a:ea typeface="+mn-ea"/>
          <a:cs typeface="+mn-cs"/>
        </a:defRPr>
      </a:lvl7pPr>
      <a:lvl8pPr marL="4680854" algn="l" defTabSz="1337388" rtl="0" eaLnBrk="1" latinLnBrk="0" hangingPunct="1">
        <a:defRPr sz="2633" kern="1200">
          <a:solidFill>
            <a:schemeClr val="tx1"/>
          </a:solidFill>
          <a:latin typeface="+mn-lt"/>
          <a:ea typeface="+mn-ea"/>
          <a:cs typeface="+mn-cs"/>
        </a:defRPr>
      </a:lvl8pPr>
      <a:lvl9pPr marL="5349547" algn="l" defTabSz="1337388" rtl="0" eaLnBrk="1" latinLnBrk="0" hangingPunct="1">
        <a:defRPr sz="2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658"/>
        </a:solidFill>
        <a:effectLst/>
      </p:bgPr>
    </p:bg>
    <p:spTree>
      <p:nvGrpSpPr>
        <p:cNvPr id="1" name=""/>
        <p:cNvGrpSpPr/>
        <p:nvPr/>
      </p:nvGrpSpPr>
      <p:grpSpPr>
        <a:xfrm>
          <a:off x="0" y="0"/>
          <a:ext cx="0" cy="0"/>
          <a:chOff x="0" y="0"/>
          <a:chExt cx="0" cy="0"/>
        </a:xfrm>
      </p:grpSpPr>
      <p:sp>
        <p:nvSpPr>
          <p:cNvPr id="39" name="CustomShape 1"/>
          <p:cNvSpPr/>
          <p:nvPr/>
        </p:nvSpPr>
        <p:spPr>
          <a:xfrm>
            <a:off x="254292" y="12278642"/>
            <a:ext cx="20934598" cy="15053083"/>
          </a:xfrm>
          <a:prstGeom prst="roundRect">
            <a:avLst>
              <a:gd name="adj" fmla="val 2837"/>
            </a:avLst>
          </a:prstGeom>
          <a:solidFill>
            <a:srgbClr val="B4E1C8"/>
          </a:solidFill>
          <a:ln w="50760">
            <a:solidFill>
              <a:srgbClr val="FFD478"/>
            </a:solidFill>
            <a:round/>
          </a:ln>
        </p:spPr>
      </p:sp>
      <p:sp>
        <p:nvSpPr>
          <p:cNvPr id="40" name="CustomShape 2"/>
          <p:cNvSpPr/>
          <p:nvPr/>
        </p:nvSpPr>
        <p:spPr>
          <a:xfrm>
            <a:off x="219017" y="27600287"/>
            <a:ext cx="20971452" cy="2387080"/>
          </a:xfrm>
          <a:prstGeom prst="roundRect">
            <a:avLst>
              <a:gd name="adj" fmla="val 7916"/>
            </a:avLst>
          </a:prstGeom>
          <a:solidFill>
            <a:srgbClr val="B3E1C8"/>
          </a:solidFill>
          <a:ln w="50760">
            <a:solidFill>
              <a:srgbClr val="FFD478"/>
            </a:solidFill>
            <a:round/>
          </a:ln>
        </p:spPr>
      </p:sp>
      <p:sp>
        <p:nvSpPr>
          <p:cNvPr id="41" name="CustomShape 3"/>
          <p:cNvSpPr/>
          <p:nvPr/>
        </p:nvSpPr>
        <p:spPr>
          <a:xfrm>
            <a:off x="211646" y="166660"/>
            <a:ext cx="20940390" cy="3090990"/>
          </a:xfrm>
          <a:prstGeom prst="roundRect">
            <a:avLst>
              <a:gd name="adj" fmla="val 9624"/>
            </a:avLst>
          </a:prstGeom>
          <a:solidFill>
            <a:srgbClr val="B3E1C8"/>
          </a:solidFill>
          <a:ln w="50760">
            <a:solidFill>
              <a:srgbClr val="FFD478"/>
            </a:solidFill>
            <a:round/>
          </a:ln>
        </p:spPr>
      </p:sp>
      <p:sp>
        <p:nvSpPr>
          <p:cNvPr id="42" name="TextShape 4"/>
          <p:cNvSpPr txBox="1"/>
          <p:nvPr/>
        </p:nvSpPr>
        <p:spPr>
          <a:xfrm>
            <a:off x="3273679" y="342506"/>
            <a:ext cx="17596161" cy="1567870"/>
          </a:xfrm>
          <a:prstGeom prst="rect">
            <a:avLst/>
          </a:prstGeom>
        </p:spPr>
        <p:txBody>
          <a:bodyPr lIns="0" tIns="0" rIns="0" bIns="0" anchor="ctr"/>
          <a:lstStyle/>
          <a:p>
            <a:pPr algn="ctr">
              <a:lnSpc>
                <a:spcPct val="100000"/>
              </a:lnSpc>
            </a:pPr>
            <a:r>
              <a:rPr lang="en-US" altLang="zh-TW" sz="4680" b="1" dirty="0">
                <a:solidFill>
                  <a:srgbClr val="000000"/>
                </a:solidFill>
                <a:latin typeface="Arial"/>
                <a:ea typeface="新細明體"/>
              </a:rPr>
              <a:t>Comparison of Effectiveness of Term Association
and Knowledge Graphs for Query Expansion</a:t>
            </a:r>
            <a:endParaRPr sz="4075" dirty="0"/>
          </a:p>
        </p:txBody>
      </p:sp>
      <p:sp>
        <p:nvSpPr>
          <p:cNvPr id="43" name="CustomShape 5"/>
          <p:cNvSpPr/>
          <p:nvPr/>
        </p:nvSpPr>
        <p:spPr>
          <a:xfrm>
            <a:off x="255611" y="3498474"/>
            <a:ext cx="10083755" cy="5219703"/>
          </a:xfrm>
          <a:prstGeom prst="roundRect">
            <a:avLst>
              <a:gd name="adj" fmla="val 7916"/>
            </a:avLst>
          </a:prstGeom>
          <a:solidFill>
            <a:srgbClr val="B3E1C8"/>
          </a:solidFill>
          <a:ln w="50760">
            <a:solidFill>
              <a:srgbClr val="FFD478"/>
            </a:solidFill>
            <a:round/>
          </a:ln>
        </p:spPr>
      </p:sp>
      <p:sp>
        <p:nvSpPr>
          <p:cNvPr id="44" name="CustomShape 6"/>
          <p:cNvSpPr/>
          <p:nvPr/>
        </p:nvSpPr>
        <p:spPr>
          <a:xfrm>
            <a:off x="490950" y="3687316"/>
            <a:ext cx="9758914" cy="5030861"/>
          </a:xfrm>
          <a:prstGeom prst="rect">
            <a:avLst/>
          </a:prstGeom>
          <a:noFill/>
          <a:ln>
            <a:noFill/>
          </a:ln>
        </p:spPr>
        <p:txBody>
          <a:bodyPr lIns="0" tIns="0" rIns="0" bIns="0"/>
          <a:lstStyle/>
          <a:p>
            <a:pPr>
              <a:lnSpc>
                <a:spcPct val="100000"/>
              </a:lnSpc>
            </a:pPr>
            <a:r>
              <a:rPr lang="en-CA" sz="2340" b="1" dirty="0" smtClean="0">
                <a:solidFill>
                  <a:srgbClr val="000000"/>
                </a:solidFill>
                <a:latin typeface="Arial"/>
                <a:ea typeface="新細明體"/>
              </a:rPr>
              <a:t>Problem</a:t>
            </a:r>
          </a:p>
          <a:p>
            <a:pPr>
              <a:lnSpc>
                <a:spcPct val="100000"/>
              </a:lnSpc>
            </a:pPr>
            <a:endParaRPr sz="1800" dirty="0"/>
          </a:p>
          <a:p>
            <a:pPr>
              <a:lnSpc>
                <a:spcPct val="100000"/>
              </a:lnSpc>
            </a:pPr>
            <a:r>
              <a:rPr lang="en-CA" sz="2048" b="1" dirty="0">
                <a:solidFill>
                  <a:srgbClr val="000000"/>
                </a:solidFill>
                <a:latin typeface="Arial"/>
                <a:ea typeface="新細明體"/>
              </a:rPr>
              <a:t>Difficult queries: </a:t>
            </a:r>
            <a:r>
              <a:rPr lang="en-CA" sz="2048" dirty="0">
                <a:solidFill>
                  <a:srgbClr val="000000"/>
                </a:solidFill>
                <a:latin typeface="Arial"/>
                <a:ea typeface="新細明體"/>
              </a:rPr>
              <a:t>queries for which most (top) results are irrelevant (AP &lt; 0.1). Some of the main causes:</a:t>
            </a:r>
            <a:endParaRPr sz="4075" dirty="0"/>
          </a:p>
          <a:p>
            <a:pPr lvl="1">
              <a:lnSpc>
                <a:spcPct val="100000"/>
              </a:lnSpc>
              <a:buFont typeface="Arial"/>
              <a:buChar char="•"/>
            </a:pPr>
            <a:r>
              <a:rPr lang="en-CA" sz="2048" i="1" dirty="0">
                <a:solidFill>
                  <a:srgbClr val="000000"/>
                </a:solidFill>
                <a:latin typeface="Arial"/>
                <a:ea typeface="新細明體"/>
              </a:rPr>
              <a:t>Vocabulary mismatch:</a:t>
            </a:r>
            <a:r>
              <a:rPr lang="en-CA" sz="2048" dirty="0">
                <a:solidFill>
                  <a:srgbClr val="000000"/>
                </a:solidFill>
                <a:latin typeface="Arial"/>
                <a:ea typeface="新細明體"/>
              </a:rPr>
              <a:t> searchers and authors of relevant documents use different terms to refer to the same concepts</a:t>
            </a:r>
            <a:endParaRPr sz="4075" dirty="0"/>
          </a:p>
          <a:p>
            <a:pPr lvl="1">
              <a:lnSpc>
                <a:spcPct val="100000"/>
              </a:lnSpc>
              <a:buFont typeface="Arial"/>
              <a:buChar char="•"/>
            </a:pPr>
            <a:r>
              <a:rPr lang="en-CA" sz="2048" i="1" dirty="0">
                <a:solidFill>
                  <a:srgbClr val="000000"/>
                </a:solidFill>
                <a:latin typeface="Arial"/>
                <a:ea typeface="新細明體"/>
              </a:rPr>
              <a:t>Partially specified</a:t>
            </a:r>
            <a:r>
              <a:rPr lang="en-CA" sz="2048" dirty="0">
                <a:solidFill>
                  <a:srgbClr val="000000"/>
                </a:solidFill>
                <a:latin typeface="Arial"/>
                <a:ea typeface="新細明體"/>
              </a:rPr>
              <a:t> and </a:t>
            </a:r>
            <a:r>
              <a:rPr lang="en-CA" sz="2048" i="1" dirty="0">
                <a:solidFill>
                  <a:srgbClr val="000000"/>
                </a:solidFill>
                <a:latin typeface="Arial"/>
                <a:ea typeface="新細明體"/>
              </a:rPr>
              <a:t>poorly formulated</a:t>
            </a:r>
            <a:r>
              <a:rPr lang="en-CA" sz="2048" dirty="0">
                <a:solidFill>
                  <a:srgbClr val="000000"/>
                </a:solidFill>
                <a:latin typeface="Arial"/>
                <a:ea typeface="新細明體"/>
              </a:rPr>
              <a:t> information needs</a:t>
            </a:r>
            <a:endParaRPr sz="4075" dirty="0"/>
          </a:p>
          <a:p>
            <a:pPr>
              <a:lnSpc>
                <a:spcPct val="100000"/>
              </a:lnSpc>
            </a:pPr>
            <a:r>
              <a:rPr lang="en-CA" sz="2048" b="1" dirty="0">
                <a:solidFill>
                  <a:srgbClr val="000000"/>
                </a:solidFill>
                <a:latin typeface="Arial"/>
                <a:ea typeface="新細明體"/>
              </a:rPr>
              <a:t>Challenges:</a:t>
            </a:r>
            <a:endParaRPr sz="4075" dirty="0"/>
          </a:p>
          <a:p>
            <a:pPr lvl="1">
              <a:lnSpc>
                <a:spcPct val="100000"/>
              </a:lnSpc>
              <a:buFont typeface="Arial"/>
              <a:buChar char="•"/>
            </a:pPr>
            <a:r>
              <a:rPr lang="en-CA" sz="2048" dirty="0">
                <a:solidFill>
                  <a:srgbClr val="000000"/>
                </a:solidFill>
                <a:latin typeface="Arial"/>
                <a:ea typeface="新細明體"/>
              </a:rPr>
              <a:t>Query results can be improved through query expansion using explicit or pseudo-relevance feedback. However, </a:t>
            </a:r>
            <a:r>
              <a:rPr lang="en-CA" sz="2048" i="1" dirty="0">
                <a:solidFill>
                  <a:srgbClr val="000000"/>
                </a:solidFill>
                <a:latin typeface="Arial"/>
                <a:ea typeface="新細明體"/>
              </a:rPr>
              <a:t>RF is ineffective for difficult queries</a:t>
            </a:r>
            <a:r>
              <a:rPr lang="en-CA" sz="2048" dirty="0">
                <a:solidFill>
                  <a:srgbClr val="000000"/>
                </a:solidFill>
                <a:latin typeface="Arial"/>
                <a:ea typeface="新細明體"/>
              </a:rPr>
              <a:t> due to the absence of positive relevance signals in the initial retrieval results</a:t>
            </a:r>
            <a:endParaRPr sz="4075" dirty="0"/>
          </a:p>
          <a:p>
            <a:pPr lvl="1">
              <a:lnSpc>
                <a:spcPct val="100000"/>
              </a:lnSpc>
              <a:buFont typeface="Arial"/>
              <a:buChar char="•"/>
            </a:pPr>
            <a:r>
              <a:rPr lang="en-CA" sz="2048" dirty="0">
                <a:solidFill>
                  <a:srgbClr val="000000"/>
                </a:solidFill>
                <a:latin typeface="Arial"/>
                <a:ea typeface="新細明體"/>
              </a:rPr>
              <a:t>external resources (e.g. term graphs) can be </a:t>
            </a:r>
            <a:r>
              <a:rPr lang="en-CA" sz="2048" dirty="0" smtClean="0">
                <a:solidFill>
                  <a:srgbClr val="000000"/>
                </a:solidFill>
                <a:latin typeface="Arial"/>
                <a:ea typeface="新細明體"/>
              </a:rPr>
              <a:t>utilized</a:t>
            </a:r>
            <a:endParaRPr sz="4075" dirty="0"/>
          </a:p>
          <a:p>
            <a:pPr>
              <a:lnSpc>
                <a:spcPct val="100000"/>
              </a:lnSpc>
            </a:pPr>
            <a:r>
              <a:rPr lang="en-CA" sz="2048" b="1" dirty="0">
                <a:solidFill>
                  <a:srgbClr val="000000"/>
                </a:solidFill>
                <a:latin typeface="Arial"/>
                <a:ea typeface="新細明體"/>
              </a:rPr>
              <a:t>Research question: </a:t>
            </a:r>
            <a:r>
              <a:rPr lang="en-CA" sz="2048" dirty="0">
                <a:solidFill>
                  <a:srgbClr val="000000"/>
                </a:solidFill>
                <a:latin typeface="Arial"/>
                <a:ea typeface="新細明體"/>
              </a:rPr>
              <a:t>how do statistical association term graphs compare with term graphs derived from knowledge bases in terms of retrieval effectiveness for normal and difficult queries</a:t>
            </a:r>
            <a:r>
              <a:rPr lang="en-CA" sz="2048" dirty="0" smtClean="0">
                <a:solidFill>
                  <a:srgbClr val="000000"/>
                </a:solidFill>
                <a:latin typeface="Arial"/>
                <a:ea typeface="新細明體"/>
              </a:rPr>
              <a:t>?</a:t>
            </a:r>
            <a:endParaRPr sz="4075" dirty="0"/>
          </a:p>
        </p:txBody>
      </p:sp>
      <p:sp>
        <p:nvSpPr>
          <p:cNvPr id="45" name="CustomShape 7"/>
          <p:cNvSpPr/>
          <p:nvPr/>
        </p:nvSpPr>
        <p:spPr>
          <a:xfrm>
            <a:off x="443826" y="27710322"/>
            <a:ext cx="20476030" cy="2277045"/>
          </a:xfrm>
          <a:prstGeom prst="rect">
            <a:avLst/>
          </a:prstGeom>
          <a:noFill/>
          <a:ln>
            <a:noFill/>
          </a:ln>
        </p:spPr>
        <p:txBody>
          <a:bodyPr lIns="0" tIns="0" rIns="0" bIns="0" anchor="t"/>
          <a:lstStyle/>
          <a:p>
            <a:pPr>
              <a:lnSpc>
                <a:spcPct val="100000"/>
              </a:lnSpc>
            </a:pPr>
            <a:r>
              <a:rPr lang="en-CA" sz="2340" b="1" dirty="0">
                <a:solidFill>
                  <a:srgbClr val="000000"/>
                </a:solidFill>
                <a:latin typeface="Arial"/>
                <a:ea typeface="新細明體"/>
              </a:rPr>
              <a:t>Conclusions</a:t>
            </a:r>
            <a:endParaRPr sz="4075" dirty="0"/>
          </a:p>
          <a:p>
            <a:pPr>
              <a:lnSpc>
                <a:spcPct val="100000"/>
              </a:lnSpc>
              <a:buFont typeface="StarSymbol"/>
              <a:buAutoNum type="arabicPeriod"/>
            </a:pPr>
            <a:r>
              <a:rPr lang="en-CA" sz="2048" dirty="0">
                <a:solidFill>
                  <a:srgbClr val="000000"/>
                </a:solidFill>
                <a:latin typeface="Arial"/>
                <a:ea typeface="新細明體"/>
              </a:rPr>
              <a:t>Query expansion using different types of term graphs behaves differently depending on the collection: using knowledge graphs is more effective than using collection terms association graphs for newswire datasets on both regular and difficult queries. However, on Web collections, term association graphs have better (for all queries) or comparable performance (for difficult queries) with statistical term association graphs.</a:t>
            </a:r>
            <a:endParaRPr sz="4075" dirty="0"/>
          </a:p>
          <a:p>
            <a:pPr>
              <a:lnSpc>
                <a:spcPct val="100000"/>
              </a:lnSpc>
              <a:buFont typeface="StarSymbol"/>
              <a:buAutoNum type="arabicPeriod"/>
            </a:pPr>
            <a:r>
              <a:rPr lang="en-CA" sz="2048" dirty="0" err="1">
                <a:solidFill>
                  <a:srgbClr val="000000"/>
                </a:solidFill>
                <a:latin typeface="Arial"/>
                <a:ea typeface="新細明體"/>
              </a:rPr>
              <a:t>ConceptNet</a:t>
            </a:r>
            <a:r>
              <a:rPr lang="en-CA" sz="2048" dirty="0">
                <a:solidFill>
                  <a:srgbClr val="000000"/>
                </a:solidFill>
                <a:latin typeface="Arial"/>
                <a:ea typeface="新細明體"/>
              </a:rPr>
              <a:t>-based term graphs outperformed </a:t>
            </a:r>
            <a:r>
              <a:rPr lang="en-CA" sz="2048" dirty="0" err="1" smtClean="0">
                <a:solidFill>
                  <a:srgbClr val="000000"/>
                </a:solidFill>
                <a:latin typeface="Arial"/>
                <a:ea typeface="新細明體"/>
              </a:rPr>
              <a:t>DBpedia</a:t>
            </a:r>
            <a:r>
              <a:rPr lang="en-CA" sz="2048" dirty="0" smtClean="0">
                <a:solidFill>
                  <a:srgbClr val="000000"/>
                </a:solidFill>
                <a:latin typeface="Arial"/>
                <a:ea typeface="新細明體"/>
              </a:rPr>
              <a:t> and Freebase -based </a:t>
            </a:r>
            <a:r>
              <a:rPr lang="en-CA" sz="2048" dirty="0">
                <a:solidFill>
                  <a:srgbClr val="000000"/>
                </a:solidFill>
                <a:latin typeface="Arial"/>
                <a:ea typeface="新細明體"/>
              </a:rPr>
              <a:t>ones on 2 out of 3 experimental collections, which indicates the importance of using </a:t>
            </a:r>
            <a:r>
              <a:rPr lang="en-CA" sz="2048" dirty="0" err="1">
                <a:solidFill>
                  <a:srgbClr val="000000"/>
                </a:solidFill>
                <a:latin typeface="Arial"/>
                <a:ea typeface="新細明體"/>
              </a:rPr>
              <a:t>commonsense</a:t>
            </a:r>
            <a:r>
              <a:rPr lang="en-CA" sz="2048" dirty="0">
                <a:solidFill>
                  <a:srgbClr val="000000"/>
                </a:solidFill>
                <a:latin typeface="Arial"/>
                <a:ea typeface="新細明體"/>
              </a:rPr>
              <a:t> knowledge repositories in addition to the ones derived from encyclopedia</a:t>
            </a:r>
            <a:endParaRPr sz="4075" dirty="0"/>
          </a:p>
        </p:txBody>
      </p:sp>
      <p:sp>
        <p:nvSpPr>
          <p:cNvPr id="46" name="CustomShape 8"/>
          <p:cNvSpPr/>
          <p:nvPr/>
        </p:nvSpPr>
        <p:spPr>
          <a:xfrm>
            <a:off x="7835141" y="3786846"/>
            <a:ext cx="5709197" cy="3933891"/>
          </a:xfrm>
          <a:prstGeom prst="rect">
            <a:avLst/>
          </a:prstGeom>
          <a:noFill/>
          <a:ln>
            <a:noFill/>
          </a:ln>
        </p:spPr>
      </p:sp>
      <p:sp>
        <p:nvSpPr>
          <p:cNvPr id="47" name="CustomShape 9"/>
          <p:cNvSpPr/>
          <p:nvPr/>
        </p:nvSpPr>
        <p:spPr>
          <a:xfrm>
            <a:off x="-9043949" y="8791080"/>
            <a:ext cx="5709197" cy="3933891"/>
          </a:xfrm>
          <a:prstGeom prst="rect">
            <a:avLst/>
          </a:prstGeom>
          <a:noFill/>
          <a:ln>
            <a:noFill/>
          </a:ln>
        </p:spPr>
      </p:sp>
      <p:sp>
        <p:nvSpPr>
          <p:cNvPr id="48" name="CustomShape 10"/>
          <p:cNvSpPr/>
          <p:nvPr/>
        </p:nvSpPr>
        <p:spPr>
          <a:xfrm>
            <a:off x="528764" y="12597886"/>
            <a:ext cx="9227692" cy="1814792"/>
          </a:xfrm>
          <a:prstGeom prst="rect">
            <a:avLst/>
          </a:prstGeom>
          <a:noFill/>
          <a:ln>
            <a:noFill/>
          </a:ln>
        </p:spPr>
        <p:txBody>
          <a:bodyPr lIns="0" tIns="0" rIns="0" bIns="0"/>
          <a:lstStyle/>
          <a:p>
            <a:pPr>
              <a:lnSpc>
                <a:spcPct val="100000"/>
              </a:lnSpc>
            </a:pPr>
            <a:r>
              <a:rPr lang="en-CA" sz="2340" b="1" dirty="0">
                <a:solidFill>
                  <a:srgbClr val="000000"/>
                </a:solidFill>
                <a:latin typeface="Arial"/>
                <a:ea typeface="新細明體"/>
              </a:rPr>
              <a:t>Results</a:t>
            </a:r>
            <a:endParaRPr sz="4075" dirty="0"/>
          </a:p>
          <a:p>
            <a:pPr>
              <a:lnSpc>
                <a:spcPct val="100000"/>
              </a:lnSpc>
              <a:buFont typeface="Arial"/>
              <a:buChar char="•"/>
            </a:pPr>
            <a:r>
              <a:rPr lang="en-CA" sz="2048" dirty="0">
                <a:solidFill>
                  <a:srgbClr val="000000"/>
                </a:solidFill>
                <a:latin typeface="Arial"/>
                <a:ea typeface="新細明體"/>
              </a:rPr>
              <a:t>AQUAINT, ROBUST and GOV TREC collections are used in experiments</a:t>
            </a:r>
            <a:endParaRPr sz="4075" dirty="0"/>
          </a:p>
          <a:p>
            <a:pPr>
              <a:lnSpc>
                <a:spcPct val="100000"/>
              </a:lnSpc>
              <a:buFont typeface="Arial"/>
              <a:buChar char="•"/>
            </a:pPr>
            <a:r>
              <a:rPr lang="en-CA" sz="2048" b="1" dirty="0">
                <a:solidFill>
                  <a:srgbClr val="000000"/>
                </a:solidFill>
                <a:latin typeface="Arial"/>
                <a:ea typeface="新細明體"/>
              </a:rPr>
              <a:t>KL-DIR: </a:t>
            </a:r>
            <a:r>
              <a:rPr lang="en-CA" sz="2048" dirty="0">
                <a:solidFill>
                  <a:srgbClr val="000000"/>
                </a:solidFill>
                <a:latin typeface="Arial"/>
                <a:ea typeface="新細明體"/>
              </a:rPr>
              <a:t>KL-divergence retrieval with </a:t>
            </a:r>
            <a:r>
              <a:rPr lang="en-CA" sz="2048" dirty="0" err="1">
                <a:solidFill>
                  <a:srgbClr val="000000"/>
                </a:solidFill>
                <a:latin typeface="Arial"/>
                <a:ea typeface="新細明體"/>
              </a:rPr>
              <a:t>Dirichlet</a:t>
            </a:r>
            <a:r>
              <a:rPr lang="en-CA" sz="2048" dirty="0">
                <a:solidFill>
                  <a:srgbClr val="000000"/>
                </a:solidFill>
                <a:latin typeface="Arial"/>
                <a:ea typeface="新細明體"/>
              </a:rPr>
              <a:t> prior smoothing</a:t>
            </a:r>
            <a:endParaRPr sz="4075" dirty="0"/>
          </a:p>
          <a:p>
            <a:pPr>
              <a:lnSpc>
                <a:spcPct val="100000"/>
              </a:lnSpc>
              <a:buFont typeface="Arial"/>
              <a:buChar char="•"/>
            </a:pPr>
            <a:r>
              <a:rPr lang="en-CA" sz="2048" b="1" dirty="0">
                <a:solidFill>
                  <a:srgbClr val="000000"/>
                </a:solidFill>
                <a:latin typeface="Arial"/>
                <a:ea typeface="新細明體"/>
              </a:rPr>
              <a:t>TM: </a:t>
            </a:r>
            <a:r>
              <a:rPr lang="en-CA" sz="2048" dirty="0">
                <a:solidFill>
                  <a:srgbClr val="000000"/>
                </a:solidFill>
                <a:latin typeface="Arial"/>
                <a:ea typeface="新細明體"/>
              </a:rPr>
              <a:t>document LM expansion using translation model on MI term graph (</a:t>
            </a:r>
            <a:r>
              <a:rPr lang="en-CA" sz="2048" dirty="0" err="1">
                <a:solidFill>
                  <a:srgbClr val="000000"/>
                </a:solidFill>
                <a:latin typeface="Arial"/>
                <a:ea typeface="新細明體"/>
              </a:rPr>
              <a:t>Karimzadehgan</a:t>
            </a:r>
            <a:r>
              <a:rPr lang="en-CA" sz="2048" dirty="0">
                <a:solidFill>
                  <a:srgbClr val="000000"/>
                </a:solidFill>
                <a:latin typeface="Arial"/>
                <a:ea typeface="新細明體"/>
              </a:rPr>
              <a:t> and </a:t>
            </a:r>
            <a:r>
              <a:rPr lang="en-CA" sz="2048" dirty="0" err="1">
                <a:solidFill>
                  <a:srgbClr val="000000"/>
                </a:solidFill>
                <a:latin typeface="Arial"/>
                <a:ea typeface="新細明體"/>
              </a:rPr>
              <a:t>Zhai</a:t>
            </a:r>
            <a:r>
              <a:rPr lang="en-CA" sz="2048" dirty="0">
                <a:solidFill>
                  <a:srgbClr val="000000"/>
                </a:solidFill>
                <a:latin typeface="Arial"/>
                <a:ea typeface="新細明體"/>
              </a:rPr>
              <a:t>, </a:t>
            </a:r>
            <a:r>
              <a:rPr lang="en-CA" sz="2048" dirty="0">
                <a:solidFill>
                  <a:srgbClr val="000000"/>
                </a:solidFill>
                <a:latin typeface="Arial"/>
                <a:ea typeface="新細明體"/>
              </a:rPr>
              <a:t>SIGIR’10)13</a:t>
            </a:r>
            <a:endParaRPr sz="4075" dirty="0"/>
          </a:p>
        </p:txBody>
      </p:sp>
      <p:sp>
        <p:nvSpPr>
          <p:cNvPr id="49" name="CustomShape 11"/>
          <p:cNvSpPr/>
          <p:nvPr/>
        </p:nvSpPr>
        <p:spPr>
          <a:xfrm rot="45600">
            <a:off x="12272877" y="2176777"/>
            <a:ext cx="4235567" cy="1023486"/>
          </a:xfrm>
          <a:prstGeom prst="rect">
            <a:avLst/>
          </a:prstGeom>
          <a:noFill/>
          <a:ln>
            <a:noFill/>
          </a:ln>
        </p:spPr>
        <p:txBody>
          <a:bodyPr lIns="131621" tIns="65811" rIns="131621" bIns="65811"/>
          <a:lstStyle/>
          <a:p>
            <a:pPr algn="ctr">
              <a:lnSpc>
                <a:spcPct val="100000"/>
              </a:lnSpc>
            </a:pPr>
            <a:r>
              <a:rPr lang="en-CA" sz="2925">
                <a:solidFill>
                  <a:srgbClr val="000000"/>
                </a:solidFill>
                <a:latin typeface="Arial"/>
                <a:ea typeface="新細明體"/>
              </a:rPr>
              <a:t>Alexander Kotov</a:t>
            </a:r>
            <a:endParaRPr sz="4075"/>
          </a:p>
          <a:p>
            <a:pPr algn="ctr">
              <a:lnSpc>
                <a:spcPct val="100000"/>
              </a:lnSpc>
            </a:pPr>
            <a:r>
              <a:rPr lang="en-CA" sz="2925" u="sng">
                <a:latin typeface="Arial"/>
                <a:ea typeface="新細明體"/>
              </a:rPr>
              <a:t>kotov@wayne.edu</a:t>
            </a:r>
            <a:r>
              <a:rPr lang="en-CA" sz="2925">
                <a:latin typeface="Arial"/>
                <a:ea typeface="新細明體"/>
              </a:rPr>
              <a:t> </a:t>
            </a:r>
            <a:endParaRPr sz="4075"/>
          </a:p>
        </p:txBody>
      </p:sp>
      <p:sp>
        <p:nvSpPr>
          <p:cNvPr id="50" name="CustomShape 12"/>
          <p:cNvSpPr/>
          <p:nvPr/>
        </p:nvSpPr>
        <p:spPr>
          <a:xfrm>
            <a:off x="331685" y="2026729"/>
            <a:ext cx="3623265" cy="934510"/>
          </a:xfrm>
          <a:prstGeom prst="rect">
            <a:avLst/>
          </a:prstGeom>
          <a:noFill/>
          <a:ln>
            <a:noFill/>
          </a:ln>
        </p:spPr>
        <p:txBody>
          <a:bodyPr lIns="131621" tIns="65811" rIns="131621" bIns="65811"/>
          <a:lstStyle/>
          <a:p>
            <a:pPr algn="ctr">
              <a:lnSpc>
                <a:spcPct val="100000"/>
              </a:lnSpc>
            </a:pPr>
            <a:r>
              <a:rPr lang="en-CA" sz="2400" dirty="0">
                <a:solidFill>
                  <a:srgbClr val="000000"/>
                </a:solidFill>
                <a:latin typeface="Arial"/>
                <a:ea typeface="新細明體"/>
              </a:rPr>
              <a:t>Textual Data Analytics (TEANA) lab</a:t>
            </a:r>
            <a:endParaRPr sz="2400" dirty="0"/>
          </a:p>
        </p:txBody>
      </p:sp>
      <p:sp>
        <p:nvSpPr>
          <p:cNvPr id="51" name="CustomShape 13"/>
          <p:cNvSpPr/>
          <p:nvPr/>
        </p:nvSpPr>
        <p:spPr>
          <a:xfrm>
            <a:off x="250080" y="8952151"/>
            <a:ext cx="10061116" cy="3092518"/>
          </a:xfrm>
          <a:prstGeom prst="roundRect">
            <a:avLst>
              <a:gd name="adj" fmla="val 7916"/>
            </a:avLst>
          </a:prstGeom>
          <a:solidFill>
            <a:srgbClr val="B3E1C8"/>
          </a:solidFill>
          <a:ln w="50760">
            <a:solidFill>
              <a:srgbClr val="FFD478"/>
            </a:solidFill>
            <a:round/>
          </a:ln>
        </p:spPr>
      </p:sp>
      <p:sp>
        <p:nvSpPr>
          <p:cNvPr id="52" name="CustomShape 14"/>
          <p:cNvSpPr/>
          <p:nvPr/>
        </p:nvSpPr>
        <p:spPr>
          <a:xfrm>
            <a:off x="369591" y="9261619"/>
            <a:ext cx="9894221" cy="2514489"/>
          </a:xfrm>
          <a:prstGeom prst="rect">
            <a:avLst/>
          </a:prstGeom>
          <a:noFill/>
          <a:ln>
            <a:noFill/>
          </a:ln>
        </p:spPr>
        <p:txBody>
          <a:bodyPr lIns="131621" tIns="65811" rIns="131621" bIns="65811"/>
          <a:lstStyle/>
          <a:p>
            <a:pPr>
              <a:lnSpc>
                <a:spcPct val="100000"/>
              </a:lnSpc>
            </a:pPr>
            <a:r>
              <a:rPr lang="en-CA" sz="2340" b="1" dirty="0">
                <a:solidFill>
                  <a:srgbClr val="000000"/>
                </a:solidFill>
                <a:latin typeface="Arial"/>
                <a:ea typeface="新細明體"/>
              </a:rPr>
              <a:t>Term association graphs</a:t>
            </a:r>
            <a:endParaRPr sz="4075" dirty="0"/>
          </a:p>
          <a:p>
            <a:pPr>
              <a:lnSpc>
                <a:spcPct val="100000"/>
              </a:lnSpc>
              <a:buFont typeface="Arial"/>
              <a:buChar char="•"/>
            </a:pPr>
            <a:r>
              <a:rPr lang="en-CA" sz="2048" dirty="0">
                <a:solidFill>
                  <a:srgbClr val="000000"/>
                </a:solidFill>
                <a:latin typeface="Arial"/>
                <a:ea typeface="新細明體"/>
              </a:rPr>
              <a:t>Nodes are</a:t>
            </a:r>
            <a:r>
              <a:rPr lang="en-CA" sz="2048" b="1" dirty="0">
                <a:solidFill>
                  <a:srgbClr val="000000"/>
                </a:solidFill>
                <a:latin typeface="Arial"/>
                <a:ea typeface="新細明體"/>
              </a:rPr>
              <a:t> </a:t>
            </a:r>
            <a:r>
              <a:rPr lang="en-CA" sz="2048" dirty="0">
                <a:solidFill>
                  <a:srgbClr val="000000"/>
                </a:solidFill>
                <a:latin typeface="Arial"/>
                <a:ea typeface="新細明體"/>
              </a:rPr>
              <a:t>distinct words or phrases in the collection</a:t>
            </a:r>
            <a:endParaRPr sz="4075" dirty="0"/>
          </a:p>
          <a:p>
            <a:pPr>
              <a:lnSpc>
                <a:spcPct val="100000"/>
              </a:lnSpc>
              <a:buFont typeface="Arial"/>
              <a:buChar char="•"/>
            </a:pPr>
            <a:r>
              <a:rPr lang="en-CA" sz="2048" dirty="0">
                <a:solidFill>
                  <a:srgbClr val="000000"/>
                </a:solidFill>
                <a:latin typeface="Arial"/>
                <a:ea typeface="新細明體"/>
              </a:rPr>
              <a:t>Weighted edges</a:t>
            </a:r>
            <a:r>
              <a:rPr lang="en-CA" sz="2048" b="1" dirty="0">
                <a:solidFill>
                  <a:srgbClr val="000000"/>
                </a:solidFill>
                <a:latin typeface="Arial"/>
                <a:ea typeface="新細明體"/>
              </a:rPr>
              <a:t> </a:t>
            </a:r>
            <a:r>
              <a:rPr lang="en-CA" sz="2048" dirty="0">
                <a:solidFill>
                  <a:srgbClr val="000000"/>
                </a:solidFill>
                <a:latin typeface="Arial"/>
                <a:ea typeface="新細明體"/>
              </a:rPr>
              <a:t>represent strength of semantic relatedness between words and phrases</a:t>
            </a:r>
            <a:endParaRPr sz="4075" dirty="0"/>
          </a:p>
          <a:p>
            <a:pPr>
              <a:lnSpc>
                <a:spcPct val="100000"/>
              </a:lnSpc>
              <a:buFont typeface="Arial"/>
              <a:buChar char="•"/>
            </a:pPr>
            <a:r>
              <a:rPr lang="en-CA" sz="2048" dirty="0">
                <a:solidFill>
                  <a:srgbClr val="000000"/>
                </a:solidFill>
                <a:latin typeface="Arial"/>
                <a:ea typeface="新細明體"/>
              </a:rPr>
              <a:t>Can be constructed manually or automatically from the document collection using information-theoretic measures of term association, such Mutual Information (MI) or Hyperspace Analog to Language (HAL)</a:t>
            </a:r>
            <a:endParaRPr sz="4075" dirty="0"/>
          </a:p>
        </p:txBody>
      </p:sp>
      <p:pic>
        <p:nvPicPr>
          <p:cNvPr id="53" name="Picture 7"/>
          <p:cNvPicPr/>
          <p:nvPr/>
        </p:nvPicPr>
        <p:blipFill>
          <a:blip r:embed="rId3"/>
          <a:stretch>
            <a:fillRect/>
          </a:stretch>
        </p:blipFill>
        <p:spPr>
          <a:xfrm>
            <a:off x="1037174" y="708939"/>
            <a:ext cx="2014856" cy="1207755"/>
          </a:xfrm>
          <a:prstGeom prst="rect">
            <a:avLst/>
          </a:prstGeom>
          <a:ln>
            <a:noFill/>
          </a:ln>
        </p:spPr>
      </p:pic>
      <p:sp>
        <p:nvSpPr>
          <p:cNvPr id="54" name="CustomShape 15"/>
          <p:cNvSpPr/>
          <p:nvPr/>
        </p:nvSpPr>
        <p:spPr>
          <a:xfrm>
            <a:off x="10558117" y="3472336"/>
            <a:ext cx="10607081" cy="5245842"/>
          </a:xfrm>
          <a:prstGeom prst="roundRect">
            <a:avLst>
              <a:gd name="adj" fmla="val 7916"/>
            </a:avLst>
          </a:prstGeom>
          <a:solidFill>
            <a:srgbClr val="B3E1C8"/>
          </a:solidFill>
          <a:ln w="50760">
            <a:solidFill>
              <a:srgbClr val="FFD478"/>
            </a:solidFill>
            <a:round/>
          </a:ln>
        </p:spPr>
      </p:sp>
      <p:pic>
        <p:nvPicPr>
          <p:cNvPr id="55" name="Picture 9"/>
          <p:cNvPicPr/>
          <p:nvPr/>
        </p:nvPicPr>
        <p:blipFill>
          <a:blip r:embed="rId4"/>
          <a:stretch>
            <a:fillRect/>
          </a:stretch>
        </p:blipFill>
        <p:spPr>
          <a:xfrm>
            <a:off x="13174218" y="5088700"/>
            <a:ext cx="6030352" cy="3514810"/>
          </a:xfrm>
          <a:prstGeom prst="rect">
            <a:avLst/>
          </a:prstGeom>
          <a:ln>
            <a:noFill/>
          </a:ln>
        </p:spPr>
      </p:pic>
      <p:sp>
        <p:nvSpPr>
          <p:cNvPr id="56" name="CustomShape 16"/>
          <p:cNvSpPr/>
          <p:nvPr/>
        </p:nvSpPr>
        <p:spPr>
          <a:xfrm>
            <a:off x="10812409" y="3594011"/>
            <a:ext cx="10352789" cy="1733713"/>
          </a:xfrm>
          <a:prstGeom prst="rect">
            <a:avLst/>
          </a:prstGeom>
          <a:noFill/>
          <a:ln>
            <a:noFill/>
          </a:ln>
        </p:spPr>
        <p:txBody>
          <a:bodyPr lIns="131621" tIns="65811" rIns="131621" bIns="65811"/>
          <a:lstStyle/>
          <a:p>
            <a:pPr>
              <a:lnSpc>
                <a:spcPct val="100000"/>
              </a:lnSpc>
            </a:pPr>
            <a:r>
              <a:rPr lang="en-CA" sz="2340" b="1" dirty="0" err="1">
                <a:solidFill>
                  <a:srgbClr val="000000"/>
                </a:solidFill>
                <a:latin typeface="Arial"/>
                <a:ea typeface="新細明體"/>
              </a:rPr>
              <a:t>ConceptNet</a:t>
            </a:r>
            <a:r>
              <a:rPr lang="en-CA" sz="2340" b="1" dirty="0">
                <a:solidFill>
                  <a:srgbClr val="000000"/>
                </a:solidFill>
                <a:latin typeface="Arial"/>
                <a:ea typeface="新細明體"/>
              </a:rPr>
              <a:t>, </a:t>
            </a:r>
            <a:r>
              <a:rPr lang="en-CA" sz="2340" b="1" dirty="0" err="1" smtClean="0">
                <a:solidFill>
                  <a:srgbClr val="000000"/>
                </a:solidFill>
                <a:latin typeface="Arial"/>
                <a:ea typeface="新細明體"/>
              </a:rPr>
              <a:t>DBpedia</a:t>
            </a:r>
            <a:r>
              <a:rPr lang="en-CA" sz="2340" b="1" dirty="0" smtClean="0">
                <a:solidFill>
                  <a:srgbClr val="000000"/>
                </a:solidFill>
                <a:latin typeface="Arial"/>
                <a:ea typeface="新細明體"/>
              </a:rPr>
              <a:t> </a:t>
            </a:r>
            <a:r>
              <a:rPr lang="en-CA" sz="2340" b="1" dirty="0">
                <a:solidFill>
                  <a:srgbClr val="000000"/>
                </a:solidFill>
                <a:latin typeface="Arial"/>
                <a:ea typeface="新細明體"/>
              </a:rPr>
              <a:t>and Freebase: </a:t>
            </a:r>
            <a:r>
              <a:rPr lang="en-CA" sz="2048" dirty="0" err="1">
                <a:solidFill>
                  <a:srgbClr val="000000"/>
                </a:solidFill>
                <a:latin typeface="Arial"/>
                <a:ea typeface="新細明體"/>
              </a:rPr>
              <a:t>ConceptNet</a:t>
            </a:r>
            <a:r>
              <a:rPr lang="en-CA" sz="2048" dirty="0">
                <a:solidFill>
                  <a:srgbClr val="000000"/>
                </a:solidFill>
                <a:latin typeface="Arial"/>
                <a:ea typeface="新細明體"/>
              </a:rPr>
              <a:t> 5 is the largest common sense knowledge base, which features diverse relational ontology of 20 relationship types. </a:t>
            </a:r>
            <a:r>
              <a:rPr lang="en-CA" sz="2048" dirty="0" err="1" smtClean="0">
                <a:solidFill>
                  <a:srgbClr val="000000"/>
                </a:solidFill>
                <a:latin typeface="Arial"/>
                <a:ea typeface="新細明體"/>
              </a:rPr>
              <a:t>DBpedia</a:t>
            </a:r>
            <a:r>
              <a:rPr lang="en-CA" sz="2048" dirty="0" smtClean="0">
                <a:solidFill>
                  <a:srgbClr val="000000"/>
                </a:solidFill>
                <a:latin typeface="Arial"/>
                <a:ea typeface="新細明體"/>
              </a:rPr>
              <a:t> </a:t>
            </a:r>
            <a:r>
              <a:rPr lang="en-CA" sz="2048" dirty="0">
                <a:solidFill>
                  <a:srgbClr val="000000"/>
                </a:solidFill>
                <a:latin typeface="Arial"/>
                <a:ea typeface="新細明體"/>
              </a:rPr>
              <a:t>is a structured version of Wikipedia in RDF format. Freebase, similar to </a:t>
            </a:r>
            <a:r>
              <a:rPr lang="en-CA" sz="2048" dirty="0" err="1" smtClean="0">
                <a:solidFill>
                  <a:srgbClr val="000000"/>
                </a:solidFill>
                <a:latin typeface="Arial"/>
                <a:ea typeface="新細明體"/>
              </a:rPr>
              <a:t>DBpedia</a:t>
            </a:r>
            <a:r>
              <a:rPr lang="en-CA" sz="2048" dirty="0" smtClean="0">
                <a:solidFill>
                  <a:srgbClr val="000000"/>
                </a:solidFill>
                <a:latin typeface="Arial"/>
                <a:ea typeface="新細明體"/>
              </a:rPr>
              <a:t>, </a:t>
            </a:r>
            <a:r>
              <a:rPr lang="en-CA" sz="2048" dirty="0">
                <a:solidFill>
                  <a:srgbClr val="000000"/>
                </a:solidFill>
                <a:latin typeface="Arial"/>
                <a:ea typeface="新細明體"/>
              </a:rPr>
              <a:t>provides descriptions of entities as RDF triplets, with a more comprehensive list of concepts in comparison to </a:t>
            </a:r>
            <a:r>
              <a:rPr lang="en-CA" sz="2048" dirty="0" err="1" smtClean="0">
                <a:solidFill>
                  <a:srgbClr val="000000"/>
                </a:solidFill>
                <a:latin typeface="Arial"/>
                <a:ea typeface="新細明體"/>
              </a:rPr>
              <a:t>DBpedia</a:t>
            </a:r>
            <a:r>
              <a:rPr lang="en-CA" sz="2048" dirty="0" smtClean="0">
                <a:solidFill>
                  <a:srgbClr val="000000"/>
                </a:solidFill>
                <a:latin typeface="Arial"/>
                <a:ea typeface="新細明體"/>
              </a:rPr>
              <a:t>. </a:t>
            </a:r>
            <a:endParaRPr sz="4075" dirty="0"/>
          </a:p>
        </p:txBody>
      </p:sp>
      <p:graphicFrame>
        <p:nvGraphicFramePr>
          <p:cNvPr id="58" name="Table 18"/>
          <p:cNvGraphicFramePr/>
          <p:nvPr>
            <p:extLst>
              <p:ext uri="{D42A27DB-BD31-4B8C-83A1-F6EECF244321}">
                <p14:modId xmlns:p14="http://schemas.microsoft.com/office/powerpoint/2010/main" val="2417104206"/>
              </p:ext>
            </p:extLst>
          </p:nvPr>
        </p:nvGraphicFramePr>
        <p:xfrm>
          <a:off x="775761" y="14794388"/>
          <a:ext cx="5918211" cy="5679684"/>
        </p:xfrm>
        <a:graphic>
          <a:graphicData uri="http://schemas.openxmlformats.org/drawingml/2006/table">
            <a:tbl>
              <a:tblPr/>
              <a:tblGrid>
                <a:gridCol w="1887973">
                  <a:extLst>
                    <a:ext uri="{9D8B030D-6E8A-4147-A177-3AD203B41FA5}">
                      <a16:colId xmlns:a16="http://schemas.microsoft.com/office/drawing/2014/main" val="20000"/>
                    </a:ext>
                  </a:extLst>
                </a:gridCol>
                <a:gridCol w="1449411">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473307">
                <a:tc>
                  <a:txBody>
                    <a:bodyPr/>
                    <a:lstStyle/>
                    <a:p>
                      <a:pPr>
                        <a:lnSpc>
                          <a:spcPct val="100000"/>
                        </a:lnSpc>
                      </a:pPr>
                      <a:r>
                        <a:rPr lang="en-CA" sz="2000" b="1" dirty="0">
                          <a:solidFill>
                            <a:srgbClr val="000000"/>
                          </a:solidFill>
                          <a:ea typeface="新細明體"/>
                        </a:rPr>
                        <a:t>Method</a:t>
                      </a:r>
                      <a:endParaRPr sz="2000" dirty="0"/>
                    </a:p>
                  </a:txBody>
                  <a:tcPr marL="133727" marR="133727" marT="66864" marB="66864"/>
                </a:tc>
                <a:tc>
                  <a:txBody>
                    <a:bodyPr/>
                    <a:lstStyle/>
                    <a:p>
                      <a:pPr>
                        <a:lnSpc>
                          <a:spcPct val="100000"/>
                        </a:lnSpc>
                      </a:pPr>
                      <a:r>
                        <a:rPr lang="en-CA" sz="2000" b="1" dirty="0">
                          <a:solidFill>
                            <a:srgbClr val="000000"/>
                          </a:solidFill>
                          <a:ea typeface="新細明體"/>
                        </a:rPr>
                        <a:t>MAP</a:t>
                      </a:r>
                      <a:endParaRPr sz="2000" dirty="0"/>
                    </a:p>
                  </a:txBody>
                  <a:tcPr marL="133727" marR="133727" marT="66864" marB="66864"/>
                </a:tc>
                <a:tc>
                  <a:txBody>
                    <a:bodyPr/>
                    <a:lstStyle/>
                    <a:p>
                      <a:pPr>
                        <a:lnSpc>
                          <a:spcPct val="100000"/>
                        </a:lnSpc>
                      </a:pPr>
                      <a:r>
                        <a:rPr lang="en-CA" sz="2000" b="1" dirty="0">
                          <a:solidFill>
                            <a:srgbClr val="000000"/>
                          </a:solidFill>
                          <a:ea typeface="新細明體"/>
                        </a:rPr>
                        <a:t>P@20</a:t>
                      </a:r>
                      <a:endParaRPr sz="20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000" dirty="0"/>
                    </a:p>
                  </a:txBody>
                  <a:tcPr marL="133727" marR="133727" marT="66864" marB="66864"/>
                </a:tc>
                <a:extLst>
                  <a:ext uri="{0D108BD9-81ED-4DB2-BD59-A6C34878D82A}">
                    <a16:rowId xmlns:a16="http://schemas.microsoft.com/office/drawing/2014/main" val="10000"/>
                  </a:ext>
                </a:extLst>
              </a:tr>
              <a:tr h="473307">
                <a:tc>
                  <a:txBody>
                    <a:bodyPr/>
                    <a:lstStyle/>
                    <a:p>
                      <a:pPr>
                        <a:lnSpc>
                          <a:spcPct val="100000"/>
                        </a:lnSpc>
                      </a:pPr>
                      <a:r>
                        <a:rPr lang="en-CA" sz="2000" b="1" dirty="0">
                          <a:solidFill>
                            <a:srgbClr val="000000"/>
                          </a:solidFill>
                          <a:ea typeface="新細明體"/>
                        </a:rPr>
                        <a:t>KL-DIR</a:t>
                      </a:r>
                      <a:endParaRPr sz="2000" dirty="0"/>
                    </a:p>
                  </a:txBody>
                  <a:tcPr marL="133727" marR="133727" marT="66864" marB="66864"/>
                </a:tc>
                <a:tc>
                  <a:txBody>
                    <a:bodyPr/>
                    <a:lstStyle/>
                    <a:p>
                      <a:pPr>
                        <a:lnSpc>
                          <a:spcPct val="100000"/>
                        </a:lnSpc>
                      </a:pPr>
                      <a:r>
                        <a:rPr lang="en-CA" sz="2000" dirty="0">
                          <a:solidFill>
                            <a:srgbClr val="000000"/>
                          </a:solidFill>
                          <a:ea typeface="新細明體"/>
                        </a:rPr>
                        <a:t>0.1943</a:t>
                      </a:r>
                      <a:endParaRPr sz="2000" dirty="0"/>
                    </a:p>
                  </a:txBody>
                  <a:tcPr marL="133727" marR="133727" marT="66864" marB="66864"/>
                </a:tc>
                <a:tc>
                  <a:txBody>
                    <a:bodyPr/>
                    <a:lstStyle/>
                    <a:p>
                      <a:pPr>
                        <a:lnSpc>
                          <a:spcPct val="100000"/>
                        </a:lnSpc>
                      </a:pPr>
                      <a:r>
                        <a:rPr lang="en-CA" sz="2000" dirty="0">
                          <a:solidFill>
                            <a:srgbClr val="000000"/>
                          </a:solidFill>
                          <a:ea typeface="新細明體"/>
                        </a:rPr>
                        <a:t>0.3940</a:t>
                      </a:r>
                      <a:endParaRPr sz="2000" dirty="0"/>
                    </a:p>
                  </a:txBody>
                  <a:tcPr marL="133727" marR="133727" marT="66864" marB="66864"/>
                </a:tc>
                <a:tc>
                  <a:txBody>
                    <a:bodyPr/>
                    <a:lstStyle/>
                    <a:p>
                      <a:pPr>
                        <a:lnSpc>
                          <a:spcPct val="100000"/>
                        </a:lnSpc>
                      </a:pPr>
                      <a:r>
                        <a:rPr lang="en-CA" sz="2000" dirty="0">
                          <a:solidFill>
                            <a:srgbClr val="000000"/>
                          </a:solidFill>
                          <a:ea typeface="新細明體"/>
                        </a:rPr>
                        <a:t>0.1305</a:t>
                      </a:r>
                      <a:endParaRPr sz="2000" dirty="0"/>
                    </a:p>
                  </a:txBody>
                  <a:tcPr marL="133727" marR="133727" marT="66864" marB="66864"/>
                </a:tc>
                <a:extLst>
                  <a:ext uri="{0D108BD9-81ED-4DB2-BD59-A6C34878D82A}">
                    <a16:rowId xmlns:a16="http://schemas.microsoft.com/office/drawing/2014/main" val="10001"/>
                  </a:ext>
                </a:extLst>
              </a:tr>
              <a:tr h="473307">
                <a:tc>
                  <a:txBody>
                    <a:bodyPr/>
                    <a:lstStyle/>
                    <a:p>
                      <a:pPr>
                        <a:lnSpc>
                          <a:spcPct val="100000"/>
                        </a:lnSpc>
                      </a:pPr>
                      <a:r>
                        <a:rPr lang="en-CA" sz="2000" b="1" dirty="0">
                          <a:solidFill>
                            <a:srgbClr val="000000"/>
                          </a:solidFill>
                          <a:ea typeface="新細明體"/>
                        </a:rPr>
                        <a:t>TM</a:t>
                      </a:r>
                      <a:endParaRPr sz="2000" dirty="0"/>
                    </a:p>
                  </a:txBody>
                  <a:tcPr marL="133727" marR="133727" marT="66864" marB="66864"/>
                </a:tc>
                <a:tc>
                  <a:txBody>
                    <a:bodyPr/>
                    <a:lstStyle/>
                    <a:p>
                      <a:pPr>
                        <a:lnSpc>
                          <a:spcPct val="100000"/>
                        </a:lnSpc>
                      </a:pPr>
                      <a:r>
                        <a:rPr lang="en-CA" sz="2000" dirty="0">
                          <a:solidFill>
                            <a:srgbClr val="000000"/>
                          </a:solidFill>
                          <a:ea typeface="新細明體"/>
                        </a:rPr>
                        <a:t>0.2033</a:t>
                      </a:r>
                      <a:endParaRPr sz="2000" dirty="0"/>
                    </a:p>
                  </a:txBody>
                  <a:tcPr marL="133727" marR="133727" marT="66864" marB="66864"/>
                </a:tc>
                <a:tc>
                  <a:txBody>
                    <a:bodyPr/>
                    <a:lstStyle/>
                    <a:p>
                      <a:pPr>
                        <a:lnSpc>
                          <a:spcPct val="100000"/>
                        </a:lnSpc>
                      </a:pPr>
                      <a:r>
                        <a:rPr lang="en-CA" sz="2000" dirty="0">
                          <a:solidFill>
                            <a:srgbClr val="000000"/>
                          </a:solidFill>
                          <a:ea typeface="新細明體"/>
                        </a:rPr>
                        <a:t>0.3980</a:t>
                      </a:r>
                      <a:endParaRPr sz="2000" dirty="0"/>
                    </a:p>
                  </a:txBody>
                  <a:tcPr marL="133727" marR="133727" marT="66864" marB="66864"/>
                </a:tc>
                <a:tc>
                  <a:txBody>
                    <a:bodyPr/>
                    <a:lstStyle/>
                    <a:p>
                      <a:pPr>
                        <a:lnSpc>
                          <a:spcPct val="100000"/>
                        </a:lnSpc>
                      </a:pPr>
                      <a:r>
                        <a:rPr lang="en-CA" sz="2000" dirty="0">
                          <a:solidFill>
                            <a:srgbClr val="000000"/>
                          </a:solidFill>
                          <a:ea typeface="新細明體"/>
                        </a:rPr>
                        <a:t>0.1339</a:t>
                      </a:r>
                      <a:endParaRPr sz="2000" dirty="0"/>
                    </a:p>
                  </a:txBody>
                  <a:tcPr marL="133727" marR="133727" marT="66864" marB="66864"/>
                </a:tc>
                <a:extLst>
                  <a:ext uri="{0D108BD9-81ED-4DB2-BD59-A6C34878D82A}">
                    <a16:rowId xmlns:a16="http://schemas.microsoft.com/office/drawing/2014/main" val="10002"/>
                  </a:ext>
                </a:extLst>
              </a:tr>
              <a:tr h="473307">
                <a:tc>
                  <a:txBody>
                    <a:bodyPr/>
                    <a:lstStyle/>
                    <a:p>
                      <a:pPr>
                        <a:lnSpc>
                          <a:spcPct val="100000"/>
                        </a:lnSpc>
                      </a:pPr>
                      <a:r>
                        <a:rPr lang="en-CA" sz="2000" b="1" dirty="0">
                          <a:solidFill>
                            <a:srgbClr val="000000"/>
                          </a:solidFill>
                          <a:ea typeface="新細明體"/>
                        </a:rPr>
                        <a:t>NEIGH-MI</a:t>
                      </a:r>
                      <a:endParaRPr sz="2000" dirty="0"/>
                    </a:p>
                  </a:txBody>
                  <a:tcPr marL="133727" marR="133727" marT="66864" marB="66864"/>
                </a:tc>
                <a:tc>
                  <a:txBody>
                    <a:bodyPr/>
                    <a:lstStyle/>
                    <a:p>
                      <a:pPr>
                        <a:lnSpc>
                          <a:spcPct val="100000"/>
                        </a:lnSpc>
                      </a:pPr>
                      <a:r>
                        <a:rPr lang="en-CA" sz="2000" dirty="0">
                          <a:solidFill>
                            <a:srgbClr val="000000"/>
                          </a:solidFill>
                          <a:ea typeface="新細明體"/>
                        </a:rPr>
                        <a:t>0.2031</a:t>
                      </a:r>
                      <a:endParaRPr sz="2000" dirty="0"/>
                    </a:p>
                  </a:txBody>
                  <a:tcPr marL="133727" marR="133727" marT="66864" marB="66864"/>
                </a:tc>
                <a:tc>
                  <a:txBody>
                    <a:bodyPr/>
                    <a:lstStyle/>
                    <a:p>
                      <a:pPr>
                        <a:lnSpc>
                          <a:spcPct val="100000"/>
                        </a:lnSpc>
                      </a:pPr>
                      <a:r>
                        <a:rPr lang="en-CA" sz="2000" dirty="0">
                          <a:solidFill>
                            <a:srgbClr val="000000"/>
                          </a:solidFill>
                          <a:ea typeface="新細明體"/>
                        </a:rPr>
                        <a:t>0.3970</a:t>
                      </a:r>
                      <a:endParaRPr sz="2000" dirty="0"/>
                    </a:p>
                  </a:txBody>
                  <a:tcPr marL="133727" marR="133727" marT="66864" marB="66864"/>
                </a:tc>
                <a:tc>
                  <a:txBody>
                    <a:bodyPr/>
                    <a:lstStyle/>
                    <a:p>
                      <a:pPr>
                        <a:lnSpc>
                          <a:spcPct val="100000"/>
                        </a:lnSpc>
                      </a:pPr>
                      <a:r>
                        <a:rPr lang="en-CA" sz="2000" dirty="0">
                          <a:solidFill>
                            <a:srgbClr val="000000"/>
                          </a:solidFill>
                          <a:ea typeface="新細明體"/>
                        </a:rPr>
                        <a:t>0.1326</a:t>
                      </a:r>
                      <a:endParaRPr sz="2000" dirty="0"/>
                    </a:p>
                  </a:txBody>
                  <a:tcPr marL="133727" marR="133727" marT="66864" marB="66864"/>
                </a:tc>
                <a:extLst>
                  <a:ext uri="{0D108BD9-81ED-4DB2-BD59-A6C34878D82A}">
                    <a16:rowId xmlns:a16="http://schemas.microsoft.com/office/drawing/2014/main" val="10003"/>
                  </a:ext>
                </a:extLst>
              </a:tr>
              <a:tr h="473307">
                <a:tc>
                  <a:txBody>
                    <a:bodyPr/>
                    <a:lstStyle/>
                    <a:p>
                      <a:pPr>
                        <a:lnSpc>
                          <a:spcPct val="100000"/>
                        </a:lnSpc>
                      </a:pPr>
                      <a:r>
                        <a:rPr lang="en-CA" sz="2000" b="1" dirty="0">
                          <a:solidFill>
                            <a:srgbClr val="000000"/>
                          </a:solidFill>
                          <a:ea typeface="新細明體"/>
                        </a:rPr>
                        <a:t>NEIGH-HAL</a:t>
                      </a:r>
                      <a:endParaRPr sz="2000" dirty="0"/>
                    </a:p>
                  </a:txBody>
                  <a:tcPr marL="133727" marR="133727" marT="66864" marB="66864"/>
                </a:tc>
                <a:tc>
                  <a:txBody>
                    <a:bodyPr/>
                    <a:lstStyle/>
                    <a:p>
                      <a:pPr>
                        <a:lnSpc>
                          <a:spcPct val="100000"/>
                        </a:lnSpc>
                      </a:pPr>
                      <a:r>
                        <a:rPr lang="en-CA" sz="2000" dirty="0">
                          <a:solidFill>
                            <a:srgbClr val="000000"/>
                          </a:solidFill>
                          <a:ea typeface="新細明體"/>
                        </a:rPr>
                        <a:t>0.1989</a:t>
                      </a:r>
                      <a:endParaRPr sz="2000" dirty="0"/>
                    </a:p>
                  </a:txBody>
                  <a:tcPr marL="133727" marR="133727" marT="66864" marB="66864"/>
                </a:tc>
                <a:tc>
                  <a:txBody>
                    <a:bodyPr/>
                    <a:lstStyle/>
                    <a:p>
                      <a:pPr>
                        <a:lnSpc>
                          <a:spcPct val="100000"/>
                        </a:lnSpc>
                      </a:pPr>
                      <a:r>
                        <a:rPr lang="en-CA" sz="2000" dirty="0">
                          <a:solidFill>
                            <a:srgbClr val="000000"/>
                          </a:solidFill>
                          <a:ea typeface="新細明體"/>
                        </a:rPr>
                        <a:t>0.3900</a:t>
                      </a:r>
                      <a:endParaRPr sz="2000" dirty="0"/>
                    </a:p>
                  </a:txBody>
                  <a:tcPr marL="133727" marR="133727" marT="66864" marB="66864"/>
                </a:tc>
                <a:tc>
                  <a:txBody>
                    <a:bodyPr/>
                    <a:lstStyle/>
                    <a:p>
                      <a:pPr>
                        <a:lnSpc>
                          <a:spcPct val="100000"/>
                        </a:lnSpc>
                      </a:pPr>
                      <a:r>
                        <a:rPr lang="en-CA" sz="2000" dirty="0">
                          <a:solidFill>
                            <a:srgbClr val="000000"/>
                          </a:solidFill>
                          <a:ea typeface="新細明體"/>
                        </a:rPr>
                        <a:t>0.1319</a:t>
                      </a:r>
                      <a:endParaRPr sz="2000" dirty="0"/>
                    </a:p>
                  </a:txBody>
                  <a:tcPr marL="133727" marR="133727" marT="66864" marB="66864"/>
                </a:tc>
                <a:extLst>
                  <a:ext uri="{0D108BD9-81ED-4DB2-BD59-A6C34878D82A}">
                    <a16:rowId xmlns:a16="http://schemas.microsoft.com/office/drawing/2014/main" val="10004"/>
                  </a:ext>
                </a:extLst>
              </a:tr>
              <a:tr h="473307">
                <a:tc>
                  <a:txBody>
                    <a:bodyPr/>
                    <a:lstStyle/>
                    <a:p>
                      <a:pPr>
                        <a:lnSpc>
                          <a:spcPct val="100000"/>
                        </a:lnSpc>
                      </a:pPr>
                      <a:r>
                        <a:rPr lang="en-CA" sz="2000" b="1" dirty="0">
                          <a:solidFill>
                            <a:srgbClr val="000000"/>
                          </a:solidFill>
                          <a:ea typeface="新細明體"/>
                        </a:rPr>
                        <a:t>DB-MI</a:t>
                      </a:r>
                      <a:endParaRPr sz="2000" dirty="0"/>
                    </a:p>
                  </a:txBody>
                  <a:tcPr marL="133727" marR="133727" marT="66864" marB="66864"/>
                </a:tc>
                <a:tc>
                  <a:txBody>
                    <a:bodyPr/>
                    <a:lstStyle/>
                    <a:p>
                      <a:pPr>
                        <a:lnSpc>
                          <a:spcPct val="100000"/>
                        </a:lnSpc>
                      </a:pPr>
                      <a:r>
                        <a:rPr lang="en-CA" sz="2000" b="1" dirty="0">
                          <a:solidFill>
                            <a:srgbClr val="000000"/>
                          </a:solidFill>
                          <a:ea typeface="新細明體"/>
                        </a:rPr>
                        <a:t>0.2073</a:t>
                      </a:r>
                      <a:endParaRPr sz="2000" b="1" dirty="0"/>
                    </a:p>
                  </a:txBody>
                  <a:tcPr marL="133727" marR="133727" marT="66864" marB="66864"/>
                </a:tc>
                <a:tc>
                  <a:txBody>
                    <a:bodyPr/>
                    <a:lstStyle/>
                    <a:p>
                      <a:pPr>
                        <a:lnSpc>
                          <a:spcPct val="100000"/>
                        </a:lnSpc>
                      </a:pPr>
                      <a:r>
                        <a:rPr lang="en-CA" sz="2000" b="1" dirty="0">
                          <a:solidFill>
                            <a:srgbClr val="000000"/>
                          </a:solidFill>
                          <a:ea typeface="新細明體"/>
                        </a:rPr>
                        <a:t>0.4160</a:t>
                      </a:r>
                      <a:endParaRPr sz="2000" b="1" dirty="0"/>
                    </a:p>
                  </a:txBody>
                  <a:tcPr marL="133727" marR="133727" marT="66864" marB="66864"/>
                </a:tc>
                <a:tc>
                  <a:txBody>
                    <a:bodyPr/>
                    <a:lstStyle/>
                    <a:p>
                      <a:pPr>
                        <a:lnSpc>
                          <a:spcPct val="100000"/>
                        </a:lnSpc>
                      </a:pPr>
                      <a:r>
                        <a:rPr lang="en-CA" sz="2000" b="1" dirty="0">
                          <a:solidFill>
                            <a:srgbClr val="000000"/>
                          </a:solidFill>
                          <a:ea typeface="新細明體"/>
                        </a:rPr>
                        <a:t>0.1468</a:t>
                      </a:r>
                      <a:endParaRPr sz="2000" b="1" dirty="0"/>
                    </a:p>
                  </a:txBody>
                  <a:tcPr marL="133727" marR="133727" marT="66864" marB="66864"/>
                </a:tc>
                <a:extLst>
                  <a:ext uri="{0D108BD9-81ED-4DB2-BD59-A6C34878D82A}">
                    <a16:rowId xmlns:a16="http://schemas.microsoft.com/office/drawing/2014/main" val="10005"/>
                  </a:ext>
                </a:extLst>
              </a:tr>
              <a:tr h="473307">
                <a:tc>
                  <a:txBody>
                    <a:bodyPr/>
                    <a:lstStyle/>
                    <a:p>
                      <a:pPr>
                        <a:lnSpc>
                          <a:spcPct val="100000"/>
                        </a:lnSpc>
                      </a:pPr>
                      <a:r>
                        <a:rPr lang="en-CA" sz="2000" b="1" dirty="0">
                          <a:solidFill>
                            <a:srgbClr val="000000"/>
                          </a:solidFill>
                          <a:ea typeface="新細明體"/>
                        </a:rPr>
                        <a:t>DB-HAL</a:t>
                      </a:r>
                      <a:endParaRPr sz="2000" dirty="0"/>
                    </a:p>
                  </a:txBody>
                  <a:tcPr marL="133727" marR="133727" marT="66864" marB="66864"/>
                </a:tc>
                <a:tc>
                  <a:txBody>
                    <a:bodyPr/>
                    <a:lstStyle/>
                    <a:p>
                      <a:pPr>
                        <a:lnSpc>
                          <a:spcPct val="100000"/>
                        </a:lnSpc>
                      </a:pPr>
                      <a:r>
                        <a:rPr lang="en-CA" sz="2000" dirty="0">
                          <a:solidFill>
                            <a:srgbClr val="000000"/>
                          </a:solidFill>
                          <a:ea typeface="新細明體"/>
                        </a:rPr>
                        <a:t>0.2059</a:t>
                      </a:r>
                      <a:endParaRPr sz="2000" dirty="0"/>
                    </a:p>
                  </a:txBody>
                  <a:tcPr marL="133727" marR="133727" marT="66864" marB="66864"/>
                </a:tc>
                <a:tc>
                  <a:txBody>
                    <a:bodyPr/>
                    <a:lstStyle/>
                    <a:p>
                      <a:pPr>
                        <a:lnSpc>
                          <a:spcPct val="100000"/>
                        </a:lnSpc>
                      </a:pPr>
                      <a:r>
                        <a:rPr lang="en-CA" sz="2000" dirty="0">
                          <a:solidFill>
                            <a:srgbClr val="000000"/>
                          </a:solidFill>
                          <a:ea typeface="新細明體"/>
                        </a:rPr>
                        <a:t>0.4080</a:t>
                      </a:r>
                      <a:endParaRPr sz="2000" dirty="0"/>
                    </a:p>
                  </a:txBody>
                  <a:tcPr marL="133727" marR="133727" marT="66864" marB="66864"/>
                </a:tc>
                <a:tc>
                  <a:txBody>
                    <a:bodyPr/>
                    <a:lstStyle/>
                    <a:p>
                      <a:pPr>
                        <a:lnSpc>
                          <a:spcPct val="100000"/>
                        </a:lnSpc>
                      </a:pPr>
                      <a:r>
                        <a:rPr lang="en-CA" sz="2000" dirty="0">
                          <a:solidFill>
                            <a:srgbClr val="000000"/>
                          </a:solidFill>
                          <a:ea typeface="新細明體"/>
                        </a:rPr>
                        <a:t>0.1411</a:t>
                      </a:r>
                      <a:endParaRPr sz="2000" dirty="0"/>
                    </a:p>
                  </a:txBody>
                  <a:tcPr marL="133727" marR="133727" marT="66864" marB="66864"/>
                </a:tc>
                <a:extLst>
                  <a:ext uri="{0D108BD9-81ED-4DB2-BD59-A6C34878D82A}">
                    <a16:rowId xmlns:a16="http://schemas.microsoft.com/office/drawing/2014/main" val="10006"/>
                  </a:ext>
                </a:extLst>
              </a:tr>
              <a:tr h="473307">
                <a:tc>
                  <a:txBody>
                    <a:bodyPr/>
                    <a:lstStyle/>
                    <a:p>
                      <a:pPr>
                        <a:lnSpc>
                          <a:spcPct val="100000"/>
                        </a:lnSpc>
                      </a:pPr>
                      <a:r>
                        <a:rPr lang="en-US" sz="2000" b="1" dirty="0">
                          <a:latin typeface="Arial" charset="0"/>
                        </a:rPr>
                        <a:t>FB-MI</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0.2055</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0.3990</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0.1336</a:t>
                      </a:r>
                      <a:endParaRPr sz="2000" dirty="0">
                        <a:latin typeface="Arial" charset="0"/>
                      </a:endParaRPr>
                    </a:p>
                  </a:txBody>
                  <a:tcPr marL="133727" marR="133727" marT="66864" marB="66864"/>
                </a:tc>
                <a:extLst>
                  <a:ext uri="{0D108BD9-81ED-4DB2-BD59-A6C34878D82A}">
                    <a16:rowId xmlns:a16="http://schemas.microsoft.com/office/drawing/2014/main" val="172462415"/>
                  </a:ext>
                </a:extLst>
              </a:tr>
              <a:tr h="473307">
                <a:tc>
                  <a:txBody>
                    <a:bodyPr/>
                    <a:lstStyle/>
                    <a:p>
                      <a:pPr>
                        <a:lnSpc>
                          <a:spcPct val="100000"/>
                        </a:lnSpc>
                      </a:pPr>
                      <a:r>
                        <a:rPr lang="en-US" sz="2000" b="1" dirty="0">
                          <a:latin typeface="Arial" charset="0"/>
                        </a:rPr>
                        <a:t>FB-HAL</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0.2056</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0.3960</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0.1384</a:t>
                      </a:r>
                      <a:endParaRPr sz="2000" dirty="0">
                        <a:latin typeface="Arial" charset="0"/>
                      </a:endParaRPr>
                    </a:p>
                  </a:txBody>
                  <a:tcPr marL="133727" marR="133727" marT="66864" marB="66864"/>
                </a:tc>
                <a:extLst>
                  <a:ext uri="{0D108BD9-81ED-4DB2-BD59-A6C34878D82A}">
                    <a16:rowId xmlns:a16="http://schemas.microsoft.com/office/drawing/2014/main" val="1751355629"/>
                  </a:ext>
                </a:extLst>
              </a:tr>
              <a:tr h="473307">
                <a:tc>
                  <a:txBody>
                    <a:bodyPr/>
                    <a:lstStyle/>
                    <a:p>
                      <a:pPr>
                        <a:lnSpc>
                          <a:spcPct val="100000"/>
                        </a:lnSpc>
                      </a:pPr>
                      <a:r>
                        <a:rPr lang="en-US" sz="2000" b="1" dirty="0">
                          <a:latin typeface="Arial" charset="0"/>
                        </a:rPr>
                        <a:t>CNET</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0.2051</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0.3900</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0.1388</a:t>
                      </a:r>
                      <a:endParaRPr sz="2000" dirty="0">
                        <a:latin typeface="Arial" charset="0"/>
                      </a:endParaRPr>
                    </a:p>
                  </a:txBody>
                  <a:tcPr marL="133727" marR="133727" marT="66864" marB="66864"/>
                </a:tc>
                <a:extLst>
                  <a:ext uri="{0D108BD9-81ED-4DB2-BD59-A6C34878D82A}">
                    <a16:rowId xmlns:a16="http://schemas.microsoft.com/office/drawing/2014/main" val="2497975524"/>
                  </a:ext>
                </a:extLst>
              </a:tr>
              <a:tr h="473307">
                <a:tc>
                  <a:txBody>
                    <a:bodyPr/>
                    <a:lstStyle/>
                    <a:p>
                      <a:pPr>
                        <a:lnSpc>
                          <a:spcPct val="100000"/>
                        </a:lnSpc>
                      </a:pPr>
                      <a:r>
                        <a:rPr lang="en-CA" sz="2000" b="1" dirty="0">
                          <a:solidFill>
                            <a:srgbClr val="000000"/>
                          </a:solidFill>
                          <a:ea typeface="新細明體"/>
                        </a:rPr>
                        <a:t>CNET-MI</a:t>
                      </a:r>
                      <a:endParaRPr sz="2000" dirty="0"/>
                    </a:p>
                  </a:txBody>
                  <a:tcPr marL="133727" marR="133727" marT="66864" marB="66864"/>
                </a:tc>
                <a:tc>
                  <a:txBody>
                    <a:bodyPr/>
                    <a:lstStyle/>
                    <a:p>
                      <a:pPr>
                        <a:lnSpc>
                          <a:spcPct val="100000"/>
                        </a:lnSpc>
                      </a:pPr>
                      <a:r>
                        <a:rPr lang="en-CA" sz="2000" dirty="0">
                          <a:solidFill>
                            <a:srgbClr val="000000"/>
                          </a:solidFill>
                          <a:ea typeface="新細明體"/>
                        </a:rPr>
                        <a:t>0.2042</a:t>
                      </a:r>
                      <a:endParaRPr sz="2000" dirty="0"/>
                    </a:p>
                  </a:txBody>
                  <a:tcPr marL="133727" marR="133727" marT="66864" marB="66864"/>
                </a:tc>
                <a:tc>
                  <a:txBody>
                    <a:bodyPr/>
                    <a:lstStyle/>
                    <a:p>
                      <a:pPr>
                        <a:lnSpc>
                          <a:spcPct val="100000"/>
                        </a:lnSpc>
                      </a:pPr>
                      <a:r>
                        <a:rPr lang="en-CA" sz="2000" dirty="0">
                          <a:solidFill>
                            <a:srgbClr val="000000"/>
                          </a:solidFill>
                          <a:ea typeface="新細明體"/>
                        </a:rPr>
                        <a:t>0.3920</a:t>
                      </a:r>
                      <a:endParaRPr sz="2000" dirty="0"/>
                    </a:p>
                  </a:txBody>
                  <a:tcPr marL="133727" marR="133727" marT="66864" marB="66864"/>
                </a:tc>
                <a:tc>
                  <a:txBody>
                    <a:bodyPr/>
                    <a:lstStyle/>
                    <a:p>
                      <a:pPr>
                        <a:lnSpc>
                          <a:spcPct val="100000"/>
                        </a:lnSpc>
                      </a:pPr>
                      <a:r>
                        <a:rPr lang="en-CA" sz="2000" dirty="0">
                          <a:solidFill>
                            <a:srgbClr val="000000"/>
                          </a:solidFill>
                          <a:ea typeface="新細明體"/>
                        </a:rPr>
                        <a:t>0.1371</a:t>
                      </a:r>
                      <a:endParaRPr sz="2000" dirty="0"/>
                    </a:p>
                  </a:txBody>
                  <a:tcPr marL="133727" marR="133727" marT="66864" marB="66864"/>
                </a:tc>
                <a:extLst>
                  <a:ext uri="{0D108BD9-81ED-4DB2-BD59-A6C34878D82A}">
                    <a16:rowId xmlns:a16="http://schemas.microsoft.com/office/drawing/2014/main" val="10007"/>
                  </a:ext>
                </a:extLst>
              </a:tr>
              <a:tr h="473307">
                <a:tc>
                  <a:txBody>
                    <a:bodyPr/>
                    <a:lstStyle/>
                    <a:p>
                      <a:pPr>
                        <a:lnSpc>
                          <a:spcPct val="100000"/>
                        </a:lnSpc>
                      </a:pPr>
                      <a:r>
                        <a:rPr lang="en-CA" sz="2000" b="1" dirty="0">
                          <a:solidFill>
                            <a:srgbClr val="000000"/>
                          </a:solidFill>
                          <a:ea typeface="新細明體"/>
                        </a:rPr>
                        <a:t>CNET-HAL</a:t>
                      </a:r>
                      <a:endParaRPr sz="2000" dirty="0"/>
                    </a:p>
                  </a:txBody>
                  <a:tcPr marL="133727" marR="133727" marT="66864" marB="66864"/>
                </a:tc>
                <a:tc>
                  <a:txBody>
                    <a:bodyPr/>
                    <a:lstStyle/>
                    <a:p>
                      <a:pPr>
                        <a:lnSpc>
                          <a:spcPct val="100000"/>
                        </a:lnSpc>
                      </a:pPr>
                      <a:r>
                        <a:rPr lang="en-CA" sz="2000" dirty="0">
                          <a:solidFill>
                            <a:srgbClr val="000000"/>
                          </a:solidFill>
                          <a:ea typeface="新細明體"/>
                        </a:rPr>
                        <a:t>0.2058</a:t>
                      </a:r>
                      <a:endParaRPr sz="2000" dirty="0"/>
                    </a:p>
                  </a:txBody>
                  <a:tcPr marL="133727" marR="133727" marT="66864" marB="66864"/>
                </a:tc>
                <a:tc>
                  <a:txBody>
                    <a:bodyPr/>
                    <a:lstStyle/>
                    <a:p>
                      <a:pPr>
                        <a:lnSpc>
                          <a:spcPct val="100000"/>
                        </a:lnSpc>
                      </a:pPr>
                      <a:r>
                        <a:rPr lang="en-CA" sz="2000" dirty="0">
                          <a:solidFill>
                            <a:srgbClr val="000000"/>
                          </a:solidFill>
                          <a:ea typeface="新細明體"/>
                        </a:rPr>
                        <a:t>0.3920</a:t>
                      </a:r>
                      <a:endParaRPr sz="2000" dirty="0"/>
                    </a:p>
                  </a:txBody>
                  <a:tcPr marL="133727" marR="133727" marT="66864" marB="66864"/>
                </a:tc>
                <a:tc>
                  <a:txBody>
                    <a:bodyPr/>
                    <a:lstStyle/>
                    <a:p>
                      <a:pPr>
                        <a:lnSpc>
                          <a:spcPct val="100000"/>
                        </a:lnSpc>
                      </a:pPr>
                      <a:r>
                        <a:rPr lang="en-CA" sz="2000" dirty="0">
                          <a:solidFill>
                            <a:srgbClr val="000000"/>
                          </a:solidFill>
                          <a:ea typeface="新細明體"/>
                        </a:rPr>
                        <a:t>0.1388</a:t>
                      </a:r>
                      <a:endParaRPr sz="2000" dirty="0"/>
                    </a:p>
                  </a:txBody>
                  <a:tcPr marL="133727" marR="133727" marT="66864" marB="66864"/>
                </a:tc>
                <a:extLst>
                  <a:ext uri="{0D108BD9-81ED-4DB2-BD59-A6C34878D82A}">
                    <a16:rowId xmlns:a16="http://schemas.microsoft.com/office/drawing/2014/main" val="10008"/>
                  </a:ext>
                </a:extLst>
              </a:tr>
            </a:tbl>
          </a:graphicData>
        </a:graphic>
      </p:graphicFrame>
      <p:sp>
        <p:nvSpPr>
          <p:cNvPr id="61" name="CustomShape 21"/>
          <p:cNvSpPr/>
          <p:nvPr/>
        </p:nvSpPr>
        <p:spPr>
          <a:xfrm>
            <a:off x="10249864" y="12512444"/>
            <a:ext cx="10947716" cy="1862848"/>
          </a:xfrm>
          <a:prstGeom prst="rect">
            <a:avLst/>
          </a:prstGeom>
          <a:noFill/>
          <a:ln>
            <a:noFill/>
          </a:ln>
        </p:spPr>
        <p:txBody>
          <a:bodyPr lIns="131621" tIns="65811" rIns="131621" bIns="65811" anchor="t"/>
          <a:lstStyle/>
          <a:p>
            <a:pPr>
              <a:lnSpc>
                <a:spcPct val="100000"/>
              </a:lnSpc>
            </a:pPr>
            <a:r>
              <a:rPr lang="en-CA" sz="2100" b="1" dirty="0">
                <a:solidFill>
                  <a:srgbClr val="000000"/>
                </a:solidFill>
                <a:latin typeface="Arial"/>
                <a:ea typeface="新細明體"/>
              </a:rPr>
              <a:t>HAL:</a:t>
            </a:r>
            <a:r>
              <a:rPr lang="en-CA" sz="2100" dirty="0">
                <a:solidFill>
                  <a:srgbClr val="000000"/>
                </a:solidFill>
                <a:latin typeface="Arial"/>
                <a:ea typeface="新細明體"/>
              </a:rPr>
              <a:t> edge weights in term graph are calculated using Hyperspace Analog to Language</a:t>
            </a:r>
            <a:endParaRPr sz="2100" dirty="0"/>
          </a:p>
          <a:p>
            <a:pPr>
              <a:lnSpc>
                <a:spcPct val="100000"/>
              </a:lnSpc>
            </a:pPr>
            <a:r>
              <a:rPr lang="en-CA" sz="2100" b="1" dirty="0">
                <a:solidFill>
                  <a:srgbClr val="000000"/>
                </a:solidFill>
                <a:latin typeface="Arial"/>
                <a:ea typeface="新細明體"/>
              </a:rPr>
              <a:t>MI: </a:t>
            </a:r>
            <a:r>
              <a:rPr lang="en-CA" sz="2100" dirty="0">
                <a:solidFill>
                  <a:srgbClr val="000000"/>
                </a:solidFill>
                <a:latin typeface="Arial"/>
                <a:ea typeface="新細明體"/>
              </a:rPr>
              <a:t>edge weights in term graph are calculated using Mutual Information</a:t>
            </a:r>
            <a:r>
              <a:rPr lang="en-CA" sz="2100" b="1" dirty="0">
                <a:solidFill>
                  <a:srgbClr val="000000"/>
                </a:solidFill>
                <a:latin typeface="Arial"/>
                <a:ea typeface="新細明體"/>
              </a:rPr>
              <a:t> </a:t>
            </a:r>
            <a:endParaRPr sz="2100" dirty="0"/>
          </a:p>
          <a:p>
            <a:pPr>
              <a:lnSpc>
                <a:spcPct val="100000"/>
              </a:lnSpc>
            </a:pPr>
            <a:r>
              <a:rPr lang="en-CA" sz="2100" b="1" dirty="0">
                <a:solidFill>
                  <a:srgbClr val="000000"/>
                </a:solidFill>
                <a:latin typeface="Arial"/>
                <a:ea typeface="新細明體"/>
              </a:rPr>
              <a:t>NEIGH: </a:t>
            </a:r>
            <a:r>
              <a:rPr lang="en-CA" sz="2100" dirty="0">
                <a:solidFill>
                  <a:srgbClr val="000000"/>
                </a:solidFill>
                <a:latin typeface="Arial"/>
                <a:ea typeface="新細明體"/>
              </a:rPr>
              <a:t>all neighbors of query terms are used in query expansion LM (Bai et al., CIKM’05)</a:t>
            </a:r>
            <a:endParaRPr sz="2100" dirty="0"/>
          </a:p>
          <a:p>
            <a:pPr>
              <a:lnSpc>
                <a:spcPct val="100000"/>
              </a:lnSpc>
            </a:pPr>
            <a:r>
              <a:rPr lang="en-CA" sz="2100" b="1" dirty="0">
                <a:solidFill>
                  <a:srgbClr val="000000"/>
                </a:solidFill>
                <a:latin typeface="Arial"/>
                <a:ea typeface="新細明體"/>
              </a:rPr>
              <a:t>DB: </a:t>
            </a:r>
            <a:r>
              <a:rPr lang="en-CA" sz="2100" dirty="0">
                <a:solidFill>
                  <a:srgbClr val="000000"/>
                </a:solidFill>
                <a:latin typeface="Arial"/>
                <a:ea typeface="新細明體"/>
              </a:rPr>
              <a:t>term graph structure is derived from </a:t>
            </a:r>
            <a:r>
              <a:rPr lang="en-CA" sz="2100" dirty="0" err="1" smtClean="0">
                <a:solidFill>
                  <a:srgbClr val="000000"/>
                </a:solidFill>
                <a:latin typeface="Arial"/>
                <a:ea typeface="新細明體"/>
              </a:rPr>
              <a:t>DBpedia</a:t>
            </a:r>
            <a:r>
              <a:rPr lang="en-CA" sz="2100" dirty="0" smtClean="0">
                <a:solidFill>
                  <a:srgbClr val="000000"/>
                </a:solidFill>
                <a:latin typeface="Arial"/>
                <a:ea typeface="新細明體"/>
              </a:rPr>
              <a:t> </a:t>
            </a:r>
            <a:r>
              <a:rPr lang="en-CA" sz="2100" dirty="0">
                <a:solidFill>
                  <a:srgbClr val="000000"/>
                </a:solidFill>
                <a:latin typeface="Arial"/>
                <a:ea typeface="新細明體"/>
              </a:rPr>
              <a:t>3.9</a:t>
            </a:r>
            <a:endParaRPr sz="2100" dirty="0"/>
          </a:p>
          <a:p>
            <a:pPr>
              <a:lnSpc>
                <a:spcPct val="100000"/>
              </a:lnSpc>
            </a:pPr>
            <a:r>
              <a:rPr lang="en-CA" sz="2100" b="1" dirty="0">
                <a:solidFill>
                  <a:srgbClr val="000000"/>
                </a:solidFill>
                <a:latin typeface="Arial"/>
                <a:ea typeface="新細明體"/>
              </a:rPr>
              <a:t>FB</a:t>
            </a:r>
            <a:r>
              <a:rPr lang="en-CA" sz="2100" dirty="0">
                <a:solidFill>
                  <a:srgbClr val="000000"/>
                </a:solidFill>
                <a:latin typeface="Arial"/>
                <a:ea typeface="新細明體"/>
              </a:rPr>
              <a:t>: term graph structure is derived from the last version of Freebase</a:t>
            </a:r>
            <a:endParaRPr sz="2100" dirty="0"/>
          </a:p>
          <a:p>
            <a:pPr>
              <a:lnSpc>
                <a:spcPct val="100000"/>
              </a:lnSpc>
            </a:pPr>
            <a:r>
              <a:rPr lang="en-CA" sz="2100" b="1" dirty="0">
                <a:solidFill>
                  <a:srgbClr val="000000"/>
                </a:solidFill>
                <a:latin typeface="Arial"/>
                <a:ea typeface="新細明體"/>
              </a:rPr>
              <a:t>CNET: </a:t>
            </a:r>
            <a:r>
              <a:rPr lang="en-CA" sz="2100" dirty="0">
                <a:solidFill>
                  <a:srgbClr val="000000"/>
                </a:solidFill>
                <a:latin typeface="Arial"/>
                <a:ea typeface="新細明體"/>
              </a:rPr>
              <a:t>term graph structure is derived from </a:t>
            </a:r>
            <a:r>
              <a:rPr lang="en-CA" sz="2100" dirty="0" err="1">
                <a:solidFill>
                  <a:srgbClr val="000000"/>
                </a:solidFill>
                <a:latin typeface="Arial"/>
                <a:ea typeface="新細明體"/>
              </a:rPr>
              <a:t>ConceptNet</a:t>
            </a:r>
            <a:r>
              <a:rPr lang="en-CA" sz="2100" dirty="0">
                <a:solidFill>
                  <a:srgbClr val="000000"/>
                </a:solidFill>
                <a:latin typeface="Arial"/>
                <a:ea typeface="新細明體"/>
              </a:rPr>
              <a:t> </a:t>
            </a:r>
            <a:r>
              <a:rPr lang="en-CA" sz="2100" dirty="0">
                <a:solidFill>
                  <a:srgbClr val="000000"/>
                </a:solidFill>
                <a:latin typeface="Arial"/>
                <a:ea typeface="新細明體"/>
              </a:rPr>
              <a:t>5</a:t>
            </a:r>
            <a:endParaRPr sz="2100" dirty="0"/>
          </a:p>
        </p:txBody>
      </p:sp>
      <p:graphicFrame>
        <p:nvGraphicFramePr>
          <p:cNvPr id="62" name="Table 22"/>
          <p:cNvGraphicFramePr/>
          <p:nvPr>
            <p:extLst>
              <p:ext uri="{D42A27DB-BD31-4B8C-83A1-F6EECF244321}">
                <p14:modId xmlns:p14="http://schemas.microsoft.com/office/powerpoint/2010/main" val="2692233832"/>
              </p:ext>
            </p:extLst>
          </p:nvPr>
        </p:nvGraphicFramePr>
        <p:xfrm>
          <a:off x="7713241" y="14718639"/>
          <a:ext cx="5918211" cy="5774345"/>
        </p:xfrm>
        <a:graphic>
          <a:graphicData uri="http://schemas.openxmlformats.org/drawingml/2006/table">
            <a:tbl>
              <a:tblPr/>
              <a:tblGrid>
                <a:gridCol w="1887973">
                  <a:extLst>
                    <a:ext uri="{9D8B030D-6E8A-4147-A177-3AD203B41FA5}">
                      <a16:colId xmlns:a16="http://schemas.microsoft.com/office/drawing/2014/main" val="20000"/>
                    </a:ext>
                  </a:extLst>
                </a:gridCol>
                <a:gridCol w="1449411">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473307">
                <a:tc>
                  <a:txBody>
                    <a:bodyPr/>
                    <a:lstStyle/>
                    <a:p>
                      <a:pPr>
                        <a:lnSpc>
                          <a:spcPct val="100000"/>
                        </a:lnSpc>
                      </a:pPr>
                      <a:r>
                        <a:rPr lang="en-CA" sz="2000" b="1" dirty="0">
                          <a:solidFill>
                            <a:srgbClr val="000000"/>
                          </a:solidFill>
                          <a:ea typeface="新細明體"/>
                        </a:rPr>
                        <a:t>Method</a:t>
                      </a:r>
                      <a:endParaRPr sz="2600" dirty="0"/>
                    </a:p>
                  </a:txBody>
                  <a:tcPr marL="133727" marR="133727" marT="66864" marB="66864"/>
                </a:tc>
                <a:tc>
                  <a:txBody>
                    <a:bodyPr/>
                    <a:lstStyle/>
                    <a:p>
                      <a:pPr>
                        <a:lnSpc>
                          <a:spcPct val="100000"/>
                        </a:lnSpc>
                      </a:pPr>
                      <a:r>
                        <a:rPr lang="en-CA" sz="2000" b="1" dirty="0">
                          <a:solidFill>
                            <a:srgbClr val="000000"/>
                          </a:solidFill>
                          <a:ea typeface="新細明體"/>
                        </a:rPr>
                        <a:t>MAP</a:t>
                      </a:r>
                      <a:endParaRPr sz="2600" dirty="0"/>
                    </a:p>
                  </a:txBody>
                  <a:tcPr marL="133727" marR="133727" marT="66864" marB="66864"/>
                </a:tc>
                <a:tc>
                  <a:txBody>
                    <a:bodyPr/>
                    <a:lstStyle/>
                    <a:p>
                      <a:pPr>
                        <a:lnSpc>
                          <a:spcPct val="100000"/>
                        </a:lnSpc>
                      </a:pPr>
                      <a:r>
                        <a:rPr lang="en-CA" sz="2000" b="1" dirty="0">
                          <a:solidFill>
                            <a:srgbClr val="000000"/>
                          </a:solidFill>
                          <a:ea typeface="新細明體"/>
                        </a:rPr>
                        <a:t>P@20</a:t>
                      </a:r>
                      <a:endParaRPr sz="26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600" dirty="0"/>
                    </a:p>
                  </a:txBody>
                  <a:tcPr marL="133727" marR="133727" marT="66864" marB="66864"/>
                </a:tc>
                <a:extLst>
                  <a:ext uri="{0D108BD9-81ED-4DB2-BD59-A6C34878D82A}">
                    <a16:rowId xmlns:a16="http://schemas.microsoft.com/office/drawing/2014/main" val="10000"/>
                  </a:ext>
                </a:extLst>
              </a:tr>
              <a:tr h="473307">
                <a:tc>
                  <a:txBody>
                    <a:bodyPr/>
                    <a:lstStyle/>
                    <a:p>
                      <a:pPr>
                        <a:lnSpc>
                          <a:spcPct val="100000"/>
                        </a:lnSpc>
                      </a:pPr>
                      <a:r>
                        <a:rPr lang="en-CA" sz="2000" b="1" dirty="0">
                          <a:solidFill>
                            <a:srgbClr val="000000"/>
                          </a:solidFill>
                          <a:ea typeface="新細明體"/>
                        </a:rPr>
                        <a:t>KL-DIR</a:t>
                      </a:r>
                      <a:endParaRPr sz="2600" dirty="0"/>
                    </a:p>
                  </a:txBody>
                  <a:tcPr marL="133727" marR="133727" marT="66864" marB="66864"/>
                </a:tc>
                <a:tc>
                  <a:txBody>
                    <a:bodyPr/>
                    <a:lstStyle/>
                    <a:p>
                      <a:pPr>
                        <a:lnSpc>
                          <a:spcPct val="100000"/>
                        </a:lnSpc>
                      </a:pPr>
                      <a:r>
                        <a:rPr lang="en-CA" sz="2000" dirty="0">
                          <a:solidFill>
                            <a:srgbClr val="000000"/>
                          </a:solidFill>
                          <a:ea typeface="新細明體"/>
                        </a:rPr>
                        <a:t>0.2413</a:t>
                      </a:r>
                      <a:endParaRPr sz="2600" dirty="0"/>
                    </a:p>
                  </a:txBody>
                  <a:tcPr marL="133727" marR="133727" marT="66864" marB="66864"/>
                </a:tc>
                <a:tc>
                  <a:txBody>
                    <a:bodyPr/>
                    <a:lstStyle/>
                    <a:p>
                      <a:pPr>
                        <a:lnSpc>
                          <a:spcPct val="100000"/>
                        </a:lnSpc>
                      </a:pPr>
                      <a:r>
                        <a:rPr lang="en-CA" sz="2000" dirty="0">
                          <a:solidFill>
                            <a:srgbClr val="000000"/>
                          </a:solidFill>
                          <a:ea typeface="新細明體"/>
                        </a:rPr>
                        <a:t>0.3460</a:t>
                      </a:r>
                      <a:endParaRPr sz="2600" dirty="0"/>
                    </a:p>
                  </a:txBody>
                  <a:tcPr marL="133727" marR="133727" marT="66864" marB="66864"/>
                </a:tc>
                <a:tc>
                  <a:txBody>
                    <a:bodyPr/>
                    <a:lstStyle/>
                    <a:p>
                      <a:pPr>
                        <a:lnSpc>
                          <a:spcPct val="100000"/>
                        </a:lnSpc>
                      </a:pPr>
                      <a:r>
                        <a:rPr lang="en-CA" sz="2000" dirty="0">
                          <a:solidFill>
                            <a:srgbClr val="000000"/>
                          </a:solidFill>
                          <a:ea typeface="新細明體"/>
                        </a:rPr>
                        <a:t>0.1349</a:t>
                      </a:r>
                      <a:endParaRPr sz="2600" dirty="0"/>
                    </a:p>
                  </a:txBody>
                  <a:tcPr marL="133727" marR="133727" marT="66864" marB="66864"/>
                </a:tc>
                <a:extLst>
                  <a:ext uri="{0D108BD9-81ED-4DB2-BD59-A6C34878D82A}">
                    <a16:rowId xmlns:a16="http://schemas.microsoft.com/office/drawing/2014/main" val="10001"/>
                  </a:ext>
                </a:extLst>
              </a:tr>
              <a:tr h="473307">
                <a:tc>
                  <a:txBody>
                    <a:bodyPr/>
                    <a:lstStyle/>
                    <a:p>
                      <a:pPr>
                        <a:lnSpc>
                          <a:spcPct val="100000"/>
                        </a:lnSpc>
                      </a:pPr>
                      <a:r>
                        <a:rPr lang="en-CA" sz="2000" b="1" dirty="0">
                          <a:solidFill>
                            <a:srgbClr val="000000"/>
                          </a:solidFill>
                          <a:ea typeface="新細明體"/>
                        </a:rPr>
                        <a:t>TM</a:t>
                      </a:r>
                      <a:endParaRPr sz="2600" dirty="0"/>
                    </a:p>
                  </a:txBody>
                  <a:tcPr marL="133727" marR="133727" marT="66864" marB="66864"/>
                </a:tc>
                <a:tc>
                  <a:txBody>
                    <a:bodyPr/>
                    <a:lstStyle/>
                    <a:p>
                      <a:pPr>
                        <a:lnSpc>
                          <a:spcPct val="100000"/>
                        </a:lnSpc>
                      </a:pPr>
                      <a:r>
                        <a:rPr lang="en-CA" sz="2000" dirty="0">
                          <a:solidFill>
                            <a:srgbClr val="000000"/>
                          </a:solidFill>
                          <a:ea typeface="新細明體"/>
                        </a:rPr>
                        <a:t>0.2426</a:t>
                      </a:r>
                      <a:endParaRPr sz="2600" dirty="0"/>
                    </a:p>
                  </a:txBody>
                  <a:tcPr marL="133727" marR="133727" marT="66864" marB="66864"/>
                </a:tc>
                <a:tc>
                  <a:txBody>
                    <a:bodyPr/>
                    <a:lstStyle/>
                    <a:p>
                      <a:pPr>
                        <a:lnSpc>
                          <a:spcPct val="100000"/>
                        </a:lnSpc>
                      </a:pPr>
                      <a:r>
                        <a:rPr lang="en-CA" sz="2000" dirty="0">
                          <a:solidFill>
                            <a:srgbClr val="000000"/>
                          </a:solidFill>
                          <a:ea typeface="新細明體"/>
                        </a:rPr>
                        <a:t>0.3488</a:t>
                      </a:r>
                      <a:endParaRPr sz="2600" dirty="0"/>
                    </a:p>
                  </a:txBody>
                  <a:tcPr marL="133727" marR="133727" marT="66864" marB="66864"/>
                </a:tc>
                <a:tc>
                  <a:txBody>
                    <a:bodyPr/>
                    <a:lstStyle/>
                    <a:p>
                      <a:pPr>
                        <a:lnSpc>
                          <a:spcPct val="100000"/>
                        </a:lnSpc>
                      </a:pPr>
                      <a:r>
                        <a:rPr lang="en-CA" sz="2000" dirty="0">
                          <a:solidFill>
                            <a:srgbClr val="000000"/>
                          </a:solidFill>
                          <a:ea typeface="新細明體"/>
                        </a:rPr>
                        <a:t>0.1360</a:t>
                      </a:r>
                      <a:endParaRPr sz="2600" dirty="0"/>
                    </a:p>
                  </a:txBody>
                  <a:tcPr marL="133727" marR="133727" marT="66864" marB="66864"/>
                </a:tc>
                <a:extLst>
                  <a:ext uri="{0D108BD9-81ED-4DB2-BD59-A6C34878D82A}">
                    <a16:rowId xmlns:a16="http://schemas.microsoft.com/office/drawing/2014/main" val="10002"/>
                  </a:ext>
                </a:extLst>
              </a:tr>
              <a:tr h="473307">
                <a:tc>
                  <a:txBody>
                    <a:bodyPr/>
                    <a:lstStyle/>
                    <a:p>
                      <a:pPr>
                        <a:lnSpc>
                          <a:spcPct val="100000"/>
                        </a:lnSpc>
                      </a:pPr>
                      <a:r>
                        <a:rPr lang="en-CA" sz="2000" b="1" dirty="0">
                          <a:solidFill>
                            <a:srgbClr val="000000"/>
                          </a:solidFill>
                          <a:ea typeface="新細明體"/>
                        </a:rPr>
                        <a:t>NEIGH-MI</a:t>
                      </a:r>
                      <a:endParaRPr sz="2600" dirty="0"/>
                    </a:p>
                  </a:txBody>
                  <a:tcPr marL="133727" marR="133727" marT="66864" marB="66864"/>
                </a:tc>
                <a:tc>
                  <a:txBody>
                    <a:bodyPr/>
                    <a:lstStyle/>
                    <a:p>
                      <a:pPr>
                        <a:lnSpc>
                          <a:spcPct val="100000"/>
                        </a:lnSpc>
                      </a:pPr>
                      <a:r>
                        <a:rPr lang="en-CA" sz="2000" dirty="0">
                          <a:solidFill>
                            <a:srgbClr val="000000"/>
                          </a:solidFill>
                          <a:ea typeface="新細明體"/>
                        </a:rPr>
                        <a:t>0.2432</a:t>
                      </a:r>
                      <a:endParaRPr sz="2600" dirty="0"/>
                    </a:p>
                  </a:txBody>
                  <a:tcPr marL="133727" marR="133727" marT="66864" marB="66864"/>
                </a:tc>
                <a:tc>
                  <a:txBody>
                    <a:bodyPr/>
                    <a:lstStyle/>
                    <a:p>
                      <a:pPr>
                        <a:lnSpc>
                          <a:spcPct val="100000"/>
                        </a:lnSpc>
                      </a:pPr>
                      <a:r>
                        <a:rPr lang="en-CA" sz="2000" dirty="0">
                          <a:solidFill>
                            <a:srgbClr val="000000"/>
                          </a:solidFill>
                          <a:ea typeface="新細明體"/>
                        </a:rPr>
                        <a:t>0.3460</a:t>
                      </a:r>
                      <a:endParaRPr sz="2600" dirty="0"/>
                    </a:p>
                  </a:txBody>
                  <a:tcPr marL="133727" marR="133727" marT="66864" marB="66864"/>
                </a:tc>
                <a:tc>
                  <a:txBody>
                    <a:bodyPr/>
                    <a:lstStyle/>
                    <a:p>
                      <a:pPr>
                        <a:lnSpc>
                          <a:spcPct val="100000"/>
                        </a:lnSpc>
                      </a:pPr>
                      <a:r>
                        <a:rPr lang="en-CA" sz="2000" dirty="0">
                          <a:solidFill>
                            <a:srgbClr val="000000"/>
                          </a:solidFill>
                          <a:ea typeface="新細明體"/>
                        </a:rPr>
                        <a:t>0.1360</a:t>
                      </a:r>
                      <a:endParaRPr sz="2600" dirty="0"/>
                    </a:p>
                  </a:txBody>
                  <a:tcPr marL="133727" marR="133727" marT="66864" marB="66864"/>
                </a:tc>
                <a:extLst>
                  <a:ext uri="{0D108BD9-81ED-4DB2-BD59-A6C34878D82A}">
                    <a16:rowId xmlns:a16="http://schemas.microsoft.com/office/drawing/2014/main" val="10003"/>
                  </a:ext>
                </a:extLst>
              </a:tr>
              <a:tr h="473307">
                <a:tc>
                  <a:txBody>
                    <a:bodyPr/>
                    <a:lstStyle/>
                    <a:p>
                      <a:pPr>
                        <a:lnSpc>
                          <a:spcPct val="100000"/>
                        </a:lnSpc>
                      </a:pPr>
                      <a:r>
                        <a:rPr lang="en-CA" sz="2000" b="1" dirty="0">
                          <a:solidFill>
                            <a:srgbClr val="000000"/>
                          </a:solidFill>
                          <a:ea typeface="新細明體"/>
                        </a:rPr>
                        <a:t>NEIGH-HAL</a:t>
                      </a:r>
                      <a:endParaRPr sz="2600" dirty="0"/>
                    </a:p>
                  </a:txBody>
                  <a:tcPr marL="133727" marR="133727" marT="66864" marB="66864"/>
                </a:tc>
                <a:tc>
                  <a:txBody>
                    <a:bodyPr/>
                    <a:lstStyle/>
                    <a:p>
                      <a:pPr>
                        <a:lnSpc>
                          <a:spcPct val="100000"/>
                        </a:lnSpc>
                      </a:pPr>
                      <a:r>
                        <a:rPr lang="en-CA" sz="2000" dirty="0">
                          <a:solidFill>
                            <a:srgbClr val="000000"/>
                          </a:solidFill>
                          <a:ea typeface="新細明體"/>
                        </a:rPr>
                        <a:t>0.2431</a:t>
                      </a:r>
                      <a:endParaRPr sz="2600" dirty="0"/>
                    </a:p>
                  </a:txBody>
                  <a:tcPr marL="133727" marR="133727" marT="66864" marB="66864"/>
                </a:tc>
                <a:tc>
                  <a:txBody>
                    <a:bodyPr/>
                    <a:lstStyle/>
                    <a:p>
                      <a:pPr>
                        <a:lnSpc>
                          <a:spcPct val="100000"/>
                        </a:lnSpc>
                      </a:pPr>
                      <a:r>
                        <a:rPr lang="en-CA" sz="2000" dirty="0">
                          <a:solidFill>
                            <a:srgbClr val="000000"/>
                          </a:solidFill>
                          <a:ea typeface="新細明體"/>
                        </a:rPr>
                        <a:t>0.3454</a:t>
                      </a:r>
                      <a:endParaRPr sz="2600" dirty="0"/>
                    </a:p>
                  </a:txBody>
                  <a:tcPr marL="133727" marR="133727" marT="66864" marB="66864"/>
                </a:tc>
                <a:tc>
                  <a:txBody>
                    <a:bodyPr/>
                    <a:lstStyle/>
                    <a:p>
                      <a:pPr>
                        <a:lnSpc>
                          <a:spcPct val="100000"/>
                        </a:lnSpc>
                      </a:pPr>
                      <a:r>
                        <a:rPr lang="en-CA" sz="2000" dirty="0">
                          <a:solidFill>
                            <a:srgbClr val="000000"/>
                          </a:solidFill>
                          <a:ea typeface="新細明體"/>
                        </a:rPr>
                        <a:t>0.1333</a:t>
                      </a:r>
                      <a:endParaRPr sz="2600" dirty="0"/>
                    </a:p>
                  </a:txBody>
                  <a:tcPr marL="133727" marR="133727" marT="66864" marB="66864"/>
                </a:tc>
                <a:extLst>
                  <a:ext uri="{0D108BD9-81ED-4DB2-BD59-A6C34878D82A}">
                    <a16:rowId xmlns:a16="http://schemas.microsoft.com/office/drawing/2014/main" val="10004"/>
                  </a:ext>
                </a:extLst>
              </a:tr>
              <a:tr h="473307">
                <a:tc>
                  <a:txBody>
                    <a:bodyPr/>
                    <a:lstStyle/>
                    <a:p>
                      <a:pPr>
                        <a:lnSpc>
                          <a:spcPct val="100000"/>
                        </a:lnSpc>
                      </a:pPr>
                      <a:r>
                        <a:rPr lang="en-CA" sz="2000" b="1" dirty="0">
                          <a:solidFill>
                            <a:srgbClr val="000000"/>
                          </a:solidFill>
                          <a:ea typeface="新細明體"/>
                        </a:rPr>
                        <a:t>DB-MI</a:t>
                      </a:r>
                      <a:endParaRPr sz="2600" dirty="0"/>
                    </a:p>
                  </a:txBody>
                  <a:tcPr marL="133727" marR="133727" marT="66864" marB="66864"/>
                </a:tc>
                <a:tc>
                  <a:txBody>
                    <a:bodyPr/>
                    <a:lstStyle/>
                    <a:p>
                      <a:pPr>
                        <a:lnSpc>
                          <a:spcPct val="100000"/>
                        </a:lnSpc>
                      </a:pPr>
                      <a:r>
                        <a:rPr lang="en-CA" sz="2000" dirty="0">
                          <a:solidFill>
                            <a:srgbClr val="000000"/>
                          </a:solidFill>
                          <a:ea typeface="新細明體"/>
                        </a:rPr>
                        <a:t>0.2482</a:t>
                      </a:r>
                      <a:endParaRPr sz="2600" dirty="0"/>
                    </a:p>
                  </a:txBody>
                  <a:tcPr marL="133727" marR="133727" marT="66864" marB="66864"/>
                </a:tc>
                <a:tc>
                  <a:txBody>
                    <a:bodyPr/>
                    <a:lstStyle/>
                    <a:p>
                      <a:pPr>
                        <a:lnSpc>
                          <a:spcPct val="100000"/>
                        </a:lnSpc>
                      </a:pPr>
                      <a:r>
                        <a:rPr lang="en-CA" sz="2000" dirty="0">
                          <a:solidFill>
                            <a:srgbClr val="000000"/>
                          </a:solidFill>
                          <a:ea typeface="新細明體"/>
                        </a:rPr>
                        <a:t>0.3524</a:t>
                      </a:r>
                      <a:endParaRPr sz="2600" dirty="0"/>
                    </a:p>
                  </a:txBody>
                  <a:tcPr marL="133727" marR="133727" marT="66864" marB="66864"/>
                </a:tc>
                <a:tc>
                  <a:txBody>
                    <a:bodyPr/>
                    <a:lstStyle/>
                    <a:p>
                      <a:pPr>
                        <a:lnSpc>
                          <a:spcPct val="100000"/>
                        </a:lnSpc>
                      </a:pPr>
                      <a:r>
                        <a:rPr lang="en-CA" sz="2000" dirty="0">
                          <a:solidFill>
                            <a:srgbClr val="000000"/>
                          </a:solidFill>
                          <a:ea typeface="新細明體"/>
                        </a:rPr>
                        <a:t>0.1397</a:t>
                      </a:r>
                      <a:endParaRPr sz="2600" dirty="0"/>
                    </a:p>
                  </a:txBody>
                  <a:tcPr marL="133727" marR="133727" marT="66864" marB="66864"/>
                </a:tc>
                <a:extLst>
                  <a:ext uri="{0D108BD9-81ED-4DB2-BD59-A6C34878D82A}">
                    <a16:rowId xmlns:a16="http://schemas.microsoft.com/office/drawing/2014/main" val="10005"/>
                  </a:ext>
                </a:extLst>
              </a:tr>
              <a:tr h="473307">
                <a:tc>
                  <a:txBody>
                    <a:bodyPr/>
                    <a:lstStyle/>
                    <a:p>
                      <a:pPr>
                        <a:lnSpc>
                          <a:spcPct val="100000"/>
                        </a:lnSpc>
                      </a:pPr>
                      <a:r>
                        <a:rPr lang="en-CA" sz="2000" b="1" dirty="0">
                          <a:solidFill>
                            <a:srgbClr val="000000"/>
                          </a:solidFill>
                          <a:ea typeface="新細明體"/>
                        </a:rPr>
                        <a:t>DB-HAL</a:t>
                      </a:r>
                      <a:endParaRPr sz="2600" dirty="0"/>
                    </a:p>
                  </a:txBody>
                  <a:tcPr marL="133727" marR="133727" marT="66864" marB="66864"/>
                </a:tc>
                <a:tc>
                  <a:txBody>
                    <a:bodyPr/>
                    <a:lstStyle/>
                    <a:p>
                      <a:pPr>
                        <a:lnSpc>
                          <a:spcPct val="100000"/>
                        </a:lnSpc>
                      </a:pPr>
                      <a:r>
                        <a:rPr lang="en-CA" sz="2000" dirty="0">
                          <a:solidFill>
                            <a:srgbClr val="000000"/>
                          </a:solidFill>
                          <a:ea typeface="新細明體"/>
                        </a:rPr>
                        <a:t>0.2426</a:t>
                      </a:r>
                      <a:endParaRPr sz="2600" dirty="0"/>
                    </a:p>
                  </a:txBody>
                  <a:tcPr marL="133727" marR="133727" marT="66864" marB="66864"/>
                </a:tc>
                <a:tc>
                  <a:txBody>
                    <a:bodyPr/>
                    <a:lstStyle/>
                    <a:p>
                      <a:pPr>
                        <a:lnSpc>
                          <a:spcPct val="100000"/>
                        </a:lnSpc>
                      </a:pPr>
                      <a:r>
                        <a:rPr lang="en-CA" sz="2000" dirty="0">
                          <a:solidFill>
                            <a:srgbClr val="000000"/>
                          </a:solidFill>
                          <a:ea typeface="新細明體"/>
                        </a:rPr>
                        <a:t>0.3444</a:t>
                      </a:r>
                      <a:endParaRPr sz="2600" dirty="0"/>
                    </a:p>
                  </a:txBody>
                  <a:tcPr marL="133727" marR="133727" marT="66864" marB="66864"/>
                </a:tc>
                <a:tc>
                  <a:txBody>
                    <a:bodyPr/>
                    <a:lstStyle/>
                    <a:p>
                      <a:pPr>
                        <a:lnSpc>
                          <a:spcPct val="100000"/>
                        </a:lnSpc>
                      </a:pPr>
                      <a:r>
                        <a:rPr lang="en-CA" sz="2000" dirty="0">
                          <a:solidFill>
                            <a:srgbClr val="000000"/>
                          </a:solidFill>
                          <a:ea typeface="新細明體"/>
                        </a:rPr>
                        <a:t>0.1349</a:t>
                      </a:r>
                      <a:endParaRPr sz="2600" dirty="0"/>
                    </a:p>
                  </a:txBody>
                  <a:tcPr marL="133727" marR="133727" marT="66864" marB="66864"/>
                </a:tc>
                <a:extLst>
                  <a:ext uri="{0D108BD9-81ED-4DB2-BD59-A6C34878D82A}">
                    <a16:rowId xmlns:a16="http://schemas.microsoft.com/office/drawing/2014/main" val="10006"/>
                  </a:ext>
                </a:extLst>
              </a:tr>
              <a:tr h="473307">
                <a:tc>
                  <a:txBody>
                    <a:bodyPr/>
                    <a:lstStyle/>
                    <a:p>
                      <a:pPr>
                        <a:lnSpc>
                          <a:spcPct val="100000"/>
                        </a:lnSpc>
                      </a:pPr>
                      <a:r>
                        <a:rPr lang="en-US" sz="2000" b="1" dirty="0">
                          <a:latin typeface="Arial" charset="0"/>
                        </a:rPr>
                        <a:t>FB-MI</a:t>
                      </a:r>
                    </a:p>
                  </a:txBody>
                  <a:tcPr marL="133727" marR="133727" marT="66864" marB="66864"/>
                </a:tc>
                <a:tc>
                  <a:txBody>
                    <a:bodyPr/>
                    <a:lstStyle/>
                    <a:p>
                      <a:pPr>
                        <a:lnSpc>
                          <a:spcPct val="100000"/>
                        </a:lnSpc>
                      </a:pPr>
                      <a:r>
                        <a:rPr lang="en-US" sz="2000" dirty="0">
                          <a:latin typeface="Arial" charset="0"/>
                        </a:rPr>
                        <a:t>0.2452</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0.3526</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0.1232</a:t>
                      </a:r>
                      <a:endParaRPr sz="2000" dirty="0">
                        <a:latin typeface="Arial" charset="0"/>
                      </a:endParaRPr>
                    </a:p>
                  </a:txBody>
                  <a:tcPr marL="133727" marR="133727" marT="66864" marB="66864"/>
                </a:tc>
                <a:extLst>
                  <a:ext uri="{0D108BD9-81ED-4DB2-BD59-A6C34878D82A}">
                    <a16:rowId xmlns:a16="http://schemas.microsoft.com/office/drawing/2014/main" val="3559134986"/>
                  </a:ext>
                </a:extLst>
              </a:tr>
              <a:tr h="567968">
                <a:tc>
                  <a:txBody>
                    <a:bodyPr/>
                    <a:lstStyle/>
                    <a:p>
                      <a:pPr>
                        <a:lnSpc>
                          <a:spcPct val="100000"/>
                        </a:lnSpc>
                      </a:pPr>
                      <a:r>
                        <a:rPr lang="en-US" sz="2000" b="1" dirty="0">
                          <a:latin typeface="Arial" charset="0"/>
                        </a:rPr>
                        <a:t>FB-HAL</a:t>
                      </a:r>
                      <a:r>
                        <a:rPr lang="en-US" sz="2600" dirty="0">
                          <a:latin typeface="Arial" charset="0"/>
                        </a:rPr>
                        <a:t> </a:t>
                      </a:r>
                      <a:endParaRPr sz="2600" dirty="0">
                        <a:latin typeface="Arial" charset="0"/>
                      </a:endParaRPr>
                    </a:p>
                  </a:txBody>
                  <a:tcPr marL="133727" marR="133727" marT="66864" marB="66864"/>
                </a:tc>
                <a:tc>
                  <a:txBody>
                    <a:bodyPr/>
                    <a:lstStyle/>
                    <a:p>
                      <a:pPr>
                        <a:lnSpc>
                          <a:spcPct val="100000"/>
                        </a:lnSpc>
                      </a:pPr>
                      <a:r>
                        <a:rPr lang="en-US" sz="2000" dirty="0">
                          <a:latin typeface="Arial" charset="0"/>
                        </a:rPr>
                        <a:t>0.2476</a:t>
                      </a:r>
                      <a:endParaRPr sz="2000" dirty="0">
                        <a:latin typeface="Arial" charset="0"/>
                      </a:endParaRPr>
                    </a:p>
                  </a:txBody>
                  <a:tcPr marL="133727" marR="133727" marT="66864" marB="66864"/>
                </a:tc>
                <a:tc>
                  <a:txBody>
                    <a:bodyPr/>
                    <a:lstStyle/>
                    <a:p>
                      <a:pPr>
                        <a:lnSpc>
                          <a:spcPct val="100000"/>
                        </a:lnSpc>
                      </a:pPr>
                      <a:r>
                        <a:rPr lang="en-US" sz="2000" b="1" dirty="0">
                          <a:latin typeface="Arial" charset="0"/>
                        </a:rPr>
                        <a:t>0.3540</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0.1261</a:t>
                      </a:r>
                      <a:endParaRPr sz="2000" dirty="0">
                        <a:latin typeface="Arial" charset="0"/>
                      </a:endParaRPr>
                    </a:p>
                  </a:txBody>
                  <a:tcPr marL="133727" marR="133727" marT="66864" marB="66864"/>
                </a:tc>
                <a:extLst>
                  <a:ext uri="{0D108BD9-81ED-4DB2-BD59-A6C34878D82A}">
                    <a16:rowId xmlns:a16="http://schemas.microsoft.com/office/drawing/2014/main" val="571668291"/>
                  </a:ext>
                </a:extLst>
              </a:tr>
              <a:tr h="473307">
                <a:tc>
                  <a:txBody>
                    <a:bodyPr/>
                    <a:lstStyle/>
                    <a:p>
                      <a:pPr>
                        <a:lnSpc>
                          <a:spcPct val="100000"/>
                        </a:lnSpc>
                      </a:pPr>
                      <a:r>
                        <a:rPr lang="en-US" sz="2000" b="1" dirty="0">
                          <a:latin typeface="Arial" charset="0"/>
                        </a:rPr>
                        <a:t>CNET</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0.2452</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0.3472</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0.1407</a:t>
                      </a:r>
                      <a:endParaRPr sz="2000" dirty="0">
                        <a:latin typeface="Arial" charset="0"/>
                      </a:endParaRPr>
                    </a:p>
                  </a:txBody>
                  <a:tcPr marL="133727" marR="133727" marT="66864" marB="66864"/>
                </a:tc>
                <a:extLst>
                  <a:ext uri="{0D108BD9-81ED-4DB2-BD59-A6C34878D82A}">
                    <a16:rowId xmlns:a16="http://schemas.microsoft.com/office/drawing/2014/main" val="4147361274"/>
                  </a:ext>
                </a:extLst>
              </a:tr>
              <a:tr h="473307">
                <a:tc>
                  <a:txBody>
                    <a:bodyPr/>
                    <a:lstStyle/>
                    <a:p>
                      <a:pPr>
                        <a:lnSpc>
                          <a:spcPct val="100000"/>
                        </a:lnSpc>
                      </a:pPr>
                      <a:r>
                        <a:rPr lang="en-CA" sz="2000" b="1" dirty="0">
                          <a:solidFill>
                            <a:srgbClr val="000000"/>
                          </a:solidFill>
                          <a:ea typeface="新細明體"/>
                        </a:rPr>
                        <a:t>CNET-MI</a:t>
                      </a:r>
                      <a:endParaRPr sz="2600" dirty="0"/>
                    </a:p>
                  </a:txBody>
                  <a:tcPr marL="133727" marR="133727" marT="66864" marB="66864"/>
                </a:tc>
                <a:tc>
                  <a:txBody>
                    <a:bodyPr/>
                    <a:lstStyle/>
                    <a:p>
                      <a:pPr>
                        <a:lnSpc>
                          <a:spcPct val="100000"/>
                        </a:lnSpc>
                      </a:pPr>
                      <a:r>
                        <a:rPr lang="en-CA" sz="2000" b="0" dirty="0">
                          <a:solidFill>
                            <a:srgbClr val="000000"/>
                          </a:solidFill>
                          <a:ea typeface="新細明體"/>
                        </a:rPr>
                        <a:t>0.2495</a:t>
                      </a:r>
                      <a:endParaRPr sz="2600" b="0" dirty="0"/>
                    </a:p>
                  </a:txBody>
                  <a:tcPr marL="133727" marR="133727" marT="66864" marB="66864"/>
                </a:tc>
                <a:tc>
                  <a:txBody>
                    <a:bodyPr/>
                    <a:lstStyle/>
                    <a:p>
                      <a:pPr>
                        <a:lnSpc>
                          <a:spcPct val="100000"/>
                        </a:lnSpc>
                      </a:pPr>
                      <a:r>
                        <a:rPr lang="en-CA" sz="2000" b="0" dirty="0">
                          <a:solidFill>
                            <a:srgbClr val="000000"/>
                          </a:solidFill>
                          <a:ea typeface="新細明體"/>
                        </a:rPr>
                        <a:t>0.3530</a:t>
                      </a:r>
                      <a:endParaRPr sz="2600" b="0" dirty="0"/>
                    </a:p>
                  </a:txBody>
                  <a:tcPr marL="133727" marR="133727" marT="66864" marB="66864"/>
                </a:tc>
                <a:tc>
                  <a:txBody>
                    <a:bodyPr/>
                    <a:lstStyle/>
                    <a:p>
                      <a:pPr>
                        <a:lnSpc>
                          <a:spcPct val="100000"/>
                        </a:lnSpc>
                      </a:pPr>
                      <a:r>
                        <a:rPr lang="en-CA" sz="2000" dirty="0">
                          <a:solidFill>
                            <a:srgbClr val="000000"/>
                          </a:solidFill>
                          <a:ea typeface="新細明體"/>
                        </a:rPr>
                        <a:t>0.1459</a:t>
                      </a:r>
                      <a:endParaRPr sz="2600" dirty="0"/>
                    </a:p>
                  </a:txBody>
                  <a:tcPr marL="133727" marR="133727" marT="66864" marB="66864"/>
                </a:tc>
                <a:extLst>
                  <a:ext uri="{0D108BD9-81ED-4DB2-BD59-A6C34878D82A}">
                    <a16:rowId xmlns:a16="http://schemas.microsoft.com/office/drawing/2014/main" val="10007"/>
                  </a:ext>
                </a:extLst>
              </a:tr>
              <a:tr h="473307">
                <a:tc>
                  <a:txBody>
                    <a:bodyPr/>
                    <a:lstStyle/>
                    <a:p>
                      <a:pPr>
                        <a:lnSpc>
                          <a:spcPct val="100000"/>
                        </a:lnSpc>
                      </a:pPr>
                      <a:r>
                        <a:rPr lang="en-CA" sz="2000" b="1" dirty="0">
                          <a:solidFill>
                            <a:srgbClr val="000000"/>
                          </a:solidFill>
                          <a:ea typeface="新細明體"/>
                        </a:rPr>
                        <a:t>CNET-HAL</a:t>
                      </a:r>
                      <a:endParaRPr sz="2600" dirty="0"/>
                    </a:p>
                  </a:txBody>
                  <a:tcPr marL="133727" marR="133727" marT="66864" marB="66864"/>
                </a:tc>
                <a:tc>
                  <a:txBody>
                    <a:bodyPr/>
                    <a:lstStyle/>
                    <a:p>
                      <a:pPr>
                        <a:lnSpc>
                          <a:spcPct val="100000"/>
                        </a:lnSpc>
                      </a:pPr>
                      <a:r>
                        <a:rPr lang="en-CA" sz="2000" b="1" dirty="0">
                          <a:solidFill>
                            <a:srgbClr val="000000"/>
                          </a:solidFill>
                          <a:ea typeface="新細明體"/>
                        </a:rPr>
                        <a:t>0.2503</a:t>
                      </a:r>
                      <a:endParaRPr sz="2600" b="1" dirty="0"/>
                    </a:p>
                  </a:txBody>
                  <a:tcPr marL="133727" marR="133727" marT="66864" marB="66864"/>
                </a:tc>
                <a:tc>
                  <a:txBody>
                    <a:bodyPr/>
                    <a:lstStyle/>
                    <a:p>
                      <a:pPr>
                        <a:lnSpc>
                          <a:spcPct val="100000"/>
                        </a:lnSpc>
                      </a:pPr>
                      <a:r>
                        <a:rPr lang="en-CA" sz="2000" dirty="0">
                          <a:solidFill>
                            <a:srgbClr val="000000"/>
                          </a:solidFill>
                          <a:ea typeface="新細明體"/>
                        </a:rPr>
                        <a:t>0.3528</a:t>
                      </a:r>
                      <a:endParaRPr sz="2600" dirty="0"/>
                    </a:p>
                  </a:txBody>
                  <a:tcPr marL="133727" marR="133727" marT="66864" marB="66864"/>
                </a:tc>
                <a:tc>
                  <a:txBody>
                    <a:bodyPr/>
                    <a:lstStyle/>
                    <a:p>
                      <a:pPr>
                        <a:lnSpc>
                          <a:spcPct val="100000"/>
                        </a:lnSpc>
                      </a:pPr>
                      <a:r>
                        <a:rPr lang="en-CA" sz="2000" b="1" dirty="0">
                          <a:solidFill>
                            <a:srgbClr val="000000"/>
                          </a:solidFill>
                          <a:ea typeface="新細明體"/>
                        </a:rPr>
                        <a:t>0.1463</a:t>
                      </a:r>
                      <a:endParaRPr sz="2600" b="1" dirty="0"/>
                    </a:p>
                  </a:txBody>
                  <a:tcPr marL="133727" marR="133727" marT="66864" marB="66864"/>
                </a:tc>
                <a:extLst>
                  <a:ext uri="{0D108BD9-81ED-4DB2-BD59-A6C34878D82A}">
                    <a16:rowId xmlns:a16="http://schemas.microsoft.com/office/drawing/2014/main" val="10008"/>
                  </a:ext>
                </a:extLst>
              </a:tr>
            </a:tbl>
          </a:graphicData>
        </a:graphic>
      </p:graphicFrame>
      <p:graphicFrame>
        <p:nvGraphicFramePr>
          <p:cNvPr id="63" name="Table 23"/>
          <p:cNvGraphicFramePr/>
          <p:nvPr>
            <p:extLst>
              <p:ext uri="{D42A27DB-BD31-4B8C-83A1-F6EECF244321}">
                <p14:modId xmlns:p14="http://schemas.microsoft.com/office/powerpoint/2010/main" val="1188706888"/>
              </p:ext>
            </p:extLst>
          </p:nvPr>
        </p:nvGraphicFramePr>
        <p:xfrm>
          <a:off x="14646296" y="14721363"/>
          <a:ext cx="5918211" cy="5679684"/>
        </p:xfrm>
        <a:graphic>
          <a:graphicData uri="http://schemas.openxmlformats.org/drawingml/2006/table">
            <a:tbl>
              <a:tblPr/>
              <a:tblGrid>
                <a:gridCol w="1887973">
                  <a:extLst>
                    <a:ext uri="{9D8B030D-6E8A-4147-A177-3AD203B41FA5}">
                      <a16:colId xmlns:a16="http://schemas.microsoft.com/office/drawing/2014/main" val="20000"/>
                    </a:ext>
                  </a:extLst>
                </a:gridCol>
                <a:gridCol w="1449411">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473307">
                <a:tc>
                  <a:txBody>
                    <a:bodyPr/>
                    <a:lstStyle/>
                    <a:p>
                      <a:pPr>
                        <a:lnSpc>
                          <a:spcPct val="100000"/>
                        </a:lnSpc>
                      </a:pPr>
                      <a:r>
                        <a:rPr lang="en-CA" sz="2000" b="1" dirty="0">
                          <a:solidFill>
                            <a:srgbClr val="000000"/>
                          </a:solidFill>
                          <a:ea typeface="新細明體"/>
                        </a:rPr>
                        <a:t>Method</a:t>
                      </a:r>
                      <a:endParaRPr sz="2600" dirty="0"/>
                    </a:p>
                  </a:txBody>
                  <a:tcPr marL="133727" marR="133727" marT="66864" marB="66864"/>
                </a:tc>
                <a:tc>
                  <a:txBody>
                    <a:bodyPr/>
                    <a:lstStyle/>
                    <a:p>
                      <a:pPr>
                        <a:lnSpc>
                          <a:spcPct val="100000"/>
                        </a:lnSpc>
                      </a:pPr>
                      <a:r>
                        <a:rPr lang="en-CA" sz="2000" b="1" dirty="0">
                          <a:solidFill>
                            <a:srgbClr val="000000"/>
                          </a:solidFill>
                          <a:ea typeface="新細明體"/>
                        </a:rPr>
                        <a:t>MAP</a:t>
                      </a:r>
                      <a:endParaRPr sz="2600" dirty="0"/>
                    </a:p>
                  </a:txBody>
                  <a:tcPr marL="133727" marR="133727" marT="66864" marB="66864"/>
                </a:tc>
                <a:tc>
                  <a:txBody>
                    <a:bodyPr/>
                    <a:lstStyle/>
                    <a:p>
                      <a:pPr>
                        <a:lnSpc>
                          <a:spcPct val="100000"/>
                        </a:lnSpc>
                      </a:pPr>
                      <a:r>
                        <a:rPr lang="en-CA" sz="2000" b="1" dirty="0">
                          <a:solidFill>
                            <a:srgbClr val="000000"/>
                          </a:solidFill>
                          <a:ea typeface="新細明體"/>
                        </a:rPr>
                        <a:t>P@20</a:t>
                      </a:r>
                      <a:endParaRPr sz="26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600" dirty="0"/>
                    </a:p>
                  </a:txBody>
                  <a:tcPr marL="133727" marR="133727" marT="66864" marB="66864"/>
                </a:tc>
                <a:extLst>
                  <a:ext uri="{0D108BD9-81ED-4DB2-BD59-A6C34878D82A}">
                    <a16:rowId xmlns:a16="http://schemas.microsoft.com/office/drawing/2014/main" val="10000"/>
                  </a:ext>
                </a:extLst>
              </a:tr>
              <a:tr h="473307">
                <a:tc>
                  <a:txBody>
                    <a:bodyPr/>
                    <a:lstStyle/>
                    <a:p>
                      <a:pPr>
                        <a:lnSpc>
                          <a:spcPct val="100000"/>
                        </a:lnSpc>
                      </a:pPr>
                      <a:r>
                        <a:rPr lang="en-CA" sz="2000" b="1" dirty="0">
                          <a:solidFill>
                            <a:srgbClr val="000000"/>
                          </a:solidFill>
                          <a:ea typeface="新細明體"/>
                        </a:rPr>
                        <a:t>KL-DIR</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0.2333</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0.0464</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0.0539</a:t>
                      </a:r>
                      <a:endParaRPr sz="2600" dirty="0"/>
                    </a:p>
                  </a:txBody>
                  <a:tcPr marL="133727" marR="133727" marT="66864" marB="66864"/>
                </a:tc>
                <a:extLst>
                  <a:ext uri="{0D108BD9-81ED-4DB2-BD59-A6C34878D82A}">
                    <a16:rowId xmlns:a16="http://schemas.microsoft.com/office/drawing/2014/main" val="10001"/>
                  </a:ext>
                </a:extLst>
              </a:tr>
              <a:tr h="473307">
                <a:tc>
                  <a:txBody>
                    <a:bodyPr/>
                    <a:lstStyle/>
                    <a:p>
                      <a:pPr>
                        <a:lnSpc>
                          <a:spcPct val="100000"/>
                        </a:lnSpc>
                      </a:pPr>
                      <a:r>
                        <a:rPr lang="en-CA" sz="2000" b="1" dirty="0">
                          <a:solidFill>
                            <a:srgbClr val="000000"/>
                          </a:solidFill>
                          <a:ea typeface="新細明體"/>
                        </a:rPr>
                        <a:t>TM</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0.2399</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0.0476</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0.0551</a:t>
                      </a:r>
                      <a:endParaRPr sz="2600" dirty="0"/>
                    </a:p>
                  </a:txBody>
                  <a:tcPr marL="133727" marR="133727" marT="66864" marB="66864"/>
                </a:tc>
                <a:extLst>
                  <a:ext uri="{0D108BD9-81ED-4DB2-BD59-A6C34878D82A}">
                    <a16:rowId xmlns:a16="http://schemas.microsoft.com/office/drawing/2014/main" val="10002"/>
                  </a:ext>
                </a:extLst>
              </a:tr>
              <a:tr h="473307">
                <a:tc>
                  <a:txBody>
                    <a:bodyPr/>
                    <a:lstStyle/>
                    <a:p>
                      <a:pPr>
                        <a:lnSpc>
                          <a:spcPct val="100000"/>
                        </a:lnSpc>
                      </a:pPr>
                      <a:r>
                        <a:rPr lang="en-CA" sz="2000" b="1" dirty="0">
                          <a:solidFill>
                            <a:srgbClr val="000000"/>
                          </a:solidFill>
                          <a:ea typeface="新細明體"/>
                        </a:rPr>
                        <a:t>NEIGH-MI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0.2415</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0.0489</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0.0518</a:t>
                      </a:r>
                      <a:endParaRPr sz="2600" dirty="0"/>
                    </a:p>
                  </a:txBody>
                  <a:tcPr marL="133727" marR="133727" marT="66864" marB="66864"/>
                </a:tc>
                <a:extLst>
                  <a:ext uri="{0D108BD9-81ED-4DB2-BD59-A6C34878D82A}">
                    <a16:rowId xmlns:a16="http://schemas.microsoft.com/office/drawing/2014/main" val="10003"/>
                  </a:ext>
                </a:extLst>
              </a:tr>
              <a:tr h="473307">
                <a:tc>
                  <a:txBody>
                    <a:bodyPr/>
                    <a:lstStyle/>
                    <a:p>
                      <a:pPr>
                        <a:lnSpc>
                          <a:spcPct val="100000"/>
                        </a:lnSpc>
                      </a:pPr>
                      <a:r>
                        <a:rPr lang="en-CA" sz="2000" b="1" dirty="0">
                          <a:solidFill>
                            <a:srgbClr val="000000"/>
                          </a:solidFill>
                          <a:ea typeface="新細明體"/>
                        </a:rPr>
                        <a:t>NEIGH-HAL</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0.2419</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0.0456</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0.0476</a:t>
                      </a:r>
                      <a:endParaRPr sz="2600" dirty="0"/>
                    </a:p>
                  </a:txBody>
                  <a:tcPr marL="133727" marR="133727" marT="66864" marB="66864"/>
                </a:tc>
                <a:extLst>
                  <a:ext uri="{0D108BD9-81ED-4DB2-BD59-A6C34878D82A}">
                    <a16:rowId xmlns:a16="http://schemas.microsoft.com/office/drawing/2014/main" val="10004"/>
                  </a:ext>
                </a:extLst>
              </a:tr>
              <a:tr h="473307">
                <a:tc>
                  <a:txBody>
                    <a:bodyPr/>
                    <a:lstStyle/>
                    <a:p>
                      <a:pPr>
                        <a:lnSpc>
                          <a:spcPct val="100000"/>
                        </a:lnSpc>
                      </a:pPr>
                      <a:r>
                        <a:rPr lang="en-CA" sz="2000" b="1" dirty="0">
                          <a:solidFill>
                            <a:srgbClr val="000000"/>
                          </a:solidFill>
                          <a:ea typeface="新細明體"/>
                        </a:rPr>
                        <a:t>DB-MI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0.2346</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0.0467</a:t>
                      </a:r>
                      <a:endParaRPr sz="2600" dirty="0"/>
                    </a:p>
                  </a:txBody>
                  <a:tcPr marL="133727" marR="133727" marT="66864" marB="66864"/>
                </a:tc>
                <a:tc>
                  <a:txBody>
                    <a:bodyPr/>
                    <a:lstStyle/>
                    <a:p>
                      <a:pPr>
                        <a:lnSpc>
                          <a:spcPct val="100000"/>
                        </a:lnSpc>
                      </a:pPr>
                      <a:r>
                        <a:rPr lang="en-CA" sz="2000" dirty="0">
                          <a:solidFill>
                            <a:srgbClr val="000000"/>
                          </a:solidFill>
                          <a:ea typeface="新細明體"/>
                        </a:rPr>
                        <a:t>0.0019</a:t>
                      </a:r>
                      <a:endParaRPr sz="2600" dirty="0"/>
                    </a:p>
                  </a:txBody>
                  <a:tcPr marL="133727" marR="133727" marT="66864" marB="66864"/>
                </a:tc>
                <a:extLst>
                  <a:ext uri="{0D108BD9-81ED-4DB2-BD59-A6C34878D82A}">
                    <a16:rowId xmlns:a16="http://schemas.microsoft.com/office/drawing/2014/main" val="10005"/>
                  </a:ext>
                </a:extLst>
              </a:tr>
              <a:tr h="473307">
                <a:tc>
                  <a:txBody>
                    <a:bodyPr/>
                    <a:lstStyle/>
                    <a:p>
                      <a:pPr>
                        <a:lnSpc>
                          <a:spcPct val="100000"/>
                        </a:lnSpc>
                      </a:pPr>
                      <a:r>
                        <a:rPr lang="en-CA" sz="2000" b="1" dirty="0">
                          <a:solidFill>
                            <a:srgbClr val="000000"/>
                          </a:solidFill>
                          <a:ea typeface="新細明體"/>
                        </a:rPr>
                        <a:t>DB-HAL</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0.2404</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0.0467</a:t>
                      </a:r>
                      <a:endParaRPr sz="2600" dirty="0"/>
                    </a:p>
                  </a:txBody>
                  <a:tcPr marL="133727" marR="133727" marT="66864" marB="66864"/>
                </a:tc>
                <a:tc>
                  <a:txBody>
                    <a:bodyPr/>
                    <a:lstStyle/>
                    <a:p>
                      <a:pPr>
                        <a:lnSpc>
                          <a:spcPct val="100000"/>
                        </a:lnSpc>
                      </a:pPr>
                      <a:r>
                        <a:rPr lang="en-CA" sz="2000" dirty="0">
                          <a:solidFill>
                            <a:srgbClr val="000000"/>
                          </a:solidFill>
                          <a:ea typeface="新細明體"/>
                        </a:rPr>
                        <a:t>0.0019</a:t>
                      </a:r>
                      <a:endParaRPr sz="2600" dirty="0"/>
                    </a:p>
                  </a:txBody>
                  <a:tcPr marL="133727" marR="133727" marT="66864" marB="66864"/>
                </a:tc>
                <a:extLst>
                  <a:ext uri="{0D108BD9-81ED-4DB2-BD59-A6C34878D82A}">
                    <a16:rowId xmlns:a16="http://schemas.microsoft.com/office/drawing/2014/main" val="10006"/>
                  </a:ext>
                </a:extLst>
              </a:tr>
              <a:tr h="473307">
                <a:tc>
                  <a:txBody>
                    <a:bodyPr/>
                    <a:lstStyle/>
                    <a:p>
                      <a:pPr>
                        <a:lnSpc>
                          <a:spcPct val="100000"/>
                        </a:lnSpc>
                      </a:pPr>
                      <a:r>
                        <a:rPr lang="en-US" sz="2000" b="1" dirty="0">
                          <a:latin typeface="Arial" charset="0"/>
                        </a:rPr>
                        <a:t>FB-MI</a:t>
                      </a:r>
                    </a:p>
                  </a:txBody>
                  <a:tcPr marL="133727" marR="133727" marT="66864" marB="66864"/>
                </a:tc>
                <a:tc>
                  <a:txBody>
                    <a:bodyPr/>
                    <a:lstStyle/>
                    <a:p>
                      <a:pPr>
                        <a:lnSpc>
                          <a:spcPct val="100000"/>
                        </a:lnSpc>
                      </a:pPr>
                      <a:r>
                        <a:rPr lang="en-US" sz="2000" dirty="0">
                          <a:latin typeface="Arial" charset="0"/>
                        </a:rPr>
                        <a:t>0.2420</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0.0484</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0.0573</a:t>
                      </a:r>
                      <a:endParaRPr sz="2000" dirty="0">
                        <a:latin typeface="Arial" charset="0"/>
                      </a:endParaRPr>
                    </a:p>
                  </a:txBody>
                  <a:tcPr marL="133727" marR="133727" marT="66864" marB="66864"/>
                </a:tc>
                <a:extLst>
                  <a:ext uri="{0D108BD9-81ED-4DB2-BD59-A6C34878D82A}">
                    <a16:rowId xmlns:a16="http://schemas.microsoft.com/office/drawing/2014/main" val="2225265429"/>
                  </a:ext>
                </a:extLst>
              </a:tr>
              <a:tr h="473307">
                <a:tc>
                  <a:txBody>
                    <a:bodyPr/>
                    <a:lstStyle/>
                    <a:p>
                      <a:pPr>
                        <a:lnSpc>
                          <a:spcPct val="100000"/>
                        </a:lnSpc>
                      </a:pPr>
                      <a:r>
                        <a:rPr lang="en-US" sz="2000" b="1" dirty="0">
                          <a:latin typeface="Arial" charset="0"/>
                        </a:rPr>
                        <a:t>FB-HAL</a:t>
                      </a:r>
                      <a:r>
                        <a:rPr lang="en-US" sz="2000" dirty="0">
                          <a:latin typeface="Arial" charset="0"/>
                        </a:rPr>
                        <a:t> </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0.2404</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0.0476</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0.0565</a:t>
                      </a:r>
                      <a:endParaRPr sz="2000" dirty="0">
                        <a:latin typeface="Arial" charset="0"/>
                      </a:endParaRPr>
                    </a:p>
                  </a:txBody>
                  <a:tcPr marL="133727" marR="133727" marT="66864" marB="66864"/>
                </a:tc>
                <a:extLst>
                  <a:ext uri="{0D108BD9-81ED-4DB2-BD59-A6C34878D82A}">
                    <a16:rowId xmlns:a16="http://schemas.microsoft.com/office/drawing/2014/main" val="3966662681"/>
                  </a:ext>
                </a:extLst>
              </a:tr>
              <a:tr h="473307">
                <a:tc>
                  <a:txBody>
                    <a:bodyPr/>
                    <a:lstStyle/>
                    <a:p>
                      <a:pPr>
                        <a:lnSpc>
                          <a:spcPct val="100000"/>
                        </a:lnSpc>
                      </a:pPr>
                      <a:r>
                        <a:rPr lang="en-CA" sz="2000" b="1" dirty="0">
                          <a:solidFill>
                            <a:srgbClr val="000000"/>
                          </a:solidFill>
                          <a:latin typeface="Arial" charset="0"/>
                          <a:ea typeface="新細明體"/>
                        </a:rPr>
                        <a:t>CNET</a:t>
                      </a:r>
                      <a:endParaRPr sz="2000" b="1" dirty="0">
                        <a:solidFill>
                          <a:srgbClr val="000000"/>
                        </a:solidFill>
                        <a:latin typeface="Arial" charset="0"/>
                        <a:ea typeface="新細明體"/>
                      </a:endParaRPr>
                    </a:p>
                  </a:txBody>
                  <a:tcPr marL="133727" marR="133727" marT="66864" marB="66864"/>
                </a:tc>
                <a:tc>
                  <a:txBody>
                    <a:bodyPr/>
                    <a:lstStyle/>
                    <a:p>
                      <a:pPr>
                        <a:lnSpc>
                          <a:spcPct val="100000"/>
                        </a:lnSpc>
                      </a:pPr>
                      <a:r>
                        <a:rPr lang="en-US" sz="2000" dirty="0">
                          <a:latin typeface="Arial" charset="0"/>
                        </a:rPr>
                        <a:t>0.2407</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0.0489</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0.0584</a:t>
                      </a:r>
                      <a:endParaRPr sz="2000" dirty="0">
                        <a:latin typeface="Arial" charset="0"/>
                      </a:endParaRPr>
                    </a:p>
                  </a:txBody>
                  <a:tcPr marL="133727" marR="133727" marT="66864" marB="66864"/>
                </a:tc>
                <a:extLst>
                  <a:ext uri="{0D108BD9-81ED-4DB2-BD59-A6C34878D82A}">
                    <a16:rowId xmlns:a16="http://schemas.microsoft.com/office/drawing/2014/main" val="3413270455"/>
                  </a:ext>
                </a:extLst>
              </a:tr>
              <a:tr h="473307">
                <a:tc>
                  <a:txBody>
                    <a:bodyPr/>
                    <a:lstStyle/>
                    <a:p>
                      <a:pPr>
                        <a:lnSpc>
                          <a:spcPct val="100000"/>
                        </a:lnSpc>
                      </a:pPr>
                      <a:r>
                        <a:rPr lang="en-CA" sz="2000" b="1" dirty="0">
                          <a:solidFill>
                            <a:srgbClr val="000000"/>
                          </a:solidFill>
                          <a:ea typeface="新細明體"/>
                        </a:rPr>
                        <a:t>CNET-MI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0.2416</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0.0504</a:t>
                      </a:r>
                      <a:endParaRPr sz="2600"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0.0587</a:t>
                      </a:r>
                      <a:endParaRPr sz="2600" b="1" dirty="0"/>
                    </a:p>
                  </a:txBody>
                  <a:tcPr marL="133727" marR="133727" marT="66864" marB="66864"/>
                </a:tc>
                <a:extLst>
                  <a:ext uri="{0D108BD9-81ED-4DB2-BD59-A6C34878D82A}">
                    <a16:rowId xmlns:a16="http://schemas.microsoft.com/office/drawing/2014/main" val="10007"/>
                  </a:ext>
                </a:extLst>
              </a:tr>
              <a:tr h="473307">
                <a:tc>
                  <a:txBody>
                    <a:bodyPr/>
                    <a:lstStyle/>
                    <a:p>
                      <a:pPr>
                        <a:lnSpc>
                          <a:spcPct val="100000"/>
                        </a:lnSpc>
                      </a:pPr>
                      <a:r>
                        <a:rPr lang="en-CA" sz="2000" b="1" dirty="0">
                          <a:solidFill>
                            <a:srgbClr val="000000"/>
                          </a:solidFill>
                          <a:ea typeface="新細明體"/>
                        </a:rPr>
                        <a:t>CNET-HAL</a:t>
                      </a:r>
                      <a:endParaRPr sz="2600"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0.2428</a:t>
                      </a:r>
                      <a:endParaRPr sz="2600" b="1"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0.0516</a:t>
                      </a:r>
                      <a:endParaRPr sz="2600" b="1"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0.0586</a:t>
                      </a:r>
                      <a:endParaRPr sz="2600" dirty="0"/>
                    </a:p>
                  </a:txBody>
                  <a:tcPr marL="133727" marR="133727" marT="66864" marB="66864"/>
                </a:tc>
                <a:extLst>
                  <a:ext uri="{0D108BD9-81ED-4DB2-BD59-A6C34878D82A}">
                    <a16:rowId xmlns:a16="http://schemas.microsoft.com/office/drawing/2014/main" val="10008"/>
                  </a:ext>
                </a:extLst>
              </a:tr>
            </a:tbl>
          </a:graphicData>
        </a:graphic>
      </p:graphicFrame>
      <p:graphicFrame>
        <p:nvGraphicFramePr>
          <p:cNvPr id="65" name="Table 25"/>
          <p:cNvGraphicFramePr/>
          <p:nvPr>
            <p:extLst>
              <p:ext uri="{D42A27DB-BD31-4B8C-83A1-F6EECF244321}">
                <p14:modId xmlns:p14="http://schemas.microsoft.com/office/powerpoint/2010/main" val="179833158"/>
              </p:ext>
            </p:extLst>
          </p:nvPr>
        </p:nvGraphicFramePr>
        <p:xfrm>
          <a:off x="7725631" y="20791079"/>
          <a:ext cx="5918211" cy="6234768"/>
        </p:xfrm>
        <a:graphic>
          <a:graphicData uri="http://schemas.openxmlformats.org/drawingml/2006/table">
            <a:tbl>
              <a:tblPr/>
              <a:tblGrid>
                <a:gridCol w="1869546">
                  <a:extLst>
                    <a:ext uri="{9D8B030D-6E8A-4147-A177-3AD203B41FA5}">
                      <a16:colId xmlns:a16="http://schemas.microsoft.com/office/drawing/2014/main" val="20000"/>
                    </a:ext>
                  </a:extLst>
                </a:gridCol>
                <a:gridCol w="1467838">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519564">
                <a:tc>
                  <a:txBody>
                    <a:bodyPr/>
                    <a:lstStyle/>
                    <a:p>
                      <a:pPr>
                        <a:lnSpc>
                          <a:spcPct val="100000"/>
                        </a:lnSpc>
                      </a:pPr>
                      <a:r>
                        <a:rPr lang="en-CA" sz="2000" b="1" dirty="0">
                          <a:solidFill>
                            <a:srgbClr val="000000"/>
                          </a:solidFill>
                          <a:ea typeface="新細明體"/>
                        </a:rPr>
                        <a:t>Method</a:t>
                      </a:r>
                      <a:endParaRPr sz="2600" dirty="0"/>
                    </a:p>
                  </a:txBody>
                  <a:tcPr marL="133727" marR="133727" marT="66864" marB="66864"/>
                </a:tc>
                <a:tc>
                  <a:txBody>
                    <a:bodyPr/>
                    <a:lstStyle/>
                    <a:p>
                      <a:pPr>
                        <a:lnSpc>
                          <a:spcPct val="100000"/>
                        </a:lnSpc>
                      </a:pPr>
                      <a:r>
                        <a:rPr lang="en-CA" sz="2000" b="1" dirty="0">
                          <a:solidFill>
                            <a:srgbClr val="000000"/>
                          </a:solidFill>
                          <a:ea typeface="新細明體"/>
                        </a:rPr>
                        <a:t>MAP</a:t>
                      </a:r>
                      <a:endParaRPr sz="2600" dirty="0"/>
                    </a:p>
                  </a:txBody>
                  <a:tcPr marL="133727" marR="133727" marT="66864" marB="66864"/>
                </a:tc>
                <a:tc>
                  <a:txBody>
                    <a:bodyPr/>
                    <a:lstStyle/>
                    <a:p>
                      <a:pPr>
                        <a:lnSpc>
                          <a:spcPct val="100000"/>
                        </a:lnSpc>
                      </a:pPr>
                      <a:r>
                        <a:rPr lang="en-CA" sz="2000" b="1" dirty="0">
                          <a:solidFill>
                            <a:srgbClr val="000000"/>
                          </a:solidFill>
                          <a:ea typeface="新細明體"/>
                        </a:rPr>
                        <a:t>P@20</a:t>
                      </a:r>
                      <a:endParaRPr sz="26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600" dirty="0"/>
                    </a:p>
                  </a:txBody>
                  <a:tcPr marL="133727" marR="133727" marT="66864" marB="66864"/>
                </a:tc>
                <a:extLst>
                  <a:ext uri="{0D108BD9-81ED-4DB2-BD59-A6C34878D82A}">
                    <a16:rowId xmlns:a16="http://schemas.microsoft.com/office/drawing/2014/main" val="10000"/>
                  </a:ext>
                </a:extLst>
              </a:tr>
              <a:tr h="519564">
                <a:tc>
                  <a:txBody>
                    <a:bodyPr/>
                    <a:lstStyle/>
                    <a:p>
                      <a:pPr>
                        <a:lnSpc>
                          <a:spcPct val="100000"/>
                        </a:lnSpc>
                      </a:pPr>
                      <a:r>
                        <a:rPr lang="en-CA" sz="2000" b="1" dirty="0">
                          <a:solidFill>
                            <a:srgbClr val="000000"/>
                          </a:solidFill>
                          <a:ea typeface="新細明體"/>
                        </a:rPr>
                        <a:t>KL-DIR</a:t>
                      </a:r>
                      <a:endParaRPr sz="2600" dirty="0"/>
                    </a:p>
                  </a:txBody>
                  <a:tcPr marL="133727" marR="133727" marT="66864" marB="66864"/>
                </a:tc>
                <a:tc>
                  <a:txBody>
                    <a:bodyPr/>
                    <a:lstStyle/>
                    <a:p>
                      <a:pPr>
                        <a:lnSpc>
                          <a:spcPct val="100000"/>
                        </a:lnSpc>
                      </a:pPr>
                      <a:r>
                        <a:rPr lang="en-CA" sz="2000" dirty="0">
                          <a:solidFill>
                            <a:srgbClr val="000000"/>
                          </a:solidFill>
                          <a:ea typeface="新細明體"/>
                        </a:rPr>
                        <a:t>0.0410</a:t>
                      </a:r>
                      <a:endParaRPr sz="2600" dirty="0"/>
                    </a:p>
                  </a:txBody>
                  <a:tcPr marL="133727" marR="133727" marT="66864" marB="66864"/>
                </a:tc>
                <a:tc>
                  <a:txBody>
                    <a:bodyPr/>
                    <a:lstStyle/>
                    <a:p>
                      <a:pPr>
                        <a:lnSpc>
                          <a:spcPct val="100000"/>
                        </a:lnSpc>
                      </a:pPr>
                      <a:r>
                        <a:rPr lang="en-CA" sz="2000" dirty="0">
                          <a:solidFill>
                            <a:srgbClr val="000000"/>
                          </a:solidFill>
                          <a:ea typeface="新細明體"/>
                        </a:rPr>
                        <a:t>0.1290</a:t>
                      </a:r>
                      <a:endParaRPr sz="2600" dirty="0"/>
                    </a:p>
                  </a:txBody>
                  <a:tcPr marL="133727" marR="133727" marT="66864" marB="66864"/>
                </a:tc>
                <a:tc>
                  <a:txBody>
                    <a:bodyPr/>
                    <a:lstStyle/>
                    <a:p>
                      <a:pPr>
                        <a:lnSpc>
                          <a:spcPct val="100000"/>
                        </a:lnSpc>
                      </a:pPr>
                      <a:r>
                        <a:rPr lang="en-CA" sz="2000" dirty="0">
                          <a:solidFill>
                            <a:srgbClr val="000000"/>
                          </a:solidFill>
                          <a:ea typeface="新細明體"/>
                        </a:rPr>
                        <a:t>0.0261</a:t>
                      </a:r>
                      <a:endParaRPr sz="2600" dirty="0"/>
                    </a:p>
                  </a:txBody>
                  <a:tcPr marL="133727" marR="133727" marT="66864" marB="66864"/>
                </a:tc>
                <a:extLst>
                  <a:ext uri="{0D108BD9-81ED-4DB2-BD59-A6C34878D82A}">
                    <a16:rowId xmlns:a16="http://schemas.microsoft.com/office/drawing/2014/main" val="10001"/>
                  </a:ext>
                </a:extLst>
              </a:tr>
              <a:tr h="519564">
                <a:tc>
                  <a:txBody>
                    <a:bodyPr/>
                    <a:lstStyle/>
                    <a:p>
                      <a:pPr>
                        <a:lnSpc>
                          <a:spcPct val="100000"/>
                        </a:lnSpc>
                      </a:pPr>
                      <a:r>
                        <a:rPr lang="en-CA" sz="2000" b="1" dirty="0">
                          <a:solidFill>
                            <a:srgbClr val="000000"/>
                          </a:solidFill>
                          <a:ea typeface="新細明體"/>
                        </a:rPr>
                        <a:t>TM</a:t>
                      </a:r>
                      <a:endParaRPr sz="2600" dirty="0"/>
                    </a:p>
                  </a:txBody>
                  <a:tcPr marL="133727" marR="133727" marT="66864" marB="66864"/>
                </a:tc>
                <a:tc>
                  <a:txBody>
                    <a:bodyPr/>
                    <a:lstStyle/>
                    <a:p>
                      <a:pPr>
                        <a:lnSpc>
                          <a:spcPct val="100000"/>
                        </a:lnSpc>
                      </a:pPr>
                      <a:r>
                        <a:rPr lang="en-CA" sz="2000" dirty="0">
                          <a:solidFill>
                            <a:srgbClr val="000000"/>
                          </a:solidFill>
                          <a:ea typeface="新細明體"/>
                        </a:rPr>
                        <a:t>0.0458</a:t>
                      </a:r>
                      <a:endParaRPr sz="2600" dirty="0"/>
                    </a:p>
                  </a:txBody>
                  <a:tcPr marL="133727" marR="133727" marT="66864" marB="66864"/>
                </a:tc>
                <a:tc>
                  <a:txBody>
                    <a:bodyPr/>
                    <a:lstStyle/>
                    <a:p>
                      <a:pPr>
                        <a:lnSpc>
                          <a:spcPct val="100000"/>
                        </a:lnSpc>
                      </a:pPr>
                      <a:r>
                        <a:rPr lang="en-CA" sz="2000" dirty="0">
                          <a:solidFill>
                            <a:srgbClr val="000000"/>
                          </a:solidFill>
                          <a:ea typeface="新細明體"/>
                        </a:rPr>
                        <a:t>0.1290</a:t>
                      </a:r>
                      <a:endParaRPr sz="2600" dirty="0"/>
                    </a:p>
                  </a:txBody>
                  <a:tcPr marL="133727" marR="133727" marT="66864" marB="66864"/>
                </a:tc>
                <a:tc>
                  <a:txBody>
                    <a:bodyPr/>
                    <a:lstStyle/>
                    <a:p>
                      <a:pPr>
                        <a:lnSpc>
                          <a:spcPct val="100000"/>
                        </a:lnSpc>
                      </a:pPr>
                      <a:r>
                        <a:rPr lang="en-CA" sz="2000" dirty="0">
                          <a:solidFill>
                            <a:srgbClr val="000000"/>
                          </a:solidFill>
                          <a:ea typeface="新細明體"/>
                        </a:rPr>
                        <a:t>0.0267</a:t>
                      </a:r>
                      <a:endParaRPr sz="2600" dirty="0"/>
                    </a:p>
                  </a:txBody>
                  <a:tcPr marL="133727" marR="133727" marT="66864" marB="66864"/>
                </a:tc>
                <a:extLst>
                  <a:ext uri="{0D108BD9-81ED-4DB2-BD59-A6C34878D82A}">
                    <a16:rowId xmlns:a16="http://schemas.microsoft.com/office/drawing/2014/main" val="10002"/>
                  </a:ext>
                </a:extLst>
              </a:tr>
              <a:tr h="519564">
                <a:tc>
                  <a:txBody>
                    <a:bodyPr/>
                    <a:lstStyle/>
                    <a:p>
                      <a:pPr>
                        <a:lnSpc>
                          <a:spcPct val="100000"/>
                        </a:lnSpc>
                      </a:pPr>
                      <a:r>
                        <a:rPr lang="en-CA" sz="2000" b="1" dirty="0">
                          <a:solidFill>
                            <a:srgbClr val="000000"/>
                          </a:solidFill>
                          <a:ea typeface="新細明體"/>
                        </a:rPr>
                        <a:t>NEIGH-MI</a:t>
                      </a:r>
                      <a:endParaRPr sz="2600" dirty="0"/>
                    </a:p>
                  </a:txBody>
                  <a:tcPr marL="133727" marR="133727" marT="66864" marB="66864"/>
                </a:tc>
                <a:tc>
                  <a:txBody>
                    <a:bodyPr/>
                    <a:lstStyle/>
                    <a:p>
                      <a:pPr>
                        <a:lnSpc>
                          <a:spcPct val="100000"/>
                        </a:lnSpc>
                      </a:pPr>
                      <a:r>
                        <a:rPr lang="en-CA" sz="2000" dirty="0">
                          <a:solidFill>
                            <a:srgbClr val="000000"/>
                          </a:solidFill>
                          <a:ea typeface="新細明體"/>
                        </a:rPr>
                        <a:t>0.0429</a:t>
                      </a:r>
                      <a:endParaRPr sz="2600" dirty="0"/>
                    </a:p>
                  </a:txBody>
                  <a:tcPr marL="133727" marR="133727" marT="66864" marB="66864"/>
                </a:tc>
                <a:tc>
                  <a:txBody>
                    <a:bodyPr/>
                    <a:lstStyle/>
                    <a:p>
                      <a:pPr>
                        <a:lnSpc>
                          <a:spcPct val="100000"/>
                        </a:lnSpc>
                      </a:pPr>
                      <a:r>
                        <a:rPr lang="en-CA" sz="2000" dirty="0">
                          <a:solidFill>
                            <a:srgbClr val="000000"/>
                          </a:solidFill>
                          <a:ea typeface="新細明體"/>
                        </a:rPr>
                        <a:t>0.1323</a:t>
                      </a:r>
                      <a:endParaRPr sz="2600" dirty="0"/>
                    </a:p>
                  </a:txBody>
                  <a:tcPr marL="133727" marR="133727" marT="66864" marB="66864"/>
                </a:tc>
                <a:tc>
                  <a:txBody>
                    <a:bodyPr/>
                    <a:lstStyle/>
                    <a:p>
                      <a:pPr>
                        <a:lnSpc>
                          <a:spcPct val="100000"/>
                        </a:lnSpc>
                      </a:pPr>
                      <a:r>
                        <a:rPr lang="en-CA" sz="2000" dirty="0">
                          <a:solidFill>
                            <a:srgbClr val="000000"/>
                          </a:solidFill>
                          <a:ea typeface="新細明體"/>
                        </a:rPr>
                        <a:t>0.0273</a:t>
                      </a:r>
                      <a:endParaRPr sz="2600" dirty="0"/>
                    </a:p>
                  </a:txBody>
                  <a:tcPr marL="133727" marR="133727" marT="66864" marB="66864"/>
                </a:tc>
                <a:extLst>
                  <a:ext uri="{0D108BD9-81ED-4DB2-BD59-A6C34878D82A}">
                    <a16:rowId xmlns:a16="http://schemas.microsoft.com/office/drawing/2014/main" val="10003"/>
                  </a:ext>
                </a:extLst>
              </a:tr>
              <a:tr h="519564">
                <a:tc>
                  <a:txBody>
                    <a:bodyPr/>
                    <a:lstStyle/>
                    <a:p>
                      <a:pPr>
                        <a:lnSpc>
                          <a:spcPct val="100000"/>
                        </a:lnSpc>
                      </a:pPr>
                      <a:r>
                        <a:rPr lang="en-CA" sz="2000" b="1" dirty="0">
                          <a:solidFill>
                            <a:srgbClr val="000000"/>
                          </a:solidFill>
                          <a:ea typeface="新細明體"/>
                        </a:rPr>
                        <a:t>NEIGH-HAL</a:t>
                      </a:r>
                      <a:endParaRPr sz="2600" dirty="0"/>
                    </a:p>
                  </a:txBody>
                  <a:tcPr marL="133727" marR="133727" marT="66864" marB="66864"/>
                </a:tc>
                <a:tc>
                  <a:txBody>
                    <a:bodyPr/>
                    <a:lstStyle/>
                    <a:p>
                      <a:pPr>
                        <a:lnSpc>
                          <a:spcPct val="100000"/>
                        </a:lnSpc>
                      </a:pPr>
                      <a:r>
                        <a:rPr lang="en-CA" sz="2000" dirty="0">
                          <a:solidFill>
                            <a:srgbClr val="000000"/>
                          </a:solidFill>
                          <a:ea typeface="新細明體"/>
                        </a:rPr>
                        <a:t>0.0419</a:t>
                      </a:r>
                      <a:endParaRPr sz="2600" dirty="0"/>
                    </a:p>
                  </a:txBody>
                  <a:tcPr marL="133727" marR="133727" marT="66864" marB="66864"/>
                </a:tc>
                <a:tc>
                  <a:txBody>
                    <a:bodyPr/>
                    <a:lstStyle/>
                    <a:p>
                      <a:pPr>
                        <a:lnSpc>
                          <a:spcPct val="100000"/>
                        </a:lnSpc>
                      </a:pPr>
                      <a:r>
                        <a:rPr lang="en-CA" sz="2000" dirty="0">
                          <a:solidFill>
                            <a:srgbClr val="000000"/>
                          </a:solidFill>
                          <a:ea typeface="新細明體"/>
                        </a:rPr>
                        <a:t>0.1260</a:t>
                      </a:r>
                      <a:endParaRPr sz="2600" dirty="0"/>
                    </a:p>
                  </a:txBody>
                  <a:tcPr marL="133727" marR="133727" marT="66864" marB="66864"/>
                </a:tc>
                <a:tc>
                  <a:txBody>
                    <a:bodyPr/>
                    <a:lstStyle/>
                    <a:p>
                      <a:pPr>
                        <a:lnSpc>
                          <a:spcPct val="100000"/>
                        </a:lnSpc>
                      </a:pPr>
                      <a:r>
                        <a:rPr lang="en-CA" sz="2000" dirty="0">
                          <a:solidFill>
                            <a:srgbClr val="000000"/>
                          </a:solidFill>
                          <a:ea typeface="新細明體"/>
                        </a:rPr>
                        <a:t>0.0265</a:t>
                      </a:r>
                      <a:endParaRPr sz="2600" dirty="0"/>
                    </a:p>
                  </a:txBody>
                  <a:tcPr marL="133727" marR="133727" marT="66864" marB="66864"/>
                </a:tc>
                <a:extLst>
                  <a:ext uri="{0D108BD9-81ED-4DB2-BD59-A6C34878D82A}">
                    <a16:rowId xmlns:a16="http://schemas.microsoft.com/office/drawing/2014/main" val="10004"/>
                  </a:ext>
                </a:extLst>
              </a:tr>
              <a:tr h="519564">
                <a:tc>
                  <a:txBody>
                    <a:bodyPr/>
                    <a:lstStyle/>
                    <a:p>
                      <a:pPr>
                        <a:lnSpc>
                          <a:spcPct val="100000"/>
                        </a:lnSpc>
                      </a:pPr>
                      <a:r>
                        <a:rPr lang="en-CA" sz="2000" b="1" dirty="0">
                          <a:solidFill>
                            <a:srgbClr val="000000"/>
                          </a:solidFill>
                          <a:ea typeface="新細明體"/>
                        </a:rPr>
                        <a:t>DB-MI</a:t>
                      </a:r>
                      <a:endParaRPr sz="2600" dirty="0"/>
                    </a:p>
                  </a:txBody>
                  <a:tcPr marL="133727" marR="133727" marT="66864" marB="66864"/>
                </a:tc>
                <a:tc>
                  <a:txBody>
                    <a:bodyPr/>
                    <a:lstStyle/>
                    <a:p>
                      <a:pPr>
                        <a:lnSpc>
                          <a:spcPct val="100000"/>
                        </a:lnSpc>
                      </a:pPr>
                      <a:r>
                        <a:rPr lang="en-CA" sz="2000" dirty="0">
                          <a:solidFill>
                            <a:srgbClr val="000000"/>
                          </a:solidFill>
                          <a:ea typeface="新細明體"/>
                        </a:rPr>
                        <a:t>0.0503</a:t>
                      </a:r>
                      <a:endParaRPr sz="2600" dirty="0"/>
                    </a:p>
                  </a:txBody>
                  <a:tcPr marL="133727" marR="133727" marT="66864" marB="66864"/>
                </a:tc>
                <a:tc>
                  <a:txBody>
                    <a:bodyPr/>
                    <a:lstStyle/>
                    <a:p>
                      <a:pPr>
                        <a:lnSpc>
                          <a:spcPct val="100000"/>
                        </a:lnSpc>
                      </a:pPr>
                      <a:r>
                        <a:rPr lang="en-CA" sz="2000" dirty="0">
                          <a:solidFill>
                            <a:srgbClr val="000000"/>
                          </a:solidFill>
                          <a:ea typeface="新細明體"/>
                        </a:rPr>
                        <a:t>0.1449</a:t>
                      </a:r>
                      <a:endParaRPr sz="2600" dirty="0"/>
                    </a:p>
                  </a:txBody>
                  <a:tcPr marL="133727" marR="133727" marT="66864" marB="66864"/>
                </a:tc>
                <a:tc>
                  <a:txBody>
                    <a:bodyPr/>
                    <a:lstStyle/>
                    <a:p>
                      <a:pPr>
                        <a:lnSpc>
                          <a:spcPct val="100000"/>
                        </a:lnSpc>
                      </a:pPr>
                      <a:r>
                        <a:rPr lang="en-CA" sz="2000" dirty="0">
                          <a:solidFill>
                            <a:srgbClr val="000000"/>
                          </a:solidFill>
                          <a:ea typeface="新細明體"/>
                        </a:rPr>
                        <a:t>0.0301</a:t>
                      </a:r>
                      <a:endParaRPr sz="2600" dirty="0"/>
                    </a:p>
                  </a:txBody>
                  <a:tcPr marL="133727" marR="133727" marT="66864" marB="66864"/>
                </a:tc>
                <a:extLst>
                  <a:ext uri="{0D108BD9-81ED-4DB2-BD59-A6C34878D82A}">
                    <a16:rowId xmlns:a16="http://schemas.microsoft.com/office/drawing/2014/main" val="10005"/>
                  </a:ext>
                </a:extLst>
              </a:tr>
              <a:tr h="519564">
                <a:tc>
                  <a:txBody>
                    <a:bodyPr/>
                    <a:lstStyle/>
                    <a:p>
                      <a:pPr>
                        <a:lnSpc>
                          <a:spcPct val="100000"/>
                        </a:lnSpc>
                      </a:pPr>
                      <a:r>
                        <a:rPr lang="en-CA" sz="2000" b="1" dirty="0">
                          <a:solidFill>
                            <a:srgbClr val="000000"/>
                          </a:solidFill>
                          <a:ea typeface="新細明體"/>
                        </a:rPr>
                        <a:t>DB-HAL</a:t>
                      </a:r>
                      <a:endParaRPr sz="2600" dirty="0"/>
                    </a:p>
                  </a:txBody>
                  <a:tcPr marL="133727" marR="133727" marT="66864" marB="66864"/>
                </a:tc>
                <a:tc>
                  <a:txBody>
                    <a:bodyPr/>
                    <a:lstStyle/>
                    <a:p>
                      <a:pPr>
                        <a:lnSpc>
                          <a:spcPct val="100000"/>
                        </a:lnSpc>
                      </a:pPr>
                      <a:r>
                        <a:rPr lang="en-CA" sz="2000" dirty="0">
                          <a:solidFill>
                            <a:srgbClr val="000000"/>
                          </a:solidFill>
                          <a:ea typeface="新細明體"/>
                        </a:rPr>
                        <a:t>0.0474</a:t>
                      </a:r>
                      <a:endParaRPr sz="2600" dirty="0"/>
                    </a:p>
                  </a:txBody>
                  <a:tcPr marL="133727" marR="133727" marT="66864" marB="66864"/>
                </a:tc>
                <a:tc>
                  <a:txBody>
                    <a:bodyPr/>
                    <a:lstStyle/>
                    <a:p>
                      <a:pPr>
                        <a:lnSpc>
                          <a:spcPct val="100000"/>
                        </a:lnSpc>
                      </a:pPr>
                      <a:r>
                        <a:rPr lang="en-CA" sz="2000" dirty="0">
                          <a:solidFill>
                            <a:srgbClr val="000000"/>
                          </a:solidFill>
                          <a:ea typeface="新細明體"/>
                        </a:rPr>
                        <a:t>0.1437</a:t>
                      </a:r>
                      <a:endParaRPr sz="2600" dirty="0"/>
                    </a:p>
                  </a:txBody>
                  <a:tcPr marL="133727" marR="133727" marT="66864" marB="66864"/>
                </a:tc>
                <a:tc>
                  <a:txBody>
                    <a:bodyPr/>
                    <a:lstStyle/>
                    <a:p>
                      <a:pPr>
                        <a:lnSpc>
                          <a:spcPct val="100000"/>
                        </a:lnSpc>
                      </a:pPr>
                      <a:r>
                        <a:rPr lang="en-CA" sz="2000" dirty="0">
                          <a:solidFill>
                            <a:srgbClr val="000000"/>
                          </a:solidFill>
                          <a:ea typeface="新細明體"/>
                        </a:rPr>
                        <a:t>0.0273</a:t>
                      </a:r>
                      <a:endParaRPr sz="2600" dirty="0"/>
                    </a:p>
                  </a:txBody>
                  <a:tcPr marL="133727" marR="133727" marT="66864" marB="66864"/>
                </a:tc>
                <a:extLst>
                  <a:ext uri="{0D108BD9-81ED-4DB2-BD59-A6C34878D82A}">
                    <a16:rowId xmlns:a16="http://schemas.microsoft.com/office/drawing/2014/main" val="10006"/>
                  </a:ext>
                </a:extLst>
              </a:tr>
              <a:tr h="519564">
                <a:tc>
                  <a:txBody>
                    <a:bodyPr/>
                    <a:lstStyle/>
                    <a:p>
                      <a:pPr>
                        <a:lnSpc>
                          <a:spcPct val="100000"/>
                        </a:lnSpc>
                      </a:pPr>
                      <a:r>
                        <a:rPr lang="en-US" sz="2000" b="1" dirty="0">
                          <a:latin typeface="Arial" charset="0"/>
                        </a:rPr>
                        <a:t>FB-MI</a:t>
                      </a:r>
                    </a:p>
                  </a:txBody>
                  <a:tcPr marL="133727" marR="133727" marT="66864" marB="66864"/>
                </a:tc>
                <a:tc>
                  <a:txBody>
                    <a:bodyPr/>
                    <a:lstStyle/>
                    <a:p>
                      <a:pPr>
                        <a:lnSpc>
                          <a:spcPct val="100000"/>
                        </a:lnSpc>
                      </a:pPr>
                      <a:r>
                        <a:rPr lang="en-US" sz="2000" dirty="0">
                          <a:latin typeface="Arial" charset="0"/>
                        </a:rPr>
                        <a:t>0.0381</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0.1222</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0.0200</a:t>
                      </a:r>
                      <a:endParaRPr sz="2000" dirty="0">
                        <a:latin typeface="Arial" charset="0"/>
                      </a:endParaRPr>
                    </a:p>
                  </a:txBody>
                  <a:tcPr marL="133727" marR="133727" marT="66864" marB="66864"/>
                </a:tc>
                <a:extLst>
                  <a:ext uri="{0D108BD9-81ED-4DB2-BD59-A6C34878D82A}">
                    <a16:rowId xmlns:a16="http://schemas.microsoft.com/office/drawing/2014/main" val="3003079843"/>
                  </a:ext>
                </a:extLst>
              </a:tr>
              <a:tr h="519564">
                <a:tc>
                  <a:txBody>
                    <a:bodyPr/>
                    <a:lstStyle/>
                    <a:p>
                      <a:pPr>
                        <a:lnSpc>
                          <a:spcPct val="100000"/>
                        </a:lnSpc>
                      </a:pPr>
                      <a:r>
                        <a:rPr lang="en-US" sz="2000" b="1" dirty="0">
                          <a:latin typeface="Arial" charset="0"/>
                        </a:rPr>
                        <a:t>FB-HAL</a:t>
                      </a:r>
                      <a:r>
                        <a:rPr lang="en-US" sz="2000" dirty="0">
                          <a:latin typeface="Arial" charset="0"/>
                        </a:rPr>
                        <a:t> </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0.0393</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0.1272</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0.0211</a:t>
                      </a:r>
                      <a:endParaRPr sz="2000" dirty="0">
                        <a:latin typeface="Arial" charset="0"/>
                      </a:endParaRPr>
                    </a:p>
                  </a:txBody>
                  <a:tcPr marL="133727" marR="133727" marT="66864" marB="66864"/>
                </a:tc>
                <a:extLst>
                  <a:ext uri="{0D108BD9-81ED-4DB2-BD59-A6C34878D82A}">
                    <a16:rowId xmlns:a16="http://schemas.microsoft.com/office/drawing/2014/main" val="3119234865"/>
                  </a:ext>
                </a:extLst>
              </a:tr>
              <a:tr h="519564">
                <a:tc>
                  <a:txBody>
                    <a:bodyPr/>
                    <a:lstStyle/>
                    <a:p>
                      <a:pPr>
                        <a:lnSpc>
                          <a:spcPct val="100000"/>
                        </a:lnSpc>
                      </a:pPr>
                      <a:r>
                        <a:rPr lang="en-US" sz="2000" b="1" dirty="0">
                          <a:latin typeface="Arial" charset="0"/>
                        </a:rPr>
                        <a:t>CNET</a:t>
                      </a:r>
                      <a:endParaRPr sz="2000" b="1" dirty="0">
                        <a:latin typeface="Arial" charset="0"/>
                      </a:endParaRPr>
                    </a:p>
                  </a:txBody>
                  <a:tcPr marL="133727" marR="133727" marT="66864" marB="66864"/>
                </a:tc>
                <a:tc>
                  <a:txBody>
                    <a:bodyPr/>
                    <a:lstStyle/>
                    <a:p>
                      <a:pPr>
                        <a:lnSpc>
                          <a:spcPct val="100000"/>
                        </a:lnSpc>
                      </a:pPr>
                      <a:r>
                        <a:rPr lang="en-US" sz="2000" b="1" dirty="0">
                          <a:latin typeface="Arial" charset="0"/>
                        </a:rPr>
                        <a:t>0.0559</a:t>
                      </a:r>
                      <a:endParaRPr sz="2000" b="1" dirty="0">
                        <a:latin typeface="Arial" charset="0"/>
                      </a:endParaRPr>
                    </a:p>
                  </a:txBody>
                  <a:tcPr marL="133727" marR="133727" marT="66864" marB="66864"/>
                </a:tc>
                <a:tc>
                  <a:txBody>
                    <a:bodyPr/>
                    <a:lstStyle/>
                    <a:p>
                      <a:pPr>
                        <a:lnSpc>
                          <a:spcPct val="100000"/>
                        </a:lnSpc>
                      </a:pPr>
                      <a:r>
                        <a:rPr lang="en-US" sz="2000" b="1" dirty="0">
                          <a:latin typeface="Arial" charset="0"/>
                        </a:rPr>
                        <a:t>0.1487</a:t>
                      </a:r>
                      <a:endParaRPr sz="2000" b="1" dirty="0">
                        <a:latin typeface="Arial" charset="0"/>
                      </a:endParaRPr>
                    </a:p>
                  </a:txBody>
                  <a:tcPr marL="133727" marR="133727" marT="66864" marB="66864"/>
                </a:tc>
                <a:tc>
                  <a:txBody>
                    <a:bodyPr/>
                    <a:lstStyle/>
                    <a:p>
                      <a:pPr>
                        <a:lnSpc>
                          <a:spcPct val="100000"/>
                        </a:lnSpc>
                      </a:pPr>
                      <a:r>
                        <a:rPr lang="en-US" sz="2000" b="1" dirty="0">
                          <a:latin typeface="Arial" charset="0"/>
                        </a:rPr>
                        <a:t>0.0334</a:t>
                      </a:r>
                      <a:endParaRPr sz="2000" b="1" dirty="0">
                        <a:latin typeface="Arial" charset="0"/>
                      </a:endParaRPr>
                    </a:p>
                  </a:txBody>
                  <a:tcPr marL="133727" marR="133727" marT="66864" marB="66864"/>
                </a:tc>
                <a:extLst>
                  <a:ext uri="{0D108BD9-81ED-4DB2-BD59-A6C34878D82A}">
                    <a16:rowId xmlns:a16="http://schemas.microsoft.com/office/drawing/2014/main" val="1390365281"/>
                  </a:ext>
                </a:extLst>
              </a:tr>
              <a:tr h="519564">
                <a:tc>
                  <a:txBody>
                    <a:bodyPr/>
                    <a:lstStyle/>
                    <a:p>
                      <a:pPr>
                        <a:lnSpc>
                          <a:spcPct val="100000"/>
                        </a:lnSpc>
                      </a:pPr>
                      <a:r>
                        <a:rPr lang="en-CA" sz="2000" b="1" dirty="0">
                          <a:solidFill>
                            <a:srgbClr val="000000"/>
                          </a:solidFill>
                          <a:ea typeface="新細明體"/>
                        </a:rPr>
                        <a:t>CNET-MI</a:t>
                      </a:r>
                      <a:endParaRPr sz="2600" dirty="0"/>
                    </a:p>
                  </a:txBody>
                  <a:tcPr marL="133727" marR="133727" marT="66864" marB="66864"/>
                </a:tc>
                <a:tc>
                  <a:txBody>
                    <a:bodyPr/>
                    <a:lstStyle/>
                    <a:p>
                      <a:pPr>
                        <a:lnSpc>
                          <a:spcPct val="100000"/>
                        </a:lnSpc>
                      </a:pPr>
                      <a:r>
                        <a:rPr lang="en-CA" sz="2000" b="0" dirty="0">
                          <a:solidFill>
                            <a:srgbClr val="000000"/>
                          </a:solidFill>
                          <a:ea typeface="新細明體"/>
                        </a:rPr>
                        <a:t>0.0560</a:t>
                      </a:r>
                      <a:endParaRPr sz="2600" b="0" dirty="0"/>
                    </a:p>
                  </a:txBody>
                  <a:tcPr marL="133727" marR="133727" marT="66864" marB="66864"/>
                </a:tc>
                <a:tc>
                  <a:txBody>
                    <a:bodyPr/>
                    <a:lstStyle/>
                    <a:p>
                      <a:pPr>
                        <a:lnSpc>
                          <a:spcPct val="100000"/>
                        </a:lnSpc>
                      </a:pPr>
                      <a:r>
                        <a:rPr lang="en-CA" sz="2000" b="1" dirty="0">
                          <a:solidFill>
                            <a:srgbClr val="000000"/>
                          </a:solidFill>
                          <a:ea typeface="新細明體"/>
                        </a:rPr>
                        <a:t>0.1487</a:t>
                      </a:r>
                      <a:endParaRPr sz="2600" b="1" dirty="0"/>
                    </a:p>
                  </a:txBody>
                  <a:tcPr marL="133727" marR="133727" marT="66864" marB="66864"/>
                </a:tc>
                <a:tc>
                  <a:txBody>
                    <a:bodyPr/>
                    <a:lstStyle/>
                    <a:p>
                      <a:pPr>
                        <a:lnSpc>
                          <a:spcPct val="100000"/>
                        </a:lnSpc>
                      </a:pPr>
                      <a:r>
                        <a:rPr lang="en-CA" sz="2000" b="0" dirty="0">
                          <a:solidFill>
                            <a:srgbClr val="000000"/>
                          </a:solidFill>
                          <a:ea typeface="新細明體"/>
                        </a:rPr>
                        <a:t>0.0326</a:t>
                      </a:r>
                      <a:endParaRPr sz="2600" b="0" dirty="0"/>
                    </a:p>
                  </a:txBody>
                  <a:tcPr marL="133727" marR="133727" marT="66864" marB="66864"/>
                </a:tc>
                <a:extLst>
                  <a:ext uri="{0D108BD9-81ED-4DB2-BD59-A6C34878D82A}">
                    <a16:rowId xmlns:a16="http://schemas.microsoft.com/office/drawing/2014/main" val="10007"/>
                  </a:ext>
                </a:extLst>
              </a:tr>
              <a:tr h="519564">
                <a:tc>
                  <a:txBody>
                    <a:bodyPr/>
                    <a:lstStyle/>
                    <a:p>
                      <a:pPr>
                        <a:lnSpc>
                          <a:spcPct val="100000"/>
                        </a:lnSpc>
                      </a:pPr>
                      <a:r>
                        <a:rPr lang="en-CA" sz="2000" b="1" dirty="0">
                          <a:solidFill>
                            <a:srgbClr val="000000"/>
                          </a:solidFill>
                          <a:ea typeface="新細明體"/>
                        </a:rPr>
                        <a:t>CNET-HAL</a:t>
                      </a:r>
                      <a:endParaRPr sz="2600" dirty="0"/>
                    </a:p>
                  </a:txBody>
                  <a:tcPr marL="133727" marR="133727" marT="66864" marB="66864"/>
                </a:tc>
                <a:tc>
                  <a:txBody>
                    <a:bodyPr/>
                    <a:lstStyle/>
                    <a:p>
                      <a:pPr>
                        <a:lnSpc>
                          <a:spcPct val="100000"/>
                        </a:lnSpc>
                      </a:pPr>
                      <a:r>
                        <a:rPr lang="en-CA" sz="2000" dirty="0">
                          <a:solidFill>
                            <a:srgbClr val="000000"/>
                          </a:solidFill>
                          <a:ea typeface="新細明體"/>
                        </a:rPr>
                        <a:t>0.0558</a:t>
                      </a:r>
                      <a:endParaRPr sz="2600" dirty="0"/>
                    </a:p>
                  </a:txBody>
                  <a:tcPr marL="133727" marR="133727" marT="66864" marB="66864"/>
                </a:tc>
                <a:tc>
                  <a:txBody>
                    <a:bodyPr/>
                    <a:lstStyle/>
                    <a:p>
                      <a:pPr>
                        <a:lnSpc>
                          <a:spcPct val="100000"/>
                        </a:lnSpc>
                      </a:pPr>
                      <a:r>
                        <a:rPr lang="en-CA" sz="2000" dirty="0">
                          <a:solidFill>
                            <a:srgbClr val="000000"/>
                          </a:solidFill>
                          <a:ea typeface="新細明體"/>
                        </a:rPr>
                        <a:t>0.1475</a:t>
                      </a:r>
                      <a:endParaRPr sz="2600" dirty="0"/>
                    </a:p>
                  </a:txBody>
                  <a:tcPr marL="133727" marR="133727" marT="66864" marB="66864"/>
                </a:tc>
                <a:tc>
                  <a:txBody>
                    <a:bodyPr/>
                    <a:lstStyle/>
                    <a:p>
                      <a:pPr>
                        <a:lnSpc>
                          <a:spcPct val="100000"/>
                        </a:lnSpc>
                      </a:pPr>
                      <a:r>
                        <a:rPr lang="en-CA" sz="2000" dirty="0">
                          <a:solidFill>
                            <a:srgbClr val="000000"/>
                          </a:solidFill>
                          <a:ea typeface="新細明體"/>
                        </a:rPr>
                        <a:t>0.0323</a:t>
                      </a:r>
                      <a:endParaRPr sz="2600" dirty="0"/>
                    </a:p>
                  </a:txBody>
                  <a:tcPr marL="133727" marR="133727" marT="66864" marB="66864"/>
                </a:tc>
                <a:extLst>
                  <a:ext uri="{0D108BD9-81ED-4DB2-BD59-A6C34878D82A}">
                    <a16:rowId xmlns:a16="http://schemas.microsoft.com/office/drawing/2014/main" val="10008"/>
                  </a:ext>
                </a:extLst>
              </a:tr>
            </a:tbl>
          </a:graphicData>
        </a:graphic>
      </p:graphicFrame>
      <p:graphicFrame>
        <p:nvGraphicFramePr>
          <p:cNvPr id="66" name="Table 26"/>
          <p:cNvGraphicFramePr/>
          <p:nvPr>
            <p:extLst>
              <p:ext uri="{D42A27DB-BD31-4B8C-83A1-F6EECF244321}">
                <p14:modId xmlns:p14="http://schemas.microsoft.com/office/powerpoint/2010/main" val="2364691232"/>
              </p:ext>
            </p:extLst>
          </p:nvPr>
        </p:nvGraphicFramePr>
        <p:xfrm>
          <a:off x="14636354" y="20702690"/>
          <a:ext cx="5918211" cy="6234768"/>
        </p:xfrm>
        <a:graphic>
          <a:graphicData uri="http://schemas.openxmlformats.org/drawingml/2006/table">
            <a:tbl>
              <a:tblPr/>
              <a:tblGrid>
                <a:gridCol w="1887973">
                  <a:extLst>
                    <a:ext uri="{9D8B030D-6E8A-4147-A177-3AD203B41FA5}">
                      <a16:colId xmlns:a16="http://schemas.microsoft.com/office/drawing/2014/main" val="20000"/>
                    </a:ext>
                  </a:extLst>
                </a:gridCol>
                <a:gridCol w="1449411">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519564">
                <a:tc>
                  <a:txBody>
                    <a:bodyPr/>
                    <a:lstStyle/>
                    <a:p>
                      <a:pPr>
                        <a:lnSpc>
                          <a:spcPct val="100000"/>
                        </a:lnSpc>
                      </a:pPr>
                      <a:r>
                        <a:rPr lang="en-CA" sz="2000" b="1" dirty="0">
                          <a:solidFill>
                            <a:srgbClr val="000000"/>
                          </a:solidFill>
                          <a:ea typeface="新細明體"/>
                        </a:rPr>
                        <a:t>Method</a:t>
                      </a:r>
                      <a:endParaRPr sz="2600" dirty="0"/>
                    </a:p>
                  </a:txBody>
                  <a:tcPr marL="133727" marR="133727" marT="66864" marB="66864"/>
                </a:tc>
                <a:tc>
                  <a:txBody>
                    <a:bodyPr/>
                    <a:lstStyle/>
                    <a:p>
                      <a:pPr>
                        <a:lnSpc>
                          <a:spcPct val="100000"/>
                        </a:lnSpc>
                      </a:pPr>
                      <a:r>
                        <a:rPr lang="en-CA" sz="2000" b="1" dirty="0">
                          <a:solidFill>
                            <a:srgbClr val="000000"/>
                          </a:solidFill>
                          <a:ea typeface="新細明體"/>
                        </a:rPr>
                        <a:t>MAP</a:t>
                      </a:r>
                      <a:endParaRPr sz="2600" dirty="0"/>
                    </a:p>
                  </a:txBody>
                  <a:tcPr marL="133727" marR="133727" marT="66864" marB="66864"/>
                </a:tc>
                <a:tc>
                  <a:txBody>
                    <a:bodyPr/>
                    <a:lstStyle/>
                    <a:p>
                      <a:pPr>
                        <a:lnSpc>
                          <a:spcPct val="100000"/>
                        </a:lnSpc>
                      </a:pPr>
                      <a:r>
                        <a:rPr lang="en-CA" sz="2000" b="1" dirty="0">
                          <a:solidFill>
                            <a:srgbClr val="000000"/>
                          </a:solidFill>
                          <a:ea typeface="新細明體"/>
                        </a:rPr>
                        <a:t>P@20</a:t>
                      </a:r>
                      <a:endParaRPr sz="26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600" dirty="0"/>
                    </a:p>
                  </a:txBody>
                  <a:tcPr marL="133727" marR="133727" marT="66864" marB="66864"/>
                </a:tc>
                <a:extLst>
                  <a:ext uri="{0D108BD9-81ED-4DB2-BD59-A6C34878D82A}">
                    <a16:rowId xmlns:a16="http://schemas.microsoft.com/office/drawing/2014/main" val="10000"/>
                  </a:ext>
                </a:extLst>
              </a:tr>
              <a:tr h="519564">
                <a:tc>
                  <a:txBody>
                    <a:bodyPr/>
                    <a:lstStyle/>
                    <a:p>
                      <a:pPr>
                        <a:lnSpc>
                          <a:spcPct val="100000"/>
                        </a:lnSpc>
                      </a:pPr>
                      <a:r>
                        <a:rPr lang="en-CA" sz="2000" b="1" dirty="0">
                          <a:solidFill>
                            <a:srgbClr val="000000"/>
                          </a:solidFill>
                          <a:ea typeface="新細明體"/>
                        </a:rPr>
                        <a:t>KL-DIR</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0.0311</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0.0281</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0.0140</a:t>
                      </a:r>
                      <a:endParaRPr sz="2600" dirty="0"/>
                    </a:p>
                  </a:txBody>
                  <a:tcPr marL="133727" marR="133727" marT="66864" marB="66864"/>
                </a:tc>
                <a:extLst>
                  <a:ext uri="{0D108BD9-81ED-4DB2-BD59-A6C34878D82A}">
                    <a16:rowId xmlns:a16="http://schemas.microsoft.com/office/drawing/2014/main" val="10001"/>
                  </a:ext>
                </a:extLst>
              </a:tr>
              <a:tr h="519564">
                <a:tc>
                  <a:txBody>
                    <a:bodyPr/>
                    <a:lstStyle/>
                    <a:p>
                      <a:pPr>
                        <a:lnSpc>
                          <a:spcPct val="100000"/>
                        </a:lnSpc>
                      </a:pPr>
                      <a:r>
                        <a:rPr lang="en-CA" sz="2000" b="1" dirty="0">
                          <a:solidFill>
                            <a:srgbClr val="000000"/>
                          </a:solidFill>
                          <a:ea typeface="新細明體"/>
                        </a:rPr>
                        <a:t>TM</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0.0343</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0.0304</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0.0146</a:t>
                      </a:r>
                      <a:endParaRPr sz="2600" dirty="0"/>
                    </a:p>
                  </a:txBody>
                  <a:tcPr marL="133727" marR="133727" marT="66864" marB="66864"/>
                </a:tc>
                <a:extLst>
                  <a:ext uri="{0D108BD9-81ED-4DB2-BD59-A6C34878D82A}">
                    <a16:rowId xmlns:a16="http://schemas.microsoft.com/office/drawing/2014/main" val="10002"/>
                  </a:ext>
                </a:extLst>
              </a:tr>
              <a:tr h="519564">
                <a:tc>
                  <a:txBody>
                    <a:bodyPr/>
                    <a:lstStyle/>
                    <a:p>
                      <a:pPr>
                        <a:lnSpc>
                          <a:spcPct val="100000"/>
                        </a:lnSpc>
                      </a:pPr>
                      <a:r>
                        <a:rPr lang="en-CA" sz="2000" b="1" dirty="0">
                          <a:solidFill>
                            <a:srgbClr val="000000"/>
                          </a:solidFill>
                          <a:ea typeface="新細明體"/>
                        </a:rPr>
                        <a:t>NEIGH-MI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0.0333</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0.0307</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0.0130</a:t>
                      </a:r>
                      <a:endParaRPr sz="2600" dirty="0"/>
                    </a:p>
                  </a:txBody>
                  <a:tcPr marL="133727" marR="133727" marT="66864" marB="66864"/>
                </a:tc>
                <a:extLst>
                  <a:ext uri="{0D108BD9-81ED-4DB2-BD59-A6C34878D82A}">
                    <a16:rowId xmlns:a16="http://schemas.microsoft.com/office/drawing/2014/main" val="10003"/>
                  </a:ext>
                </a:extLst>
              </a:tr>
              <a:tr h="519564">
                <a:tc>
                  <a:txBody>
                    <a:bodyPr/>
                    <a:lstStyle/>
                    <a:p>
                      <a:pPr>
                        <a:lnSpc>
                          <a:spcPct val="100000"/>
                        </a:lnSpc>
                      </a:pPr>
                      <a:r>
                        <a:rPr lang="en-CA" sz="2000" b="1" dirty="0">
                          <a:solidFill>
                            <a:srgbClr val="000000"/>
                          </a:solidFill>
                          <a:ea typeface="新細明體"/>
                        </a:rPr>
                        <a:t>NEIGH-HAL</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0.0425</a:t>
                      </a:r>
                      <a:endParaRPr sz="2600"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0.0293</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0.0122</a:t>
                      </a:r>
                      <a:endParaRPr sz="2600" dirty="0"/>
                    </a:p>
                  </a:txBody>
                  <a:tcPr marL="133727" marR="133727" marT="66864" marB="66864"/>
                </a:tc>
                <a:extLst>
                  <a:ext uri="{0D108BD9-81ED-4DB2-BD59-A6C34878D82A}">
                    <a16:rowId xmlns:a16="http://schemas.microsoft.com/office/drawing/2014/main" val="10004"/>
                  </a:ext>
                </a:extLst>
              </a:tr>
              <a:tr h="519564">
                <a:tc>
                  <a:txBody>
                    <a:bodyPr/>
                    <a:lstStyle/>
                    <a:p>
                      <a:pPr>
                        <a:lnSpc>
                          <a:spcPct val="100000"/>
                        </a:lnSpc>
                      </a:pPr>
                      <a:r>
                        <a:rPr lang="en-CA" sz="2000" b="1" dirty="0">
                          <a:solidFill>
                            <a:srgbClr val="000000"/>
                          </a:solidFill>
                          <a:ea typeface="新細明體"/>
                        </a:rPr>
                        <a:t>DB-MI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0.0312</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0.0285</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0.0136</a:t>
                      </a:r>
                      <a:endParaRPr sz="2600" dirty="0"/>
                    </a:p>
                  </a:txBody>
                  <a:tcPr marL="133727" marR="133727" marT="66864" marB="66864"/>
                </a:tc>
                <a:extLst>
                  <a:ext uri="{0D108BD9-81ED-4DB2-BD59-A6C34878D82A}">
                    <a16:rowId xmlns:a16="http://schemas.microsoft.com/office/drawing/2014/main" val="10005"/>
                  </a:ext>
                </a:extLst>
              </a:tr>
              <a:tr h="519564">
                <a:tc>
                  <a:txBody>
                    <a:bodyPr/>
                    <a:lstStyle/>
                    <a:p>
                      <a:pPr>
                        <a:lnSpc>
                          <a:spcPct val="100000"/>
                        </a:lnSpc>
                      </a:pPr>
                      <a:r>
                        <a:rPr lang="en-CA" sz="2000" b="1" dirty="0">
                          <a:solidFill>
                            <a:srgbClr val="000000"/>
                          </a:solidFill>
                          <a:ea typeface="新細明體"/>
                        </a:rPr>
                        <a:t>DB-HAL</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0.0306</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0.0274</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0.0134</a:t>
                      </a:r>
                      <a:endParaRPr sz="2600" dirty="0"/>
                    </a:p>
                  </a:txBody>
                  <a:tcPr marL="133727" marR="133727" marT="66864" marB="66864"/>
                </a:tc>
                <a:extLst>
                  <a:ext uri="{0D108BD9-81ED-4DB2-BD59-A6C34878D82A}">
                    <a16:rowId xmlns:a16="http://schemas.microsoft.com/office/drawing/2014/main" val="10006"/>
                  </a:ext>
                </a:extLst>
              </a:tr>
              <a:tr h="519564">
                <a:tc>
                  <a:txBody>
                    <a:bodyPr/>
                    <a:lstStyle/>
                    <a:p>
                      <a:pPr>
                        <a:lnSpc>
                          <a:spcPct val="100000"/>
                        </a:lnSpc>
                      </a:pPr>
                      <a:r>
                        <a:rPr lang="en-US" sz="2000" b="1" dirty="0">
                          <a:latin typeface="Arial" charset="0"/>
                        </a:rPr>
                        <a:t>FB-MI</a:t>
                      </a:r>
                    </a:p>
                  </a:txBody>
                  <a:tcPr marL="133727" marR="133727" marT="66864" marB="66864"/>
                </a:tc>
                <a:tc>
                  <a:txBody>
                    <a:bodyPr/>
                    <a:lstStyle/>
                    <a:p>
                      <a:pPr>
                        <a:lnSpc>
                          <a:spcPct val="100000"/>
                        </a:lnSpc>
                      </a:pPr>
                      <a:r>
                        <a:rPr lang="en-US" sz="2000" dirty="0">
                          <a:latin typeface="Arial" charset="0"/>
                        </a:rPr>
                        <a:t>0.0350</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0.0319</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0.0154</a:t>
                      </a:r>
                      <a:endParaRPr sz="2000" dirty="0">
                        <a:latin typeface="Arial" charset="0"/>
                      </a:endParaRPr>
                    </a:p>
                  </a:txBody>
                  <a:tcPr marL="133727" marR="133727" marT="66864" marB="66864"/>
                </a:tc>
                <a:extLst>
                  <a:ext uri="{0D108BD9-81ED-4DB2-BD59-A6C34878D82A}">
                    <a16:rowId xmlns:a16="http://schemas.microsoft.com/office/drawing/2014/main" val="456721379"/>
                  </a:ext>
                </a:extLst>
              </a:tr>
              <a:tr h="519564">
                <a:tc>
                  <a:txBody>
                    <a:bodyPr/>
                    <a:lstStyle/>
                    <a:p>
                      <a:pPr>
                        <a:lnSpc>
                          <a:spcPct val="100000"/>
                        </a:lnSpc>
                      </a:pPr>
                      <a:r>
                        <a:rPr lang="en-US" sz="2000" b="1" dirty="0">
                          <a:latin typeface="Arial" charset="0"/>
                        </a:rPr>
                        <a:t>FB-HAL</a:t>
                      </a:r>
                      <a:r>
                        <a:rPr lang="en-US" sz="2000" dirty="0">
                          <a:latin typeface="Arial" charset="0"/>
                        </a:rPr>
                        <a:t> </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0.0339</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0.0293</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0.0152</a:t>
                      </a:r>
                      <a:endParaRPr sz="2000" dirty="0">
                        <a:latin typeface="Arial" charset="0"/>
                      </a:endParaRPr>
                    </a:p>
                  </a:txBody>
                  <a:tcPr marL="133727" marR="133727" marT="66864" marB="66864"/>
                </a:tc>
                <a:extLst>
                  <a:ext uri="{0D108BD9-81ED-4DB2-BD59-A6C34878D82A}">
                    <a16:rowId xmlns:a16="http://schemas.microsoft.com/office/drawing/2014/main" val="3237492116"/>
                  </a:ext>
                </a:extLst>
              </a:tr>
              <a:tr h="519564">
                <a:tc>
                  <a:txBody>
                    <a:bodyPr/>
                    <a:lstStyle/>
                    <a:p>
                      <a:pPr>
                        <a:lnSpc>
                          <a:spcPct val="100000"/>
                        </a:lnSpc>
                      </a:pPr>
                      <a:r>
                        <a:rPr lang="en-CA" sz="2000" b="1" dirty="0">
                          <a:solidFill>
                            <a:srgbClr val="000000"/>
                          </a:solidFill>
                          <a:latin typeface="Arial" charset="0"/>
                          <a:ea typeface="新細明體"/>
                        </a:rPr>
                        <a:t>CNET</a:t>
                      </a:r>
                      <a:endParaRPr sz="2000" b="1" dirty="0">
                        <a:solidFill>
                          <a:srgbClr val="000000"/>
                        </a:solidFill>
                        <a:latin typeface="Arial" charset="0"/>
                        <a:ea typeface="新細明體"/>
                      </a:endParaRPr>
                    </a:p>
                  </a:txBody>
                  <a:tcPr marL="133727" marR="133727" marT="66864" marB="66864"/>
                </a:tc>
                <a:tc>
                  <a:txBody>
                    <a:bodyPr/>
                    <a:lstStyle/>
                    <a:p>
                      <a:pPr>
                        <a:lnSpc>
                          <a:spcPct val="100000"/>
                        </a:lnSpc>
                      </a:pPr>
                      <a:r>
                        <a:rPr lang="en-US" sz="2000" dirty="0">
                          <a:latin typeface="Arial" charset="0"/>
                        </a:rPr>
                        <a:t>0.0407</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0.0333</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0.0172</a:t>
                      </a:r>
                      <a:endParaRPr sz="2000" dirty="0">
                        <a:latin typeface="Arial" charset="0"/>
                      </a:endParaRPr>
                    </a:p>
                  </a:txBody>
                  <a:tcPr marL="133727" marR="133727" marT="66864" marB="66864"/>
                </a:tc>
                <a:extLst>
                  <a:ext uri="{0D108BD9-81ED-4DB2-BD59-A6C34878D82A}">
                    <a16:rowId xmlns:a16="http://schemas.microsoft.com/office/drawing/2014/main" val="2634108233"/>
                  </a:ext>
                </a:extLst>
              </a:tr>
              <a:tr h="519564">
                <a:tc>
                  <a:txBody>
                    <a:bodyPr/>
                    <a:lstStyle/>
                    <a:p>
                      <a:pPr>
                        <a:lnSpc>
                          <a:spcPct val="100000"/>
                        </a:lnSpc>
                      </a:pPr>
                      <a:r>
                        <a:rPr lang="en-CA" sz="2000" b="1" dirty="0">
                          <a:solidFill>
                            <a:srgbClr val="000000"/>
                          </a:solidFill>
                          <a:ea typeface="新細明體"/>
                        </a:rPr>
                        <a:t>CNET-MI</a:t>
                      </a:r>
                      <a:endParaRPr sz="260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0.0427</a:t>
                      </a:r>
                      <a:endParaRPr sz="2600" dirty="0"/>
                    </a:p>
                  </a:txBody>
                  <a:tcPr marL="133727" marR="133727" marT="66864" marB="66864"/>
                </a:tc>
                <a:tc>
                  <a:txBody>
                    <a:bodyPr/>
                    <a:lstStyle/>
                    <a:p>
                      <a:pPr>
                        <a:lnSpc>
                          <a:spcPct val="100000"/>
                        </a:lnSpc>
                      </a:pPr>
                      <a:r>
                        <a:rPr lang="en-CA" sz="2000" b="0" dirty="0">
                          <a:solidFill>
                            <a:srgbClr val="000000"/>
                          </a:solidFill>
                          <a:latin typeface="Arial" charset="0"/>
                          <a:ea typeface="新細明體"/>
                        </a:rPr>
                        <a:t>0.0367</a:t>
                      </a:r>
                      <a:endParaRPr sz="2600" b="0" dirty="0"/>
                    </a:p>
                  </a:txBody>
                  <a:tcPr marL="133727" marR="133727" marT="66864" marB="66864"/>
                </a:tc>
                <a:tc>
                  <a:txBody>
                    <a:bodyPr/>
                    <a:lstStyle/>
                    <a:p>
                      <a:pPr>
                        <a:lnSpc>
                          <a:spcPct val="100000"/>
                        </a:lnSpc>
                      </a:pPr>
                      <a:r>
                        <a:rPr lang="en-CA" sz="2000" dirty="0">
                          <a:solidFill>
                            <a:srgbClr val="000000"/>
                          </a:solidFill>
                          <a:latin typeface="Arial" charset="0"/>
                          <a:ea typeface="新細明體"/>
                        </a:rPr>
                        <a:t>0.0176</a:t>
                      </a:r>
                      <a:endParaRPr sz="2600" dirty="0"/>
                    </a:p>
                  </a:txBody>
                  <a:tcPr marL="133727" marR="133727" marT="66864" marB="66864"/>
                </a:tc>
                <a:extLst>
                  <a:ext uri="{0D108BD9-81ED-4DB2-BD59-A6C34878D82A}">
                    <a16:rowId xmlns:a16="http://schemas.microsoft.com/office/drawing/2014/main" val="10007"/>
                  </a:ext>
                </a:extLst>
              </a:tr>
              <a:tr h="519564">
                <a:tc>
                  <a:txBody>
                    <a:bodyPr/>
                    <a:lstStyle/>
                    <a:p>
                      <a:pPr>
                        <a:lnSpc>
                          <a:spcPct val="100000"/>
                        </a:lnSpc>
                      </a:pPr>
                      <a:r>
                        <a:rPr lang="en-CA" sz="2000" b="1" dirty="0">
                          <a:solidFill>
                            <a:srgbClr val="000000"/>
                          </a:solidFill>
                          <a:ea typeface="新細明體"/>
                        </a:rPr>
                        <a:t>CNET-HAL</a:t>
                      </a:r>
                      <a:endParaRPr sz="2600"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0.0453</a:t>
                      </a:r>
                      <a:endParaRPr sz="2600" b="1"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0.0385</a:t>
                      </a:r>
                      <a:endParaRPr sz="2600" b="1" dirty="0"/>
                    </a:p>
                  </a:txBody>
                  <a:tcPr marL="133727" marR="133727" marT="66864" marB="66864"/>
                </a:tc>
                <a:tc>
                  <a:txBody>
                    <a:bodyPr/>
                    <a:lstStyle/>
                    <a:p>
                      <a:pPr>
                        <a:lnSpc>
                          <a:spcPct val="100000"/>
                        </a:lnSpc>
                      </a:pPr>
                      <a:r>
                        <a:rPr lang="en-CA" sz="2000" b="1" dirty="0">
                          <a:solidFill>
                            <a:srgbClr val="000000"/>
                          </a:solidFill>
                          <a:latin typeface="Arial" charset="0"/>
                          <a:ea typeface="新細明體"/>
                        </a:rPr>
                        <a:t>0.0181</a:t>
                      </a:r>
                      <a:endParaRPr sz="2600" b="1" dirty="0"/>
                    </a:p>
                  </a:txBody>
                  <a:tcPr marL="133727" marR="133727" marT="66864" marB="66864"/>
                </a:tc>
                <a:extLst>
                  <a:ext uri="{0D108BD9-81ED-4DB2-BD59-A6C34878D82A}">
                    <a16:rowId xmlns:a16="http://schemas.microsoft.com/office/drawing/2014/main" val="10008"/>
                  </a:ext>
                </a:extLst>
              </a:tr>
            </a:tbl>
          </a:graphicData>
        </a:graphic>
      </p:graphicFrame>
      <p:graphicFrame>
        <p:nvGraphicFramePr>
          <p:cNvPr id="68" name="Table 28"/>
          <p:cNvGraphicFramePr/>
          <p:nvPr>
            <p:extLst>
              <p:ext uri="{D42A27DB-BD31-4B8C-83A1-F6EECF244321}">
                <p14:modId xmlns:p14="http://schemas.microsoft.com/office/powerpoint/2010/main" val="303584980"/>
              </p:ext>
            </p:extLst>
          </p:nvPr>
        </p:nvGraphicFramePr>
        <p:xfrm>
          <a:off x="773007" y="20765255"/>
          <a:ext cx="5918211" cy="6234768"/>
        </p:xfrm>
        <a:graphic>
          <a:graphicData uri="http://schemas.openxmlformats.org/drawingml/2006/table">
            <a:tbl>
              <a:tblPr/>
              <a:tblGrid>
                <a:gridCol w="1887973">
                  <a:extLst>
                    <a:ext uri="{9D8B030D-6E8A-4147-A177-3AD203B41FA5}">
                      <a16:colId xmlns:a16="http://schemas.microsoft.com/office/drawing/2014/main" val="20000"/>
                    </a:ext>
                  </a:extLst>
                </a:gridCol>
                <a:gridCol w="1449411">
                  <a:extLst>
                    <a:ext uri="{9D8B030D-6E8A-4147-A177-3AD203B41FA5}">
                      <a16:colId xmlns:a16="http://schemas.microsoft.com/office/drawing/2014/main" val="20001"/>
                    </a:ext>
                  </a:extLst>
                </a:gridCol>
                <a:gridCol w="1321476">
                  <a:extLst>
                    <a:ext uri="{9D8B030D-6E8A-4147-A177-3AD203B41FA5}">
                      <a16:colId xmlns:a16="http://schemas.microsoft.com/office/drawing/2014/main" val="20002"/>
                    </a:ext>
                  </a:extLst>
                </a:gridCol>
                <a:gridCol w="1259351">
                  <a:extLst>
                    <a:ext uri="{9D8B030D-6E8A-4147-A177-3AD203B41FA5}">
                      <a16:colId xmlns:a16="http://schemas.microsoft.com/office/drawing/2014/main" val="20003"/>
                    </a:ext>
                  </a:extLst>
                </a:gridCol>
              </a:tblGrid>
              <a:tr h="519564">
                <a:tc>
                  <a:txBody>
                    <a:bodyPr/>
                    <a:lstStyle/>
                    <a:p>
                      <a:pPr>
                        <a:lnSpc>
                          <a:spcPct val="100000"/>
                        </a:lnSpc>
                      </a:pPr>
                      <a:r>
                        <a:rPr lang="en-CA" sz="2000" b="1" dirty="0">
                          <a:solidFill>
                            <a:srgbClr val="000000"/>
                          </a:solidFill>
                          <a:ea typeface="新細明體"/>
                        </a:rPr>
                        <a:t>Method</a:t>
                      </a:r>
                      <a:endParaRPr sz="2600" dirty="0"/>
                    </a:p>
                  </a:txBody>
                  <a:tcPr marL="133727" marR="133727" marT="66864" marB="66864"/>
                </a:tc>
                <a:tc>
                  <a:txBody>
                    <a:bodyPr/>
                    <a:lstStyle/>
                    <a:p>
                      <a:pPr>
                        <a:lnSpc>
                          <a:spcPct val="100000"/>
                        </a:lnSpc>
                      </a:pPr>
                      <a:r>
                        <a:rPr lang="en-CA" sz="2000" b="1" dirty="0">
                          <a:solidFill>
                            <a:srgbClr val="000000"/>
                          </a:solidFill>
                          <a:ea typeface="新細明體"/>
                        </a:rPr>
                        <a:t>MAP</a:t>
                      </a:r>
                      <a:endParaRPr sz="2600" dirty="0"/>
                    </a:p>
                  </a:txBody>
                  <a:tcPr marL="133727" marR="133727" marT="66864" marB="66864"/>
                </a:tc>
                <a:tc>
                  <a:txBody>
                    <a:bodyPr/>
                    <a:lstStyle/>
                    <a:p>
                      <a:pPr>
                        <a:lnSpc>
                          <a:spcPct val="100000"/>
                        </a:lnSpc>
                      </a:pPr>
                      <a:r>
                        <a:rPr lang="en-CA" sz="2000" b="1" dirty="0">
                          <a:solidFill>
                            <a:srgbClr val="000000"/>
                          </a:solidFill>
                          <a:ea typeface="新細明體"/>
                        </a:rPr>
                        <a:t>P@20</a:t>
                      </a:r>
                      <a:endParaRPr sz="2600" dirty="0"/>
                    </a:p>
                  </a:txBody>
                  <a:tcPr marL="133727" marR="133727" marT="66864" marB="66864"/>
                </a:tc>
                <a:tc>
                  <a:txBody>
                    <a:bodyPr/>
                    <a:lstStyle/>
                    <a:p>
                      <a:pPr>
                        <a:lnSpc>
                          <a:spcPct val="100000"/>
                        </a:lnSpc>
                      </a:pPr>
                      <a:r>
                        <a:rPr lang="en-CA" sz="2000" b="1" dirty="0">
                          <a:solidFill>
                            <a:srgbClr val="000000"/>
                          </a:solidFill>
                          <a:ea typeface="新細明體"/>
                        </a:rPr>
                        <a:t>GMAP</a:t>
                      </a:r>
                      <a:endParaRPr sz="2600" dirty="0"/>
                    </a:p>
                  </a:txBody>
                  <a:tcPr marL="133727" marR="133727" marT="66864" marB="66864"/>
                </a:tc>
                <a:extLst>
                  <a:ext uri="{0D108BD9-81ED-4DB2-BD59-A6C34878D82A}">
                    <a16:rowId xmlns:a16="http://schemas.microsoft.com/office/drawing/2014/main" val="10000"/>
                  </a:ext>
                </a:extLst>
              </a:tr>
              <a:tr h="519564">
                <a:tc>
                  <a:txBody>
                    <a:bodyPr/>
                    <a:lstStyle/>
                    <a:p>
                      <a:pPr>
                        <a:lnSpc>
                          <a:spcPct val="100000"/>
                        </a:lnSpc>
                      </a:pPr>
                      <a:r>
                        <a:rPr lang="en-CA" sz="2000" b="1" dirty="0">
                          <a:solidFill>
                            <a:srgbClr val="000000"/>
                          </a:solidFill>
                          <a:ea typeface="新細明體"/>
                        </a:rPr>
                        <a:t>KL-DIR</a:t>
                      </a:r>
                      <a:endParaRPr sz="2600" dirty="0"/>
                    </a:p>
                  </a:txBody>
                  <a:tcPr marL="133727" marR="133727" marT="66864" marB="66864"/>
                </a:tc>
                <a:tc>
                  <a:txBody>
                    <a:bodyPr/>
                    <a:lstStyle/>
                    <a:p>
                      <a:pPr>
                        <a:lnSpc>
                          <a:spcPct val="100000"/>
                        </a:lnSpc>
                      </a:pPr>
                      <a:r>
                        <a:rPr lang="en-CA" sz="2000" dirty="0">
                          <a:solidFill>
                            <a:srgbClr val="000000"/>
                          </a:solidFill>
                          <a:ea typeface="新細明體"/>
                        </a:rPr>
                        <a:t>0.0474</a:t>
                      </a:r>
                      <a:endParaRPr sz="2600" dirty="0"/>
                    </a:p>
                  </a:txBody>
                  <a:tcPr marL="133727" marR="133727" marT="66864" marB="66864"/>
                </a:tc>
                <a:tc>
                  <a:txBody>
                    <a:bodyPr/>
                    <a:lstStyle/>
                    <a:p>
                      <a:pPr>
                        <a:lnSpc>
                          <a:spcPct val="100000"/>
                        </a:lnSpc>
                      </a:pPr>
                      <a:r>
                        <a:rPr lang="en-CA" sz="2000" dirty="0">
                          <a:solidFill>
                            <a:srgbClr val="000000"/>
                          </a:solidFill>
                          <a:ea typeface="新細明體"/>
                        </a:rPr>
                        <a:t>0.1250</a:t>
                      </a:r>
                      <a:endParaRPr sz="2600" dirty="0"/>
                    </a:p>
                  </a:txBody>
                  <a:tcPr marL="133727" marR="133727" marT="66864" marB="66864"/>
                </a:tc>
                <a:tc>
                  <a:txBody>
                    <a:bodyPr/>
                    <a:lstStyle/>
                    <a:p>
                      <a:pPr>
                        <a:lnSpc>
                          <a:spcPct val="100000"/>
                        </a:lnSpc>
                      </a:pPr>
                      <a:r>
                        <a:rPr lang="en-CA" sz="2000" dirty="0">
                          <a:solidFill>
                            <a:srgbClr val="000000"/>
                          </a:solidFill>
                          <a:ea typeface="新細明體"/>
                        </a:rPr>
                        <a:t>0.0386</a:t>
                      </a:r>
                      <a:endParaRPr sz="2600" dirty="0"/>
                    </a:p>
                  </a:txBody>
                  <a:tcPr marL="133727" marR="133727" marT="66864" marB="66864"/>
                </a:tc>
                <a:extLst>
                  <a:ext uri="{0D108BD9-81ED-4DB2-BD59-A6C34878D82A}">
                    <a16:rowId xmlns:a16="http://schemas.microsoft.com/office/drawing/2014/main" val="10001"/>
                  </a:ext>
                </a:extLst>
              </a:tr>
              <a:tr h="519564">
                <a:tc>
                  <a:txBody>
                    <a:bodyPr/>
                    <a:lstStyle/>
                    <a:p>
                      <a:pPr>
                        <a:lnSpc>
                          <a:spcPct val="100000"/>
                        </a:lnSpc>
                      </a:pPr>
                      <a:r>
                        <a:rPr lang="en-CA" sz="2000" b="1" dirty="0">
                          <a:solidFill>
                            <a:srgbClr val="000000"/>
                          </a:solidFill>
                          <a:ea typeface="新細明體"/>
                        </a:rPr>
                        <a:t>TM</a:t>
                      </a:r>
                      <a:endParaRPr sz="2600" dirty="0"/>
                    </a:p>
                  </a:txBody>
                  <a:tcPr marL="133727" marR="133727" marT="66864" marB="66864"/>
                </a:tc>
                <a:tc>
                  <a:txBody>
                    <a:bodyPr/>
                    <a:lstStyle/>
                    <a:p>
                      <a:pPr>
                        <a:lnSpc>
                          <a:spcPct val="100000"/>
                        </a:lnSpc>
                      </a:pPr>
                      <a:r>
                        <a:rPr lang="en-CA" sz="2000" dirty="0">
                          <a:solidFill>
                            <a:srgbClr val="000000"/>
                          </a:solidFill>
                          <a:ea typeface="新細明體"/>
                        </a:rPr>
                        <a:t>0.0478</a:t>
                      </a:r>
                      <a:endParaRPr sz="2600" dirty="0"/>
                    </a:p>
                  </a:txBody>
                  <a:tcPr marL="133727" marR="133727" marT="66864" marB="66864"/>
                </a:tc>
                <a:tc>
                  <a:txBody>
                    <a:bodyPr/>
                    <a:lstStyle/>
                    <a:p>
                      <a:pPr>
                        <a:lnSpc>
                          <a:spcPct val="100000"/>
                        </a:lnSpc>
                      </a:pPr>
                      <a:r>
                        <a:rPr lang="en-CA" sz="2000" dirty="0">
                          <a:solidFill>
                            <a:srgbClr val="000000"/>
                          </a:solidFill>
                          <a:ea typeface="新細明體"/>
                        </a:rPr>
                        <a:t>0.1250</a:t>
                      </a:r>
                      <a:endParaRPr sz="2600" dirty="0"/>
                    </a:p>
                  </a:txBody>
                  <a:tcPr marL="133727" marR="133727" marT="66864" marB="66864"/>
                </a:tc>
                <a:tc>
                  <a:txBody>
                    <a:bodyPr/>
                    <a:lstStyle/>
                    <a:p>
                      <a:pPr>
                        <a:lnSpc>
                          <a:spcPct val="100000"/>
                        </a:lnSpc>
                      </a:pPr>
                      <a:r>
                        <a:rPr lang="en-CA" sz="2000" dirty="0">
                          <a:solidFill>
                            <a:srgbClr val="000000"/>
                          </a:solidFill>
                          <a:ea typeface="新細明體"/>
                        </a:rPr>
                        <a:t>0.0386</a:t>
                      </a:r>
                      <a:endParaRPr sz="2600" dirty="0"/>
                    </a:p>
                  </a:txBody>
                  <a:tcPr marL="133727" marR="133727" marT="66864" marB="66864"/>
                </a:tc>
                <a:extLst>
                  <a:ext uri="{0D108BD9-81ED-4DB2-BD59-A6C34878D82A}">
                    <a16:rowId xmlns:a16="http://schemas.microsoft.com/office/drawing/2014/main" val="10002"/>
                  </a:ext>
                </a:extLst>
              </a:tr>
              <a:tr h="519564">
                <a:tc>
                  <a:txBody>
                    <a:bodyPr/>
                    <a:lstStyle/>
                    <a:p>
                      <a:pPr>
                        <a:lnSpc>
                          <a:spcPct val="100000"/>
                        </a:lnSpc>
                      </a:pPr>
                      <a:r>
                        <a:rPr lang="en-CA" sz="2000" b="1" dirty="0">
                          <a:solidFill>
                            <a:srgbClr val="000000"/>
                          </a:solidFill>
                          <a:ea typeface="新細明體"/>
                        </a:rPr>
                        <a:t>NEIGH-MI</a:t>
                      </a:r>
                      <a:endParaRPr sz="2600" dirty="0"/>
                    </a:p>
                  </a:txBody>
                  <a:tcPr marL="133727" marR="133727" marT="66864" marB="66864"/>
                </a:tc>
                <a:tc>
                  <a:txBody>
                    <a:bodyPr/>
                    <a:lstStyle/>
                    <a:p>
                      <a:pPr>
                        <a:lnSpc>
                          <a:spcPct val="100000"/>
                        </a:lnSpc>
                      </a:pPr>
                      <a:r>
                        <a:rPr lang="en-CA" sz="2000" dirty="0">
                          <a:solidFill>
                            <a:srgbClr val="000000"/>
                          </a:solidFill>
                          <a:ea typeface="新細明體"/>
                        </a:rPr>
                        <a:t>0.0476</a:t>
                      </a:r>
                      <a:endParaRPr sz="2600" dirty="0"/>
                    </a:p>
                  </a:txBody>
                  <a:tcPr marL="133727" marR="133727" marT="66864" marB="66864"/>
                </a:tc>
                <a:tc>
                  <a:txBody>
                    <a:bodyPr/>
                    <a:lstStyle/>
                    <a:p>
                      <a:pPr>
                        <a:lnSpc>
                          <a:spcPct val="100000"/>
                        </a:lnSpc>
                      </a:pPr>
                      <a:r>
                        <a:rPr lang="en-CA" sz="2000" dirty="0">
                          <a:solidFill>
                            <a:srgbClr val="000000"/>
                          </a:solidFill>
                          <a:ea typeface="新細明體"/>
                        </a:rPr>
                        <a:t>0.1375</a:t>
                      </a:r>
                      <a:endParaRPr sz="2600" dirty="0"/>
                    </a:p>
                  </a:txBody>
                  <a:tcPr marL="133727" marR="133727" marT="66864" marB="66864"/>
                </a:tc>
                <a:tc>
                  <a:txBody>
                    <a:bodyPr/>
                    <a:lstStyle/>
                    <a:p>
                      <a:pPr>
                        <a:lnSpc>
                          <a:spcPct val="100000"/>
                        </a:lnSpc>
                      </a:pPr>
                      <a:r>
                        <a:rPr lang="en-CA" sz="2000" dirty="0">
                          <a:solidFill>
                            <a:srgbClr val="000000"/>
                          </a:solidFill>
                          <a:ea typeface="新細明體"/>
                        </a:rPr>
                        <a:t>0.0393</a:t>
                      </a:r>
                      <a:endParaRPr sz="2600" dirty="0"/>
                    </a:p>
                  </a:txBody>
                  <a:tcPr marL="133727" marR="133727" marT="66864" marB="66864"/>
                </a:tc>
                <a:extLst>
                  <a:ext uri="{0D108BD9-81ED-4DB2-BD59-A6C34878D82A}">
                    <a16:rowId xmlns:a16="http://schemas.microsoft.com/office/drawing/2014/main" val="10003"/>
                  </a:ext>
                </a:extLst>
              </a:tr>
              <a:tr h="519564">
                <a:tc>
                  <a:txBody>
                    <a:bodyPr/>
                    <a:lstStyle/>
                    <a:p>
                      <a:pPr>
                        <a:lnSpc>
                          <a:spcPct val="100000"/>
                        </a:lnSpc>
                      </a:pPr>
                      <a:r>
                        <a:rPr lang="en-CA" sz="2000" b="1" dirty="0">
                          <a:solidFill>
                            <a:srgbClr val="000000"/>
                          </a:solidFill>
                          <a:ea typeface="新細明體"/>
                        </a:rPr>
                        <a:t>NEIGH-HAL</a:t>
                      </a:r>
                      <a:endParaRPr sz="2600" dirty="0"/>
                    </a:p>
                  </a:txBody>
                  <a:tcPr marL="133727" marR="133727" marT="66864" marB="66864"/>
                </a:tc>
                <a:tc>
                  <a:txBody>
                    <a:bodyPr/>
                    <a:lstStyle/>
                    <a:p>
                      <a:pPr>
                        <a:lnSpc>
                          <a:spcPct val="100000"/>
                        </a:lnSpc>
                      </a:pPr>
                      <a:r>
                        <a:rPr lang="en-CA" sz="2000" dirty="0">
                          <a:solidFill>
                            <a:srgbClr val="000000"/>
                          </a:solidFill>
                          <a:ea typeface="新細明體"/>
                        </a:rPr>
                        <a:t>0.0474</a:t>
                      </a:r>
                      <a:endParaRPr sz="2600" dirty="0"/>
                    </a:p>
                  </a:txBody>
                  <a:tcPr marL="133727" marR="133727" marT="66864" marB="66864"/>
                </a:tc>
                <a:tc>
                  <a:txBody>
                    <a:bodyPr/>
                    <a:lstStyle/>
                    <a:p>
                      <a:pPr>
                        <a:lnSpc>
                          <a:spcPct val="100000"/>
                        </a:lnSpc>
                      </a:pPr>
                      <a:r>
                        <a:rPr lang="en-CA" sz="2000" dirty="0">
                          <a:solidFill>
                            <a:srgbClr val="000000"/>
                          </a:solidFill>
                          <a:ea typeface="新細明體"/>
                        </a:rPr>
                        <a:t>0.1500</a:t>
                      </a:r>
                      <a:endParaRPr sz="2600" dirty="0"/>
                    </a:p>
                  </a:txBody>
                  <a:tcPr marL="133727" marR="133727" marT="66864" marB="66864"/>
                </a:tc>
                <a:tc>
                  <a:txBody>
                    <a:bodyPr/>
                    <a:lstStyle/>
                    <a:p>
                      <a:pPr>
                        <a:lnSpc>
                          <a:spcPct val="100000"/>
                        </a:lnSpc>
                      </a:pPr>
                      <a:r>
                        <a:rPr lang="en-CA" sz="2000" dirty="0">
                          <a:solidFill>
                            <a:srgbClr val="000000"/>
                          </a:solidFill>
                          <a:ea typeface="新細明體"/>
                        </a:rPr>
                        <a:t>0.0378</a:t>
                      </a:r>
                      <a:endParaRPr sz="2600" dirty="0"/>
                    </a:p>
                  </a:txBody>
                  <a:tcPr marL="133727" marR="133727" marT="66864" marB="66864"/>
                </a:tc>
                <a:extLst>
                  <a:ext uri="{0D108BD9-81ED-4DB2-BD59-A6C34878D82A}">
                    <a16:rowId xmlns:a16="http://schemas.microsoft.com/office/drawing/2014/main" val="10004"/>
                  </a:ext>
                </a:extLst>
              </a:tr>
              <a:tr h="519564">
                <a:tc>
                  <a:txBody>
                    <a:bodyPr/>
                    <a:lstStyle/>
                    <a:p>
                      <a:pPr>
                        <a:lnSpc>
                          <a:spcPct val="100000"/>
                        </a:lnSpc>
                      </a:pPr>
                      <a:r>
                        <a:rPr lang="en-CA" sz="2000" b="1" dirty="0">
                          <a:solidFill>
                            <a:srgbClr val="000000"/>
                          </a:solidFill>
                          <a:ea typeface="新細明體"/>
                        </a:rPr>
                        <a:t>DB-MI</a:t>
                      </a:r>
                      <a:endParaRPr sz="2600" dirty="0"/>
                    </a:p>
                  </a:txBody>
                  <a:tcPr marL="133727" marR="133727" marT="66864" marB="66864"/>
                </a:tc>
                <a:tc>
                  <a:txBody>
                    <a:bodyPr/>
                    <a:lstStyle/>
                    <a:p>
                      <a:pPr>
                        <a:lnSpc>
                          <a:spcPct val="100000"/>
                        </a:lnSpc>
                      </a:pPr>
                      <a:r>
                        <a:rPr lang="en-CA" sz="2000" dirty="0">
                          <a:solidFill>
                            <a:srgbClr val="000000"/>
                          </a:solidFill>
                          <a:ea typeface="新細明體"/>
                        </a:rPr>
                        <a:t>0.0528</a:t>
                      </a:r>
                      <a:endParaRPr sz="2600" dirty="0"/>
                    </a:p>
                  </a:txBody>
                  <a:tcPr marL="133727" marR="133727" marT="66864" marB="66864"/>
                </a:tc>
                <a:tc>
                  <a:txBody>
                    <a:bodyPr/>
                    <a:lstStyle/>
                    <a:p>
                      <a:pPr>
                        <a:lnSpc>
                          <a:spcPct val="100000"/>
                        </a:lnSpc>
                      </a:pPr>
                      <a:r>
                        <a:rPr lang="en-CA" sz="2000" b="1" dirty="0">
                          <a:solidFill>
                            <a:srgbClr val="000000"/>
                          </a:solidFill>
                          <a:ea typeface="新細明體"/>
                        </a:rPr>
                        <a:t>0.1906</a:t>
                      </a:r>
                      <a:endParaRPr sz="2600" b="1" dirty="0"/>
                    </a:p>
                  </a:txBody>
                  <a:tcPr marL="133727" marR="133727" marT="66864" marB="66864"/>
                </a:tc>
                <a:tc>
                  <a:txBody>
                    <a:bodyPr/>
                    <a:lstStyle/>
                    <a:p>
                      <a:pPr>
                        <a:lnSpc>
                          <a:spcPct val="100000"/>
                        </a:lnSpc>
                      </a:pPr>
                      <a:r>
                        <a:rPr lang="en-CA" sz="2000" dirty="0">
                          <a:solidFill>
                            <a:srgbClr val="000000"/>
                          </a:solidFill>
                          <a:ea typeface="新細明體"/>
                        </a:rPr>
                        <a:t>0.0452</a:t>
                      </a:r>
                      <a:endParaRPr sz="2600" dirty="0"/>
                    </a:p>
                  </a:txBody>
                  <a:tcPr marL="133727" marR="133727" marT="66864" marB="66864"/>
                </a:tc>
                <a:extLst>
                  <a:ext uri="{0D108BD9-81ED-4DB2-BD59-A6C34878D82A}">
                    <a16:rowId xmlns:a16="http://schemas.microsoft.com/office/drawing/2014/main" val="10005"/>
                  </a:ext>
                </a:extLst>
              </a:tr>
              <a:tr h="519564">
                <a:tc>
                  <a:txBody>
                    <a:bodyPr/>
                    <a:lstStyle/>
                    <a:p>
                      <a:pPr>
                        <a:lnSpc>
                          <a:spcPct val="100000"/>
                        </a:lnSpc>
                      </a:pPr>
                      <a:r>
                        <a:rPr lang="en-CA" sz="2000" b="1" dirty="0">
                          <a:solidFill>
                            <a:srgbClr val="000000"/>
                          </a:solidFill>
                          <a:ea typeface="新細明體"/>
                        </a:rPr>
                        <a:t>DB-HAL</a:t>
                      </a:r>
                      <a:endParaRPr sz="2600" dirty="0"/>
                    </a:p>
                  </a:txBody>
                  <a:tcPr marL="133727" marR="133727" marT="66864" marB="66864"/>
                </a:tc>
                <a:tc>
                  <a:txBody>
                    <a:bodyPr/>
                    <a:lstStyle/>
                    <a:p>
                      <a:pPr>
                        <a:lnSpc>
                          <a:spcPct val="100000"/>
                        </a:lnSpc>
                      </a:pPr>
                      <a:r>
                        <a:rPr lang="en-CA" sz="2000" b="0" dirty="0">
                          <a:solidFill>
                            <a:srgbClr val="000000"/>
                          </a:solidFill>
                          <a:ea typeface="新細明體"/>
                        </a:rPr>
                        <a:t>0.0544</a:t>
                      </a:r>
                      <a:endParaRPr sz="2600" b="0" dirty="0"/>
                    </a:p>
                  </a:txBody>
                  <a:tcPr marL="133727" marR="133727" marT="66864" marB="66864"/>
                </a:tc>
                <a:tc>
                  <a:txBody>
                    <a:bodyPr/>
                    <a:lstStyle/>
                    <a:p>
                      <a:pPr>
                        <a:lnSpc>
                          <a:spcPct val="100000"/>
                        </a:lnSpc>
                      </a:pPr>
                      <a:r>
                        <a:rPr lang="en-CA" sz="2000" dirty="0">
                          <a:solidFill>
                            <a:srgbClr val="000000"/>
                          </a:solidFill>
                          <a:ea typeface="新細明體"/>
                        </a:rPr>
                        <a:t>0.1538</a:t>
                      </a:r>
                      <a:endParaRPr sz="2600" dirty="0"/>
                    </a:p>
                  </a:txBody>
                  <a:tcPr marL="133727" marR="133727" marT="66864" marB="66864"/>
                </a:tc>
                <a:tc>
                  <a:txBody>
                    <a:bodyPr/>
                    <a:lstStyle/>
                    <a:p>
                      <a:pPr>
                        <a:lnSpc>
                          <a:spcPct val="100000"/>
                        </a:lnSpc>
                      </a:pPr>
                      <a:r>
                        <a:rPr lang="en-CA" sz="2000" b="0" dirty="0">
                          <a:solidFill>
                            <a:srgbClr val="000000"/>
                          </a:solidFill>
                          <a:ea typeface="新細明體"/>
                        </a:rPr>
                        <a:t>0.0455</a:t>
                      </a:r>
                      <a:endParaRPr sz="2600" b="0" dirty="0"/>
                    </a:p>
                  </a:txBody>
                  <a:tcPr marL="133727" marR="133727" marT="66864" marB="66864"/>
                </a:tc>
                <a:extLst>
                  <a:ext uri="{0D108BD9-81ED-4DB2-BD59-A6C34878D82A}">
                    <a16:rowId xmlns:a16="http://schemas.microsoft.com/office/drawing/2014/main" val="10006"/>
                  </a:ext>
                </a:extLst>
              </a:tr>
              <a:tr h="519564">
                <a:tc>
                  <a:txBody>
                    <a:bodyPr/>
                    <a:lstStyle/>
                    <a:p>
                      <a:pPr>
                        <a:lnSpc>
                          <a:spcPct val="100000"/>
                        </a:lnSpc>
                      </a:pPr>
                      <a:r>
                        <a:rPr lang="en-US" sz="2000" b="1" dirty="0">
                          <a:latin typeface="Arial" charset="0"/>
                        </a:rPr>
                        <a:t>FB-MI</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0.0534</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0.1333</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0.0437</a:t>
                      </a:r>
                      <a:endParaRPr sz="2000" dirty="0">
                        <a:latin typeface="Arial" charset="0"/>
                      </a:endParaRPr>
                    </a:p>
                  </a:txBody>
                  <a:tcPr marL="133727" marR="133727" marT="66864" marB="66864"/>
                </a:tc>
                <a:extLst>
                  <a:ext uri="{0D108BD9-81ED-4DB2-BD59-A6C34878D82A}">
                    <a16:rowId xmlns:a16="http://schemas.microsoft.com/office/drawing/2014/main" val="622497487"/>
                  </a:ext>
                </a:extLst>
              </a:tr>
              <a:tr h="519564">
                <a:tc>
                  <a:txBody>
                    <a:bodyPr/>
                    <a:lstStyle/>
                    <a:p>
                      <a:pPr>
                        <a:lnSpc>
                          <a:spcPct val="100000"/>
                        </a:lnSpc>
                      </a:pPr>
                      <a:r>
                        <a:rPr lang="en-US" sz="2000" b="1" dirty="0">
                          <a:latin typeface="Arial" charset="0"/>
                        </a:rPr>
                        <a:t>FB-HAL</a:t>
                      </a:r>
                      <a:r>
                        <a:rPr lang="en-US" sz="2000" dirty="0">
                          <a:latin typeface="Arial" charset="0"/>
                        </a:rPr>
                        <a:t> </a:t>
                      </a:r>
                      <a:endParaRPr sz="2000" dirty="0">
                        <a:latin typeface="Arial" charset="0"/>
                      </a:endParaRPr>
                    </a:p>
                  </a:txBody>
                  <a:tcPr marL="133727" marR="133727" marT="66864" marB="66864"/>
                </a:tc>
                <a:tc>
                  <a:txBody>
                    <a:bodyPr/>
                    <a:lstStyle/>
                    <a:p>
                      <a:pPr>
                        <a:lnSpc>
                          <a:spcPct val="100000"/>
                        </a:lnSpc>
                      </a:pPr>
                      <a:r>
                        <a:rPr lang="en-US" sz="2000" b="1" dirty="0">
                          <a:latin typeface="Arial" charset="0"/>
                        </a:rPr>
                        <a:t>0.0564</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0.1444</a:t>
                      </a:r>
                      <a:endParaRPr sz="2000" dirty="0">
                        <a:latin typeface="Arial" charset="0"/>
                      </a:endParaRPr>
                    </a:p>
                  </a:txBody>
                  <a:tcPr marL="133727" marR="133727" marT="66864" marB="66864"/>
                </a:tc>
                <a:tc>
                  <a:txBody>
                    <a:bodyPr/>
                    <a:lstStyle/>
                    <a:p>
                      <a:pPr>
                        <a:lnSpc>
                          <a:spcPct val="100000"/>
                        </a:lnSpc>
                      </a:pPr>
                      <a:r>
                        <a:rPr lang="en-US" sz="2000" b="1" dirty="0">
                          <a:latin typeface="Arial" charset="0"/>
                        </a:rPr>
                        <a:t>0.0471</a:t>
                      </a:r>
                      <a:endParaRPr sz="2000" b="1" dirty="0">
                        <a:latin typeface="Arial" charset="0"/>
                      </a:endParaRPr>
                    </a:p>
                  </a:txBody>
                  <a:tcPr marL="133727" marR="133727" marT="66864" marB="66864"/>
                </a:tc>
                <a:extLst>
                  <a:ext uri="{0D108BD9-81ED-4DB2-BD59-A6C34878D82A}">
                    <a16:rowId xmlns:a16="http://schemas.microsoft.com/office/drawing/2014/main" val="775686201"/>
                  </a:ext>
                </a:extLst>
              </a:tr>
              <a:tr h="519564">
                <a:tc>
                  <a:txBody>
                    <a:bodyPr/>
                    <a:lstStyle/>
                    <a:p>
                      <a:pPr>
                        <a:lnSpc>
                          <a:spcPct val="100000"/>
                        </a:lnSpc>
                      </a:pPr>
                      <a:r>
                        <a:rPr lang="en-US" sz="2000" b="1" dirty="0">
                          <a:latin typeface="Arial" charset="0"/>
                        </a:rPr>
                        <a:t>CNET</a:t>
                      </a:r>
                      <a:endParaRPr sz="2000" b="1" dirty="0">
                        <a:latin typeface="Arial" charset="0"/>
                      </a:endParaRPr>
                    </a:p>
                  </a:txBody>
                  <a:tcPr marL="133727" marR="133727" marT="66864" marB="66864"/>
                </a:tc>
                <a:tc>
                  <a:txBody>
                    <a:bodyPr/>
                    <a:lstStyle/>
                    <a:p>
                      <a:pPr>
                        <a:lnSpc>
                          <a:spcPct val="100000"/>
                        </a:lnSpc>
                      </a:pPr>
                      <a:r>
                        <a:rPr lang="en-US" sz="2000" dirty="0">
                          <a:latin typeface="Arial" charset="0"/>
                        </a:rPr>
                        <a:t>0.0504</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0.1219</a:t>
                      </a:r>
                      <a:endParaRPr sz="2000" dirty="0">
                        <a:latin typeface="Arial" charset="0"/>
                      </a:endParaRPr>
                    </a:p>
                  </a:txBody>
                  <a:tcPr marL="133727" marR="133727" marT="66864" marB="66864"/>
                </a:tc>
                <a:tc>
                  <a:txBody>
                    <a:bodyPr/>
                    <a:lstStyle/>
                    <a:p>
                      <a:pPr>
                        <a:lnSpc>
                          <a:spcPct val="100000"/>
                        </a:lnSpc>
                      </a:pPr>
                      <a:r>
                        <a:rPr lang="en-US" sz="2000" dirty="0">
                          <a:latin typeface="Arial" charset="0"/>
                        </a:rPr>
                        <a:t>0.0440</a:t>
                      </a:r>
                      <a:endParaRPr sz="2000" dirty="0">
                        <a:latin typeface="Arial" charset="0"/>
                      </a:endParaRPr>
                    </a:p>
                  </a:txBody>
                  <a:tcPr marL="133727" marR="133727" marT="66864" marB="66864"/>
                </a:tc>
                <a:extLst>
                  <a:ext uri="{0D108BD9-81ED-4DB2-BD59-A6C34878D82A}">
                    <a16:rowId xmlns:a16="http://schemas.microsoft.com/office/drawing/2014/main" val="2878823672"/>
                  </a:ext>
                </a:extLst>
              </a:tr>
              <a:tr h="519564">
                <a:tc>
                  <a:txBody>
                    <a:bodyPr/>
                    <a:lstStyle/>
                    <a:p>
                      <a:pPr>
                        <a:lnSpc>
                          <a:spcPct val="100000"/>
                        </a:lnSpc>
                      </a:pPr>
                      <a:r>
                        <a:rPr lang="en-CA" sz="2000" b="1" dirty="0">
                          <a:solidFill>
                            <a:srgbClr val="000000"/>
                          </a:solidFill>
                          <a:ea typeface="新細明體"/>
                        </a:rPr>
                        <a:t>CNET-MI</a:t>
                      </a:r>
                      <a:endParaRPr sz="2600" dirty="0"/>
                    </a:p>
                  </a:txBody>
                  <a:tcPr marL="133727" marR="133727" marT="66864" marB="66864"/>
                </a:tc>
                <a:tc>
                  <a:txBody>
                    <a:bodyPr/>
                    <a:lstStyle/>
                    <a:p>
                      <a:pPr>
                        <a:lnSpc>
                          <a:spcPct val="100000"/>
                        </a:lnSpc>
                      </a:pPr>
                      <a:r>
                        <a:rPr lang="en-CA" sz="2000" dirty="0">
                          <a:solidFill>
                            <a:srgbClr val="000000"/>
                          </a:solidFill>
                          <a:ea typeface="新細明體"/>
                        </a:rPr>
                        <a:t>0.0496</a:t>
                      </a:r>
                      <a:endParaRPr sz="2600" dirty="0"/>
                    </a:p>
                  </a:txBody>
                  <a:tcPr marL="133727" marR="133727" marT="66864" marB="66864"/>
                </a:tc>
                <a:tc>
                  <a:txBody>
                    <a:bodyPr/>
                    <a:lstStyle/>
                    <a:p>
                      <a:pPr>
                        <a:lnSpc>
                          <a:spcPct val="100000"/>
                        </a:lnSpc>
                      </a:pPr>
                      <a:r>
                        <a:rPr lang="en-CA" sz="2000" dirty="0">
                          <a:solidFill>
                            <a:srgbClr val="000000"/>
                          </a:solidFill>
                          <a:ea typeface="新細明體"/>
                        </a:rPr>
                        <a:t>0.1156</a:t>
                      </a:r>
                      <a:endParaRPr sz="2600" dirty="0"/>
                    </a:p>
                  </a:txBody>
                  <a:tcPr marL="133727" marR="133727" marT="66864" marB="66864"/>
                </a:tc>
                <a:tc>
                  <a:txBody>
                    <a:bodyPr/>
                    <a:lstStyle/>
                    <a:p>
                      <a:pPr>
                        <a:lnSpc>
                          <a:spcPct val="100000"/>
                        </a:lnSpc>
                      </a:pPr>
                      <a:r>
                        <a:rPr lang="en-CA" sz="2000" dirty="0">
                          <a:solidFill>
                            <a:srgbClr val="000000"/>
                          </a:solidFill>
                          <a:ea typeface="新細明體"/>
                        </a:rPr>
                        <a:t>0.0422</a:t>
                      </a:r>
                      <a:endParaRPr sz="2600" dirty="0"/>
                    </a:p>
                  </a:txBody>
                  <a:tcPr marL="133727" marR="133727" marT="66864" marB="66864"/>
                </a:tc>
                <a:extLst>
                  <a:ext uri="{0D108BD9-81ED-4DB2-BD59-A6C34878D82A}">
                    <a16:rowId xmlns:a16="http://schemas.microsoft.com/office/drawing/2014/main" val="10007"/>
                  </a:ext>
                </a:extLst>
              </a:tr>
              <a:tr h="519564">
                <a:tc>
                  <a:txBody>
                    <a:bodyPr/>
                    <a:lstStyle/>
                    <a:p>
                      <a:pPr>
                        <a:lnSpc>
                          <a:spcPct val="100000"/>
                        </a:lnSpc>
                      </a:pPr>
                      <a:r>
                        <a:rPr lang="en-CA" sz="2000" b="1" dirty="0">
                          <a:solidFill>
                            <a:srgbClr val="000000"/>
                          </a:solidFill>
                          <a:ea typeface="新細明體"/>
                        </a:rPr>
                        <a:t>CNET-HAL</a:t>
                      </a:r>
                      <a:endParaRPr sz="2600" dirty="0"/>
                    </a:p>
                  </a:txBody>
                  <a:tcPr marL="133727" marR="133727" marT="66864" marB="66864"/>
                </a:tc>
                <a:tc>
                  <a:txBody>
                    <a:bodyPr/>
                    <a:lstStyle/>
                    <a:p>
                      <a:pPr>
                        <a:lnSpc>
                          <a:spcPct val="100000"/>
                        </a:lnSpc>
                      </a:pPr>
                      <a:r>
                        <a:rPr lang="en-CA" sz="2000" dirty="0">
                          <a:solidFill>
                            <a:srgbClr val="000000"/>
                          </a:solidFill>
                          <a:ea typeface="新細明體"/>
                        </a:rPr>
                        <a:t>0.0502</a:t>
                      </a:r>
                      <a:endParaRPr sz="2600" dirty="0"/>
                    </a:p>
                  </a:txBody>
                  <a:tcPr marL="133727" marR="133727" marT="66864" marB="66864"/>
                </a:tc>
                <a:tc>
                  <a:txBody>
                    <a:bodyPr/>
                    <a:lstStyle/>
                    <a:p>
                      <a:pPr>
                        <a:lnSpc>
                          <a:spcPct val="100000"/>
                        </a:lnSpc>
                      </a:pPr>
                      <a:r>
                        <a:rPr lang="en-CA" sz="2000" dirty="0">
                          <a:solidFill>
                            <a:srgbClr val="000000"/>
                          </a:solidFill>
                          <a:ea typeface="新細明體"/>
                        </a:rPr>
                        <a:t>0.1219</a:t>
                      </a:r>
                      <a:endParaRPr sz="2600" dirty="0"/>
                    </a:p>
                  </a:txBody>
                  <a:tcPr marL="133727" marR="133727" marT="66864" marB="66864"/>
                </a:tc>
                <a:tc>
                  <a:txBody>
                    <a:bodyPr/>
                    <a:lstStyle/>
                    <a:p>
                      <a:pPr>
                        <a:lnSpc>
                          <a:spcPct val="100000"/>
                        </a:lnSpc>
                      </a:pPr>
                      <a:r>
                        <a:rPr lang="en-CA" sz="2000" dirty="0">
                          <a:solidFill>
                            <a:srgbClr val="000000"/>
                          </a:solidFill>
                          <a:ea typeface="新細明體"/>
                        </a:rPr>
                        <a:t>0.0436</a:t>
                      </a:r>
                      <a:endParaRPr sz="2600" dirty="0"/>
                    </a:p>
                  </a:txBody>
                  <a:tcPr marL="133727" marR="133727" marT="66864" marB="66864"/>
                </a:tc>
                <a:extLst>
                  <a:ext uri="{0D108BD9-81ED-4DB2-BD59-A6C34878D82A}">
                    <a16:rowId xmlns:a16="http://schemas.microsoft.com/office/drawing/2014/main" val="10008"/>
                  </a:ext>
                </a:extLst>
              </a:tr>
            </a:tbl>
          </a:graphicData>
        </a:graphic>
      </p:graphicFrame>
      <p:sp>
        <p:nvSpPr>
          <p:cNvPr id="70" name="CustomShape 30"/>
          <p:cNvSpPr/>
          <p:nvPr/>
        </p:nvSpPr>
        <p:spPr>
          <a:xfrm>
            <a:off x="10544955" y="8968278"/>
            <a:ext cx="10607081" cy="3076391"/>
          </a:xfrm>
          <a:prstGeom prst="roundRect">
            <a:avLst>
              <a:gd name="adj" fmla="val 7916"/>
            </a:avLst>
          </a:prstGeom>
          <a:solidFill>
            <a:srgbClr val="B3E1C8"/>
          </a:solidFill>
          <a:ln w="50760">
            <a:solidFill>
              <a:srgbClr val="FFD478"/>
            </a:solidFill>
            <a:round/>
          </a:ln>
        </p:spPr>
      </p:sp>
      <p:sp>
        <p:nvSpPr>
          <p:cNvPr id="71" name="CustomShape 31"/>
          <p:cNvSpPr/>
          <p:nvPr/>
        </p:nvSpPr>
        <p:spPr>
          <a:xfrm>
            <a:off x="10701321" y="9240559"/>
            <a:ext cx="9894221" cy="488051"/>
          </a:xfrm>
          <a:prstGeom prst="rect">
            <a:avLst/>
          </a:prstGeom>
          <a:noFill/>
          <a:ln>
            <a:noFill/>
          </a:ln>
        </p:spPr>
        <p:txBody>
          <a:bodyPr lIns="131621" tIns="65811" rIns="131621" bIns="65811"/>
          <a:lstStyle/>
          <a:p>
            <a:pPr>
              <a:lnSpc>
                <a:spcPct val="100000"/>
              </a:lnSpc>
            </a:pPr>
            <a:r>
              <a:rPr lang="en-CA" sz="2340" b="1">
                <a:solidFill>
                  <a:srgbClr val="000000"/>
                </a:solidFill>
                <a:latin typeface="Arial"/>
                <a:ea typeface="新細明體"/>
              </a:rPr>
              <a:t>Using term graphs for query LM expansion </a:t>
            </a:r>
            <a:endParaRPr sz="4075"/>
          </a:p>
        </p:txBody>
      </p:sp>
      <p:sp>
        <p:nvSpPr>
          <p:cNvPr id="72" name="CustomShape 32"/>
          <p:cNvSpPr/>
          <p:nvPr/>
        </p:nvSpPr>
        <p:spPr>
          <a:xfrm>
            <a:off x="10689213" y="10505175"/>
            <a:ext cx="9894221" cy="755505"/>
          </a:xfrm>
          <a:prstGeom prst="rect">
            <a:avLst/>
          </a:prstGeom>
          <a:noFill/>
          <a:ln>
            <a:noFill/>
          </a:ln>
        </p:spPr>
        <p:txBody>
          <a:bodyPr lIns="131621" tIns="65811" rIns="131621" bIns="65811"/>
          <a:lstStyle/>
          <a:p>
            <a:pPr>
              <a:lnSpc>
                <a:spcPct val="100000"/>
              </a:lnSpc>
            </a:pPr>
            <a:r>
              <a:rPr lang="en-CA" sz="2048">
                <a:solidFill>
                  <a:srgbClr val="000000"/>
                </a:solidFill>
                <a:latin typeface="Arial"/>
                <a:ea typeface="新細明體"/>
              </a:rPr>
              <a:t>Query expansion LM is constructed from the neighbors of query terms in the term graph:</a:t>
            </a:r>
            <a:endParaRPr sz="4075"/>
          </a:p>
        </p:txBody>
      </p:sp>
      <p:sp>
        <p:nvSpPr>
          <p:cNvPr id="73" name="CustomShape 33"/>
          <p:cNvSpPr/>
          <p:nvPr/>
        </p:nvSpPr>
        <p:spPr>
          <a:xfrm>
            <a:off x="13297415" y="9890241"/>
            <a:ext cx="5455958" cy="490157"/>
          </a:xfrm>
          <a:prstGeom prst="rect">
            <a:avLst/>
          </a:prstGeom>
          <a:noFill/>
          <a:ln>
            <a:noFill/>
          </a:ln>
        </p:spPr>
      </p:sp>
      <p:sp>
        <p:nvSpPr>
          <p:cNvPr id="74" name="CustomShape 34"/>
          <p:cNvSpPr/>
          <p:nvPr/>
        </p:nvSpPr>
        <p:spPr>
          <a:xfrm>
            <a:off x="13297415" y="9890241"/>
            <a:ext cx="5455958" cy="490157"/>
          </a:xfrm>
          <a:prstGeom prst="rect">
            <a:avLst/>
          </a:prstGeom>
          <a:blipFill>
            <a:blip r:embed="rId5"/>
            <a:stretch>
              <a:fillRect/>
            </a:stretch>
          </a:blipFill>
          <a:ln>
            <a:noFill/>
          </a:ln>
        </p:spPr>
        <p:txBody>
          <a:bodyPr lIns="131621" tIns="65811" rIns="131621" bIns="65811"/>
          <a:lstStyle/>
          <a:p>
            <a:pPr>
              <a:lnSpc>
                <a:spcPct val="100000"/>
              </a:lnSpc>
            </a:pPr>
            <a:r>
              <a:rPr lang="en-CA" sz="6698">
                <a:solidFill>
                  <a:srgbClr val="000000"/>
                </a:solidFill>
                <a:latin typeface="Arial"/>
                <a:ea typeface="新細明體"/>
              </a:rPr>
              <a:t> </a:t>
            </a:r>
            <a:endParaRPr sz="4075"/>
          </a:p>
        </p:txBody>
      </p:sp>
      <p:sp>
        <p:nvSpPr>
          <p:cNvPr id="75" name="CustomShape 35"/>
          <p:cNvSpPr/>
          <p:nvPr/>
        </p:nvSpPr>
        <p:spPr>
          <a:xfrm>
            <a:off x="13910769" y="11009021"/>
            <a:ext cx="5455958" cy="963466"/>
          </a:xfrm>
          <a:prstGeom prst="rect">
            <a:avLst/>
          </a:prstGeom>
          <a:noFill/>
          <a:ln>
            <a:noFill/>
          </a:ln>
        </p:spPr>
      </p:sp>
      <p:sp>
        <p:nvSpPr>
          <p:cNvPr id="76" name="CustomShape 36"/>
          <p:cNvSpPr/>
          <p:nvPr/>
        </p:nvSpPr>
        <p:spPr>
          <a:xfrm>
            <a:off x="13910769" y="11040806"/>
            <a:ext cx="5455958" cy="963466"/>
          </a:xfrm>
          <a:prstGeom prst="rect">
            <a:avLst/>
          </a:prstGeom>
          <a:blipFill>
            <a:blip r:embed="rId6"/>
            <a:stretch>
              <a:fillRect/>
            </a:stretch>
          </a:blipFill>
          <a:ln>
            <a:noFill/>
          </a:ln>
        </p:spPr>
        <p:txBody>
          <a:bodyPr lIns="131621" tIns="65811" rIns="131621" bIns="65811"/>
          <a:lstStyle/>
          <a:p>
            <a:pPr>
              <a:lnSpc>
                <a:spcPct val="100000"/>
              </a:lnSpc>
            </a:pPr>
            <a:r>
              <a:rPr lang="en-CA" sz="6698">
                <a:solidFill>
                  <a:srgbClr val="000000"/>
                </a:solidFill>
                <a:latin typeface="Arial"/>
                <a:ea typeface="新細明體"/>
              </a:rPr>
              <a:t> </a:t>
            </a:r>
            <a:endParaRPr sz="4075"/>
          </a:p>
        </p:txBody>
      </p:sp>
      <p:sp>
        <p:nvSpPr>
          <p:cNvPr id="77" name="CustomShape 37"/>
          <p:cNvSpPr/>
          <p:nvPr/>
        </p:nvSpPr>
        <p:spPr>
          <a:xfrm>
            <a:off x="6528407" y="2148874"/>
            <a:ext cx="5222199" cy="1024012"/>
          </a:xfrm>
          <a:prstGeom prst="rect">
            <a:avLst/>
          </a:prstGeom>
          <a:noFill/>
          <a:ln>
            <a:noFill/>
          </a:ln>
        </p:spPr>
        <p:txBody>
          <a:bodyPr lIns="131621" tIns="65811" rIns="131621" bIns="65811"/>
          <a:lstStyle/>
          <a:p>
            <a:pPr algn="ctr">
              <a:lnSpc>
                <a:spcPct val="100000"/>
              </a:lnSpc>
            </a:pPr>
            <a:r>
              <a:rPr lang="en-CA" sz="2925" dirty="0">
                <a:solidFill>
                  <a:srgbClr val="000000"/>
                </a:solidFill>
                <a:latin typeface="Arial"/>
                <a:ea typeface="新細明體"/>
              </a:rPr>
              <a:t>Saeid Balaneshinkordan</a:t>
            </a:r>
            <a:endParaRPr sz="4075" dirty="0"/>
          </a:p>
          <a:p>
            <a:pPr algn="ctr">
              <a:lnSpc>
                <a:spcPct val="100000"/>
              </a:lnSpc>
            </a:pPr>
            <a:r>
              <a:rPr lang="en-CA" sz="2925" u="sng" dirty="0">
                <a:latin typeface="Arial"/>
                <a:ea typeface="新細明體"/>
              </a:rPr>
              <a:t>saeid@wayne.edu</a:t>
            </a:r>
            <a:endParaRPr sz="4075" u="sng" dirty="0"/>
          </a:p>
        </p:txBody>
      </p:sp>
      <p:sp>
        <p:nvSpPr>
          <p:cNvPr id="2" name="Rectangle 1"/>
          <p:cNvSpPr/>
          <p:nvPr/>
        </p:nvSpPr>
        <p:spPr>
          <a:xfrm rot="-5400000">
            <a:off x="-2464956" y="17463365"/>
            <a:ext cx="6072028"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48" b="1" dirty="0">
                <a:solidFill>
                  <a:srgbClr val="000000"/>
                </a:solidFill>
                <a:latin typeface="Arial" charset="0"/>
              </a:rPr>
              <a:t>Performance on AQUAINT for all queries</a:t>
            </a:r>
            <a:r>
              <a:rPr lang="en-US" sz="2048" dirty="0">
                <a:solidFill>
                  <a:srgbClr val="000000"/>
                </a:solidFill>
                <a:latin typeface="Arial" charset="0"/>
              </a:rPr>
              <a:t> </a:t>
            </a:r>
          </a:p>
        </p:txBody>
      </p:sp>
      <p:sp>
        <p:nvSpPr>
          <p:cNvPr id="78" name="Rectangle 77"/>
          <p:cNvSpPr/>
          <p:nvPr/>
        </p:nvSpPr>
        <p:spPr>
          <a:xfrm rot="-5400000">
            <a:off x="4455026" y="17485346"/>
            <a:ext cx="6072028"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48" b="1" dirty="0">
                <a:solidFill>
                  <a:srgbClr val="000000"/>
                </a:solidFill>
                <a:latin typeface="Arial" charset="0"/>
              </a:rPr>
              <a:t>Performance on ROBUST for all queries</a:t>
            </a:r>
            <a:r>
              <a:rPr lang="en-US" sz="2048" dirty="0">
                <a:solidFill>
                  <a:srgbClr val="000000"/>
                </a:solidFill>
                <a:latin typeface="Arial" charset="0"/>
              </a:rPr>
              <a:t> </a:t>
            </a:r>
          </a:p>
        </p:txBody>
      </p:sp>
      <p:sp>
        <p:nvSpPr>
          <p:cNvPr id="79" name="Rectangle 78"/>
          <p:cNvSpPr/>
          <p:nvPr/>
        </p:nvSpPr>
        <p:spPr>
          <a:xfrm rot="-5400000">
            <a:off x="-2803959" y="23763007"/>
            <a:ext cx="6665446"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01" b="1" dirty="0">
                <a:solidFill>
                  <a:srgbClr val="000000"/>
                </a:solidFill>
                <a:latin typeface="Arial" charset="0"/>
              </a:rPr>
              <a:t>Performance on AQUAINT for difficult </a:t>
            </a:r>
            <a:r>
              <a:rPr lang="en-CA" sz="1901" b="1" dirty="0">
                <a:solidFill>
                  <a:srgbClr val="000000"/>
                </a:solidFill>
                <a:latin typeface="Arial" charset="0"/>
              </a:rPr>
              <a:t>queries</a:t>
            </a:r>
            <a:endParaRPr lang="en-US" sz="1901" dirty="0">
              <a:solidFill>
                <a:srgbClr val="000000"/>
              </a:solidFill>
              <a:latin typeface="Arial" charset="0"/>
            </a:endParaRPr>
          </a:p>
        </p:txBody>
      </p:sp>
      <p:sp>
        <p:nvSpPr>
          <p:cNvPr id="80" name="Rectangle 79"/>
          <p:cNvSpPr/>
          <p:nvPr/>
        </p:nvSpPr>
        <p:spPr>
          <a:xfrm rot="-5400000">
            <a:off x="11422013" y="17444450"/>
            <a:ext cx="6072028"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48" b="1" dirty="0">
                <a:solidFill>
                  <a:srgbClr val="000000"/>
                </a:solidFill>
                <a:latin typeface="Arial" charset="0"/>
              </a:rPr>
              <a:t>Performance on GOV for all queries</a:t>
            </a:r>
            <a:r>
              <a:rPr lang="en-US" sz="2048" dirty="0">
                <a:solidFill>
                  <a:srgbClr val="000000"/>
                </a:solidFill>
                <a:latin typeface="Arial" charset="0"/>
              </a:rPr>
              <a:t> </a:t>
            </a:r>
          </a:p>
        </p:txBody>
      </p:sp>
      <p:sp>
        <p:nvSpPr>
          <p:cNvPr id="81" name="Rectangle 80"/>
          <p:cNvSpPr/>
          <p:nvPr/>
        </p:nvSpPr>
        <p:spPr>
          <a:xfrm rot="16200000">
            <a:off x="4062573" y="23736260"/>
            <a:ext cx="6847860"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01" b="1" dirty="0">
                <a:solidFill>
                  <a:srgbClr val="000000"/>
                </a:solidFill>
                <a:latin typeface="Arial" charset="0"/>
              </a:rPr>
              <a:t>Performance on ROBUST for difficult queries</a:t>
            </a:r>
            <a:r>
              <a:rPr lang="en-US" sz="1901" dirty="0">
                <a:solidFill>
                  <a:srgbClr val="000000"/>
                </a:solidFill>
                <a:latin typeface="Arial" charset="0"/>
              </a:rPr>
              <a:t> </a:t>
            </a:r>
          </a:p>
        </p:txBody>
      </p:sp>
      <p:sp>
        <p:nvSpPr>
          <p:cNvPr id="82" name="Rectangle 81"/>
          <p:cNvSpPr/>
          <p:nvPr/>
        </p:nvSpPr>
        <p:spPr>
          <a:xfrm rot="-5400000">
            <a:off x="11049636" y="23744362"/>
            <a:ext cx="6665446" cy="385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48" b="1" dirty="0">
                <a:solidFill>
                  <a:srgbClr val="000000"/>
                </a:solidFill>
                <a:latin typeface="Arial" charset="0"/>
              </a:rPr>
              <a:t>Performance on GOV for difficult queries</a:t>
            </a:r>
            <a:endParaRPr lang="en-US" sz="2048" dirty="0">
              <a:solidFill>
                <a:srgbClr val="000000"/>
              </a:solidFill>
              <a:latin typeface="Arial"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830</Words>
  <Application>Microsoft Office PowerPoint</Application>
  <PresentationFormat>Custom</PresentationFormat>
  <Paragraphs>332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新細明體</vt:lpstr>
      <vt:lpstr>Arial</vt:lpstr>
      <vt:lpstr>Calibri</vt:lpstr>
      <vt:lpstr>DejaVu Sans</vt:lpstr>
      <vt:lpstr>StarSymbol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Saeid Balaneshinkordan</cp:lastModifiedBy>
  <cp:revision>55</cp:revision>
  <dcterms:modified xsi:type="dcterms:W3CDTF">2016-03-18T23:53:35Z</dcterms:modified>
</cp:coreProperties>
</file>