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2" r:id="rId5"/>
    <p:sldId id="260" r:id="rId6"/>
    <p:sldId id="274" r:id="rId7"/>
    <p:sldId id="268" r:id="rId8"/>
    <p:sldId id="269" r:id="rId9"/>
    <p:sldId id="261" r:id="rId10"/>
    <p:sldId id="275" r:id="rId11"/>
    <p:sldId id="264" r:id="rId12"/>
    <p:sldId id="265" r:id="rId13"/>
    <p:sldId id="272" r:id="rId14"/>
    <p:sldId id="266" r:id="rId15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8FA5"/>
    <a:srgbClr val="6D86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8"/>
    <p:restoredTop sz="94719"/>
  </p:normalViewPr>
  <p:slideViewPr>
    <p:cSldViewPr snapToGrid="0" snapToObjects="1">
      <p:cViewPr varScale="1">
        <p:scale>
          <a:sx n="70" d="100"/>
          <a:sy n="70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0D168-104E-BB47-BCD9-23CA9B55B2C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24ED1-CF1D-8B45-A933-F8F043BDF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20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decision not letting user to manually write the plate to have only consistent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24ED1-CF1D-8B45-A933-F8F043BDFA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0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24ED1-CF1D-8B45-A933-F8F043BDFA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71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B50E20-7976-DD43-8C4C-66917611F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17655F9-A056-1B41-A86D-E69340A19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11B4759-BD1B-8348-88C7-A11B2FDD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D829D1-1949-B145-AC2F-66DEA4C5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83F92E-5D2F-EF40-975F-C0B6A614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FBBAC3-76E1-8048-B936-A9C3D1E0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D059161-03EF-EF40-AFAB-DF25B05D8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5A8411-A082-E142-B47B-266285B6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A9107CA-5874-2043-B68B-1852DB07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A0C559-2418-FE4B-9FC2-CF17438D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9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4520311-3BFF-5F4B-8A8A-E3533544A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A179FD8-8E36-4A45-95BC-10D57C0A5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93FAA2-57F7-2C4D-83D8-FE600B2F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BD88FB3-AD98-534E-9BB2-C67478EB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8EDF81-FE84-7A48-9688-CAD026FF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5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83C1C4-C534-214B-8B47-CFE34D42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9340D3-44B8-A644-B2D2-9E59677ED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4686536-66C2-2444-9D60-0E8323A5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B0C8D58-1406-CD49-AEC2-7965A773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258B32-6420-1044-AD66-F75B8110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7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80836E-9666-0140-AF54-AE39C92D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55AC682-F4B4-084C-B7AA-E9C165942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1C9DB4-098B-2E44-81F8-65BB2E72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DCBE44-18BB-1744-9018-75155F11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032323F-6B05-BA4C-9EA1-E871BE0E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8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8B1BB0-03E0-EC49-89C6-61AD4C97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285CAB-2054-ED4B-8843-C45085EEE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4AC0EA0-C377-BA40-A6F2-6E067AC23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D57F39C-4961-464D-8868-22E8888E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CB6D737-25FB-144E-B9ED-14387B45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E8E1DD5-B73D-3F40-8B7E-C4DD7627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4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09B87D-5136-2F40-A111-9E208293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5DBBBDD-ED72-BF49-9AFD-582D9072F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8E1AA51-BAE7-BA44-A8BA-409DB753F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0A53D3C-A0B4-B64F-9D6A-D72971059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84F74D9-0DE1-C848-8221-73C3B3CFC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C7C3299-57DA-4D41-8A86-F0CBE217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6FFC192-5E5D-A840-B928-B0D99C44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DCF491D-7641-744F-B61A-065D690B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8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640281-8822-964A-B237-C24FCCC8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DB0DFDC-0B05-C34A-8791-09F77B4A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96AA063-B602-B447-8329-7897747A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D159A9E-4DF2-3042-84A3-3B173F52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6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A1FAF97-9F84-534B-A78A-C49D51AB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63787EC-8666-3444-ACEA-2E6840B7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0C08BB5-6149-CF49-9C01-025E30FA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2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F0FFCA-AF1D-A14D-9E26-03862387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799945-DEC7-404E-AF33-CB3F6D37B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57CC1E4-0FE1-CB41-B1BB-50E9EE045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2881214-BDD9-3247-A5CA-CF966B21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3CC4A6-F23C-EA4E-BE40-2B992808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3E4B8B6-6397-9F46-BEAB-D7007431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9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1D0F94-D5D7-1941-A9F4-F1BBB7183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097FC74-A3CF-F24B-8D16-560383E4F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99F89D8-1260-274E-BB3C-7AE677032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C2368EF-1FD1-9C40-B459-5983FF41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8B798BF-0EF5-C841-A6AB-7E6A8101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1CCC26D-3F4A-EE47-A4D2-8FD7A6F6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2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608520A-4E69-3B47-9B06-4891CEEA5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DEFF16C-7C72-814A-A9E9-D92AF8A63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4BA5B09-3D15-B649-A1C7-54872A7CF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utura Medium" panose="020B0602020204020303" pitchFamily="34" charset="-79"/>
              </a:defRPr>
            </a:lvl1pPr>
          </a:lstStyle>
          <a:p>
            <a:fld id="{11FEC548-63AB-9B43-9519-48F21B3F6E0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625431-DA62-2A4F-AF3F-778AF1B49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utura Medium" panose="020B0602020204020303" pitchFamily="34" charset="-79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9396B23-855C-4148-830B-7F82A1C34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utura Medium" panose="020B0602020204020303" pitchFamily="34" charset="-79"/>
              </a:defRPr>
            </a:lvl1pPr>
          </a:lstStyle>
          <a:p>
            <a:fld id="{518977C2-3BC6-054F-9F05-0AF1A3B11F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utura Ligh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2399E25-A602-9041-B288-6B53FD2743D4}"/>
              </a:ext>
            </a:extLst>
          </p:cNvPr>
          <p:cNvSpPr/>
          <p:nvPr/>
        </p:nvSpPr>
        <p:spPr>
          <a:xfrm>
            <a:off x="0" y="0"/>
            <a:ext cx="12192000" cy="563125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7133F6-61C4-9C4C-B0D3-E7ACAB59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1376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dirty="0" err="1">
                <a:solidFill>
                  <a:schemeClr val="bg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SafeStreets</a:t>
            </a:r>
            <a:endParaRPr lang="en-US" sz="9600" dirty="0">
              <a:solidFill>
                <a:schemeClr val="bg1"/>
              </a:solidFill>
              <a:latin typeface="Futura" panose="020B0602020204020303" pitchFamily="34" charset="-79"/>
              <a:cs typeface="Futura" panose="020B0602020204020303" pitchFamily="34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AD8C353-FDA8-BA42-AFBC-651B7D3BA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30119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 err="1"/>
              <a:t>Tiberio</a:t>
            </a:r>
            <a:r>
              <a:rPr lang="en-US" sz="3200" dirty="0"/>
              <a:t> </a:t>
            </a:r>
            <a:r>
              <a:rPr lang="en-US" sz="3200" dirty="0" err="1"/>
              <a:t>Galbiati</a:t>
            </a:r>
            <a:r>
              <a:rPr lang="en-US" sz="3200" dirty="0"/>
              <a:t> – </a:t>
            </a:r>
            <a:r>
              <a:rPr lang="en-US" sz="3200" dirty="0" err="1"/>
              <a:t>Saeid</a:t>
            </a:r>
            <a:r>
              <a:rPr lang="en-US" sz="3200" dirty="0"/>
              <a:t> Rezaei </a:t>
            </a:r>
          </a:p>
        </p:txBody>
      </p:sp>
    </p:spTree>
    <p:extLst>
      <p:ext uri="{BB962C8B-B14F-4D97-AF65-F5344CB8AC3E}">
        <p14:creationId xmlns:p14="http://schemas.microsoft.com/office/powerpoint/2010/main" val="2422854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4788CB8-F337-3D4A-96A2-15975A9682C1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FE570DEB-EC52-0942-858A-C58059A724D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GB" sz="5400" b="1" dirty="0">
                <a:solidFill>
                  <a:schemeClr val="bg1"/>
                </a:solidFill>
              </a:rPr>
              <a:t>Design Document</a:t>
            </a:r>
          </a:p>
          <a:p>
            <a:pPr algn="ctr"/>
            <a:r>
              <a:rPr lang="en-GB" sz="5400" b="1" dirty="0">
                <a:solidFill>
                  <a:schemeClr val="bg1"/>
                </a:solidFill>
              </a:rPr>
              <a:t>(DD) 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94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20A429-5ECD-EC4A-B430-BC96EE20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architecture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FBAC7A0-B2CA-A947-B2C8-6424AA7C138A}"/>
              </a:ext>
            </a:extLst>
          </p:cNvPr>
          <p:cNvSpPr txBox="1"/>
          <p:nvPr/>
        </p:nvSpPr>
        <p:spPr>
          <a:xfrm>
            <a:off x="2784344" y="398730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--API--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A3C0122-EA80-8247-A031-566A6A8C7CB6}"/>
              </a:ext>
            </a:extLst>
          </p:cNvPr>
          <p:cNvSpPr txBox="1"/>
          <p:nvPr/>
        </p:nvSpPr>
        <p:spPr>
          <a:xfrm>
            <a:off x="8669938" y="4059737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--SSL--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36ED0B8-3843-444A-802E-5438D1F2020A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014DF31C-EDBD-BF46-B682-2F64B833DAA9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Deployment</a:t>
            </a:r>
            <a:endParaRPr lang="en-US" sz="5400" b="1" dirty="0">
              <a:solidFill>
                <a:schemeClr val="bg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FD04F676-AA3D-DB4B-91C5-4DDE8101F6AB}"/>
              </a:ext>
            </a:extLst>
          </p:cNvPr>
          <p:cNvGrpSpPr/>
          <p:nvPr/>
        </p:nvGrpSpPr>
        <p:grpSpPr>
          <a:xfrm>
            <a:off x="394978" y="2520759"/>
            <a:ext cx="2208563" cy="3447288"/>
            <a:chOff x="639412" y="2221992"/>
            <a:chExt cx="2208563" cy="3447288"/>
          </a:xfrm>
        </p:grpSpPr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BC6A7968-73F5-AF4A-B15A-2288A45360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0050"/>
            <a:stretch/>
          </p:blipFill>
          <p:spPr>
            <a:xfrm>
              <a:off x="639412" y="2221992"/>
              <a:ext cx="2208563" cy="3447288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="" xmlns:a16="http://schemas.microsoft.com/office/drawing/2014/main" id="{C6498123-492D-FF49-8AE5-0AB54D8D0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8122" y="3873208"/>
              <a:ext cx="745583" cy="925807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DE567354-8BE1-494A-84B5-51FF580E39FA}"/>
              </a:ext>
            </a:extLst>
          </p:cNvPr>
          <p:cNvGrpSpPr/>
          <p:nvPr/>
        </p:nvGrpSpPr>
        <p:grpSpPr>
          <a:xfrm>
            <a:off x="9643129" y="2448331"/>
            <a:ext cx="2045270" cy="3447288"/>
            <a:chOff x="9887563" y="2149564"/>
            <a:chExt cx="2045270" cy="3447288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776395B6-F895-1D40-9A72-25DEA79932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525"/>
            <a:stretch/>
          </p:blipFill>
          <p:spPr>
            <a:xfrm>
              <a:off x="9887563" y="2149564"/>
              <a:ext cx="2045270" cy="3447288"/>
            </a:xfrm>
            <a:prstGeom prst="rect">
              <a:avLst/>
            </a:prstGeom>
          </p:spPr>
        </p:pic>
        <p:pic>
          <p:nvPicPr>
            <p:cNvPr id="27" name="Picture 26" descr="A picture containing food&#10;&#10;Description automatically generated">
              <a:extLst>
                <a:ext uri="{FF2B5EF4-FFF2-40B4-BE49-F238E27FC236}">
                  <a16:creationId xmlns="" xmlns:a16="http://schemas.microsoft.com/office/drawing/2014/main" id="{2225B208-87C2-E04A-B85C-8E3009682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67042" y="3641262"/>
              <a:ext cx="1062462" cy="1062462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B140EA06-C085-7E41-B264-05EEF62A006E}"/>
              </a:ext>
            </a:extLst>
          </p:cNvPr>
          <p:cNvGrpSpPr/>
          <p:nvPr/>
        </p:nvGrpSpPr>
        <p:grpSpPr>
          <a:xfrm>
            <a:off x="3642814" y="2448331"/>
            <a:ext cx="4928616" cy="3447288"/>
            <a:chOff x="3887248" y="2149564"/>
            <a:chExt cx="4928616" cy="3447288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825B0B4F-8B29-F444-8176-4E47A248A6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034" r="27446"/>
            <a:stretch/>
          </p:blipFill>
          <p:spPr>
            <a:xfrm>
              <a:off x="3887248" y="2149564"/>
              <a:ext cx="4928616" cy="3447288"/>
            </a:xfrm>
            <a:prstGeom prst="rect">
              <a:avLst/>
            </a:prstGeom>
          </p:spPr>
        </p:pic>
        <p:pic>
          <p:nvPicPr>
            <p:cNvPr id="23" name="Picture 22" descr="A close up of a sign&#10;&#10;Description automatically generated">
              <a:extLst>
                <a:ext uri="{FF2B5EF4-FFF2-40B4-BE49-F238E27FC236}">
                  <a16:creationId xmlns="" xmlns:a16="http://schemas.microsoft.com/office/drawing/2014/main" id="{BF85C593-FB8F-0E4F-8050-4BFD6F988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26733" y="3429000"/>
              <a:ext cx="1711356" cy="1711356"/>
            </a:xfrm>
            <a:prstGeom prst="rect">
              <a:avLst/>
            </a:prstGeom>
          </p:spPr>
        </p:pic>
        <p:pic>
          <p:nvPicPr>
            <p:cNvPr id="30" name="Picture 29" descr="A picture containing drawing&#10;&#10;Description automatically generated">
              <a:extLst>
                <a:ext uri="{FF2B5EF4-FFF2-40B4-BE49-F238E27FC236}">
                  <a16:creationId xmlns="" xmlns:a16="http://schemas.microsoft.com/office/drawing/2014/main" id="{0585BE38-7EE1-A54F-831E-4DE0169B7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67762" y="4057874"/>
              <a:ext cx="1219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500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BB26A9-F1B6-FB46-8486-2718F871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&amp; clean architecture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7B9824A7-7DAA-3C42-88A7-A81C0C4FC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24" y="1788501"/>
            <a:ext cx="10247376" cy="482345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15F3742-CE40-2049-BF43-741ABA6DB166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72A9C31B-351F-3B41-A668-76B6C28EB75A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</a:rPr>
              <a:t>Mobile App components</a:t>
            </a:r>
          </a:p>
        </p:txBody>
      </p:sp>
    </p:spTree>
    <p:extLst>
      <p:ext uri="{BB962C8B-B14F-4D97-AF65-F5344CB8AC3E}">
        <p14:creationId xmlns:p14="http://schemas.microsoft.com/office/powerpoint/2010/main" val="314514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BB26A9-F1B6-FB46-8486-2718F871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&amp; clean architecture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A9E9CD81-5508-D64A-8E38-DC4EF6DE3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06" y="2055813"/>
            <a:ext cx="9689706" cy="45858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5BC34CC-7E49-C242-8ECE-9880297D2998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A1DFBAC2-657F-8746-9F98-3FABC49E4EE7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Server Components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94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6FA0D4-C954-984C-9472-2285DDA3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testing</a:t>
            </a: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="" xmlns:a16="http://schemas.microsoft.com/office/drawing/2014/main" id="{D60205EE-4646-3B46-8932-AE42D7FC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1533805"/>
            <a:ext cx="8507506" cy="47854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1DD5CDD-B43C-F746-A4D9-8E7588D2637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998287BD-0D49-5948-AB02-29F63E0691ED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Implementation &amp; Testing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0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4788CB8-F337-3D4A-96A2-15975A9682C1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FE570DEB-EC52-0942-858A-C58059A724D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GB" sz="5400" b="1" dirty="0">
                <a:solidFill>
                  <a:schemeClr val="bg1"/>
                </a:solidFill>
              </a:rPr>
              <a:t>Requirement Analysis </a:t>
            </a:r>
          </a:p>
          <a:p>
            <a:pPr algn="ctr"/>
            <a:r>
              <a:rPr lang="en-GB" sz="5400" b="1" dirty="0">
                <a:solidFill>
                  <a:schemeClr val="bg1"/>
                </a:solidFill>
              </a:rPr>
              <a:t>and Specification Document </a:t>
            </a:r>
          </a:p>
          <a:p>
            <a:pPr algn="ctr"/>
            <a:r>
              <a:rPr lang="en-GB" sz="5400" b="1" dirty="0">
                <a:solidFill>
                  <a:schemeClr val="bg1"/>
                </a:solidFill>
              </a:rPr>
              <a:t>(RASD) 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63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5A0BE87-8DCB-E844-B7E2-69EB4215E06D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2B374F-7FD0-004B-BE04-564927B94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39" y="20217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sz="5400" b="1" dirty="0">
                <a:solidFill>
                  <a:schemeClr val="bg1"/>
                </a:solidFill>
              </a:rPr>
              <a:t>Goals &amp; use-cases of the system   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E0184F76-F400-2E46-8FCA-67D26AAF9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364124"/>
            <a:ext cx="3877056" cy="429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Reporting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Futura Light" pitchFamily="2" charset="77"/>
              </a:rPr>
              <a:t>Picture</a:t>
            </a:r>
          </a:p>
          <a:p>
            <a:r>
              <a:rPr lang="en-US" dirty="0">
                <a:latin typeface="Futura Light" pitchFamily="2" charset="77"/>
              </a:rPr>
              <a:t>Location</a:t>
            </a:r>
          </a:p>
          <a:p>
            <a:r>
              <a:rPr lang="en-US" dirty="0">
                <a:latin typeface="Futura Light" pitchFamily="2" charset="77"/>
              </a:rPr>
              <a:t>Kind of violation</a:t>
            </a:r>
          </a:p>
          <a:p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="" xmlns:a16="http://schemas.microsoft.com/office/drawing/2014/main" id="{A93FF91E-546F-6048-8911-B6C418986BB5}"/>
              </a:ext>
            </a:extLst>
          </p:cNvPr>
          <p:cNvSpPr txBox="1">
            <a:spLocks/>
          </p:cNvSpPr>
          <p:nvPr/>
        </p:nvSpPr>
        <p:spPr>
          <a:xfrm>
            <a:off x="8159496" y="2373268"/>
            <a:ext cx="3877056" cy="429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Tickets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>
                <a:latin typeface="Futura Light" pitchFamily="2" charset="77"/>
              </a:rPr>
              <a:t>Automatic generation</a:t>
            </a:r>
          </a:p>
          <a:p>
            <a:r>
              <a:rPr lang="en-US" dirty="0">
                <a:latin typeface="Futura Light" pitchFamily="2" charset="77"/>
              </a:rPr>
              <a:t>Approval by policemen</a:t>
            </a:r>
          </a:p>
          <a:p>
            <a:endParaRPr lang="en-US" dirty="0">
              <a:latin typeface="Futura Light" pitchFamily="2" charset="77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="" xmlns:a16="http://schemas.microsoft.com/office/drawing/2014/main" id="{1A371AB5-CD42-E54B-9EDC-D6D8D0560D7B}"/>
              </a:ext>
            </a:extLst>
          </p:cNvPr>
          <p:cNvSpPr txBox="1">
            <a:spLocks/>
          </p:cNvSpPr>
          <p:nvPr/>
        </p:nvSpPr>
        <p:spPr>
          <a:xfrm>
            <a:off x="4157472" y="2364124"/>
            <a:ext cx="3877056" cy="429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Mining information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>
                <a:latin typeface="Futura Light" pitchFamily="2" charset="77"/>
              </a:rPr>
              <a:t>Heatmap</a:t>
            </a:r>
          </a:p>
          <a:p>
            <a:r>
              <a:rPr lang="en-US" dirty="0">
                <a:latin typeface="Futura Light" pitchFamily="2" charset="77"/>
              </a:rPr>
              <a:t>Statistics</a:t>
            </a:r>
          </a:p>
          <a:p>
            <a:endParaRPr lang="en-US" dirty="0">
              <a:latin typeface="Futura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9822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639A83-1180-5A4A-95BC-FD482325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A603039-250E-C24F-8B5D-DE811957F9B4}"/>
              </a:ext>
            </a:extLst>
          </p:cNvPr>
          <p:cNvSpPr txBox="1"/>
          <p:nvPr/>
        </p:nvSpPr>
        <p:spPr>
          <a:xfrm>
            <a:off x="522732" y="1826944"/>
            <a:ext cx="111465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Futura Light" pitchFamily="2" charset="77"/>
              </a:rPr>
              <a:t>Form: </a:t>
            </a:r>
            <a:r>
              <a:rPr lang="en-GB" sz="2400" b="1" dirty="0">
                <a:latin typeface="Futura Light" pitchFamily="2" charset="77"/>
              </a:rPr>
              <a:t>User must be able to choose the kind of violation from a list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Futura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Futura Light" pitchFamily="2" charset="77"/>
              </a:rPr>
              <a:t>Date, time and position should be automatically added to the violation reported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Futura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Futura Light" pitchFamily="2" charset="77"/>
              </a:rPr>
              <a:t>Brush tool: </a:t>
            </a:r>
            <a:r>
              <a:rPr lang="en-GB" sz="2400" b="1" dirty="0">
                <a:latin typeface="Futura Light" pitchFamily="2" charset="77"/>
              </a:rPr>
              <a:t>The user must be able to select the vehicle to report in case there are other vehicles in picture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Futura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Futura Light" pitchFamily="2" charset="77"/>
              </a:rPr>
              <a:t>Heatmap: an interactive map with a colored overlay to show how many violations happened in each street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Futura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Futura Light" pitchFamily="2" charset="77"/>
              </a:rPr>
              <a:t>Application must be able to read every violation stored and automatically generate a ticket </a:t>
            </a:r>
            <a:endParaRPr lang="en-US" sz="2400" b="1" dirty="0">
              <a:latin typeface="Futura Light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2DEF711-8E90-FB47-81CA-6D660297A9A2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20F53E0E-0012-7545-B2B8-E4DAF303F34B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Requirements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49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4">
            <a:extLst>
              <a:ext uri="{FF2B5EF4-FFF2-40B4-BE49-F238E27FC236}">
                <a16:creationId xmlns="" xmlns:a16="http://schemas.microsoft.com/office/drawing/2014/main" id="{56648882-2D44-454E-BCE5-4FD565270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45" y="2354217"/>
            <a:ext cx="3877056" cy="429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Device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latin typeface="Futura Light" pitchFamily="2" charset="77"/>
              </a:rPr>
              <a:t>HD camera</a:t>
            </a:r>
          </a:p>
          <a:p>
            <a:r>
              <a:rPr lang="en-US" b="1" dirty="0">
                <a:latin typeface="Futura Light" pitchFamily="2" charset="77"/>
              </a:rPr>
              <a:t>GPS location with at least 5m accuracy 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E1C28852-F50A-304D-9116-69BE19298436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042BB011-C93E-7448-8782-9779E905AD0D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Assumptions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="" xmlns:a16="http://schemas.microsoft.com/office/drawing/2014/main" id="{B883DD24-8D71-4E41-83A8-DFBF7E314925}"/>
              </a:ext>
            </a:extLst>
          </p:cNvPr>
          <p:cNvSpPr txBox="1">
            <a:spLocks/>
          </p:cNvSpPr>
          <p:nvPr/>
        </p:nvSpPr>
        <p:spPr>
          <a:xfrm>
            <a:off x="4072811" y="2414423"/>
            <a:ext cx="3877056" cy="429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Plate Recognition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b="1" dirty="0">
                <a:latin typeface="Futura Light" pitchFamily="2" charset="77"/>
              </a:rPr>
              <a:t>Accuracy &gt; 95%</a:t>
            </a:r>
          </a:p>
          <a:p>
            <a:r>
              <a:rPr lang="en-US" b="1" dirty="0">
                <a:latin typeface="Futura Light" pitchFamily="2" charset="77"/>
              </a:rPr>
              <a:t>No manual insertion</a:t>
            </a:r>
            <a:endParaRPr lang="en-US" b="1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="" xmlns:a16="http://schemas.microsoft.com/office/drawing/2014/main" id="{2A038D9F-F595-B840-AABB-25A2CB9FE815}"/>
              </a:ext>
            </a:extLst>
          </p:cNvPr>
          <p:cNvSpPr txBox="1">
            <a:spLocks/>
          </p:cNvSpPr>
          <p:nvPr/>
        </p:nvSpPr>
        <p:spPr>
          <a:xfrm>
            <a:off x="8227899" y="2414423"/>
            <a:ext cx="3877056" cy="429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Authority integration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b="1" dirty="0">
                <a:latin typeface="Futura Light" pitchFamily="2" charset="77"/>
              </a:rPr>
              <a:t>Verified accounts</a:t>
            </a:r>
          </a:p>
          <a:p>
            <a:r>
              <a:rPr lang="en-US" b="1" dirty="0">
                <a:latin typeface="Futura Light" pitchFamily="2" charset="77"/>
              </a:rPr>
              <a:t>Access to vehicle registration databases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173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4788CB8-F337-3D4A-96A2-15975A9682C1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FE570DEB-EC52-0942-858A-C58059A724D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Alloy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93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E49466C-B5AE-4B6B-8916-DFAB777A37B0}"/>
              </a:ext>
            </a:extLst>
          </p:cNvPr>
          <p:cNvSpPr txBox="1"/>
          <p:nvPr/>
        </p:nvSpPr>
        <p:spPr>
          <a:xfrm>
            <a:off x="3369662" y="1817591"/>
            <a:ext cx="37561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Futura Light"/>
                <a:cs typeface="Arial" panose="020B0604020202020204" pitchFamily="34" charset="0"/>
              </a:rPr>
              <a:t>abstract sig </a:t>
            </a:r>
            <a:r>
              <a:rPr lang="en-US" sz="1400" dirty="0" smtClean="0">
                <a:solidFill>
                  <a:schemeClr val="accent6"/>
                </a:solidFill>
                <a:latin typeface="Futura Light"/>
                <a:cs typeface="Arial" panose="020B0604020202020204" pitchFamily="34" charset="0"/>
              </a:rPr>
              <a:t>User</a:t>
            </a:r>
            <a:r>
              <a:rPr lang="en-US" sz="1400" dirty="0" smtClean="0">
                <a:latin typeface="Futura Light"/>
                <a:cs typeface="Arial" panose="020B0604020202020204" pitchFamily="34" charset="0"/>
              </a:rPr>
              <a:t> {</a:t>
            </a:r>
            <a:br>
              <a:rPr lang="en-US" sz="1400" dirty="0" smtClean="0">
                <a:latin typeface="Futura Light"/>
                <a:cs typeface="Arial" panose="020B0604020202020204" pitchFamily="34" charset="0"/>
              </a:rPr>
            </a:br>
            <a:r>
              <a:rPr lang="en-US" sz="1400" dirty="0" smtClean="0">
                <a:latin typeface="Futura Light"/>
                <a:cs typeface="Arial" panose="020B0604020202020204" pitchFamily="34" charset="0"/>
              </a:rPr>
              <a:t>   name: one Name,</a:t>
            </a:r>
            <a:br>
              <a:rPr lang="en-US" sz="1400" dirty="0" smtClean="0">
                <a:latin typeface="Futura Light"/>
                <a:cs typeface="Arial" panose="020B0604020202020204" pitchFamily="34" charset="0"/>
              </a:rPr>
            </a:br>
            <a:r>
              <a:rPr lang="en-US" sz="1400" dirty="0" smtClean="0">
                <a:latin typeface="Futura Light"/>
                <a:cs typeface="Arial" panose="020B0604020202020204" pitchFamily="34" charset="0"/>
              </a:rPr>
              <a:t>   surname: one Surname,</a:t>
            </a:r>
            <a:br>
              <a:rPr lang="en-US" sz="1400" dirty="0" smtClean="0">
                <a:latin typeface="Futura Light"/>
                <a:cs typeface="Arial" panose="020B0604020202020204" pitchFamily="34" charset="0"/>
              </a:rPr>
            </a:br>
            <a:r>
              <a:rPr lang="en-US" sz="1400" dirty="0" smtClean="0">
                <a:latin typeface="Futura Light"/>
                <a:cs typeface="Arial" panose="020B0604020202020204" pitchFamily="34" charset="0"/>
              </a:rPr>
              <a:t>   email: one Email,</a:t>
            </a:r>
            <a:br>
              <a:rPr lang="en-US" sz="1400" dirty="0" smtClean="0">
                <a:latin typeface="Futura Light"/>
                <a:cs typeface="Arial" panose="020B0604020202020204" pitchFamily="34" charset="0"/>
              </a:rPr>
            </a:br>
            <a:r>
              <a:rPr lang="en-US" sz="1400" dirty="0" smtClean="0">
                <a:latin typeface="Futura Light"/>
                <a:cs typeface="Arial" panose="020B0604020202020204" pitchFamily="34" charset="0"/>
              </a:rPr>
              <a:t>   password: one Password,</a:t>
            </a:r>
            <a:br>
              <a:rPr lang="en-US" sz="1400" dirty="0" smtClean="0">
                <a:latin typeface="Futura Light"/>
                <a:cs typeface="Arial" panose="020B0604020202020204" pitchFamily="34" charset="0"/>
              </a:rPr>
            </a:br>
            <a:r>
              <a:rPr lang="en-US" sz="1400" dirty="0" smtClean="0">
                <a:latin typeface="Futura Light"/>
                <a:cs typeface="Arial" panose="020B0604020202020204" pitchFamily="34" charset="0"/>
              </a:rPr>
              <a:t>   </a:t>
            </a:r>
            <a:r>
              <a:rPr lang="en-US" sz="1400" dirty="0" err="1" smtClean="0">
                <a:latin typeface="Futura Light"/>
                <a:cs typeface="Arial" panose="020B0604020202020204" pitchFamily="34" charset="0"/>
              </a:rPr>
              <a:t>accessLevel</a:t>
            </a:r>
            <a:r>
              <a:rPr lang="en-US" sz="1400" dirty="0" smtClean="0">
                <a:latin typeface="Futura Light"/>
                <a:cs typeface="Arial" panose="020B0604020202020204" pitchFamily="34" charset="0"/>
              </a:rPr>
              <a:t>: one </a:t>
            </a:r>
            <a:r>
              <a:rPr lang="en-US" sz="1400" dirty="0" err="1" smtClean="0">
                <a:latin typeface="Futura Light"/>
                <a:cs typeface="Arial" panose="020B0604020202020204" pitchFamily="34" charset="0"/>
              </a:rPr>
              <a:t>Bool</a:t>
            </a:r>
            <a:r>
              <a:rPr lang="en-US" sz="1400" dirty="0" smtClean="0">
                <a:latin typeface="Futura Light"/>
                <a:cs typeface="Arial" panose="020B0604020202020204" pitchFamily="34" charset="0"/>
              </a:rPr>
              <a:t>,</a:t>
            </a:r>
            <a:br>
              <a:rPr lang="en-US" sz="1400" dirty="0" smtClean="0">
                <a:latin typeface="Futura Light"/>
                <a:cs typeface="Arial" panose="020B0604020202020204" pitchFamily="34" charset="0"/>
              </a:rPr>
            </a:br>
            <a:r>
              <a:rPr lang="en-US" sz="1400" dirty="0" smtClean="0">
                <a:latin typeface="Futura Light"/>
                <a:cs typeface="Arial" panose="020B0604020202020204" pitchFamily="34" charset="0"/>
              </a:rPr>
              <a:t>   </a:t>
            </a:r>
            <a:r>
              <a:rPr lang="en-US" sz="1400" dirty="0" err="1" smtClean="0">
                <a:latin typeface="Futura Light"/>
                <a:cs typeface="Arial" panose="020B0604020202020204" pitchFamily="34" charset="0"/>
              </a:rPr>
              <a:t>minedInfo</a:t>
            </a:r>
            <a:r>
              <a:rPr lang="en-US" sz="1400" dirty="0" smtClean="0">
                <a:latin typeface="Futura Light"/>
                <a:cs typeface="Arial" panose="020B0604020202020204" pitchFamily="34" charset="0"/>
              </a:rPr>
              <a:t>: some </a:t>
            </a:r>
            <a:r>
              <a:rPr lang="en-US" sz="1400" dirty="0" err="1" smtClean="0">
                <a:latin typeface="Futura Light"/>
                <a:cs typeface="Arial" panose="020B0604020202020204" pitchFamily="34" charset="0"/>
              </a:rPr>
              <a:t>MiningModule</a:t>
            </a:r>
            <a:r>
              <a:rPr lang="en-US" sz="1400" dirty="0" smtClean="0">
                <a:latin typeface="Futura Light"/>
                <a:cs typeface="Arial" panose="020B0604020202020204" pitchFamily="34" charset="0"/>
              </a:rPr>
              <a:t>, </a:t>
            </a:r>
            <a:br>
              <a:rPr lang="en-US" sz="1400" dirty="0" smtClean="0">
                <a:latin typeface="Futura Light"/>
                <a:cs typeface="Arial" panose="020B0604020202020204" pitchFamily="34" charset="0"/>
              </a:rPr>
            </a:br>
            <a:r>
              <a:rPr lang="en-US" sz="1400" dirty="0" smtClean="0">
                <a:latin typeface="Futura Light"/>
                <a:cs typeface="Arial" panose="020B0604020202020204" pitchFamily="34" charset="0"/>
              </a:rPr>
              <a:t>}</a:t>
            </a:r>
            <a:endParaRPr lang="en-US" sz="1400" dirty="0">
              <a:latin typeface="Futura Light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E334569-08BD-4002-82CA-D9D76BFF18C3}"/>
              </a:ext>
            </a:extLst>
          </p:cNvPr>
          <p:cNvSpPr txBox="1"/>
          <p:nvPr/>
        </p:nvSpPr>
        <p:spPr>
          <a:xfrm>
            <a:off x="3369662" y="3895934"/>
            <a:ext cx="29193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sig </a:t>
            </a:r>
            <a:r>
              <a:rPr lang="en-US" sz="1400" dirty="0">
                <a:solidFill>
                  <a:schemeClr val="accent6"/>
                </a:solidFill>
                <a:latin typeface="Futura Light"/>
                <a:cs typeface="Arial" panose="020B0604020202020204" pitchFamily="34" charset="0"/>
              </a:rPr>
              <a:t>Costumer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extends User {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costumerLocation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: one Location,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accessLevel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= False </a:t>
            </a:r>
          </a:p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}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5FF3B07-6D30-430E-8342-FF910AE28FE1}"/>
              </a:ext>
            </a:extLst>
          </p:cNvPr>
          <p:cNvSpPr/>
          <p:nvPr/>
        </p:nvSpPr>
        <p:spPr>
          <a:xfrm>
            <a:off x="3369661" y="5065485"/>
            <a:ext cx="291938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sig </a:t>
            </a:r>
            <a:r>
              <a:rPr lang="en-US" sz="1400" dirty="0" err="1">
                <a:solidFill>
                  <a:schemeClr val="accent6"/>
                </a:solidFill>
                <a:latin typeface="Futura Light"/>
                <a:cs typeface="Arial" panose="020B0604020202020204" pitchFamily="34" charset="0"/>
              </a:rPr>
              <a:t>ThirdParty</a:t>
            </a:r>
            <a:r>
              <a:rPr lang="en-US" sz="1400" dirty="0">
                <a:solidFill>
                  <a:schemeClr val="accent6"/>
                </a:solidFill>
                <a:latin typeface="Futura Light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extends User {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tickets: some Ticket,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#tickets &gt;= 0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accessLevel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= True 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9761976-A3BE-4009-96A3-CFD8078F5894}"/>
              </a:ext>
            </a:extLst>
          </p:cNvPr>
          <p:cNvSpPr txBox="1"/>
          <p:nvPr/>
        </p:nvSpPr>
        <p:spPr>
          <a:xfrm>
            <a:off x="7122051" y="3898229"/>
            <a:ext cx="390004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abstract sig </a:t>
            </a:r>
            <a:r>
              <a:rPr lang="en-US" sz="1400" dirty="0" err="1">
                <a:solidFill>
                  <a:schemeClr val="accent6"/>
                </a:solidFill>
                <a:latin typeface="Futura Light"/>
                <a:cs typeface="Arial" panose="020B0604020202020204" pitchFamily="34" charset="0"/>
              </a:rPr>
              <a:t>MiningModule</a:t>
            </a:r>
            <a:r>
              <a:rPr lang="en-US" sz="1400" dirty="0">
                <a:solidFill>
                  <a:schemeClr val="accent6"/>
                </a:solidFill>
                <a:latin typeface="Futura Light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{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violations: some Violation, </a:t>
            </a:r>
          </a:p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}</a:t>
            </a:r>
          </a:p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/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sig </a:t>
            </a:r>
            <a:r>
              <a:rPr lang="en-US" sz="1400" dirty="0" err="1">
                <a:solidFill>
                  <a:schemeClr val="accent6"/>
                </a:solidFill>
                <a:latin typeface="Futura Light"/>
                <a:cs typeface="Arial" panose="020B0604020202020204" pitchFamily="34" charset="0"/>
              </a:rPr>
              <a:t>AverageViolations</a:t>
            </a:r>
            <a:r>
              <a:rPr lang="en-US" sz="1400" dirty="0">
                <a:solidFill>
                  <a:schemeClr val="accent6"/>
                </a:solidFill>
                <a:latin typeface="Futura Light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extends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MiningModule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{}</a:t>
            </a:r>
          </a:p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/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sig </a:t>
            </a:r>
            <a:r>
              <a:rPr lang="en-US" sz="1400" dirty="0" err="1">
                <a:solidFill>
                  <a:schemeClr val="accent6"/>
                </a:solidFill>
                <a:latin typeface="Futura Light"/>
                <a:cs typeface="Arial" panose="020B0604020202020204" pitchFamily="34" charset="0"/>
              </a:rPr>
              <a:t>OffenderFinder</a:t>
            </a:r>
            <a:r>
              <a:rPr lang="en-US" sz="1400" dirty="0">
                <a:solidFill>
                  <a:schemeClr val="accent6"/>
                </a:solidFill>
                <a:latin typeface="Futura Light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extends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MiningModule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{}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C96BA33-2B0B-4165-B3E3-4D22882BF0D4}"/>
              </a:ext>
            </a:extLst>
          </p:cNvPr>
          <p:cNvSpPr txBox="1"/>
          <p:nvPr/>
        </p:nvSpPr>
        <p:spPr>
          <a:xfrm>
            <a:off x="7122051" y="1817591"/>
            <a:ext cx="39000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sig </a:t>
            </a:r>
            <a:r>
              <a:rPr lang="en-US" sz="1400" dirty="0">
                <a:solidFill>
                  <a:schemeClr val="accent6"/>
                </a:solidFill>
                <a:latin typeface="Futura Light"/>
                <a:cs typeface="Arial" panose="020B0604020202020204" pitchFamily="34" charset="0"/>
              </a:rPr>
              <a:t>Violation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{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location: one Location,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addr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: some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GPSconvertor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,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reporter: one Costumer,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photo: one Photo,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licensePlate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: one ALPR,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date: one Date 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7D23CF7-D101-3348-AE4F-72B5A5615745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B718AFBD-10B5-CD45-B75D-4F5327853E96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 smtClean="0">
                <a:solidFill>
                  <a:schemeClr val="bg1"/>
                </a:solidFill>
              </a:rPr>
              <a:t>Signatures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515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43AD4F0-D322-4438-B65A-591365D3C586}"/>
              </a:ext>
            </a:extLst>
          </p:cNvPr>
          <p:cNvSpPr/>
          <p:nvPr/>
        </p:nvSpPr>
        <p:spPr>
          <a:xfrm>
            <a:off x="473741" y="2347217"/>
            <a:ext cx="30963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// </a:t>
            </a:r>
            <a:r>
              <a:rPr lang="en-US" sz="1400" dirty="0" smtClean="0">
                <a:latin typeface="Futura Light"/>
                <a:cs typeface="Arial" panose="020B0604020202020204" pitchFamily="34" charset="0"/>
              </a:rPr>
              <a:t>Each violation has only 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one corresponding </a:t>
            </a:r>
            <a:r>
              <a:rPr lang="en-US" sz="1400" dirty="0" smtClean="0">
                <a:latin typeface="Futura Light"/>
                <a:cs typeface="Arial" panose="020B0604020202020204" pitchFamily="34" charset="0"/>
              </a:rPr>
              <a:t>ticket</a:t>
            </a:r>
            <a:endParaRPr lang="fa-IR" sz="1400" dirty="0" smtClean="0">
              <a:latin typeface="Futura Light"/>
              <a:cs typeface="Arial" panose="020B0604020202020204" pitchFamily="34" charset="0"/>
            </a:endParaRPr>
          </a:p>
          <a:p>
            <a:endParaRPr lang="en-US" sz="1400" dirty="0">
              <a:latin typeface="Futura Light"/>
              <a:cs typeface="Arial" panose="020B0604020202020204" pitchFamily="34" charset="0"/>
            </a:endParaRPr>
          </a:p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fact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EachViolatioContainsOneTicket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{</a:t>
            </a:r>
          </a:p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one t : Ticket , v : Violation |</a:t>
            </a:r>
          </a:p>
          <a:p>
            <a:r>
              <a:rPr lang="en-US" sz="1400" dirty="0" err="1">
                <a:latin typeface="Futura Light"/>
                <a:cs typeface="Arial" panose="020B0604020202020204" pitchFamily="34" charset="0"/>
              </a:rPr>
              <a:t>t.violations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= </a:t>
            </a:r>
            <a:r>
              <a:rPr lang="en-US" sz="1400" dirty="0" smtClean="0">
                <a:latin typeface="Futura Light"/>
                <a:cs typeface="Arial" panose="020B0604020202020204" pitchFamily="34" charset="0"/>
              </a:rPr>
              <a:t>v</a:t>
            </a:r>
            <a:endParaRPr lang="fa-IR" sz="1400" dirty="0" smtClean="0">
              <a:latin typeface="Futura Light"/>
              <a:cs typeface="Arial" panose="020B0604020202020204" pitchFamily="34" charset="0"/>
            </a:endParaRPr>
          </a:p>
          <a:p>
            <a:r>
              <a:rPr lang="fa-IR" sz="1400" dirty="0">
                <a:latin typeface="Futura Light"/>
                <a:cs typeface="Arial" panose="020B0604020202020204" pitchFamily="34" charset="0"/>
              </a:rPr>
              <a:t>{</a:t>
            </a:r>
            <a:endParaRPr lang="en-US" sz="1400" dirty="0">
              <a:latin typeface="Futura Light"/>
              <a:cs typeface="Arial" panose="020B0604020202020204" pitchFamily="34" charset="0"/>
            </a:endParaRPr>
          </a:p>
          <a:p>
            <a:endParaRPr lang="en-US" sz="1400" dirty="0">
              <a:latin typeface="Futura Light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7FB5CA4-B2E5-455A-AFEE-82507FE9222D}"/>
              </a:ext>
            </a:extLst>
          </p:cNvPr>
          <p:cNvSpPr/>
          <p:nvPr/>
        </p:nvSpPr>
        <p:spPr>
          <a:xfrm>
            <a:off x="7417163" y="2119358"/>
            <a:ext cx="33843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Futura Light"/>
              <a:cs typeface="Arial" panose="020B0604020202020204" pitchFamily="34" charset="0"/>
            </a:endParaRPr>
          </a:p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// location of an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EndUSers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should be equal to reverse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giocodding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address</a:t>
            </a:r>
          </a:p>
          <a:p>
            <a:endParaRPr lang="en-US" sz="1400" dirty="0">
              <a:latin typeface="Futura Light"/>
              <a:cs typeface="Arial" panose="020B0604020202020204" pitchFamily="34" charset="0"/>
            </a:endParaRPr>
          </a:p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fact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EqualLocationForEndUserAndGio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{</a:t>
            </a:r>
          </a:p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one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revGio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: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ReverseGioCoding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|</a:t>
            </a:r>
          </a:p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one u :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EndUser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|</a:t>
            </a:r>
          </a:p>
          <a:p>
            <a:r>
              <a:rPr lang="en-US" sz="1400" dirty="0" err="1">
                <a:latin typeface="Futura Light"/>
                <a:cs typeface="Arial" panose="020B0604020202020204" pitchFamily="34" charset="0"/>
              </a:rPr>
              <a:t>revGio.loc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=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u.userLocation</a:t>
            </a:r>
            <a:endParaRPr lang="en-US" sz="1400" dirty="0">
              <a:latin typeface="Futura Light"/>
              <a:cs typeface="Arial" panose="020B0604020202020204" pitchFamily="34" charset="0"/>
            </a:endParaRPr>
          </a:p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}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E85C601-3A4A-734A-8B1E-63D6E2B47DC2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798E0B7F-4C42-3F4E-B623-C026859C2B43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 smtClean="0">
                <a:solidFill>
                  <a:schemeClr val="bg1"/>
                </a:solidFill>
              </a:rPr>
              <a:t>Facts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43AD4F0-D322-4438-B65A-591365D3C586}"/>
              </a:ext>
            </a:extLst>
          </p:cNvPr>
          <p:cNvSpPr/>
          <p:nvPr/>
        </p:nvSpPr>
        <p:spPr>
          <a:xfrm>
            <a:off x="3945452" y="2119358"/>
            <a:ext cx="30963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// Each Ticket Issued by One Third Party</a:t>
            </a:r>
          </a:p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/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Fact {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all t: Ticket |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one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tp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ThirdParty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|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tp.tickets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= t 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843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739" y="208727"/>
            <a:ext cx="6982522" cy="6440545"/>
          </a:xfrm>
        </p:spPr>
      </p:pic>
    </p:spTree>
    <p:extLst>
      <p:ext uri="{BB962C8B-B14F-4D97-AF65-F5344CB8AC3E}">
        <p14:creationId xmlns:p14="http://schemas.microsoft.com/office/powerpoint/2010/main" val="2831200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284</Words>
  <Application>Microsoft Office PowerPoint</Application>
  <PresentationFormat>Widescreen</PresentationFormat>
  <Paragraphs>87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Futura</vt:lpstr>
      <vt:lpstr>Futura Light</vt:lpstr>
      <vt:lpstr>Futura Medium</vt:lpstr>
      <vt:lpstr>Office Theme</vt:lpstr>
      <vt:lpstr>SafeStreets</vt:lpstr>
      <vt:lpstr>PowerPoint Presentation</vt:lpstr>
      <vt:lpstr>Goals &amp; use-cases of the system   </vt:lpstr>
      <vt:lpstr>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Deployment architecture</vt:lpstr>
      <vt:lpstr>Components &amp; clean architecture</vt:lpstr>
      <vt:lpstr>Components &amp; clean architecture</vt:lpstr>
      <vt:lpstr>Implementation and testing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SafeStreets</dc:title>
  <dc:creator>Tiberio Galbiati</dc:creator>
  <cp:lastModifiedBy>Saeid</cp:lastModifiedBy>
  <cp:revision>27</cp:revision>
  <dcterms:created xsi:type="dcterms:W3CDTF">2020-02-03T09:49:28Z</dcterms:created>
  <dcterms:modified xsi:type="dcterms:W3CDTF">2020-02-12T10:44:58Z</dcterms:modified>
</cp:coreProperties>
</file>