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4"/>
  </p:sldMasterIdLst>
  <p:notesMasterIdLst>
    <p:notesMasterId r:id="rId12"/>
  </p:notesMasterIdLst>
  <p:handoutMasterIdLst>
    <p:handoutMasterId r:id="rId13"/>
  </p:handoutMasterIdLst>
  <p:sldIdLst>
    <p:sldId id="257" r:id="rId5"/>
    <p:sldId id="273" r:id="rId6"/>
    <p:sldId id="272" r:id="rId7"/>
    <p:sldId id="274" r:id="rId8"/>
    <p:sldId id="275" r:id="rId9"/>
    <p:sldId id="276" r:id="rId10"/>
    <p:sldId id="277" r:id="rId11"/>
  </p:sldIdLst>
  <p:sldSz cx="12188825" cy="6858000"/>
  <p:notesSz cx="6858000" cy="9144000"/>
  <p:defaultTextStyle>
    <a:defPPr algn="r" rtl="1">
      <a:defRPr lang="ar-sa"/>
    </a:defPPr>
    <a:lvl1pPr marL="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008" autoAdjust="0"/>
    <p:restoredTop sz="89704" autoAdjust="0"/>
  </p:normalViewPr>
  <p:slideViewPr>
    <p:cSldViewPr>
      <p:cViewPr varScale="1">
        <p:scale>
          <a:sx n="69" d="100"/>
          <a:sy n="69" d="100"/>
        </p:scale>
        <p:origin x="216" y="8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00" d="100"/>
          <a:sy n="100" d="100"/>
        </p:scale>
        <p:origin x="2802" y="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 rtl="1"/>
            <a:fld id="{CC725478-01FA-4228-A2CE-91ED2D9227CB}" type="uaqdatetime1">
              <a:rPr lang="ar-SA" smtClean="0"/>
              <a:t>07/11/1446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ar-SA"/>
              <a:pPr algn="l" rtl="1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rtl="1"/>
            <a:endParaRPr lang="ar-SA" dirty="0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 rtl="1"/>
            <a:r>
              <a:rPr lang="ar-SA" dirty="0"/>
              <a:t>انقر لتحرير أنماط النص الرئيسي</a:t>
            </a:r>
          </a:p>
          <a:p>
            <a:pPr lvl="1" rtl="1"/>
            <a:r>
              <a:rPr lang="ar-SA" dirty="0"/>
              <a:t>المستوى الثاني</a:t>
            </a:r>
          </a:p>
          <a:p>
            <a:pPr lvl="2" rtl="1"/>
            <a:r>
              <a:rPr lang="ar-SA" dirty="0"/>
              <a:t>المستوى الثالث</a:t>
            </a:r>
          </a:p>
          <a:p>
            <a:pPr lvl="3" rtl="1"/>
            <a:r>
              <a:rPr lang="ar-SA" dirty="0"/>
              <a:t>المستوى الرابع</a:t>
            </a:r>
          </a:p>
          <a:p>
            <a:pPr lvl="4" rtl="1"/>
            <a:r>
              <a:rPr lang="ar-SA" dirty="0"/>
              <a:t>المستوى الخامس</a:t>
            </a:r>
          </a:p>
        </p:txBody>
      </p:sp>
      <p:sp>
        <p:nvSpPr>
          <p:cNvPr id="8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44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9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0" y="0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>
              <a:defRPr sz="1200"/>
            </a:lvl1pPr>
          </a:lstStyle>
          <a:p>
            <a:pPr algn="l"/>
            <a:fld id="{DF40DBA9-163A-45D3-BC38-460F92BE457B}" type="uaqdatetime1">
              <a:rPr lang="ar-SA" smtClean="0"/>
              <a:pPr algn="l"/>
              <a:t>07/11/1446</a:t>
            </a:fld>
            <a:endParaRPr lang="ar-SA" dirty="0"/>
          </a:p>
        </p:txBody>
      </p:sp>
      <p:sp>
        <p:nvSpPr>
          <p:cNvPr id="10" name="عنصر نائب للتذييل 3"/>
          <p:cNvSpPr>
            <a:spLocks noGrp="1"/>
          </p:cNvSpPr>
          <p:nvPr>
            <p:ph type="ftr" sz="quarter" idx="4"/>
          </p:nvPr>
        </p:nvSpPr>
        <p:spPr>
          <a:xfrm>
            <a:off x="38844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rtl="1"/>
            <a:endParaRPr lang="ar-SA" dirty="0"/>
          </a:p>
        </p:txBody>
      </p:sp>
      <p:sp>
        <p:nvSpPr>
          <p:cNvPr id="11" name="عنصر نائب لرقم الشريحة 4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>
              <a:defRPr sz="1200"/>
            </a:lvl1pPr>
          </a:lstStyle>
          <a:p>
            <a:pPr algn="l" rtl="1"/>
            <a:fld id="{79429053-DC2A-4342-ADD4-2FD729D91E2C}" type="slidenum">
              <a:rPr lang="ar-SA"/>
              <a:pPr algn="l" rtl="1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r" defTabSz="1218987" rtl="1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صورة الشريحة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عنصر نائب للملاحظا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5" name="عنصر نائب لرقم الشريحة 3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3600" cy="457200"/>
          </a:xfrm>
        </p:spPr>
        <p:txBody>
          <a:bodyPr/>
          <a:lstStyle/>
          <a:p>
            <a:pPr algn="l" rtl="1"/>
            <a:fld id="{79429053-DC2A-4342-ADD4-2FD729D91E2C}" type="slidenum">
              <a:rPr lang="ar-SA" smtClean="0"/>
              <a:pPr algn="l" rtl="1"/>
              <a:t>1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79226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ال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أقطار"/>
          <p:cNvGrpSpPr/>
          <p:nvPr/>
        </p:nvGrpSpPr>
        <p:grpSpPr>
          <a:xfrm flipH="1">
            <a:off x="-18521" y="4145281"/>
            <a:ext cx="4686117" cy="2731407"/>
            <a:chOff x="5638800" y="3108960"/>
            <a:chExt cx="3515503" cy="2048555"/>
          </a:xfrm>
        </p:grpSpPr>
        <p:cxnSp>
          <p:nvCxnSpPr>
            <p:cNvPr id="14" name="موصل مستقيم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موصل مستقيم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موصل مستقيم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أسطر سفلية"/>
          <p:cNvGrpSpPr/>
          <p:nvPr/>
        </p:nvGrpSpPr>
        <p:grpSpPr>
          <a:xfrm flipH="1">
            <a:off x="6690099" y="6057149"/>
            <a:ext cx="5498726" cy="820207"/>
            <a:chOff x="-6689" y="4553748"/>
            <a:chExt cx="4125119" cy="615155"/>
          </a:xfrm>
        </p:grpSpPr>
        <p:sp>
          <p:nvSpPr>
            <p:cNvPr id="9" name="شكل حر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dirty="0">
                <a:cs typeface="+mj-cs"/>
              </a:endParaRPr>
            </a:p>
          </p:txBody>
        </p:sp>
        <p:sp>
          <p:nvSpPr>
            <p:cNvPr id="10" name="شكل حر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dirty="0">
                <a:cs typeface="+mj-cs"/>
              </a:endParaRPr>
            </a:p>
          </p:txBody>
        </p:sp>
        <p:sp>
          <p:nvSpPr>
            <p:cNvPr id="11" name="شكل حر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lvl="0" algn="ctr" rtl="1"/>
              <a:endParaRPr lang="ar-SA" dirty="0">
                <a:cs typeface="+mj-cs"/>
              </a:endParaRPr>
            </a:p>
          </p:txBody>
        </p:sp>
      </p:grpSp>
      <p:sp>
        <p:nvSpPr>
          <p:cNvPr id="2" name="العنوان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 rtlCol="1">
            <a:normAutofit/>
          </a:bodyPr>
          <a:lstStyle>
            <a:lvl1pPr algn="r" rtl="1">
              <a:defRPr sz="5400">
                <a:cs typeface="+mj-cs"/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وان الفرعي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 rtlCol="1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  <a:cs typeface="+mj-cs"/>
              </a:defRPr>
            </a:lvl1pPr>
            <a:lvl2pPr marL="60949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 rtl="1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1"/>
            <a:r>
              <a:rPr lang="ar-SA"/>
              <a:t>انقر لتحرير نمط العنوان الفرعي للشكل الرئيسي</a:t>
            </a:r>
            <a:endParaRPr lang="ar-SA" dirty="0"/>
          </a:p>
        </p:txBody>
      </p:sp>
      <p:sp>
        <p:nvSpPr>
          <p:cNvPr id="22" name="عنصر نائب للتاريخ 2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>
                <a:cs typeface="+mj-cs"/>
              </a:defRPr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23" name="عنصر نائب للتذييل 2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24" name="عنصر نائب لرقم الشريحة 2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>
            <a:lvl1pPr>
              <a:defRPr>
                <a:cs typeface="+mj-cs"/>
              </a:defRPr>
            </a:lvl1pPr>
          </a:lstStyle>
          <a:p>
            <a:fld id="{C014DD1E-5D91-48A3-AD6D-45FBA980D106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العنوان والنص ال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/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 baseline="0"/>
            </a:lvl8pPr>
            <a:lvl9pPr algn="r" rtl="1">
              <a:defRPr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العنوان العمودي وال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العمودي 1"/>
          <p:cNvSpPr>
            <a:spLocks noGrp="1"/>
          </p:cNvSpPr>
          <p:nvPr>
            <p:ph type="title" orient="vert"/>
          </p:nvPr>
        </p:nvSpPr>
        <p:spPr>
          <a:xfrm>
            <a:off x="8333162" y="584200"/>
            <a:ext cx="2742486" cy="5588000"/>
          </a:xfrm>
        </p:spPr>
        <p:txBody>
          <a:bodyPr vert="eaVert"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العنصر النائب لنص عمودي 2"/>
          <p:cNvSpPr>
            <a:spLocks noGrp="1"/>
          </p:cNvSpPr>
          <p:nvPr>
            <p:ph type="body" orient="vert" idx="1"/>
          </p:nvPr>
        </p:nvSpPr>
        <p:spPr>
          <a:xfrm>
            <a:off x="715146" y="584200"/>
            <a:ext cx="7414869" cy="5588000"/>
          </a:xfrm>
        </p:spPr>
        <p:txBody>
          <a:bodyPr vert="eaVert"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العنوان وال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 rtlCol="1"/>
          <a:lstStyle>
            <a:lvl5pPr algn="r" rtl="1">
              <a:defRPr/>
            </a:lvl5pPr>
            <a:lvl6pPr algn="r" rtl="1">
              <a:defRPr/>
            </a:lvl6pPr>
            <a:lvl7pPr algn="r" rtl="1">
              <a:defRPr/>
            </a:lvl7pPr>
            <a:lvl8pPr algn="r" rtl="1">
              <a:defRPr/>
            </a:lvl8pPr>
            <a:lvl9pPr algn="r" rtl="1">
              <a:defRPr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رأس القس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أقطار"/>
          <p:cNvGrpSpPr/>
          <p:nvPr/>
        </p:nvGrpSpPr>
        <p:grpSpPr>
          <a:xfrm flipH="1">
            <a:off x="15345" y="4145281"/>
            <a:ext cx="4686117" cy="2731407"/>
            <a:chOff x="5638800" y="3108960"/>
            <a:chExt cx="3515503" cy="2048555"/>
          </a:xfrm>
        </p:grpSpPr>
        <p:cxnSp>
          <p:nvCxnSpPr>
            <p:cNvPr id="12" name="موصل مستقيم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موصل مستقيم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موصل مستقيم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rtlCol="1" anchor="b">
            <a:normAutofit/>
          </a:bodyPr>
          <a:lstStyle>
            <a:lvl1pPr algn="r" rtl="1">
              <a:defRPr sz="5400" b="0" cap="none" baseline="0"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1625175" y="4951266"/>
            <a:ext cx="8938800" cy="1220933"/>
          </a:xfrm>
        </p:spPr>
        <p:txBody>
          <a:bodyPr rtlCol="1" anchor="t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r" rtl="1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r" rtl="1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760746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6042570" y="1706880"/>
            <a:ext cx="5078677" cy="446532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/>
            </a:lvl8pPr>
            <a:lvl9pPr algn="r" rtl="1">
              <a:defRPr sz="20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>
            <a:lvl1pPr algn="r" rtl="1">
              <a:defRPr/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60746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l" rtl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760746" y="2717800"/>
            <a:ext cx="5078677" cy="3454400"/>
          </a:xfrm>
        </p:spPr>
        <p:txBody>
          <a:bodyPr rtlCol="1">
            <a:noAutofit/>
          </a:bodyPr>
          <a:lstStyle>
            <a:lvl1pPr algn="l" rtl="0">
              <a:defRPr sz="2800"/>
            </a:lvl1pPr>
            <a:lvl2pPr algn="l" rtl="0">
              <a:defRPr sz="2400"/>
            </a:lvl2pPr>
            <a:lvl3pPr algn="l" rtl="0">
              <a:defRPr sz="2000"/>
            </a:lvl3pPr>
            <a:lvl4pPr algn="l" rtl="0">
              <a:defRPr sz="2000"/>
            </a:lvl4pPr>
            <a:lvl5pPr algn="l" rtl="0">
              <a:defRPr sz="2000"/>
            </a:lvl5pPr>
            <a:lvl6pPr algn="r" rtl="1">
              <a:defRPr sz="200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6038507" y="1701800"/>
            <a:ext cx="5082740" cy="914400"/>
          </a:xfrm>
        </p:spPr>
        <p:txBody>
          <a:bodyPr rtlCol="1" anchor="b">
            <a:normAutofit/>
          </a:bodyPr>
          <a:lstStyle>
            <a:lvl1pPr marL="0" indent="0" algn="r" rtl="1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 algn="r" rtl="1">
              <a:buNone/>
              <a:defRPr sz="2700" b="1"/>
            </a:lvl2pPr>
            <a:lvl3pPr marL="1218987" indent="0" algn="r" rtl="1">
              <a:buNone/>
              <a:defRPr sz="2400" b="1"/>
            </a:lvl3pPr>
            <a:lvl4pPr marL="1828480" indent="0" algn="r" rtl="1">
              <a:buNone/>
              <a:defRPr sz="2100" b="1"/>
            </a:lvl4pPr>
            <a:lvl5pPr marL="2437973" indent="0" algn="r" rtl="1">
              <a:buNone/>
              <a:defRPr sz="2100" b="1"/>
            </a:lvl5pPr>
            <a:lvl6pPr marL="3047467" indent="0" algn="r" rtl="1">
              <a:buNone/>
              <a:defRPr sz="2100" b="1"/>
            </a:lvl6pPr>
            <a:lvl7pPr marL="3656960" indent="0" algn="r" rtl="1">
              <a:buNone/>
              <a:defRPr sz="2100" b="1"/>
            </a:lvl7pPr>
            <a:lvl8pPr marL="4266453" indent="0" algn="r" rtl="1">
              <a:buNone/>
              <a:defRPr sz="2100" b="1"/>
            </a:lvl8pPr>
            <a:lvl9pPr marL="4875947" indent="0" algn="r" rtl="1">
              <a:buNone/>
              <a:defRPr sz="2100" b="1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6042570" y="2717800"/>
            <a:ext cx="5078677" cy="3454400"/>
          </a:xfrm>
        </p:spPr>
        <p:txBody>
          <a:bodyPr rtlCol="1">
            <a:no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 baseline="0"/>
            </a:lvl6pPr>
            <a:lvl7pPr algn="r" rtl="1">
              <a:defRPr sz="2000" baseline="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ال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/>
        <p:txBody>
          <a:bodyPr rtlCol="1"/>
          <a:lstStyle/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7046573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7046573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750691" y="584200"/>
            <a:ext cx="6094413" cy="5588000"/>
          </a:xfrm>
        </p:spPr>
        <p:txBody>
          <a:bodyPr rtlCol="1">
            <a:normAutofit/>
          </a:bodyPr>
          <a:lstStyle>
            <a:lvl1pPr algn="r" rtl="1">
              <a:defRPr sz="2800"/>
            </a:lvl1pPr>
            <a:lvl2pPr algn="r" rtl="1">
              <a:defRPr sz="2400"/>
            </a:lvl2pPr>
            <a:lvl3pPr algn="r" rtl="1">
              <a:defRPr sz="2000"/>
            </a:lvl3pPr>
            <a:lvl4pPr algn="r" rtl="1">
              <a:defRPr sz="2000"/>
            </a:lvl4pPr>
            <a:lvl5pPr algn="r" rtl="1">
              <a:defRPr sz="2000"/>
            </a:lvl5pPr>
            <a:lvl6pPr algn="r" rtl="1">
              <a:defRPr sz="2000"/>
            </a:lvl6pPr>
            <a:lvl7pPr algn="r" rtl="1">
              <a:defRPr sz="2000"/>
            </a:lvl7pPr>
            <a:lvl8pPr algn="r" rtl="1">
              <a:defRPr sz="2000" baseline="0"/>
            </a:lvl8pPr>
            <a:lvl9pPr algn="r" rtl="1">
              <a:defRPr sz="2000" baseline="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  <a:p>
            <a:pPr lvl="1" rtl="1"/>
            <a:r>
              <a:rPr lang="ar-SA"/>
              <a:t>المستوى الثاني</a:t>
            </a:r>
          </a:p>
          <a:p>
            <a:pPr lvl="2" rtl="1"/>
            <a:r>
              <a:rPr lang="ar-SA"/>
              <a:t>المستوى الثالث</a:t>
            </a:r>
          </a:p>
          <a:p>
            <a:pPr lvl="3" rtl="1"/>
            <a:r>
              <a:rPr lang="ar-SA"/>
              <a:t>المستوى الرابع</a:t>
            </a:r>
          </a:p>
          <a:p>
            <a:pPr lvl="4" rtl="1"/>
            <a:r>
              <a:rPr lang="ar-SA"/>
              <a:t>المستوى الخامس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title"/>
          </p:nvPr>
        </p:nvSpPr>
        <p:spPr>
          <a:xfrm>
            <a:off x="7021173" y="1701800"/>
            <a:ext cx="4062942" cy="2438400"/>
          </a:xfrm>
        </p:spPr>
        <p:txBody>
          <a:bodyPr rtlCol="1" anchor="b">
            <a:normAutofit/>
          </a:bodyPr>
          <a:lstStyle>
            <a:lvl1pPr algn="r" rtl="1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pPr rtl="1"/>
            <a:r>
              <a:rPr lang="ar-SA"/>
              <a:t>انقر لتحرير نمط عنوان الشكل الرئيسي</a:t>
            </a:r>
            <a:endParaRPr lang="ar-SA" dirty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7021173" y="4241800"/>
            <a:ext cx="4062942" cy="1930400"/>
          </a:xfrm>
        </p:spPr>
        <p:txBody>
          <a:bodyPr rtlCol="1">
            <a:normAutofit/>
          </a:bodyPr>
          <a:lstStyle>
            <a:lvl1pPr marL="0" indent="0" algn="r" rtl="1">
              <a:buNone/>
              <a:defRPr sz="2000"/>
            </a:lvl1pPr>
            <a:lvl2pPr marL="609493" indent="0" algn="r" rtl="1">
              <a:buNone/>
              <a:defRPr sz="1600"/>
            </a:lvl2pPr>
            <a:lvl3pPr marL="1218987" indent="0" algn="r" rtl="1">
              <a:buNone/>
              <a:defRPr sz="1300"/>
            </a:lvl3pPr>
            <a:lvl4pPr marL="1828480" indent="0" algn="r" rtl="1">
              <a:buNone/>
              <a:defRPr sz="1200"/>
            </a:lvl4pPr>
            <a:lvl5pPr marL="2437973" indent="0" algn="r" rtl="1">
              <a:buNone/>
              <a:defRPr sz="1200"/>
            </a:lvl5pPr>
            <a:lvl6pPr marL="3047467" indent="0" algn="r" rtl="1">
              <a:buNone/>
              <a:defRPr sz="1200"/>
            </a:lvl6pPr>
            <a:lvl7pPr marL="3656960" indent="0" algn="r" rtl="1">
              <a:buNone/>
              <a:defRPr sz="1200"/>
            </a:lvl7pPr>
            <a:lvl8pPr marL="4266453" indent="0" algn="r" rtl="1">
              <a:buNone/>
              <a:defRPr sz="1200"/>
            </a:lvl8pPr>
            <a:lvl9pPr marL="4875947" indent="0" algn="r" rtl="1">
              <a:buNone/>
              <a:defRPr sz="1200"/>
            </a:lvl9pPr>
          </a:lstStyle>
          <a:p>
            <a:pPr lvl="0" rtl="1"/>
            <a:r>
              <a:rPr lang="ar-SA"/>
              <a:t>انقر لتحرير أنماط نص الشكل الرئيسي</a:t>
            </a:r>
          </a:p>
        </p:txBody>
      </p:sp>
      <p:sp>
        <p:nvSpPr>
          <p:cNvPr id="3" name="عنصر نائب للصورة 2" descr="عنصر نائب فارغ لإضافة صورة. انقر فوق العنصر النائب وقم بتحديد الصورة التي ترغب بإضافتها."/>
          <p:cNvSpPr>
            <a:spLocks noGrp="1"/>
          </p:cNvSpPr>
          <p:nvPr>
            <p:ph type="pic" idx="1"/>
          </p:nvPr>
        </p:nvSpPr>
        <p:spPr>
          <a:xfrm>
            <a:off x="75069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 rtlCol="1">
            <a:normAutofit/>
          </a:bodyPr>
          <a:lstStyle>
            <a:lvl1pPr marL="0" indent="0" algn="r" rtl="1">
              <a:buNone/>
              <a:defRPr sz="2800"/>
            </a:lvl1pPr>
            <a:lvl2pPr marL="609493" indent="0" algn="r" rtl="1">
              <a:buNone/>
              <a:defRPr sz="3700"/>
            </a:lvl2pPr>
            <a:lvl3pPr marL="1218987" indent="0" algn="r" rtl="1">
              <a:buNone/>
              <a:defRPr sz="3200"/>
            </a:lvl3pPr>
            <a:lvl4pPr marL="1828480" indent="0" algn="r" rtl="1">
              <a:buNone/>
              <a:defRPr sz="2700"/>
            </a:lvl4pPr>
            <a:lvl5pPr marL="2437973" indent="0" algn="r" rtl="1">
              <a:buNone/>
              <a:defRPr sz="2700"/>
            </a:lvl5pPr>
            <a:lvl6pPr marL="3047467" indent="0" algn="r" rtl="1">
              <a:buNone/>
              <a:defRPr sz="2700"/>
            </a:lvl6pPr>
            <a:lvl7pPr marL="3656960" indent="0" algn="r" rtl="1">
              <a:buNone/>
              <a:defRPr sz="2700"/>
            </a:lvl7pPr>
            <a:lvl8pPr marL="4266453" indent="0" algn="r" rtl="1">
              <a:buNone/>
              <a:defRPr sz="2700"/>
            </a:lvl8pPr>
            <a:lvl9pPr marL="4875947" indent="0" algn="r" rtl="1">
              <a:buNone/>
              <a:defRPr sz="2700"/>
            </a:lvl9pPr>
          </a:lstStyle>
          <a:p>
            <a:pPr rtl="1"/>
            <a:r>
              <a:rPr lang="ar-SA"/>
              <a:t>انقر فوق الأيقونة لإضافة صورة</a:t>
            </a:r>
            <a:endParaRPr lang="ar-SA" dirty="0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 rtlCol="1"/>
          <a:lstStyle>
            <a:lvl1pPr rtl="1">
              <a:defRPr/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 rtlCol="1"/>
          <a:lstStyle/>
          <a:p>
            <a:pPr rtl="1"/>
            <a:endParaRPr lang="ar-SA" dirty="0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 rtlCol="1"/>
          <a:lstStyle/>
          <a:p>
            <a:pPr rtl="1"/>
            <a:fld id="{C014DD1E-5D91-48A3-AD6D-45FBA980D106}" type="slidenum">
              <a:rPr lang="ar-SA"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أسطر جهة اليسار"/>
          <p:cNvGrpSpPr/>
          <p:nvPr/>
        </p:nvGrpSpPr>
        <p:grpSpPr>
          <a:xfrm flipH="1">
            <a:off x="11368832" y="-3174"/>
            <a:ext cx="819993" cy="5229225"/>
            <a:chOff x="-11906" y="-2381"/>
            <a:chExt cx="615155" cy="3921919"/>
          </a:xfrm>
        </p:grpSpPr>
        <p:sp>
          <p:nvSpPr>
            <p:cNvPr id="10" name="شكل حر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  <p:sp>
          <p:nvSpPr>
            <p:cNvPr id="11" name="شكل حر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  <p:sp>
          <p:nvSpPr>
            <p:cNvPr id="14" name="شكل حر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1"/>
              <a:endParaRPr lang="ar-SA" dirty="0">
                <a:cs typeface="+mj-cs"/>
              </a:endParaRPr>
            </a:p>
          </p:txBody>
        </p:sp>
      </p:grpSp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760746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1" anchor="b">
            <a:normAutofit/>
          </a:bodyPr>
          <a:lstStyle/>
          <a:p>
            <a:pPr rtl="1"/>
            <a:r>
              <a:rPr lang="ar-SA" dirty="0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60746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1">
            <a:normAutofit/>
          </a:bodyPr>
          <a:lstStyle/>
          <a:p>
            <a:pPr lvl="0" rtl="1"/>
            <a:r>
              <a:rPr lang="ar-SA" dirty="0"/>
              <a:t>تحرير أنماط النص الرئيسي</a:t>
            </a:r>
          </a:p>
          <a:p>
            <a:pPr lvl="1" rtl="1"/>
            <a:r>
              <a:rPr lang="ar-SA" dirty="0"/>
              <a:t>المستوى الثاني</a:t>
            </a:r>
          </a:p>
          <a:p>
            <a:pPr lvl="2" rtl="1"/>
            <a:r>
              <a:rPr lang="ar-SA" dirty="0"/>
              <a:t>المستوى الثالث</a:t>
            </a:r>
          </a:p>
          <a:p>
            <a:pPr lvl="3" rtl="1"/>
            <a:r>
              <a:rPr lang="ar-SA" dirty="0"/>
              <a:t>المستوى الرابع</a:t>
            </a:r>
          </a:p>
          <a:p>
            <a:pPr lvl="4" rtl="1"/>
            <a:r>
              <a:rPr lang="ar-SA" dirty="0"/>
              <a:t>المستوى الخامس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8876485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r" rtl="1">
              <a:defRPr sz="12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fld id="{ADBEBFF2-7FD3-4D37-B765-847C9DC42A5C}" type="uaqdatetime1">
              <a:rPr lang="ar-SA" smtClean="0"/>
              <a:pPr/>
              <a:t>07/11/1446</a:t>
            </a:fld>
            <a:endParaRPr lang="ar-SA" dirty="0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567303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ctr" rtl="1">
              <a:defRPr sz="12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endParaRPr lang="ar-SA" dirty="0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750691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1" anchor="ctr"/>
          <a:lstStyle>
            <a:lvl1pPr algn="l" rtl="1">
              <a:defRPr sz="1200">
                <a:solidFill>
                  <a:schemeClr val="tx1">
                    <a:tint val="75000"/>
                  </a:schemeClr>
                </a:solidFill>
                <a:cs typeface="+mj-cs"/>
              </a:defRPr>
            </a:lvl1pPr>
          </a:lstStyle>
          <a:p>
            <a:fld id="{C014DD1E-5D91-48A3-AD6D-45FBA980D106}" type="slidenum">
              <a:rPr lang="ar-SA" smtClean="0"/>
              <a:pPr/>
              <a:t>‹#›</a:t>
            </a:fld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r" defTabSz="1218987" rtl="1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r" defTabSz="1218987" rtl="1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j-cs"/>
        </a:defRPr>
      </a:lvl1pPr>
      <a:lvl2pPr marL="60949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j-cs"/>
        </a:defRPr>
      </a:lvl2pPr>
      <a:lvl3pPr marL="91424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j-cs"/>
        </a:defRPr>
      </a:lvl3pPr>
      <a:lvl4pPr marL="121898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j-cs"/>
        </a:defRPr>
      </a:lvl4pPr>
      <a:lvl5pPr marL="152373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j-cs"/>
        </a:defRPr>
      </a:lvl5pPr>
      <a:lvl6pPr marL="182848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r" defTabSz="1218987" rtl="1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r" defTabSz="1218987" rtl="1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العنوان 1"/>
          <p:cNvSpPr>
            <a:spLocks noGrp="1"/>
          </p:cNvSpPr>
          <p:nvPr>
            <p:ph type="ctrTitle"/>
          </p:nvPr>
        </p:nvSpPr>
        <p:spPr/>
        <p:txBody>
          <a:bodyPr rtlCol="1"/>
          <a:lstStyle/>
          <a:p>
            <a:pPr rtl="1"/>
            <a:r>
              <a:rPr lang="ar-SA" dirty="0"/>
              <a:t>نظام إدارة المكتبات المركزي</a:t>
            </a:r>
          </a:p>
        </p:txBody>
      </p:sp>
      <p:sp>
        <p:nvSpPr>
          <p:cNvPr id="5" name="عنوان فرعي 4"/>
          <p:cNvSpPr>
            <a:spLocks noGrp="1"/>
          </p:cNvSpPr>
          <p:nvPr>
            <p:ph type="subTitle" idx="1"/>
          </p:nvPr>
        </p:nvSpPr>
        <p:spPr>
          <a:xfrm>
            <a:off x="1625176" y="2819400"/>
            <a:ext cx="8735325" cy="1828800"/>
          </a:xfrm>
        </p:spPr>
        <p:txBody>
          <a:bodyPr rtlCol="1"/>
          <a:lstStyle/>
          <a:p>
            <a:pPr rtl="1"/>
            <a:r>
              <a:rPr lang="ar-SA" dirty="0"/>
              <a:t>هندسة البرمجيات (</a:t>
            </a:r>
            <a:r>
              <a:rPr lang="en-US" dirty="0"/>
              <a:t>(DCSC 2217</a:t>
            </a:r>
          </a:p>
          <a:p>
            <a:pPr rtl="1"/>
            <a:endParaRPr lang="ar-SA" dirty="0"/>
          </a:p>
          <a:p>
            <a:pPr rtl="1"/>
            <a:r>
              <a:rPr lang="ar-SA" dirty="0"/>
              <a:t>المدرس: م.أحمد غراب </a:t>
            </a:r>
            <a:endParaRPr lang="en-US" dirty="0"/>
          </a:p>
          <a:p>
            <a:pPr rtl="1"/>
            <a:endParaRPr lang="en-US" dirty="0">
              <a:cs typeface="+mj-cs"/>
            </a:endParaRPr>
          </a:p>
          <a:p>
            <a:pPr rtl="1"/>
            <a:endParaRPr lang="ar-SA" dirty="0">
              <a:cs typeface="+mj-cs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C82F335-C653-4D90-BD29-C34FEDC33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المدرس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م. أحمد غراب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8401AF-EAE3-4394-98AE-108F97E2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فريق العمل 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26D1E8B-EB22-419A-9875-CF5181736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ar-SA" dirty="0"/>
              <a:t>عطية نائل أبو عبيد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ar-SA" dirty="0"/>
              <a:t>	               120234760 </a:t>
            </a:r>
          </a:p>
          <a:p>
            <a:pPr>
              <a:lnSpc>
                <a:spcPct val="100000"/>
              </a:lnSpc>
            </a:pPr>
            <a:r>
              <a:rPr lang="ar-SA" dirty="0"/>
              <a:t>محمد عزمي عيسى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ar-SA" dirty="0"/>
              <a:t>		     120220302</a:t>
            </a:r>
          </a:p>
          <a:p>
            <a:pPr>
              <a:lnSpc>
                <a:spcPct val="100000"/>
              </a:lnSpc>
            </a:pPr>
            <a:r>
              <a:rPr lang="ar-SA" dirty="0"/>
              <a:t>مهند محمد البهتيني</a:t>
            </a:r>
          </a:p>
          <a:p>
            <a:pPr marL="987380" lvl="3" indent="0">
              <a:lnSpc>
                <a:spcPct val="100000"/>
              </a:lnSpc>
              <a:buNone/>
            </a:pPr>
            <a:r>
              <a:rPr lang="ar-SA" dirty="0"/>
              <a:t>		        </a:t>
            </a:r>
            <a:r>
              <a:rPr lang="ar-SA" sz="2800" dirty="0"/>
              <a:t>120242880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50042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E27FEC4-40EF-49F8-8215-9CF73D53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000" dirty="0"/>
              <a:t>ما هي المشكلة التي يحاول صاحب المصلحة حلها ؟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44E73F4-96E1-4E5D-BF04-06CE77F8D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الاعتماد على الإجراءات اليدوية في تسجيل الإعارة والإرجاع، مما يسبب أخطاء بشرية وتأخير في العمليات.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صعوبة تتبع مواقع الكتب (القسم، الرف) بشكل دقيق وواقعي.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نقص نظام تنبيهي ينبه أمناء المكتبات لفترة انتهاء الإعارة أو نفاد النسخ.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ar-SA" dirty="0"/>
              <a:t>عدم توفر تقارير تحليلية تساعد الإدارة في اتخاذ قرارات تعلم باحتياجات المستخدمين.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493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E44AA24-9EE0-44E5-8776-FD819B124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من هم أصحاب المصلحة؟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A3006EA-921C-4A0C-8BB5-845F1EAA6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ar-SA" dirty="0"/>
              <a:t>أمناء المكتبات : المستخدمون الرئيسيون للنظام لتسجيل الإعارة والإرجاع وتنظيم المخزون.</a:t>
            </a:r>
          </a:p>
          <a:p>
            <a:pPr>
              <a:lnSpc>
                <a:spcPct val="150000"/>
              </a:lnSpc>
            </a:pPr>
            <a:r>
              <a:rPr lang="ar-SA" dirty="0"/>
              <a:t>الطلاب والباحثون: المستفيدون من البحث الفوري وتوفر الكتب وطلب الحجز المسبق.</a:t>
            </a:r>
          </a:p>
          <a:p>
            <a:pPr>
              <a:lnSpc>
                <a:spcPct val="150000"/>
              </a:lnSpc>
            </a:pPr>
            <a:r>
              <a:rPr lang="ar-SA" dirty="0"/>
              <a:t>الطلاب والباحثون: المستفيدون من البحث الفوري وتوفر الكتب وطلب الحجز المسبق.</a:t>
            </a: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ED9638-EA7E-494D-87D9-258F3AD74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888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المستخدمون الرئيسيون للنظام لتسجيل الإعارة والإرجاع وتنظيم المخزون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22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1415415E-7B45-48AF-8A3F-BB6D63F1B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ما الهدف الأساسي من الفكرة ؟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21700DDE-7EA6-4DC5-A277-7B111D264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ar-SA" dirty="0"/>
              <a:t>رقمنه عملية إدارة المكتبات لضمان الدقة وسرعة الإنجاز.</a:t>
            </a:r>
          </a:p>
          <a:p>
            <a:endParaRPr lang="ar-SA" dirty="0"/>
          </a:p>
          <a:p>
            <a:r>
              <a:rPr lang="ar-SA" dirty="0"/>
              <a:t>تحسين تجربة أمناء المكتبات من خلال واجهة ويب وتطبيق جوال.</a:t>
            </a:r>
          </a:p>
          <a:p>
            <a:endParaRPr lang="ar-SA" dirty="0"/>
          </a:p>
          <a:p>
            <a:r>
              <a:rPr lang="ar-SA" dirty="0"/>
              <a:t>تمكين الطلاب من البحث الفوري وحجز الكتب مسبقاً بسهولة.</a:t>
            </a:r>
          </a:p>
          <a:p>
            <a:pPr marL="0" indent="0">
              <a:lnSpc>
                <a:spcPct val="110000"/>
              </a:lnSpc>
              <a:buNone/>
            </a:pPr>
            <a:endParaRPr lang="ar-SA" dirty="0"/>
          </a:p>
          <a:p>
            <a:r>
              <a:rPr lang="ar-SA" dirty="0"/>
              <a:t>توفير تقارير تحليلية للإدارة حول معدلات الإعارة، أكثر الكتب طلباً، ومستوى المخزون.</a:t>
            </a:r>
          </a:p>
          <a:p>
            <a:endParaRPr lang="ar-SA" dirty="0"/>
          </a:p>
        </p:txBody>
      </p:sp>
    </p:spTree>
    <p:extLst>
      <p:ext uri="{BB962C8B-B14F-4D97-AF65-F5344CB8AC3E}">
        <p14:creationId xmlns:p14="http://schemas.microsoft.com/office/powerpoint/2010/main" val="878050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C319F16-1A89-4D0E-B915-67B8B54C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ar-SA" sz="3200" dirty="0"/>
              <a:t>نظام إدارة المكتبات المركزي يوفر واجهة ويب وتطبيق جوال تمكّن أمناء المكتبات من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431BEF66-A605-411D-BC18-4B76844A1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ar-SA" dirty="0"/>
              <a:t>تسجيل الإعارة والإرجاع وتتبع مواقع الكتب (القسم، الرف) آلياً.</a:t>
            </a:r>
          </a:p>
          <a:p>
            <a:pPr>
              <a:lnSpc>
                <a:spcPct val="200000"/>
              </a:lnSpc>
            </a:pPr>
            <a:r>
              <a:rPr lang="ar-SA" dirty="0"/>
              <a:t>إرسال تنبيهات عند انتهاء فترة الإعارة أو نفاد نسخ الكتب.</a:t>
            </a:r>
          </a:p>
          <a:p>
            <a:pPr>
              <a:lnSpc>
                <a:spcPct val="200000"/>
              </a:lnSpc>
            </a:pPr>
            <a:r>
              <a:rPr lang="ar-SA" dirty="0"/>
              <a:t>إتاحة البحث الفوري للطلاب عن توفر الكتب وطلب الحجز المسبق.</a:t>
            </a:r>
          </a:p>
          <a:p>
            <a:pPr>
              <a:lnSpc>
                <a:spcPct val="200000"/>
              </a:lnSpc>
            </a:pPr>
            <a:r>
              <a:rPr lang="ar-SA" dirty="0"/>
              <a:t>توليد تقارير تحليلية للإدارة عن استخدام الكتب ومستوى المخزون.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00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29DE206A-7C69-41A6-98CB-F88461EA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dirty="0"/>
              <a:t> إضافات مقترحة</a:t>
            </a:r>
            <a:endParaRPr lang="en-US" dirty="0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71786F4A-C742-4674-AB7B-DD508D862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ar-SA" sz="3000" dirty="0"/>
              <a:t>نظام صلاحيات متقدم: تحديد أدوار وصلاحيات أمناء المكتبات والإدارة.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 Barcode</a:t>
            </a:r>
            <a:r>
              <a:rPr lang="ar-SA" sz="3000" dirty="0"/>
              <a:t>لتسريع عمليات المسح وتتبع الكتب.</a:t>
            </a:r>
          </a:p>
          <a:p>
            <a:pPr>
              <a:lnSpc>
                <a:spcPct val="100000"/>
              </a:lnSpc>
            </a:pPr>
            <a:r>
              <a:rPr lang="ar-SA" sz="3000" dirty="0"/>
              <a:t>لوحة تحكم ديناميكية: عرض مؤشرات الأداء الرئيسية </a:t>
            </a:r>
            <a:r>
              <a:rPr lang="en-US" sz="3000" dirty="0"/>
              <a:t>(KPIs) </a:t>
            </a:r>
            <a:r>
              <a:rPr lang="ar-SA" sz="3000" dirty="0"/>
              <a:t>ومخططات بيانية تفاعلية.</a:t>
            </a:r>
            <a:endParaRPr lang="en-US" sz="3000" dirty="0"/>
          </a:p>
          <a:p>
            <a:pPr>
              <a:lnSpc>
                <a:spcPct val="100000"/>
              </a:lnSpc>
            </a:pPr>
            <a:r>
              <a:rPr lang="ar-SA" sz="3000" dirty="0"/>
              <a:t>تنبيهات متعددة القنوات: بريد إلكتروني، إشعارات داخل التطبيق، ورسائل </a:t>
            </a:r>
            <a:r>
              <a:rPr lang="en-US" sz="3000" dirty="0"/>
              <a:t> SMS </a:t>
            </a:r>
            <a:r>
              <a:rPr lang="ar-SA" sz="3000" dirty="0"/>
              <a:t>عند الأحداث الحرجة.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28519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45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9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35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9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التقنية 16 × 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33209_TF02787990.potx" id="{A37D0677-A763-42A9-8ABC-CE5D27E097F7}" vid="{B4FF93C0-F0D1-4D30-A5B5-DA20B61A0E2C}"/>
    </a:ext>
  </a:extLst>
</a:theme>
</file>

<file path=ppt/theme/theme2.xml><?xml version="1.0" encoding="utf-8"?>
<a:theme xmlns:a="http://schemas.openxmlformats.org/drawingml/2006/main" name="نسق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نسق Offic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عرض تقديمي لخطوط الدائرة الثلاثية (شاشة عريضة)</Template>
  <TotalTime>39</TotalTime>
  <Words>326</Words>
  <Application>Microsoft Office PowerPoint</Application>
  <PresentationFormat>مخصص</PresentationFormat>
  <Paragraphs>41</Paragraphs>
  <Slides>7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7</vt:i4>
      </vt:variant>
    </vt:vector>
  </HeadingPairs>
  <TitlesOfParts>
    <vt:vector size="10" baseType="lpstr">
      <vt:lpstr>Arial</vt:lpstr>
      <vt:lpstr>Calibri</vt:lpstr>
      <vt:lpstr>التقنية 16 × 9</vt:lpstr>
      <vt:lpstr>نظام إدارة المكتبات المركزي</vt:lpstr>
      <vt:lpstr>فريق العمل </vt:lpstr>
      <vt:lpstr>ما هي المشكلة التي يحاول صاحب المصلحة حلها ؟</vt:lpstr>
      <vt:lpstr>من هم أصحاب المصلحة؟</vt:lpstr>
      <vt:lpstr>ما الهدف الأساسي من الفكرة ؟</vt:lpstr>
      <vt:lpstr>نظام إدارة المكتبات المركزي يوفر واجهة ويب وتطبيق جوال تمكّن أمناء المكتبات من</vt:lpstr>
      <vt:lpstr> إضافات مقترحة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نظام إدارة المكتبات المركزي</dc:title>
  <dc:creator>saeid s</dc:creator>
  <cp:lastModifiedBy>saeid s</cp:lastModifiedBy>
  <cp:revision>1</cp:revision>
  <dcterms:created xsi:type="dcterms:W3CDTF">2025-05-05T08:08:59Z</dcterms:created>
  <dcterms:modified xsi:type="dcterms:W3CDTF">2025-05-05T09:00:49Z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