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3" r:id="rId6"/>
    <p:sldId id="272" r:id="rId7"/>
    <p:sldId id="274" r:id="rId8"/>
    <p:sldId id="275" r:id="rId9"/>
    <p:sldId id="276" r:id="rId10"/>
    <p:sldId id="283" r:id="rId11"/>
    <p:sldId id="278" r:id="rId12"/>
    <p:sldId id="279" r:id="rId13"/>
    <p:sldId id="280" r:id="rId14"/>
    <p:sldId id="284" r:id="rId15"/>
    <p:sldId id="285" r:id="rId16"/>
    <p:sldId id="281" r:id="rId17"/>
    <p:sldId id="282" r:id="rId18"/>
    <p:sldId id="277" r:id="rId19"/>
    <p:sldId id="286" r:id="rId20"/>
  </p:sldIdLst>
  <p:sldSz cx="12188825" cy="6858000"/>
  <p:notesSz cx="6858000" cy="9144000"/>
  <p:defaultTextStyle>
    <a:defPPr algn="r" rtl="1">
      <a:defRPr lang="ar-sa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08" autoAdjust="0"/>
    <p:restoredTop sz="89704" autoAdjust="0"/>
  </p:normalViewPr>
  <p:slideViewPr>
    <p:cSldViewPr>
      <p:cViewPr varScale="1">
        <p:scale>
          <a:sx n="64" d="100"/>
          <a:sy n="64" d="100"/>
        </p:scale>
        <p:origin x="374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CC725478-01FA-4228-A2CE-91ED2D9227CB}" type="uaqdatetime1">
              <a:rPr lang="ar-SA" smtClean="0"/>
              <a:t>19/01/1447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dirty="0"/>
              <a:t>انقر لتحرير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8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9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/>
            <a:fld id="{DF40DBA9-163A-45D3-BC38-460F92BE457B}" type="uaqdatetime1">
              <a:rPr lang="ar-SA" smtClean="0"/>
              <a:pPr algn="l"/>
              <a:t>19/01/1447</a:t>
            </a:fld>
            <a:endParaRPr lang="ar-SA" dirty="0"/>
          </a:p>
        </p:txBody>
      </p:sp>
      <p:sp>
        <p:nvSpPr>
          <p:cNvPr id="10" name="عنصر نائب للتذييل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11" name="عنصر نائب لرقم الشريحة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3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</p:spPr>
        <p:txBody>
          <a:bodyPr/>
          <a:lstStyle/>
          <a:p>
            <a:pPr algn="l" rtl="1"/>
            <a:fld id="{79429053-DC2A-4342-ADD4-2FD729D91E2C}" type="slidenum">
              <a:rPr lang="ar-SA" smtClean="0"/>
              <a:pPr algn="l" rtl="1"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922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أقطار"/>
          <p:cNvGrpSpPr/>
          <p:nvPr/>
        </p:nvGrpSpPr>
        <p:grpSpPr>
          <a:xfrm flipH="1">
            <a:off x="-18521" y="4145281"/>
            <a:ext cx="4686117" cy="2731407"/>
            <a:chOff x="5638800" y="3108960"/>
            <a:chExt cx="3515503" cy="2048555"/>
          </a:xfrm>
        </p:grpSpPr>
        <p:cxnSp>
          <p:nvCxnSpPr>
            <p:cNvPr id="14" name="موصل مستقيم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موصل مستقيم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أسطر سفلية"/>
          <p:cNvGrpSpPr/>
          <p:nvPr/>
        </p:nvGrpSpPr>
        <p:grpSpPr>
          <a:xfrm flipH="1">
            <a:off x="6690099" y="6057149"/>
            <a:ext cx="5498726" cy="820207"/>
            <a:chOff x="-6689" y="4553748"/>
            <a:chExt cx="4125119" cy="615155"/>
          </a:xfrm>
        </p:grpSpPr>
        <p:sp>
          <p:nvSpPr>
            <p:cNvPr id="9" name="شكل حر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  <p:sp>
          <p:nvSpPr>
            <p:cNvPr id="10" name="شكل حر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cs typeface="+mj-cs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cs typeface="+mj-cs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ar-SA" dirty="0"/>
          </a:p>
        </p:txBody>
      </p:sp>
      <p:sp>
        <p:nvSpPr>
          <p:cNvPr id="22" name="عنصر نائب للتاريخ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>
            <a:off x="8333162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>
            <a:off x="715146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ق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أقطار"/>
          <p:cNvGrpSpPr/>
          <p:nvPr/>
        </p:nvGrpSpPr>
        <p:grpSpPr>
          <a:xfrm flipH="1">
            <a:off x="15345" y="4145281"/>
            <a:ext cx="4686117" cy="2731407"/>
            <a:chOff x="5638800" y="3108960"/>
            <a:chExt cx="3515503" cy="2048555"/>
          </a:xfrm>
        </p:grpSpPr>
        <p:cxnSp>
          <p:nvCxnSpPr>
            <p:cNvPr id="12" name="موصل مستقيم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موصل مستقيم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موصل مستقيم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625175" y="4951266"/>
            <a:ext cx="8938800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760746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42570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60746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760746" y="2717800"/>
            <a:ext cx="5078677" cy="3454400"/>
          </a:xfrm>
        </p:spPr>
        <p:txBody>
          <a:bodyPr rtlCol="1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038507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042570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7046573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7046573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5069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7021173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7021173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75069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أسطر جهة اليسار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شكل حر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4" name="شكل حر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760746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ar-SA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60746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ar-SA" dirty="0"/>
              <a:t>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876485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19/01/1447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567303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75069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j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j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03%20&#1575;&#1604;&#1605;&#1585;&#1581;&#1604;&#1577;%20&#1575;&#1604;&#1579;&#1575;&#1604;&#1579;&#1577;/&#1605;&#1585;&#1601;&#1602;%203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../&#8207;&#8207;%20&#1575;&#1604;&#1605;&#1585;&#1581;&#1604;&#1577;%20&#1575;&#1604;&#1585;&#1575;&#1576;&#1593;&#1577;%2004/&#1605;&#1585;&#1601;&#1602;%204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1575;&#1604;&#1605;&#1585;&#1581;&#1604;&#1577;%20&#1575;&#1604;&#1582;&#1575;&#1605;&#1587;&#1577;%20&#1608;&#1575;&#1604;&#1587;&#1575;&#1583;&#1587;&#1577;/erd05.pdf" TargetMode="External"/><Relationship Id="rId2" Type="http://schemas.openxmlformats.org/officeDocument/2006/relationships/hyperlink" Target="../&#1575;&#1604;&#1605;&#1585;&#1581;&#1604;&#1577;%20&#1575;&#1604;&#1582;&#1575;&#1605;&#1587;&#1577;%20&#1608;&#1575;&#1604;&#1587;&#1575;&#1583;&#1587;&#1577;/class&amp;Sequence%2005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aeid\Desktop\&#1607;&#1606;&#1583;&#1587;&#1577;%20&#1576;&#1585;&#1605;&#1580;&#1610;&#1575;&#1578;%20&#1603;&#1604;&#1610;&#1577;\&#1605;&#1588;&#1585;&#1608;&#1593;%20&#1607;&#1606;&#1583;&#1587;&#1577;%20&#1575;&#1604;&#1576;&#1585;&#1605;&#1580;&#1610;&#1575;&#1578;\01%20&#1575;&#1604;&#1605;&#1585;&#1581;&#1604;&#1577;%20&#1575;&#1604;&#1575;&#1608;&#1604;&#1609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aeid\Desktop\&#1607;&#1606;&#1583;&#1587;&#1577;%20&#1576;&#1585;&#1605;&#1580;&#1610;&#1575;&#1578;%20&#1603;&#1604;&#1610;&#1577;\&#1605;&#1588;&#1585;&#1608;&#1593;%20&#1607;&#1606;&#1583;&#1587;&#1577;%20&#1575;&#1604;&#1576;&#1585;&#1605;&#1580;&#1610;&#1575;&#1578;\01%20&#1575;&#1604;&#1605;&#1585;&#1581;&#1604;&#1577;%20&#1575;&#1604;&#1575;&#1608;&#1604;&#1609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02%20&#1575;&#1604;&#1605;&#1585;&#1581;&#1604;&#1577;%20&#1575;&#1604;&#1579;&#1575;&#1606;&#1610;&#1577;/&#1575;&#1604;&#1605;&#1585;&#1581;&#1604;&#1577;%20&#1575;&#1604;&#1579;&#1575;&#1606;&#1610;&#1577;%20&#1575;&#1604;&#1605;&#1578;&#1591;&#1604;&#1576;&#1575;&#1578;%20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02%20&#1575;&#1604;&#1605;&#1585;&#1581;&#1604;&#1577;%20&#1575;&#1604;&#1579;&#1575;&#1606;&#1610;&#1577;/&#1575;&#1604;&#1605;&#1585;&#1581;&#1604;&#1577;%20&#1575;&#1604;&#1579;&#1575;&#1606;&#1610;&#1577;%20&#1575;&#1604;&#1605;&#1578;&#1591;&#1604;&#1576;&#1575;&#1578;%20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ar-SA" dirty="0"/>
              <a:t>نظام إدارة المكتبات المركزي</a:t>
            </a:r>
          </a:p>
        </p:txBody>
      </p:sp>
      <p:sp>
        <p:nvSpPr>
          <p:cNvPr id="5" name="عنوان فرعي 4"/>
          <p:cNvSpPr>
            <a:spLocks noGrp="1"/>
          </p:cNvSpPr>
          <p:nvPr>
            <p:ph type="subTitle" idx="1"/>
          </p:nvPr>
        </p:nvSpPr>
        <p:spPr>
          <a:xfrm>
            <a:off x="1625176" y="2819400"/>
            <a:ext cx="8735325" cy="1828800"/>
          </a:xfrm>
        </p:spPr>
        <p:txBody>
          <a:bodyPr rtlCol="1"/>
          <a:lstStyle/>
          <a:p>
            <a:pPr rtl="1"/>
            <a:r>
              <a:rPr lang="ar-SA" dirty="0"/>
              <a:t>هندسة البرمجيات (</a:t>
            </a:r>
            <a:r>
              <a:rPr lang="en-US" dirty="0"/>
              <a:t>(DCSC 2217</a:t>
            </a:r>
          </a:p>
          <a:p>
            <a:pPr rtl="1"/>
            <a:endParaRPr lang="ar-SA" dirty="0"/>
          </a:p>
          <a:p>
            <a:pPr rtl="1"/>
            <a:r>
              <a:rPr lang="ar-SA" dirty="0"/>
              <a:t>المدرس: م.أحمد غراب </a:t>
            </a:r>
            <a:endParaRPr lang="en-US" dirty="0"/>
          </a:p>
          <a:p>
            <a:pPr rtl="1"/>
            <a:endParaRPr lang="en-US" dirty="0">
              <a:cs typeface="+mj-cs"/>
            </a:endParaRPr>
          </a:p>
          <a:p>
            <a:pPr rtl="1"/>
            <a:endParaRPr lang="ar-SA" dirty="0"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82F335-C653-4D90-BD29-C34FEDC3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المدرس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م. أحمد غراب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289E63-B362-EF8D-713B-E55BB56F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خطط العمل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4382D2D-1794-8835-9E58-88787A52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SA" dirty="0"/>
              <a:t>تم تقسيم العمل على الافراد وحسب جدول زمني محدد</a:t>
            </a:r>
          </a:p>
          <a:p>
            <a:r>
              <a:rPr lang="ar-SA" dirty="0"/>
              <a:t>تحليل المتطلبات </a:t>
            </a:r>
          </a:p>
          <a:p>
            <a:r>
              <a:rPr lang="ar-SA" dirty="0"/>
              <a:t>تصميم واجهات المستخدم </a:t>
            </a:r>
          </a:p>
          <a:p>
            <a:r>
              <a:rPr lang="ar-SA" dirty="0"/>
              <a:t>رسم مخطط </a:t>
            </a:r>
            <a:r>
              <a:rPr lang="en-US" dirty="0"/>
              <a:t>UML</a:t>
            </a:r>
          </a:p>
          <a:p>
            <a:r>
              <a:rPr lang="ar-SA" dirty="0"/>
              <a:t>تنفيذ التطبيق </a:t>
            </a:r>
          </a:p>
          <a:p>
            <a:r>
              <a:rPr lang="ar-SA" dirty="0"/>
              <a:t>خطة الاختبار </a:t>
            </a:r>
          </a:p>
          <a:p>
            <a:endParaRPr lang="ar-SA" dirty="0"/>
          </a:p>
          <a:p>
            <a:pPr marL="0" indent="0" algn="ctr">
              <a:buNone/>
            </a:pPr>
            <a:r>
              <a:rPr lang="ar-SA" sz="2000" dirty="0">
                <a:hlinkClick r:id="rId2" action="ppaction://hlinkfile"/>
              </a:rPr>
              <a:t>خطة العمل ( المرحلة 3 )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411514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DF25-5A60-01FA-BAF3-810D97D1D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1773CE-ABC3-8783-0AA7-14ED6A45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المنهجية المتبعة (</a:t>
            </a:r>
            <a:r>
              <a:rPr lang="en-US" dirty="0"/>
              <a:t>Scrum</a:t>
            </a:r>
            <a:r>
              <a:rPr lang="ar-SA" dirty="0"/>
              <a:t>)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0055F7F-CC30-5494-C08D-D9AA266F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ar-SA" dirty="0"/>
              <a:t>تفاعل مع صاحب المصلحة </a:t>
            </a:r>
          </a:p>
          <a:p>
            <a:pPr>
              <a:lnSpc>
                <a:spcPct val="200000"/>
              </a:lnSpc>
            </a:pPr>
            <a:r>
              <a:rPr lang="ar-SA" dirty="0"/>
              <a:t>مرونة في تعديل المتطلبات </a:t>
            </a:r>
          </a:p>
          <a:p>
            <a:pPr>
              <a:lnSpc>
                <a:spcPct val="200000"/>
              </a:lnSpc>
            </a:pPr>
            <a:r>
              <a:rPr lang="ar-SA" dirty="0"/>
              <a:t>تسليم </a:t>
            </a:r>
            <a:r>
              <a:rPr lang="en-US" dirty="0"/>
              <a:t>Sprint </a:t>
            </a:r>
            <a:r>
              <a:rPr lang="ar-SA" dirty="0"/>
              <a:t> اسبوعي </a:t>
            </a:r>
            <a:endParaRPr lang="en-US" dirty="0"/>
          </a:p>
          <a:p>
            <a:endParaRPr lang="ar-SA" dirty="0"/>
          </a:p>
          <a:p>
            <a:pPr marL="0" indent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3243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D22FC-E758-B757-EEA5-F6E4F826B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B6D1E4-F55D-F8F1-80DF-F6CC015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بنية التنفيذ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12E41BC-876B-F214-9910-C8B07467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ar-SA" dirty="0"/>
          </a:p>
          <a:p>
            <a:r>
              <a:rPr lang="ar-SA" dirty="0"/>
              <a:t>اللغات: </a:t>
            </a:r>
            <a:r>
              <a:rPr lang="en-US" dirty="0"/>
              <a:t>Dart, Laravel, PHP.</a:t>
            </a:r>
          </a:p>
          <a:p>
            <a:r>
              <a:rPr lang="ar-SA" dirty="0"/>
              <a:t>الواجهة: </a:t>
            </a:r>
            <a:r>
              <a:rPr lang="en-US" dirty="0"/>
              <a:t>HTML, CSS, JS, Flutter.</a:t>
            </a:r>
          </a:p>
          <a:p>
            <a:r>
              <a:rPr lang="ar-SA" dirty="0"/>
              <a:t>قاعدة البيانات: </a:t>
            </a:r>
            <a:r>
              <a:rPr lang="en-US" dirty="0"/>
              <a:t>SQL Server.</a:t>
            </a:r>
          </a:p>
          <a:p>
            <a:r>
              <a:rPr lang="ar-SA" dirty="0"/>
              <a:t>أدوات: </a:t>
            </a:r>
            <a:r>
              <a:rPr lang="en-US" dirty="0"/>
              <a:t>GitHub, VS Code, draw.io</a:t>
            </a:r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128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84EEDD-DB02-895E-5FED-E70EF144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خطة الاختبار </a:t>
            </a:r>
            <a:br>
              <a:rPr lang="ar-SA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0CBD96D-17E3-49A9-D669-790A2386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تم تجربة الحالات مثل الإعارة تسجيل الدخول ......</a:t>
            </a:r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endParaRPr lang="ar-SA" dirty="0"/>
          </a:p>
          <a:p>
            <a:pPr marL="0" indent="0" algn="ctr">
              <a:buNone/>
            </a:pPr>
            <a:r>
              <a:rPr lang="ar-SA" sz="2000" dirty="0"/>
              <a:t>مرفق </a:t>
            </a:r>
            <a:r>
              <a:rPr lang="ar-SA" sz="2000" dirty="0">
                <a:hlinkClick r:id="rId2" action="ppaction://hlinkfile"/>
              </a:rPr>
              <a:t>المرحلة الرابعة </a:t>
            </a:r>
            <a:r>
              <a:rPr lang="ar-SA" sz="2000" dirty="0"/>
              <a:t>تم تطبيق خطة الاختبارات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9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284F7C-B71A-8DB3-017B-6DB42DD2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التصميم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111B1B5-8B58-AE68-9F15-B7F2193F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FFFFFF"/>
                </a:solidFill>
                <a:effectLst/>
                <a:latin typeface="ui-sans-serif"/>
              </a:rPr>
              <a:t>Sequence</a:t>
            </a:r>
            <a:r>
              <a:rPr lang="en-US" b="1" i="0" dirty="0">
                <a:solidFill>
                  <a:srgbClr val="FFFFFF"/>
                </a:solidFill>
                <a:effectLst/>
                <a:latin typeface="ui-sans-serif"/>
              </a:rPr>
              <a:t> </a:t>
            </a:r>
            <a:r>
              <a:rPr lang="en-US" dirty="0"/>
              <a:t> Diagram</a:t>
            </a:r>
          </a:p>
          <a:p>
            <a:pPr marL="0" indent="0">
              <a:buNone/>
            </a:pPr>
            <a:r>
              <a:rPr lang="ar-SA" dirty="0"/>
              <a:t>حالة اعارة كل كتاب مع التطبيق </a:t>
            </a:r>
            <a:endParaRPr lang="en-US" dirty="0"/>
          </a:p>
          <a:p>
            <a:r>
              <a:rPr lang="en-US" dirty="0"/>
              <a:t>Class Diagram </a:t>
            </a:r>
          </a:p>
          <a:p>
            <a:pPr marL="0" indent="0">
              <a:buNone/>
            </a:pPr>
            <a:r>
              <a:rPr lang="en-US" dirty="0"/>
              <a:t>User Admin Book Loan </a:t>
            </a:r>
            <a:endParaRPr lang="ar-SA" dirty="0"/>
          </a:p>
          <a:p>
            <a:pPr marL="0" indent="0">
              <a:buNone/>
            </a:pPr>
            <a:r>
              <a:rPr lang="en-US" dirty="0"/>
              <a:t>Erd system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Class&amp;&amp;</a:t>
            </a:r>
            <a:r>
              <a:rPr lang="en-US" i="0" dirty="0">
                <a:solidFill>
                  <a:srgbClr val="FFFFFF"/>
                </a:solidFill>
                <a:effectLst/>
                <a:latin typeface="ui-sans-serif"/>
                <a:hlinkClick r:id="rId2" action="ppaction://hlinkfile"/>
              </a:rPr>
              <a:t>Sequence</a:t>
            </a:r>
            <a:endParaRPr lang="en-US" i="0" dirty="0">
              <a:solidFill>
                <a:srgbClr val="FFFFFF"/>
              </a:solidFill>
              <a:effectLst/>
              <a:latin typeface="ui-sans-serif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ui-sans-serif"/>
                <a:hlinkClick r:id="rId3" action="ppaction://hlinkfile"/>
              </a:rPr>
              <a:t>Erd</a:t>
            </a:r>
            <a:endParaRPr lang="en-US" dirty="0">
              <a:solidFill>
                <a:srgbClr val="FFFFFF"/>
              </a:solidFill>
              <a:latin typeface="ui-sans-serif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5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DE206A-7C69-41A6-98CB-F88461EA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إضافات مقترحة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1786F4A-C742-4674-AB7B-DD508D86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r-SA" sz="3000" dirty="0"/>
              <a:t>نظام صلاحيات متقدم: تحديد أدوار وصلاحيات أمناء المكتبات والإدارة.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 Barcode</a:t>
            </a:r>
            <a:r>
              <a:rPr lang="ar-SA" sz="3000" dirty="0"/>
              <a:t>لتسريع عمليات المسح وتتبع الكتب.</a:t>
            </a:r>
          </a:p>
          <a:p>
            <a:pPr>
              <a:lnSpc>
                <a:spcPct val="100000"/>
              </a:lnSpc>
            </a:pPr>
            <a:r>
              <a:rPr lang="ar-SA" sz="3000" dirty="0"/>
              <a:t>لوحة تحكم ديناميكية: عرض مؤشرات الأداء الرئيسية </a:t>
            </a:r>
            <a:r>
              <a:rPr lang="en-US" sz="3000" dirty="0"/>
              <a:t>(KPIs) </a:t>
            </a:r>
            <a:r>
              <a:rPr lang="ar-SA" sz="3000" dirty="0"/>
              <a:t>ومخططات بيانية تفاعلية.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ar-SA" sz="3000" dirty="0"/>
              <a:t>تنبيهات متعددة القنوات: بريد إلكتروني، إشعارات داخل التطبيق، ورسائل </a:t>
            </a:r>
            <a:r>
              <a:rPr lang="en-US" sz="3000" dirty="0"/>
              <a:t> SMS </a:t>
            </a:r>
            <a:r>
              <a:rPr lang="ar-SA" sz="3000" dirty="0"/>
              <a:t>عند الأحداث الحرجة.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851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6A9B5-3A80-43BF-D038-9F0011DE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99419E-1DF1-8B08-724E-EA7BCED1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الخاتمة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49D66E7-9E8F-B181-B70E-3AEAEC7A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ar-SA" sz="3200" dirty="0"/>
              <a:t>المشروع كان تجربة مفيدة جمعت بين النظرية والتطبيق.</a:t>
            </a:r>
          </a:p>
          <a:p>
            <a:pPr>
              <a:lnSpc>
                <a:spcPct val="150000"/>
              </a:lnSpc>
            </a:pPr>
            <a:r>
              <a:rPr lang="ar-SA" sz="3200" dirty="0"/>
              <a:t>رغم التحديات، أنجزنا مراحل المشروع كاملة.</a:t>
            </a:r>
          </a:p>
          <a:p>
            <a:pPr>
              <a:lnSpc>
                <a:spcPct val="150000"/>
              </a:lnSpc>
            </a:pPr>
            <a:r>
              <a:rPr lang="ar-SA" sz="3200" dirty="0"/>
              <a:t>نأمل في تطويره مستقبلًا بإمكانيات وتقنيات أفضل.</a:t>
            </a:r>
          </a:p>
        </p:txBody>
      </p:sp>
    </p:spTree>
    <p:extLst>
      <p:ext uri="{BB962C8B-B14F-4D97-AF65-F5344CB8AC3E}">
        <p14:creationId xmlns:p14="http://schemas.microsoft.com/office/powerpoint/2010/main" val="42923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8401AF-EAE3-4394-98AE-108F97E2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فريق العمل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26D1E8B-EB22-419A-9875-CF518173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SA" dirty="0"/>
              <a:t>عطية نائل أبو عبيد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               120234760 </a:t>
            </a:r>
          </a:p>
          <a:p>
            <a:pPr>
              <a:lnSpc>
                <a:spcPct val="100000"/>
              </a:lnSpc>
            </a:pPr>
            <a:r>
              <a:rPr lang="ar-SA" dirty="0"/>
              <a:t>محمد عزمي عيسى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	     120220302</a:t>
            </a:r>
          </a:p>
          <a:p>
            <a:pPr>
              <a:lnSpc>
                <a:spcPct val="100000"/>
              </a:lnSpc>
            </a:pPr>
            <a:r>
              <a:rPr lang="ar-SA" dirty="0"/>
              <a:t>مهند محمد البهتيني</a:t>
            </a:r>
          </a:p>
          <a:p>
            <a:pPr marL="987380" lvl="3" indent="0">
              <a:lnSpc>
                <a:spcPct val="100000"/>
              </a:lnSpc>
              <a:buNone/>
            </a:pPr>
            <a:r>
              <a:rPr lang="ar-SA" dirty="0"/>
              <a:t>		        </a:t>
            </a:r>
            <a:r>
              <a:rPr lang="ar-SA" sz="2800" dirty="0"/>
              <a:t>120242880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27FEC4-40EF-49F8-8215-9CF73D53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000" dirty="0"/>
              <a:t>ما هي المشكلة التي يحاول صاحب المصلحة حلها ؟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4E73F4-96E1-4E5D-BF04-06CE77F8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الاعتماد على الإجراءات اليدوية في تسجيل الإعارة والإرجاع، مما يسبب أخطاء بشرية وتأخير في العمليات.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صعوبة تتبع مواقع الكتب (القسم، الرف) بشكل دقيق وواقعي.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نقص نظام تنبيهي ينبه أمناء المكتبات لفترة انتهاء الإعارة أو نفاد النسخ.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عدم توفر تقارير تحليلية تساعد الإدارة في اتخاذ قرارات تعلم باحتياجات المستخدمين.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44AA24-9EE0-44E5-8776-FD819B1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من هم أصحاب المصلحة؟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3006EA-921C-4A0C-8BB5-845F1EAA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ar-SA" dirty="0"/>
              <a:t>أمناء المكتبات : المستخدمون الرئيسيون للنظام لتسجيل الإعارة والإرجاع وتنظيم المخزون.</a:t>
            </a:r>
          </a:p>
          <a:p>
            <a:pPr>
              <a:lnSpc>
                <a:spcPct val="150000"/>
              </a:lnSpc>
            </a:pPr>
            <a:r>
              <a:rPr lang="ar-SA" dirty="0"/>
              <a:t>الطلاب والباحثون: المستفيدون من البحث الفوري وتوفر الكتب وطلب الحجز المسبق.</a:t>
            </a:r>
          </a:p>
          <a:p>
            <a:pPr>
              <a:lnSpc>
                <a:spcPct val="150000"/>
              </a:lnSpc>
            </a:pPr>
            <a:r>
              <a:rPr lang="ar-SA" dirty="0"/>
              <a:t>الطلاب والباحثون: المستفيدون من البحث الفوري وتوفر الكتب وطلب الحجز المسبق.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ED9638-EA7E-494D-87D9-258F3AD7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المستخدمون الرئيسيون للنظام لتسجيل الإعارة والإرجاع وتنظيم المخزون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15415E-7B45-48AF-8A3F-BB6D63F1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ما الهدف الأساسي من الفكرة ؟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700DDE-7EA6-4DC5-A277-7B111D26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ar-SA" dirty="0"/>
              <a:t>رقمنه عملية إدارة المكتبات لضمان الدقة وسرعة الإنجاز.</a:t>
            </a:r>
          </a:p>
          <a:p>
            <a:endParaRPr lang="ar-SA" dirty="0"/>
          </a:p>
          <a:p>
            <a:r>
              <a:rPr lang="ar-SA" dirty="0"/>
              <a:t>تحسين تجربة أمناء المكتبات من خلال واجهة ويب وتطبيق جوال.</a:t>
            </a:r>
          </a:p>
          <a:p>
            <a:endParaRPr lang="ar-SA" dirty="0"/>
          </a:p>
          <a:p>
            <a:r>
              <a:rPr lang="ar-SA" dirty="0"/>
              <a:t>تمكين الطلاب من البحث الفوري وحجز الكتب مسبقاً بسهولة.</a:t>
            </a:r>
          </a:p>
          <a:p>
            <a:pPr marL="0" indent="0">
              <a:lnSpc>
                <a:spcPct val="110000"/>
              </a:lnSpc>
              <a:buNone/>
            </a:pPr>
            <a:endParaRPr lang="ar-SA" dirty="0"/>
          </a:p>
          <a:p>
            <a:r>
              <a:rPr lang="ar-SA" dirty="0"/>
              <a:t>توفير تقارير تحليلية للإدارة حول معدلات الإعارة، أكثر الكتب طلباً، ومستوى المخزون.</a:t>
            </a:r>
          </a:p>
          <a:p>
            <a:pPr algn="ctr"/>
            <a:r>
              <a:rPr lang="ar-SA" sz="2200" dirty="0">
                <a:hlinkClick r:id="rId2" action="ppaction://hlinkfile"/>
              </a:rPr>
              <a:t>الهدف الأساسي من الفكرة (المرحلة 1)</a:t>
            </a:r>
            <a:endParaRPr lang="en-US" sz="2200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78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319F16-1A89-4D0E-B915-67B8B54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200" dirty="0"/>
              <a:t>نظام إدارة المكتبات المركزي يوفر واجهة ويب وتطبيق جوال تمكّن أمناء المكتبات من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31BEF66-A605-411D-BC18-4B76844A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ar-SA" dirty="0"/>
              <a:t>تسجيل الإعارة والإرجاع وتتبع مواقع الكتب (القسم، الرف) آلياً.</a:t>
            </a:r>
          </a:p>
          <a:p>
            <a:pPr>
              <a:lnSpc>
                <a:spcPct val="200000"/>
              </a:lnSpc>
            </a:pPr>
            <a:r>
              <a:rPr lang="ar-SA" dirty="0"/>
              <a:t>إرسال تنبيهات عند انتهاء فترة الإعارة أو نفاد نسخ الكتب.</a:t>
            </a:r>
          </a:p>
          <a:p>
            <a:pPr>
              <a:lnSpc>
                <a:spcPct val="200000"/>
              </a:lnSpc>
            </a:pPr>
            <a:r>
              <a:rPr lang="ar-SA" dirty="0"/>
              <a:t>إتاحة البحث الفوري للطلاب عن توفر الكتب وطلب الحجز المسبق.</a:t>
            </a:r>
          </a:p>
          <a:p>
            <a:pPr>
              <a:lnSpc>
                <a:spcPct val="200000"/>
              </a:lnSpc>
            </a:pPr>
            <a:r>
              <a:rPr lang="ar-SA" dirty="0"/>
              <a:t>توليد تقارير تحليلية للإدارة عن استخدام الكتب ومستوى المخزون.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ar-SA" sz="2200" dirty="0">
                <a:hlinkClick r:id="rId2" action="ppaction://hlinkfile"/>
              </a:rPr>
              <a:t>الهدف الأساسي من الفكرة (المرحلة 1)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7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399775-8625-7E6B-F8B1-42FB0604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000" dirty="0"/>
              <a:t>الفئة المستهدفة </a:t>
            </a:r>
            <a:endParaRPr lang="en-US" sz="40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4927383-053C-4892-D2F6-4BD51286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ar-SA" dirty="0"/>
              <a:t>أمناء المكتبة </a:t>
            </a:r>
          </a:p>
          <a:p>
            <a:pPr>
              <a:lnSpc>
                <a:spcPct val="200000"/>
              </a:lnSpc>
            </a:pPr>
            <a:r>
              <a:rPr lang="ar-SA" dirty="0"/>
              <a:t>الطلاب </a:t>
            </a:r>
          </a:p>
          <a:p>
            <a:pPr>
              <a:lnSpc>
                <a:spcPct val="200000"/>
              </a:lnSpc>
            </a:pPr>
            <a:r>
              <a:rPr lang="ar-SA" dirty="0"/>
              <a:t>إدارة المكتبة 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ar-SA" sz="2000" dirty="0">
                <a:hlinkClick r:id="rId2" action="ppaction://hlinkfile"/>
              </a:rPr>
              <a:t>الفئة المستهدفة (المرحلة 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561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B4DF1B-5DE1-BFAA-4621-38B4A2C9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قصص المستخدم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071A207-5ED6-F37A-4C4C-FFB49788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كـأمين مكتبة اريد تسجيل اعارات كل طالب </a:t>
            </a:r>
          </a:p>
          <a:p>
            <a:r>
              <a:rPr lang="ar-SA" dirty="0"/>
              <a:t>كطالب اريد البحث عن الكتاب بالاسم او بالمؤلف </a:t>
            </a:r>
          </a:p>
          <a:p>
            <a:r>
              <a:rPr lang="ar-SA" dirty="0"/>
              <a:t>كمدير مكتبة اريد رؤية عدد الاعارات اليومية والكتب المطلوبة </a:t>
            </a:r>
          </a:p>
          <a:p>
            <a:r>
              <a:rPr lang="ar-SA" dirty="0"/>
              <a:t>كطالب اريد ان أقوم بحجز مسبق لكتاب غير متوفر لحين توفره</a:t>
            </a:r>
          </a:p>
          <a:p>
            <a:endParaRPr lang="ar-SA" dirty="0"/>
          </a:p>
          <a:p>
            <a:pPr marL="0" indent="0" algn="ctr">
              <a:buNone/>
            </a:pPr>
            <a:r>
              <a:rPr lang="ar-SA" sz="2000" dirty="0">
                <a:hlinkClick r:id="rId2" action="ppaction://hlinkfile"/>
              </a:rPr>
              <a:t>ملف قصص المستخدم( المرحلة 2 ) 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70752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155E74-9CAF-3E1B-BE86-7BC400A6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الاداوات</a:t>
            </a:r>
            <a:r>
              <a:rPr lang="ar-SA" dirty="0"/>
              <a:t> المستخدمة في التطوير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FC1898-74C5-C367-27B4-DA3F9C40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برمجة التطبيق </a:t>
            </a:r>
            <a:r>
              <a:rPr lang="en-US" dirty="0"/>
              <a:t>android </a:t>
            </a:r>
            <a:r>
              <a:rPr lang="ar-SA" dirty="0"/>
              <a:t> بجافا </a:t>
            </a:r>
          </a:p>
          <a:p>
            <a:r>
              <a:rPr lang="ar-SA" dirty="0"/>
              <a:t>تصميم </a:t>
            </a:r>
            <a:r>
              <a:rPr lang="en-US" b="0" i="0" dirty="0">
                <a:solidFill>
                  <a:srgbClr val="FFFFFF"/>
                </a:solidFill>
                <a:effectLst/>
                <a:latin typeface="ui-sans-serif"/>
              </a:rPr>
              <a:t>dbdiagram.io </a:t>
            </a:r>
            <a:r>
              <a:rPr lang="ar-SA" dirty="0">
                <a:solidFill>
                  <a:srgbClr val="FFFFFF"/>
                </a:solidFill>
                <a:latin typeface="ui-sans-serif"/>
              </a:rPr>
              <a:t> و</a:t>
            </a:r>
            <a:r>
              <a:rPr lang="en-US" dirty="0" err="1">
                <a:solidFill>
                  <a:srgbClr val="FFFFFF"/>
                </a:solidFill>
                <a:latin typeface="ui-sans-serif"/>
              </a:rPr>
              <a:t>drowi</a:t>
            </a:r>
            <a:r>
              <a:rPr lang="en-US" dirty="0">
                <a:solidFill>
                  <a:srgbClr val="FFFFFF"/>
                </a:solidFill>
                <a:latin typeface="ui-sans-serif"/>
              </a:rPr>
              <a:t> </a:t>
            </a:r>
          </a:p>
          <a:p>
            <a:r>
              <a:rPr lang="ar-SA" dirty="0">
                <a:solidFill>
                  <a:srgbClr val="FFFFFF"/>
                </a:solidFill>
                <a:latin typeface="ui-sans-serif"/>
              </a:rPr>
              <a:t>قواعد بيانات </a:t>
            </a:r>
            <a:r>
              <a:rPr lang="en-US" dirty="0" err="1">
                <a:solidFill>
                  <a:srgbClr val="FFFFFF"/>
                </a:solidFill>
                <a:latin typeface="ui-sans-serif"/>
              </a:rPr>
              <a:t>firebase,filestore</a:t>
            </a:r>
            <a:r>
              <a:rPr lang="en-US" dirty="0">
                <a:solidFill>
                  <a:srgbClr val="FFFFFF"/>
                </a:solidFill>
                <a:latin typeface="ui-sans-serif"/>
              </a:rPr>
              <a:t> </a:t>
            </a:r>
          </a:p>
          <a:p>
            <a:r>
              <a:rPr lang="ar-SA" dirty="0">
                <a:solidFill>
                  <a:srgbClr val="FFFFFF"/>
                </a:solidFill>
                <a:latin typeface="ui-sans-serif"/>
              </a:rPr>
              <a:t>التوثيق </a:t>
            </a:r>
            <a:r>
              <a:rPr lang="en-US" dirty="0">
                <a:solidFill>
                  <a:srgbClr val="FFFFFF"/>
                </a:solidFill>
                <a:latin typeface="ui-sans-serif"/>
              </a:rPr>
              <a:t>Ms. Office</a:t>
            </a:r>
          </a:p>
        </p:txBody>
      </p:sp>
    </p:spTree>
    <p:extLst>
      <p:ext uri="{BB962C8B-B14F-4D97-AF65-F5344CB8AC3E}">
        <p14:creationId xmlns:p14="http://schemas.microsoft.com/office/powerpoint/2010/main" val="35974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التقنية 16 ×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09_TF02787990.potx" id="{A37D0677-A763-42A9-8ABC-CE5D27E097F7}" vid="{B4FF93C0-F0D1-4D30-A5B5-DA20B61A0E2C}"/>
    </a:ext>
  </a:extLst>
</a:theme>
</file>

<file path=ppt/theme/theme2.xml><?xml version="1.0" encoding="utf-8"?>
<a:theme xmlns:a="http://schemas.openxmlformats.org/drawingml/2006/main" name="نسق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عرض تقديمي لخطوط الدائرة الثلاثية (شاشة عريضة)</Template>
  <TotalTime>87</TotalTime>
  <Words>569</Words>
  <Application>Microsoft Office PowerPoint</Application>
  <PresentationFormat>مخصص</PresentationFormat>
  <Paragraphs>103</Paragraphs>
  <Slides>16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0" baseType="lpstr">
      <vt:lpstr>Arial</vt:lpstr>
      <vt:lpstr>Calibri</vt:lpstr>
      <vt:lpstr>ui-sans-serif</vt:lpstr>
      <vt:lpstr>التقنية 16 × 9</vt:lpstr>
      <vt:lpstr>نظام إدارة المكتبات المركزي</vt:lpstr>
      <vt:lpstr>فريق العمل </vt:lpstr>
      <vt:lpstr>ما هي المشكلة التي يحاول صاحب المصلحة حلها ؟</vt:lpstr>
      <vt:lpstr>من هم أصحاب المصلحة؟</vt:lpstr>
      <vt:lpstr>ما الهدف الأساسي من الفكرة ؟</vt:lpstr>
      <vt:lpstr>نظام إدارة المكتبات المركزي يوفر واجهة ويب وتطبيق جوال تمكّن أمناء المكتبات من</vt:lpstr>
      <vt:lpstr>الفئة المستهدفة </vt:lpstr>
      <vt:lpstr>قصص المستخدم </vt:lpstr>
      <vt:lpstr>الاداوات المستخدمة في التطوير </vt:lpstr>
      <vt:lpstr>خطط العمل </vt:lpstr>
      <vt:lpstr>المنهجية المتبعة (Scrum)</vt:lpstr>
      <vt:lpstr>بنية التنفيذ</vt:lpstr>
      <vt:lpstr>خطة الاختبار  </vt:lpstr>
      <vt:lpstr>التصميم </vt:lpstr>
      <vt:lpstr> إضافات مقترحة</vt:lpstr>
      <vt:lpstr>الخاتمة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إدارة المكتبات المركزي</dc:title>
  <dc:creator>saeid s</dc:creator>
  <cp:lastModifiedBy>Atya N</cp:lastModifiedBy>
  <cp:revision>4</cp:revision>
  <dcterms:created xsi:type="dcterms:W3CDTF">2025-05-05T08:08:59Z</dcterms:created>
  <dcterms:modified xsi:type="dcterms:W3CDTF">2025-07-13T22:15:48Z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