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18" r:id="rId1"/>
  </p:sldMasterIdLst>
  <p:notesMasterIdLst>
    <p:notesMasterId r:id="rId59"/>
  </p:notesMasterIdLst>
  <p:handoutMasterIdLst>
    <p:handoutMasterId r:id="rId60"/>
  </p:handoutMasterIdLst>
  <p:sldIdLst>
    <p:sldId id="258" r:id="rId2"/>
    <p:sldId id="292" r:id="rId3"/>
    <p:sldId id="333" r:id="rId4"/>
    <p:sldId id="309" r:id="rId5"/>
    <p:sldId id="310" r:id="rId6"/>
    <p:sldId id="279" r:id="rId7"/>
    <p:sldId id="335" r:id="rId8"/>
    <p:sldId id="311" r:id="rId9"/>
    <p:sldId id="379" r:id="rId10"/>
    <p:sldId id="380" r:id="rId11"/>
    <p:sldId id="381" r:id="rId12"/>
    <p:sldId id="382" r:id="rId13"/>
    <p:sldId id="383" r:id="rId14"/>
    <p:sldId id="384" r:id="rId15"/>
    <p:sldId id="385" r:id="rId16"/>
    <p:sldId id="319" r:id="rId17"/>
    <p:sldId id="388" r:id="rId18"/>
    <p:sldId id="376" r:id="rId19"/>
    <p:sldId id="375" r:id="rId20"/>
    <p:sldId id="373" r:id="rId21"/>
    <p:sldId id="389" r:id="rId22"/>
    <p:sldId id="349" r:id="rId23"/>
    <p:sldId id="391" r:id="rId24"/>
    <p:sldId id="390" r:id="rId25"/>
    <p:sldId id="353" r:id="rId26"/>
    <p:sldId id="346" r:id="rId27"/>
    <p:sldId id="374" r:id="rId28"/>
    <p:sldId id="354" r:id="rId29"/>
    <p:sldId id="357" r:id="rId30"/>
    <p:sldId id="358" r:id="rId31"/>
    <p:sldId id="359" r:id="rId32"/>
    <p:sldId id="360" r:id="rId33"/>
    <p:sldId id="361" r:id="rId34"/>
    <p:sldId id="362" r:id="rId35"/>
    <p:sldId id="363" r:id="rId36"/>
    <p:sldId id="364" r:id="rId37"/>
    <p:sldId id="365" r:id="rId38"/>
    <p:sldId id="368" r:id="rId39"/>
    <p:sldId id="366" r:id="rId40"/>
    <p:sldId id="367" r:id="rId41"/>
    <p:sldId id="289" r:id="rId42"/>
    <p:sldId id="277" r:id="rId43"/>
    <p:sldId id="325" r:id="rId44"/>
    <p:sldId id="348" r:id="rId45"/>
    <p:sldId id="343" r:id="rId46"/>
    <p:sldId id="338" r:id="rId47"/>
    <p:sldId id="336" r:id="rId48"/>
    <p:sldId id="345" r:id="rId49"/>
    <p:sldId id="334" r:id="rId50"/>
    <p:sldId id="331" r:id="rId51"/>
    <p:sldId id="347" r:id="rId52"/>
    <p:sldId id="377" r:id="rId53"/>
    <p:sldId id="378" r:id="rId54"/>
    <p:sldId id="386" r:id="rId55"/>
    <p:sldId id="387" r:id="rId56"/>
    <p:sldId id="356" r:id="rId57"/>
    <p:sldId id="330"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2880" userDrawn="1">
          <p15:clr>
            <a:srgbClr val="A4A3A4"/>
          </p15:clr>
        </p15:guide>
        <p15:guide id="6" orient="horz" pos="2160" userDrawn="1">
          <p15:clr>
            <a:srgbClr val="A4A3A4"/>
          </p15:clr>
        </p15:guide>
        <p15:guide id="7" pos="5602" userDrawn="1">
          <p15:clr>
            <a:srgbClr val="A4A3A4"/>
          </p15:clr>
        </p15:guide>
        <p15:guide id="9" pos="158" userDrawn="1">
          <p15:clr>
            <a:srgbClr val="A4A3A4"/>
          </p15:clr>
        </p15:guide>
        <p15:guide id="10" orient="horz" pos="1071" userDrawn="1">
          <p15:clr>
            <a:srgbClr val="A4A3A4"/>
          </p15:clr>
        </p15:guide>
        <p15:guide id="11" orient="horz" pos="32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F5D"/>
    <a:srgbClr val="F8CACA"/>
    <a:srgbClr val="C9CEFE"/>
    <a:srgbClr val="FF6F78"/>
    <a:srgbClr val="FF646E"/>
    <a:srgbClr val="7435FF"/>
    <a:srgbClr val="6EF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89"/>
    <p:restoredTop sz="62037"/>
  </p:normalViewPr>
  <p:slideViewPr>
    <p:cSldViewPr snapToObjects="1">
      <p:cViewPr>
        <p:scale>
          <a:sx n="79" d="100"/>
          <a:sy n="79" d="100"/>
        </p:scale>
        <p:origin x="528" y="-288"/>
      </p:cViewPr>
      <p:guideLst>
        <p:guide pos="2880"/>
        <p:guide orient="horz" pos="2160"/>
        <p:guide pos="5602"/>
        <p:guide pos="158"/>
        <p:guide orient="horz" pos="1071"/>
        <p:guide orient="horz" pos="324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41DB2D-2C0E-9840-AAEF-0585C05FF0BB}" type="datetimeFigureOut">
              <a:rPr kumimoji="1" lang="ja-JP" altLang="en-US" smtClean="0"/>
              <a:t>2017/11/18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F6619-622E-F442-A63A-982B11CAEBBC}" type="slidenum">
              <a:rPr kumimoji="1" lang="ja-JP" altLang="en-US" smtClean="0"/>
              <a:t>‹#›</a:t>
            </a:fld>
            <a:endParaRPr kumimoji="1" lang="ja-JP" altLang="en-US"/>
          </a:p>
        </p:txBody>
      </p:sp>
    </p:spTree>
    <p:extLst>
      <p:ext uri="{BB962C8B-B14F-4D97-AF65-F5344CB8AC3E}">
        <p14:creationId xmlns:p14="http://schemas.microsoft.com/office/powerpoint/2010/main" val="8743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5D9D-0A19-E64D-BF5E-3BE1D83CEF40}" type="datetimeFigureOut">
              <a:rPr kumimoji="1" lang="ja-JP" altLang="en-US" smtClean="0"/>
              <a:t>2017/11/18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2FAF2-399E-7647-B872-8A96BB62A2B7}" type="slidenum">
              <a:rPr kumimoji="1" lang="ja-JP" altLang="en-US" smtClean="0"/>
              <a:t>‹#›</a:t>
            </a:fld>
            <a:endParaRPr kumimoji="1" lang="ja-JP" altLang="en-US"/>
          </a:p>
        </p:txBody>
      </p:sp>
    </p:spTree>
    <p:extLst>
      <p:ext uri="{BB962C8B-B14F-4D97-AF65-F5344CB8AC3E}">
        <p14:creationId xmlns:p14="http://schemas.microsoft.com/office/powerpoint/2010/main" val="19102354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www.itmedia.co.jp/im/articles/0510/07/news106.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それでは</a:t>
            </a:r>
            <a:r>
              <a:rPr lang="en-US" altLang="ja-JP" dirty="0" smtClean="0"/>
              <a:t>〜</a:t>
            </a:r>
            <a:r>
              <a:rPr lang="ja-JP" altLang="en-US" dirty="0" smtClean="0"/>
              <a:t>と題しまして</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修士</a:t>
            </a:r>
            <a:r>
              <a:rPr lang="en-US" altLang="ja-JP" dirty="0" smtClean="0"/>
              <a:t>1</a:t>
            </a:r>
            <a:r>
              <a:rPr lang="ja-JP" altLang="en-US" dirty="0" smtClean="0"/>
              <a:t>年の</a:t>
            </a:r>
            <a:r>
              <a:rPr lang="ja-JP" altLang="en-US" dirty="0" smtClean="0"/>
              <a:t>佐伯優太が発表を始めたいと思います．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0</a:t>
            </a:fld>
            <a:endParaRPr kumimoji="1" lang="ja-JP" altLang="en-US"/>
          </a:p>
        </p:txBody>
      </p:sp>
    </p:spTree>
    <p:extLst>
      <p:ext uri="{BB962C8B-B14F-4D97-AF65-F5344CB8AC3E}">
        <p14:creationId xmlns:p14="http://schemas.microsoft.com/office/powerpoint/2010/main" val="94898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9</a:t>
            </a:fld>
            <a:endParaRPr kumimoji="1" lang="ja-JP" altLang="en-US"/>
          </a:p>
        </p:txBody>
      </p:sp>
    </p:spTree>
    <p:extLst>
      <p:ext uri="{BB962C8B-B14F-4D97-AF65-F5344CB8AC3E}">
        <p14:creationId xmlns:p14="http://schemas.microsoft.com/office/powerpoint/2010/main" val="82961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10</a:t>
            </a:fld>
            <a:endParaRPr kumimoji="1" lang="ja-JP" altLang="en-US"/>
          </a:p>
        </p:txBody>
      </p:sp>
    </p:spTree>
    <p:extLst>
      <p:ext uri="{BB962C8B-B14F-4D97-AF65-F5344CB8AC3E}">
        <p14:creationId xmlns:p14="http://schemas.microsoft.com/office/powerpoint/2010/main" val="207816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11</a:t>
            </a:fld>
            <a:endParaRPr kumimoji="1" lang="ja-JP" altLang="en-US"/>
          </a:p>
        </p:txBody>
      </p:sp>
    </p:spTree>
    <p:extLst>
      <p:ext uri="{BB962C8B-B14F-4D97-AF65-F5344CB8AC3E}">
        <p14:creationId xmlns:p14="http://schemas.microsoft.com/office/powerpoint/2010/main" val="171711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12</a:t>
            </a:fld>
            <a:endParaRPr kumimoji="1" lang="ja-JP" altLang="en-US"/>
          </a:p>
        </p:txBody>
      </p:sp>
    </p:spTree>
    <p:extLst>
      <p:ext uri="{BB962C8B-B14F-4D97-AF65-F5344CB8AC3E}">
        <p14:creationId xmlns:p14="http://schemas.microsoft.com/office/powerpoint/2010/main" val="77996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13</a:t>
            </a:fld>
            <a:endParaRPr kumimoji="1" lang="ja-JP" altLang="en-US"/>
          </a:p>
        </p:txBody>
      </p:sp>
    </p:spTree>
    <p:extLst>
      <p:ext uri="{BB962C8B-B14F-4D97-AF65-F5344CB8AC3E}">
        <p14:creationId xmlns:p14="http://schemas.microsoft.com/office/powerpoint/2010/main" val="50522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対象</a:t>
            </a:r>
            <a:r>
              <a:rPr kumimoji="1" lang="ja-JP" altLang="en-US" dirty="0" smtClean="0"/>
              <a:t>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14</a:t>
            </a:fld>
            <a:endParaRPr kumimoji="1" lang="ja-JP" altLang="en-US"/>
          </a:p>
        </p:txBody>
      </p:sp>
    </p:spTree>
    <p:extLst>
      <p:ext uri="{BB962C8B-B14F-4D97-AF65-F5344CB8AC3E}">
        <p14:creationId xmlns:p14="http://schemas.microsoft.com/office/powerpoint/2010/main" val="52133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15</a:t>
            </a:fld>
            <a:endParaRPr kumimoji="1" lang="ja-JP" altLang="en-US"/>
          </a:p>
        </p:txBody>
      </p:sp>
    </p:spTree>
    <p:extLst>
      <p:ext uri="{BB962C8B-B14F-4D97-AF65-F5344CB8AC3E}">
        <p14:creationId xmlns:p14="http://schemas.microsoft.com/office/powerpoint/2010/main" val="59035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ケーススタディ </a:t>
            </a:r>
          </a:p>
          <a:p>
            <a:r>
              <a:rPr lang="ja-JP" altLang="en-US" dirty="0" smtClean="0"/>
              <a:t>求められる要素 </a:t>
            </a:r>
          </a:p>
          <a:p>
            <a:r>
              <a:rPr lang="ja-JP" altLang="en-US" dirty="0" smtClean="0"/>
              <a:t>分散処理を行う</a:t>
            </a:r>
          </a:p>
          <a:p>
            <a:r>
              <a:rPr lang="ja-JP" altLang="en-US" dirty="0" smtClean="0"/>
              <a:t>粗粒度なコンテキストの切り替えが発生する</a:t>
            </a:r>
          </a:p>
          <a:p>
            <a:endParaRPr lang="ja-JP" altLang="en-US" dirty="0" smtClean="0"/>
          </a:p>
          <a:p>
            <a:r>
              <a:rPr lang="en-US" altLang="ja-JP" dirty="0" smtClean="0"/>
              <a:t>### </a:t>
            </a:r>
            <a:r>
              <a:rPr lang="ja-JP" altLang="en-US" dirty="0" smtClean="0"/>
              <a:t>自動掃除・警備ロボット </a:t>
            </a:r>
          </a:p>
          <a:p>
            <a:r>
              <a:rPr lang="ja-JP" altLang="en-US" dirty="0" smtClean="0"/>
              <a:t>複数のロボットによる掃除を行う．</a:t>
            </a:r>
          </a:p>
          <a:p>
            <a:r>
              <a:rPr lang="ja-JP" altLang="en-US" dirty="0" smtClean="0"/>
              <a:t>侵入者がいる場合はカメラで侵入者を撮影する．</a:t>
            </a:r>
          </a:p>
          <a:p>
            <a:r>
              <a:rPr lang="ja-JP" altLang="en-US" dirty="0" smtClean="0"/>
              <a:t/>
            </a:r>
            <a:br>
              <a:rPr lang="ja-JP" altLang="en-US" dirty="0" smtClean="0"/>
            </a:br>
            <a:r>
              <a:rPr lang="en-US" altLang="ja-JP" dirty="0" smtClean="0"/>
              <a:t>### </a:t>
            </a:r>
            <a:r>
              <a:rPr lang="ja-JP" altLang="en-US" dirty="0" smtClean="0"/>
              <a:t>コンテキスト </a:t>
            </a:r>
          </a:p>
          <a:p>
            <a:r>
              <a:rPr lang="ja-JP" altLang="en-US" dirty="0" smtClean="0"/>
              <a:t>優先度                     例外</a:t>
            </a:r>
            <a:r>
              <a:rPr lang="en-US" altLang="ja-JP" dirty="0" smtClean="0"/>
              <a:t>&gt;</a:t>
            </a:r>
            <a:r>
              <a:rPr lang="ja-JP" altLang="en-US" dirty="0" smtClean="0"/>
              <a:t>掃除</a:t>
            </a:r>
            <a:r>
              <a:rPr lang="en-US" altLang="ja-JP" dirty="0" smtClean="0"/>
              <a:t>=</a:t>
            </a:r>
            <a:r>
              <a:rPr lang="ja-JP" altLang="en-US" dirty="0" smtClean="0"/>
              <a:t>警備   </a:t>
            </a:r>
          </a:p>
          <a:p>
            <a:r>
              <a:rPr lang="ja-JP" altLang="en-US" dirty="0" smtClean="0"/>
              <a:t>レイヤ同士の関係   集中，分散はどちらかがアクティベート   </a:t>
            </a:r>
          </a:p>
          <a:p>
            <a:r>
              <a:rPr lang="ja-JP" altLang="en-US" dirty="0" smtClean="0"/>
              <a:t>掃除</a:t>
            </a:r>
          </a:p>
          <a:p>
            <a:pPr lvl="1"/>
            <a:r>
              <a:rPr lang="ja-JP" altLang="en-US" dirty="0" smtClean="0">
                <a:effectLst/>
              </a:rPr>
              <a:t>集中掃除：  </a:t>
            </a:r>
            <a:br>
              <a:rPr lang="ja-JP" altLang="en-US" dirty="0" smtClean="0">
                <a:effectLst/>
              </a:rPr>
            </a:br>
            <a:r>
              <a:rPr lang="ja-JP" altLang="en-US" dirty="0" smtClean="0">
                <a:effectLst/>
              </a:rPr>
              <a:t>複数のロボットで協調掃除を行う</a:t>
            </a:r>
          </a:p>
          <a:p>
            <a:pPr lvl="1"/>
            <a:r>
              <a:rPr lang="ja-JP" altLang="en-US" dirty="0" smtClean="0">
                <a:effectLst/>
              </a:rPr>
              <a:t>分散掃除：  </a:t>
            </a:r>
            <a:br>
              <a:rPr lang="ja-JP" altLang="en-US" dirty="0" smtClean="0">
                <a:effectLst/>
              </a:rPr>
            </a:br>
            <a:r>
              <a:rPr lang="ja-JP" altLang="en-US" dirty="0" smtClean="0">
                <a:effectLst/>
              </a:rPr>
              <a:t>各自がそれぞれ掃除を行う</a:t>
            </a:r>
          </a:p>
          <a:p>
            <a:r>
              <a:rPr lang="ja-JP" altLang="en-US" dirty="0" smtClean="0"/>
              <a:t>警備</a:t>
            </a:r>
          </a:p>
          <a:p>
            <a:pPr lvl="1"/>
            <a:r>
              <a:rPr lang="ja-JP" altLang="en-US" dirty="0" smtClean="0">
                <a:effectLst/>
              </a:rPr>
              <a:t>警備：  </a:t>
            </a:r>
            <a:br>
              <a:rPr lang="ja-JP" altLang="en-US" dirty="0" smtClean="0">
                <a:effectLst/>
              </a:rPr>
            </a:br>
            <a:r>
              <a:rPr lang="ja-JP" altLang="en-US" dirty="0" smtClean="0">
                <a:effectLst/>
              </a:rPr>
              <a:t>家主がおらず、侵入者発見時、カメラ撮影・家主への通報を行う</a:t>
            </a:r>
          </a:p>
          <a:p>
            <a:r>
              <a:rPr lang="ja-JP" altLang="en-US" dirty="0" smtClean="0"/>
              <a:t>例外</a:t>
            </a:r>
          </a:p>
          <a:p>
            <a:pPr lvl="1"/>
            <a:r>
              <a:rPr lang="ja-JP" altLang="en-US" dirty="0" smtClean="0">
                <a:effectLst/>
              </a:rPr>
              <a:t>デバイスの故障：  </a:t>
            </a:r>
            <a:br>
              <a:rPr lang="ja-JP" altLang="en-US" dirty="0" smtClean="0">
                <a:effectLst/>
              </a:rPr>
            </a:br>
            <a:r>
              <a:rPr lang="ja-JP" altLang="en-US" dirty="0" smtClean="0">
                <a:effectLst/>
              </a:rPr>
              <a:t>停止し，デバイスの故障を通知する</a:t>
            </a:r>
          </a:p>
          <a:p>
            <a:pPr lvl="1"/>
            <a:r>
              <a:rPr lang="ja-JP" altLang="en-US" dirty="0" smtClean="0">
                <a:effectLst/>
              </a:rPr>
              <a:t>通信切断：  </a:t>
            </a:r>
            <a:br>
              <a:rPr lang="ja-JP" altLang="en-US" dirty="0" smtClean="0">
                <a:effectLst/>
              </a:rPr>
            </a:br>
            <a:r>
              <a:rPr lang="ja-JP" altLang="en-US" dirty="0" smtClean="0">
                <a:effectLst/>
              </a:rPr>
              <a:t>待機場所へ帰還する</a:t>
            </a:r>
          </a:p>
          <a:p>
            <a:endParaRPr lang="ja-JP" altLang="en-US" dirty="0" smtClean="0"/>
          </a:p>
          <a:p>
            <a:r>
              <a:rPr lang="en-US" altLang="ja-JP" dirty="0" smtClean="0"/>
              <a:t>### </a:t>
            </a:r>
            <a:r>
              <a:rPr lang="ja-JP" altLang="en-US" dirty="0" smtClean="0"/>
              <a:t>実装 </a:t>
            </a:r>
          </a:p>
          <a:p>
            <a:r>
              <a:rPr lang="en-US" altLang="ja-JP" dirty="0" err="1" smtClean="0"/>
              <a:t>raspi</a:t>
            </a:r>
            <a:r>
              <a:rPr lang="ja-JP" altLang="en-US" dirty="0" smtClean="0"/>
              <a:t>に</a:t>
            </a:r>
            <a:r>
              <a:rPr lang="en-US" altLang="ja-JP" dirty="0" smtClean="0"/>
              <a:t>ROS</a:t>
            </a:r>
            <a:r>
              <a:rPr lang="ja-JP" altLang="en-US" dirty="0" smtClean="0"/>
              <a:t>をいれルンバを動かす．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16</a:t>
            </a:fld>
            <a:endParaRPr kumimoji="1" lang="ja-JP" altLang="en-US"/>
          </a:p>
        </p:txBody>
      </p:sp>
    </p:spTree>
    <p:extLst>
      <p:ext uri="{BB962C8B-B14F-4D97-AF65-F5344CB8AC3E}">
        <p14:creationId xmlns:p14="http://schemas.microsoft.com/office/powerpoint/2010/main" val="592645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評価 </a:t>
            </a:r>
          </a:p>
          <a:p>
            <a:r>
              <a:rPr lang="en-US" altLang="ja-JP" dirty="0" smtClean="0"/>
              <a:t>#### </a:t>
            </a:r>
            <a:r>
              <a:rPr lang="ja-JP" altLang="en-US" dirty="0" smtClean="0"/>
              <a:t>保守性 </a:t>
            </a:r>
          </a:p>
          <a:p>
            <a:r>
              <a:rPr lang="ja-JP" altLang="en-US" dirty="0" smtClean="0"/>
              <a:t>コンテキスト依存な振る舞いの凝集度（</a:t>
            </a:r>
            <a:r>
              <a:rPr lang="en-US" altLang="ja-JP" dirty="0" smtClean="0"/>
              <a:t>LOCM</a:t>
            </a:r>
            <a:r>
              <a:rPr lang="ja-JP" altLang="en-US" dirty="0" smtClean="0"/>
              <a:t>）</a:t>
            </a:r>
            <a:br>
              <a:rPr lang="ja-JP" altLang="en-US" dirty="0" smtClean="0"/>
            </a:br>
            <a:r>
              <a:rPr lang="en-US" altLang="ja-JP" dirty="0" smtClean="0"/>
              <a:t>&gt; </a:t>
            </a:r>
            <a:r>
              <a:rPr lang="ja-JP" altLang="en-US" dirty="0" smtClean="0"/>
              <a:t>簡単にいってしまうと、メンバ変数</a:t>
            </a:r>
            <a:r>
              <a:rPr lang="en-US" altLang="ja-JP" dirty="0" smtClean="0"/>
              <a:t>1</a:t>
            </a:r>
            <a:r>
              <a:rPr lang="ja-JP" altLang="en-US" dirty="0" smtClean="0"/>
              <a:t>つ当たりへアクセスするメソッドの数が少ないと</a:t>
            </a:r>
            <a:r>
              <a:rPr lang="en-US" altLang="ja-JP" dirty="0" smtClean="0"/>
              <a:t>LCOM*</a:t>
            </a:r>
            <a:r>
              <a:rPr lang="ja-JP" altLang="en-US" dirty="0" smtClean="0"/>
              <a:t>は</a:t>
            </a:r>
            <a:r>
              <a:rPr lang="en-US" altLang="ja-JP" dirty="0" smtClean="0"/>
              <a:t>1</a:t>
            </a:r>
            <a:r>
              <a:rPr lang="ja-JP" altLang="en-US" dirty="0" smtClean="0"/>
              <a:t>へ近づき、多ければ</a:t>
            </a:r>
            <a:r>
              <a:rPr lang="en-US" altLang="ja-JP" dirty="0" smtClean="0"/>
              <a:t>LCOM*</a:t>
            </a:r>
            <a:r>
              <a:rPr lang="ja-JP" altLang="en-US" dirty="0" smtClean="0"/>
              <a:t>は</a:t>
            </a:r>
            <a:r>
              <a:rPr lang="en-US" altLang="ja-JP" dirty="0" smtClean="0"/>
              <a:t>0</a:t>
            </a:r>
            <a:r>
              <a:rPr lang="ja-JP" altLang="en-US" dirty="0" smtClean="0"/>
              <a:t>へ近づきます。  </a:t>
            </a:r>
            <a:br>
              <a:rPr lang="ja-JP" altLang="en-US" dirty="0" smtClean="0"/>
            </a:br>
            <a:r>
              <a:rPr lang="en-US" altLang="ja-JP" dirty="0" smtClean="0"/>
              <a:t>[</a:t>
            </a:r>
            <a:r>
              <a:rPr lang="ja-JP" altLang="en-US" dirty="0" smtClean="0"/>
              <a:t>凝集度と結合度：このコードのどこが悪いのか？</a:t>
            </a:r>
            <a:r>
              <a:rPr lang="en-US" altLang="ja-JP" dirty="0" smtClean="0"/>
              <a:t>](</a:t>
            </a:r>
            <a:r>
              <a:rPr lang="en-US" altLang="ja-JP" dirty="0" smtClean="0">
                <a:hlinkClick r:id="rId3"/>
              </a:rPr>
              <a:t>http://www.itmedia.co.jp/im/articles/0510/07/news106.html</a:t>
            </a:r>
            <a:r>
              <a:rPr lang="en-US" altLang="ja-JP" dirty="0" smtClean="0"/>
              <a:t>)</a:t>
            </a:r>
          </a:p>
          <a:p>
            <a:r>
              <a:rPr lang="ja-JP" altLang="en-US" dirty="0" smtClean="0"/>
              <a:t>コード行数（</a:t>
            </a:r>
            <a:r>
              <a:rPr lang="en-US" altLang="ja-JP" dirty="0" smtClean="0"/>
              <a:t>LOC</a:t>
            </a:r>
            <a:r>
              <a:rPr lang="ja-JP" altLang="en-US" dirty="0" smtClean="0"/>
              <a:t>）</a:t>
            </a:r>
          </a:p>
          <a:p>
            <a:r>
              <a:rPr lang="ja-JP" altLang="en-US" dirty="0" smtClean="0"/>
              <a:t>横断的関心事の数や仕様変更時の修正コード片数・修正量</a:t>
            </a:r>
          </a:p>
          <a:p>
            <a:r>
              <a:rPr lang="ja-JP" altLang="en-US" dirty="0" smtClean="0"/>
              <a:t/>
            </a:r>
            <a:br>
              <a:rPr lang="ja-JP" altLang="en-US" dirty="0" smtClean="0"/>
            </a:br>
            <a:endParaRPr lang="ja-JP" altLang="en-US" dirty="0" smtClean="0"/>
          </a:p>
          <a:p>
            <a:r>
              <a:rPr lang="en-US" altLang="ja-JP" dirty="0" smtClean="0"/>
              <a:t>#### </a:t>
            </a:r>
            <a:r>
              <a:rPr lang="ja-JP" altLang="en-US" dirty="0" smtClean="0"/>
              <a:t>性能 </a:t>
            </a:r>
          </a:p>
          <a:p>
            <a:r>
              <a:rPr lang="ja-JP" altLang="en-US" dirty="0" smtClean="0"/>
              <a:t>レイヤの数やノードの数と以下の関係を調べる </a:t>
            </a:r>
          </a:p>
          <a:p>
            <a:r>
              <a:rPr lang="ja-JP" altLang="en-US" dirty="0" smtClean="0"/>
              <a:t>アクティベーションの通信時間</a:t>
            </a:r>
          </a:p>
          <a:p>
            <a:r>
              <a:rPr lang="ja-JP" altLang="en-US" dirty="0" smtClean="0"/>
              <a:t>コンテキスト依存な振る舞いの実行時間</a:t>
            </a:r>
          </a:p>
          <a:p>
            <a:r>
              <a:rPr lang="ja-JP" altLang="en-US" dirty="0" smtClean="0"/>
              <a:t/>
            </a:r>
            <a:br>
              <a:rPr lang="ja-JP" altLang="en-US" dirty="0" smtClean="0"/>
            </a:br>
            <a:endParaRPr lang="ja-JP" altLang="en-US" dirty="0" smtClean="0"/>
          </a:p>
          <a:p>
            <a:r>
              <a:rPr lang="en-US" altLang="ja-JP" dirty="0" smtClean="0"/>
              <a:t>#### </a:t>
            </a:r>
            <a:r>
              <a:rPr lang="ja-JP" altLang="en-US" dirty="0" smtClean="0"/>
              <a:t>ケーススタディの内容とコンテキストの設定理由 </a:t>
            </a:r>
          </a:p>
          <a:p>
            <a:r>
              <a:rPr lang="ja-JP" altLang="en-US" dirty="0" smtClean="0"/>
              <a:t>分散処理 </a:t>
            </a:r>
            <a:r>
              <a:rPr lang="en-US" altLang="ja-JP" dirty="0" smtClean="0"/>
              <a:t>-&gt; </a:t>
            </a:r>
            <a:r>
              <a:rPr lang="ja-JP" altLang="en-US" dirty="0" smtClean="0"/>
              <a:t>複数のロボット，ロボットの各デバイスが分散処理をする？</a:t>
            </a:r>
          </a:p>
          <a:p>
            <a:r>
              <a:rPr lang="ja-JP" altLang="en-US" dirty="0" smtClean="0"/>
              <a:t>粗粒度なコンテキスト </a:t>
            </a:r>
            <a:r>
              <a:rPr lang="en-US" altLang="ja-JP" dirty="0" smtClean="0"/>
              <a:t>-&gt; </a:t>
            </a:r>
            <a:r>
              <a:rPr lang="ja-JP" altLang="en-US" dirty="0" smtClean="0"/>
              <a:t>上記のコンテキスト</a:t>
            </a:r>
          </a:p>
          <a:p>
            <a:r>
              <a:rPr lang="ja-JP" altLang="en-US" dirty="0" smtClean="0"/>
              <a:t>レイヤ同士の関係が見られる</a:t>
            </a:r>
          </a:p>
          <a:p>
            <a:r>
              <a:rPr lang="ja-JP" altLang="en-US" dirty="0" smtClean="0"/>
              <a:t>レイヤに優先度が存在する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17</a:t>
            </a:fld>
            <a:endParaRPr kumimoji="1" lang="ja-JP" altLang="en-US"/>
          </a:p>
        </p:txBody>
      </p:sp>
    </p:spTree>
    <p:extLst>
      <p:ext uri="{BB962C8B-B14F-4D97-AF65-F5344CB8AC3E}">
        <p14:creationId xmlns:p14="http://schemas.microsoft.com/office/powerpoint/2010/main" val="1745822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レイヤアクティベーションの一貫性 </a:t>
            </a:r>
          </a:p>
          <a:p>
            <a:r>
              <a:rPr lang="en-US" altLang="ja-JP" dirty="0" smtClean="0"/>
              <a:t>### </a:t>
            </a:r>
            <a:r>
              <a:rPr lang="ja-JP" altLang="en-US" dirty="0" smtClean="0"/>
              <a:t>手順 </a:t>
            </a:r>
          </a:p>
          <a:p>
            <a:r>
              <a:rPr lang="ja-JP" altLang="en-US" dirty="0" smtClean="0"/>
              <a:t>アクティベーションノードを用意</a:t>
            </a:r>
          </a:p>
          <a:p>
            <a:r>
              <a:rPr lang="ja-JP" altLang="en-US" dirty="0" smtClean="0"/>
              <a:t>アクティベーションの際はアクティベーションノードに依頼する</a:t>
            </a:r>
          </a:p>
          <a:p>
            <a:r>
              <a:rPr lang="ja-JP" altLang="en-US" dirty="0" smtClean="0"/>
              <a:t>アクティベーションノードはトピック通信でレイヤをアクティベーションする</a:t>
            </a:r>
          </a:p>
          <a:p>
            <a:endParaRPr lang="ja-JP" altLang="en-US" dirty="0" smtClean="0"/>
          </a:p>
          <a:p>
            <a:r>
              <a:rPr lang="en-US" altLang="ja-JP" dirty="0" smtClean="0"/>
              <a:t>-&gt; Publisher</a:t>
            </a:r>
            <a:r>
              <a:rPr lang="ja-JP" altLang="en-US" dirty="0" smtClean="0"/>
              <a:t>が１つだから必ずレイヤの順序は保証される． </a:t>
            </a:r>
          </a:p>
          <a:p>
            <a:endParaRPr lang="ja-JP" altLang="en-US" dirty="0" smtClean="0"/>
          </a:p>
          <a:p>
            <a:r>
              <a:rPr lang="en-US" altLang="ja-JP" dirty="0" smtClean="0"/>
              <a:t>### </a:t>
            </a:r>
            <a:r>
              <a:rPr lang="ja-JP" altLang="en-US" dirty="0" smtClean="0"/>
              <a:t>アクティベートの順序 </a:t>
            </a:r>
          </a:p>
          <a:p>
            <a:r>
              <a:rPr lang="ja-JP" altLang="en-US" dirty="0" smtClean="0"/>
              <a:t>レイヤの順番</a:t>
            </a:r>
          </a:p>
          <a:p>
            <a:r>
              <a:rPr lang="ja-JP" altLang="en-US" dirty="0" smtClean="0"/>
              <a:t>ノードの順番</a:t>
            </a:r>
          </a:p>
          <a:p>
            <a:endParaRPr lang="ja-JP" altLang="en-US" dirty="0" smtClean="0"/>
          </a:p>
          <a:p>
            <a:r>
              <a:rPr lang="en-US" altLang="ja-JP" dirty="0" smtClean="0"/>
              <a:t>### </a:t>
            </a:r>
            <a:r>
              <a:rPr lang="ja-JP" altLang="en-US" dirty="0" smtClean="0"/>
              <a:t>予期せぬタイミングでのアクティベーションの防止 </a:t>
            </a:r>
          </a:p>
          <a:p>
            <a:r>
              <a:rPr lang="ja-JP" altLang="en-US" dirty="0" smtClean="0"/>
              <a:t>クリティカルセクションの導入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18</a:t>
            </a:fld>
            <a:endParaRPr kumimoji="1" lang="ja-JP" altLang="en-US"/>
          </a:p>
        </p:txBody>
      </p:sp>
    </p:spTree>
    <p:extLst>
      <p:ext uri="{BB962C8B-B14F-4D97-AF65-F5344CB8AC3E}">
        <p14:creationId xmlns:p14="http://schemas.microsoft.com/office/powerpoint/2010/main" val="78688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近年，ロボットに関する研究が盛んであり，特に柔軟なサービスを提供するコンテキストアウェアなロボットの需要が高まっています． </a:t>
            </a:r>
          </a:p>
          <a:p>
            <a:r>
              <a:rPr lang="ja-JP" altLang="en-US" dirty="0" smtClean="0"/>
              <a:t>コンテキストアウェアなロボットの例として，たとえば場所ごとに異なる掃除方法を行う自動掃除ロボットなどが考えられます． </a:t>
            </a:r>
          </a:p>
          <a:p>
            <a:r>
              <a:rPr lang="ja-JP" altLang="en-US" dirty="0" smtClean="0"/>
              <a:t>これらのロボットは周囲の状況などのコンテキストによって振る舞いを変更することでより適切なサービスを提供します．</a:t>
            </a:r>
            <a:endParaRPr lang="en-US" altLang="ja-JP" dirty="0" smtClean="0"/>
          </a:p>
          <a:p>
            <a:endParaRPr kumimoji="1" lang="en-US" altLang="ja-JP" dirty="0" smtClean="0"/>
          </a:p>
          <a:p>
            <a:r>
              <a:rPr lang="ja-JP" altLang="en-US" dirty="0" smtClean="0"/>
              <a:t>ここで，ロボットの開発環境という点に目を向けると，</a:t>
            </a:r>
            <a:r>
              <a:rPr lang="en-US" altLang="ja-JP" dirty="0" smtClean="0"/>
              <a:t>ROS</a:t>
            </a:r>
            <a:r>
              <a:rPr lang="ja-JP" altLang="en-US" dirty="0" smtClean="0"/>
              <a:t>と呼ばれるロボットオペレーティング・システムを用いた開発が注目されています． </a:t>
            </a:r>
          </a:p>
          <a:p>
            <a:r>
              <a:rPr lang="ja-JP" altLang="en-US" dirty="0" smtClean="0"/>
              <a:t>ロボットオペレーティングシステムはオープンソースのロボットミドルウェアであり，その人気の高さからロボットアプリケーションの開発におけるデファクトスタンダードとなっています． </a:t>
            </a:r>
          </a:p>
          <a:p>
            <a:r>
              <a:rPr lang="ja-JP" altLang="en-US" dirty="0" smtClean="0"/>
              <a:t/>
            </a:r>
            <a:br>
              <a:rPr lang="ja-JP" altLang="en-US" dirty="0" smtClean="0"/>
            </a:br>
            <a:endParaRPr lang="ja-JP" altLang="en-US" dirty="0" smtClean="0"/>
          </a:p>
          <a:p>
            <a:r>
              <a:rPr lang="ja-JP" altLang="en-US" dirty="0" smtClean="0"/>
              <a:t>このような背景から</a:t>
            </a:r>
            <a:r>
              <a:rPr lang="en-US" altLang="ja-JP" dirty="0" smtClean="0"/>
              <a:t>ROS</a:t>
            </a:r>
            <a:r>
              <a:rPr lang="ja-JP" altLang="en-US" dirty="0" smtClean="0"/>
              <a:t>によるコンテキストアウェアなロボットの開発が望まれている． </a:t>
            </a:r>
          </a:p>
          <a:p>
            <a:endParaRPr lang="en-US" altLang="ja-JP" dirty="0" smtClean="0"/>
          </a:p>
          <a:p>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a:t>
            </a:fld>
            <a:endParaRPr kumimoji="1" lang="ja-JP" altLang="en-US"/>
          </a:p>
        </p:txBody>
      </p:sp>
    </p:spTree>
    <p:extLst>
      <p:ext uri="{BB962C8B-B14F-4D97-AF65-F5344CB8AC3E}">
        <p14:creationId xmlns:p14="http://schemas.microsoft.com/office/powerpoint/2010/main" val="1031182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レイヤ相互作用の問題 </a:t>
            </a:r>
          </a:p>
          <a:p>
            <a:r>
              <a:rPr lang="ja-JP" altLang="en-US" dirty="0" smtClean="0"/>
              <a:t>レイヤ同士の関係を記述することで解決？</a:t>
            </a:r>
          </a:p>
          <a:p>
            <a:r>
              <a:rPr lang="ja-JP" altLang="en-US" dirty="0" smtClean="0"/>
              <a:t>アクティベーションの範囲を記述</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19</a:t>
            </a:fld>
            <a:endParaRPr kumimoji="1" lang="ja-JP" altLang="en-US"/>
          </a:p>
        </p:txBody>
      </p:sp>
    </p:spTree>
    <p:extLst>
      <p:ext uri="{BB962C8B-B14F-4D97-AF65-F5344CB8AC3E}">
        <p14:creationId xmlns:p14="http://schemas.microsoft.com/office/powerpoint/2010/main" val="22088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21</a:t>
            </a:fld>
            <a:endParaRPr kumimoji="1" lang="ja-JP" altLang="en-US"/>
          </a:p>
        </p:txBody>
      </p:sp>
    </p:spTree>
    <p:extLst>
      <p:ext uri="{BB962C8B-B14F-4D97-AF65-F5344CB8AC3E}">
        <p14:creationId xmlns:p14="http://schemas.microsoft.com/office/powerpoint/2010/main" val="1848968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24</a:t>
            </a:fld>
            <a:endParaRPr kumimoji="1" lang="ja-JP" altLang="en-US"/>
          </a:p>
        </p:txBody>
      </p:sp>
    </p:spTree>
    <p:extLst>
      <p:ext uri="{BB962C8B-B14F-4D97-AF65-F5344CB8AC3E}">
        <p14:creationId xmlns:p14="http://schemas.microsoft.com/office/powerpoint/2010/main" val="208103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25</a:t>
            </a:fld>
            <a:endParaRPr kumimoji="1" lang="ja-JP" altLang="en-US"/>
          </a:p>
        </p:txBody>
      </p:sp>
    </p:spTree>
    <p:extLst>
      <p:ext uri="{BB962C8B-B14F-4D97-AF65-F5344CB8AC3E}">
        <p14:creationId xmlns:p14="http://schemas.microsoft.com/office/powerpoint/2010/main" val="55198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27</a:t>
            </a:fld>
            <a:endParaRPr kumimoji="1" lang="ja-JP" altLang="en-US"/>
          </a:p>
        </p:txBody>
      </p:sp>
    </p:spTree>
    <p:extLst>
      <p:ext uri="{BB962C8B-B14F-4D97-AF65-F5344CB8AC3E}">
        <p14:creationId xmlns:p14="http://schemas.microsoft.com/office/powerpoint/2010/main" val="1584683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mtClean="0"/>
              <a:t>ここはいらないかなぁ</a:t>
            </a:r>
            <a:endParaRPr lang="ja-JP" altLang="en-US"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28</a:t>
            </a:fld>
            <a:endParaRPr kumimoji="1" lang="ja-JP" altLang="en-US"/>
          </a:p>
        </p:txBody>
      </p:sp>
    </p:spTree>
    <p:extLst>
      <p:ext uri="{BB962C8B-B14F-4D97-AF65-F5344CB8AC3E}">
        <p14:creationId xmlns:p14="http://schemas.microsoft.com/office/powerpoint/2010/main" val="345626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レイヤアクティベーションが実行されると，レイヤマネージャが自ノードのレイヤ情報を更新する．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29</a:t>
            </a:fld>
            <a:endParaRPr kumimoji="1" lang="ja-JP" altLang="en-US"/>
          </a:p>
        </p:txBody>
      </p:sp>
    </p:spTree>
    <p:extLst>
      <p:ext uri="{BB962C8B-B14F-4D97-AF65-F5344CB8AC3E}">
        <p14:creationId xmlns:p14="http://schemas.microsoft.com/office/powerpoint/2010/main" val="1703891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同時に，そのレイヤマネージャはレイヤ情報を送信しする．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30</a:t>
            </a:fld>
            <a:endParaRPr kumimoji="1" lang="ja-JP" altLang="en-US"/>
          </a:p>
        </p:txBody>
      </p:sp>
    </p:spTree>
    <p:extLst>
      <p:ext uri="{BB962C8B-B14F-4D97-AF65-F5344CB8AC3E}">
        <p14:creationId xmlns:p14="http://schemas.microsoft.com/office/powerpoint/2010/main" val="1814590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その他のノードのレイヤマネージャはレイヤ情報を受信し，自ノードのレイヤを更新する．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31</a:t>
            </a:fld>
            <a:endParaRPr kumimoji="1" lang="ja-JP" altLang="en-US"/>
          </a:p>
        </p:txBody>
      </p:sp>
    </p:spTree>
    <p:extLst>
      <p:ext uri="{BB962C8B-B14F-4D97-AF65-F5344CB8AC3E}">
        <p14:creationId xmlns:p14="http://schemas.microsoft.com/office/powerpoint/2010/main" val="475948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コンテキスト依存な振る舞いが実行される際に下層</a:t>
            </a:r>
            <a:r>
              <a:rPr lang="en-US" altLang="ja-JP" dirty="0" smtClean="0"/>
              <a:t>COP</a:t>
            </a:r>
            <a:r>
              <a:rPr lang="ja-JP" altLang="en-US" dirty="0" smtClean="0"/>
              <a:t>言語が振る舞いを変更する．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32</a:t>
            </a:fld>
            <a:endParaRPr kumimoji="1" lang="ja-JP" altLang="en-US"/>
          </a:p>
        </p:txBody>
      </p:sp>
    </p:spTree>
    <p:extLst>
      <p:ext uri="{BB962C8B-B14F-4D97-AF65-F5344CB8AC3E}">
        <p14:creationId xmlns:p14="http://schemas.microsoft.com/office/powerpoint/2010/main" val="111875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まずは</a:t>
            </a:r>
            <a:r>
              <a:rPr lang="en-US" altLang="ja-JP" dirty="0" smtClean="0"/>
              <a:t>ROS</a:t>
            </a:r>
            <a:r>
              <a:rPr lang="ja-JP" altLang="en-US" dirty="0" smtClean="0"/>
              <a:t>について詳しく説明します． </a:t>
            </a:r>
          </a:p>
          <a:p>
            <a:r>
              <a:rPr lang="en-US" altLang="ja-JP" dirty="0" smtClean="0"/>
              <a:t>ROS</a:t>
            </a:r>
            <a:r>
              <a:rPr lang="ja-JP" altLang="en-US" dirty="0" smtClean="0"/>
              <a:t>はその名前からオペレーティングシステムと思われがちだが，厳密には</a:t>
            </a:r>
            <a:r>
              <a:rPr lang="en-US" altLang="ja-JP" dirty="0" err="1" smtClean="0"/>
              <a:t>linux</a:t>
            </a:r>
            <a:r>
              <a:rPr lang="ja-JP" altLang="en-US" dirty="0" smtClean="0"/>
              <a:t>の上で動作するミドルウェアに当たります． </a:t>
            </a:r>
          </a:p>
          <a:p>
            <a:r>
              <a:rPr lang="ja-JP" altLang="en-US" dirty="0" smtClean="0"/>
              <a:t>しかし，アプリケーションからみるとハードウェア抽象化、デバイスドライバなどの機能を提供しているため，</a:t>
            </a:r>
            <a:r>
              <a:rPr lang="en-US" altLang="ja-JP" dirty="0" smtClean="0"/>
              <a:t>ROS</a:t>
            </a:r>
            <a:r>
              <a:rPr lang="ja-JP" altLang="en-US" dirty="0" smtClean="0"/>
              <a:t>は</a:t>
            </a:r>
            <a:r>
              <a:rPr lang="en-US" altLang="ja-JP" dirty="0" smtClean="0"/>
              <a:t>OS</a:t>
            </a:r>
            <a:r>
              <a:rPr lang="ja-JP" altLang="en-US" dirty="0" smtClean="0"/>
              <a:t>と同じような役割を果たします． </a:t>
            </a:r>
            <a:endParaRPr lang="en-US" altLang="ja-JP" dirty="0" smtClean="0"/>
          </a:p>
          <a:p>
            <a:endParaRPr lang="ja-JP" altLang="en-US" dirty="0" smtClean="0"/>
          </a:p>
          <a:p>
            <a:r>
              <a:rPr lang="en-US" altLang="ja-JP" dirty="0" smtClean="0"/>
              <a:t>ROS</a:t>
            </a:r>
            <a:r>
              <a:rPr lang="ja-JP" altLang="en-US" dirty="0" smtClean="0"/>
              <a:t>の最大の特徴はコンポーネントベースの分散システムです． </a:t>
            </a:r>
          </a:p>
          <a:p>
            <a:r>
              <a:rPr lang="en-US" altLang="ja-JP" dirty="0" smtClean="0"/>
              <a:t>ROS</a:t>
            </a:r>
            <a:r>
              <a:rPr lang="ja-JP" altLang="en-US" dirty="0" smtClean="0"/>
              <a:t>はロボットの単一機能をノードと呼ばれるプロセスにモジュール化し，これらのノードを組み合わせてアプリケーションが開発されます． </a:t>
            </a:r>
          </a:p>
          <a:p>
            <a:r>
              <a:rPr lang="ja-JP" altLang="en-US" dirty="0" smtClean="0"/>
              <a:t>また，開発者はこのノードモジュールをパッケージにし配布することができ，現在，</a:t>
            </a:r>
            <a:r>
              <a:rPr lang="en-US" altLang="ja-JP" dirty="0" smtClean="0"/>
              <a:t>2000</a:t>
            </a:r>
            <a:r>
              <a:rPr lang="ja-JP" altLang="en-US" dirty="0" smtClean="0"/>
              <a:t>を超える多くのパッケージが公開されています． </a:t>
            </a:r>
          </a:p>
          <a:p>
            <a:r>
              <a:rPr lang="ja-JP" altLang="en-US" dirty="0" smtClean="0"/>
              <a:t>開発者はロボットの基本的な機能が再利用できるため，より迅速にロボットアプリケーションを開発することが可能となります．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a:t>
            </a:fld>
            <a:endParaRPr kumimoji="1" lang="ja-JP" altLang="en-US"/>
          </a:p>
        </p:txBody>
      </p:sp>
    </p:spTree>
    <p:extLst>
      <p:ext uri="{BB962C8B-B14F-4D97-AF65-F5344CB8AC3E}">
        <p14:creationId xmlns:p14="http://schemas.microsoft.com/office/powerpoint/2010/main" val="2037026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我々は</a:t>
            </a:r>
            <a:r>
              <a:rPr lang="en-US" altLang="ja-JP" dirty="0" smtClean="0"/>
              <a:t>ContextROS</a:t>
            </a:r>
            <a:r>
              <a:rPr lang="ja-JP" altLang="en-US" dirty="0" smtClean="0"/>
              <a:t>のプロトタイプ実装の概要を説明する． </a:t>
            </a:r>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による実装を行う． </a:t>
            </a:r>
          </a:p>
          <a:p>
            <a:r>
              <a:rPr lang="ja-JP" altLang="en-US" dirty="0" smtClean="0"/>
              <a:t>具体的な方法としてプリコンパイラを用いて</a:t>
            </a:r>
            <a:r>
              <a:rPr lang="en-US" altLang="ja-JP" dirty="0" smtClean="0"/>
              <a:t>COP</a:t>
            </a:r>
            <a:r>
              <a:rPr lang="ja-JP" altLang="en-US" dirty="0" smtClean="0"/>
              <a:t>を実現する． </a:t>
            </a:r>
          </a:p>
          <a:p>
            <a:r>
              <a:rPr lang="ja-JP" altLang="en-US" dirty="0" smtClean="0"/>
              <a:t>まず，コンテキスト依存な振る舞いを記述したレイヤ記述を解釈し，記述された振る舞いをレイヤによって変更する関数を生成するプリコンパイラを用意した． </a:t>
            </a:r>
          </a:p>
          <a:p>
            <a:r>
              <a:rPr lang="ja-JP" altLang="en-US" dirty="0" smtClean="0"/>
              <a:t>それでは，そのレイヤ記述とその解釈について説明していく． </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33</a:t>
            </a:fld>
            <a:endParaRPr kumimoji="1" lang="ja-JP" altLang="en-US"/>
          </a:p>
        </p:txBody>
      </p:sp>
    </p:spTree>
    <p:extLst>
      <p:ext uri="{BB962C8B-B14F-4D97-AF65-F5344CB8AC3E}">
        <p14:creationId xmlns:p14="http://schemas.microsoft.com/office/powerpoint/2010/main" val="138281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34</a:t>
            </a:fld>
            <a:endParaRPr kumimoji="1" lang="ja-JP" altLang="en-US"/>
          </a:p>
        </p:txBody>
      </p:sp>
    </p:spTree>
    <p:extLst>
      <p:ext uri="{BB962C8B-B14F-4D97-AF65-F5344CB8AC3E}">
        <p14:creationId xmlns:p14="http://schemas.microsoft.com/office/powerpoint/2010/main" val="1878509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r>
              <a:rPr lang="en-US" altLang="ja-JP" dirty="0" smtClean="0"/>
              <a:t># queation1 </a:t>
            </a:r>
          </a:p>
          <a:p>
            <a:r>
              <a:rPr lang="en-US" altLang="ja-JP" dirty="0" smtClean="0"/>
              <a:t>Reflection is not used. </a:t>
            </a:r>
          </a:p>
          <a:p>
            <a:r>
              <a:rPr lang="en-US" altLang="ja-JP" dirty="0" smtClean="0"/>
              <a:t>In the layer activation using reflection, the content of its program is acquired in the execution process and activated based on the information, but in this C++ layer activation, by using the </a:t>
            </a:r>
            <a:r>
              <a:rPr lang="en-US" altLang="ja-JP" dirty="0" err="1" smtClean="0"/>
              <a:t>precompiler</a:t>
            </a:r>
            <a:r>
              <a:rPr lang="en-US" altLang="ja-JP" dirty="0" smtClean="0"/>
              <a:t>, the layer type and behavior acquire and activate. </a:t>
            </a:r>
          </a:p>
          <a:p>
            <a:r>
              <a:rPr lang="en-US" altLang="ja-JP" dirty="0" smtClean="0"/>
              <a:t>In other words, we use the </a:t>
            </a:r>
            <a:r>
              <a:rPr lang="en-US" altLang="ja-JP" dirty="0" err="1" smtClean="0"/>
              <a:t>precompiler</a:t>
            </a:r>
            <a:r>
              <a:rPr lang="en-US" altLang="ja-JP" dirty="0" smtClean="0"/>
              <a:t> to substitute what we do in reflection. </a:t>
            </a:r>
          </a:p>
          <a:p>
            <a:r>
              <a:rPr lang="en-US" altLang="ja-JP" dirty="0" smtClean="0"/>
              <a:t>The flexibility of the program will be lost compared with the case of using reflection, but since the implementation is simple and the execution time is fast, the layer activation using this </a:t>
            </a:r>
            <a:r>
              <a:rPr lang="en-US" altLang="ja-JP" dirty="0" err="1" smtClean="0"/>
              <a:t>precompiler</a:t>
            </a:r>
            <a:r>
              <a:rPr lang="en-US" altLang="ja-JP" dirty="0" smtClean="0"/>
              <a:t> is realized this time.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35</a:t>
            </a:fld>
            <a:endParaRPr kumimoji="1" lang="ja-JP" altLang="en-US"/>
          </a:p>
        </p:txBody>
      </p:sp>
    </p:spTree>
    <p:extLst>
      <p:ext uri="{BB962C8B-B14F-4D97-AF65-F5344CB8AC3E}">
        <p14:creationId xmlns:p14="http://schemas.microsoft.com/office/powerpoint/2010/main" val="954051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36</a:t>
            </a:fld>
            <a:endParaRPr kumimoji="1" lang="ja-JP" altLang="en-US"/>
          </a:p>
        </p:txBody>
      </p:sp>
    </p:spTree>
    <p:extLst>
      <p:ext uri="{BB962C8B-B14F-4D97-AF65-F5344CB8AC3E}">
        <p14:creationId xmlns:p14="http://schemas.microsoft.com/office/powerpoint/2010/main" val="426029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37</a:t>
            </a:fld>
            <a:endParaRPr kumimoji="1" lang="ja-JP" altLang="en-US"/>
          </a:p>
        </p:txBody>
      </p:sp>
    </p:spTree>
    <p:extLst>
      <p:ext uri="{BB962C8B-B14F-4D97-AF65-F5344CB8AC3E}">
        <p14:creationId xmlns:p14="http://schemas.microsoft.com/office/powerpoint/2010/main" val="683841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38</a:t>
            </a:fld>
            <a:endParaRPr kumimoji="1" lang="ja-JP" altLang="en-US"/>
          </a:p>
        </p:txBody>
      </p:sp>
    </p:spTree>
    <p:extLst>
      <p:ext uri="{BB962C8B-B14F-4D97-AF65-F5344CB8AC3E}">
        <p14:creationId xmlns:p14="http://schemas.microsoft.com/office/powerpoint/2010/main" val="1358457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対象となるノードが一つ増えるたびに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39</a:t>
            </a:fld>
            <a:endParaRPr kumimoji="1" lang="ja-JP" altLang="en-US"/>
          </a:p>
        </p:txBody>
      </p:sp>
    </p:spTree>
    <p:extLst>
      <p:ext uri="{BB962C8B-B14F-4D97-AF65-F5344CB8AC3E}">
        <p14:creationId xmlns:p14="http://schemas.microsoft.com/office/powerpoint/2010/main" val="533248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41</a:t>
            </a:fld>
            <a:endParaRPr kumimoji="1" lang="ja-JP" altLang="en-US"/>
          </a:p>
        </p:txBody>
      </p:sp>
    </p:spTree>
    <p:extLst>
      <p:ext uri="{BB962C8B-B14F-4D97-AF65-F5344CB8AC3E}">
        <p14:creationId xmlns:p14="http://schemas.microsoft.com/office/powerpoint/2010/main" val="1233805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42</a:t>
            </a:fld>
            <a:endParaRPr kumimoji="1" lang="ja-JP" altLang="en-US"/>
          </a:p>
        </p:txBody>
      </p:sp>
    </p:spTree>
    <p:extLst>
      <p:ext uri="{BB962C8B-B14F-4D97-AF65-F5344CB8AC3E}">
        <p14:creationId xmlns:p14="http://schemas.microsoft.com/office/powerpoint/2010/main" val="1941369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Location transparency </a:t>
            </a:r>
            <a:r>
              <a:rPr kumimoji="1" lang="ja-JP" altLang="en-US" dirty="0" smtClean="0"/>
              <a:t>位置等価性の実現</a:t>
            </a:r>
            <a:endParaRPr kumimoji="1" lang="en-US" altLang="ja-JP" dirty="0" smtClean="0"/>
          </a:p>
          <a:p>
            <a:r>
              <a:rPr kumimoji="1" lang="ja-JP" altLang="en-US" dirty="0" smtClean="0"/>
              <a:t>できるとうれしい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43</a:t>
            </a:fld>
            <a:endParaRPr kumimoji="1" lang="ja-JP" altLang="en-US"/>
          </a:p>
        </p:txBody>
      </p:sp>
    </p:spTree>
    <p:extLst>
      <p:ext uri="{BB962C8B-B14F-4D97-AF65-F5344CB8AC3E}">
        <p14:creationId xmlns:p14="http://schemas.microsoft.com/office/powerpoint/2010/main" val="59054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a:t>
            </a:r>
            <a:r>
              <a:rPr lang="en-US" altLang="ja-JP" dirty="0" smtClean="0"/>
              <a:t>ROS</a:t>
            </a:r>
            <a:r>
              <a:rPr lang="ja-JP" altLang="en-US" dirty="0" smtClean="0"/>
              <a:t>によるロボットアプリケーションの例を用いて対象とする課題を明確にします． </a:t>
            </a:r>
          </a:p>
          <a:p>
            <a:r>
              <a:rPr lang="ja-JP" altLang="en-US" dirty="0" smtClean="0"/>
              <a:t>ここでは自分の位置を推定しながら移動し掃除を行う自動掃除ロボットを考える． </a:t>
            </a:r>
          </a:p>
          <a:p>
            <a:r>
              <a:rPr lang="ja-JP" altLang="en-US" dirty="0" smtClean="0"/>
              <a:t>この自動掃除ロボットは屋内と屋外で振る舞いを変更します． </a:t>
            </a:r>
          </a:p>
          <a:p>
            <a:r>
              <a:rPr lang="ja-JP" altLang="en-US" dirty="0" smtClean="0"/>
              <a:t>屋内では位置推定方法が</a:t>
            </a:r>
            <a:r>
              <a:rPr lang="en-US" altLang="ja-JP" dirty="0" smtClean="0"/>
              <a:t>Gyro</a:t>
            </a:r>
            <a:r>
              <a:rPr lang="ja-JP" altLang="en-US" dirty="0" smtClean="0"/>
              <a:t>になり，掃除方法が拭き掃除になる． </a:t>
            </a:r>
          </a:p>
          <a:p>
            <a:r>
              <a:rPr lang="ja-JP" altLang="en-US" dirty="0" smtClean="0"/>
              <a:t>屋外では位置推定方法が</a:t>
            </a:r>
            <a:r>
              <a:rPr lang="en-US" altLang="ja-JP" dirty="0" smtClean="0"/>
              <a:t>GPS</a:t>
            </a:r>
            <a:r>
              <a:rPr lang="ja-JP" altLang="en-US" dirty="0" smtClean="0"/>
              <a:t>になり，掃除方法が吸引掃除になります． </a:t>
            </a:r>
          </a:p>
          <a:p>
            <a:r>
              <a:rPr lang="ja-JP" altLang="en-US" dirty="0" smtClean="0"/>
              <a:t>このロボットを</a:t>
            </a:r>
            <a:r>
              <a:rPr lang="en-US" altLang="ja-JP" dirty="0" smtClean="0"/>
              <a:t>ROS</a:t>
            </a:r>
            <a:r>
              <a:rPr lang="ja-JP" altLang="en-US" dirty="0" smtClean="0"/>
              <a:t>によって設計すると以下のようにそれぞれの機能がノードにモジュール化される． </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このとき，吸引掃除は掃除ノードの中にあり，</a:t>
            </a:r>
            <a:r>
              <a:rPr lang="en-US" altLang="ja-JP" dirty="0" smtClean="0"/>
              <a:t>GPS</a:t>
            </a:r>
            <a:r>
              <a:rPr lang="ja-JP" altLang="en-US" dirty="0" smtClean="0"/>
              <a:t>は位置ノードの中にあるように，各コンテキスト下での振る舞いがノードに分散してしまいます． </a:t>
            </a:r>
          </a:p>
          <a:p>
            <a:pPr marL="0" indent="0">
              <a:buFontTx/>
              <a:buNone/>
            </a:pPr>
            <a:endParaRPr lang="en-US" altLang="ja-JP" baseline="0" dirty="0" smtClean="0"/>
          </a:p>
          <a:p>
            <a:pPr marL="0" indent="0">
              <a:buFontTx/>
              <a:buNone/>
            </a:pPr>
            <a:endParaRPr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a:t>
            </a:fld>
            <a:endParaRPr kumimoji="1" lang="ja-JP" altLang="en-US"/>
          </a:p>
        </p:txBody>
      </p:sp>
    </p:spTree>
    <p:extLst>
      <p:ext uri="{BB962C8B-B14F-4D97-AF65-F5344CB8AC3E}">
        <p14:creationId xmlns:p14="http://schemas.microsoft.com/office/powerpoint/2010/main" val="6764545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will explain the procedure for changing the behavior when a context change occurs.</a:t>
            </a:r>
          </a:p>
          <a:p>
            <a:r>
              <a:rPr kumimoji="1" lang="en-US" altLang="ja-JP" dirty="0" smtClean="0"/>
              <a:t>When the context is changed, ContextROS execute layer activation.</a:t>
            </a:r>
          </a:p>
          <a:p>
            <a:r>
              <a:rPr kumimoji="1" lang="en-US" altLang="ja-JP" dirty="0" smtClean="0"/>
              <a:t>When layer activation is executed, the layer manager updates the layer information of its own node.</a:t>
            </a:r>
          </a:p>
          <a:p>
            <a:r>
              <a:rPr kumimoji="1" lang="en-US" altLang="ja-JP" dirty="0" smtClean="0"/>
              <a:t>At the same time, the layer manager of the node which has performed the activation transmits the layer information.</a:t>
            </a:r>
          </a:p>
          <a:p>
            <a:r>
              <a:rPr kumimoji="1" lang="en-US" altLang="ja-JP" dirty="0" smtClean="0"/>
              <a:t>The layer manager of the other node receives the layer information and updates the layer of its own node.</a:t>
            </a:r>
          </a:p>
          <a:p>
            <a:r>
              <a:rPr kumimoji="1" lang="en-US" altLang="ja-JP" dirty="0" smtClean="0"/>
              <a:t>When the context-dependent behavior is executed, the lower COP language changes the behavior.</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44</a:t>
            </a:fld>
            <a:endParaRPr kumimoji="1" lang="ja-JP" altLang="en-US"/>
          </a:p>
        </p:txBody>
      </p:sp>
    </p:spTree>
    <p:extLst>
      <p:ext uri="{BB962C8B-B14F-4D97-AF65-F5344CB8AC3E}">
        <p14:creationId xmlns:p14="http://schemas.microsoft.com/office/powerpoint/2010/main" val="16771551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ContextROS makes the robot design as shown in the figure.</a:t>
            </a:r>
          </a:p>
          <a:p>
            <a:r>
              <a:rPr kumimoji="1" lang="en-US" altLang="ja-JP" dirty="0" smtClean="0"/>
              <a:t>In ROS, context-dependent behavior was distributed to each node, but in ContextROS, behaviors are modularized for each context by a layer.</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46</a:t>
            </a:fld>
            <a:endParaRPr kumimoji="1" lang="ja-JP" altLang="en-US"/>
          </a:p>
        </p:txBody>
      </p:sp>
    </p:spTree>
    <p:extLst>
      <p:ext uri="{BB962C8B-B14F-4D97-AF65-F5344CB8AC3E}">
        <p14:creationId xmlns:p14="http://schemas.microsoft.com/office/powerpoint/2010/main" val="1898917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evaluated the prototype using greeting application.</a:t>
            </a:r>
          </a:p>
          <a:p>
            <a:r>
              <a:rPr kumimoji="1" lang="en-US" altLang="ja-JP" dirty="0" smtClean="0"/>
              <a:t>This application displays the time according to the context.</a:t>
            </a:r>
          </a:p>
          <a:p>
            <a:r>
              <a:rPr kumimoji="1" lang="en-US" altLang="ja-JP" dirty="0" smtClean="0"/>
              <a:t>This application uses cities as contexts and changes the behavior according to the context at runtime.</a:t>
            </a:r>
          </a:p>
          <a:p>
            <a:r>
              <a:rPr kumimoji="1" lang="en-US" altLang="ja-JP" dirty="0" smtClean="0"/>
              <a:t>In Tokyo, the time node displays JST and the greeting node displays Japanese greetings.</a:t>
            </a:r>
          </a:p>
          <a:p>
            <a:r>
              <a:rPr kumimoji="1" lang="en-US" altLang="ja-JP" dirty="0" smtClean="0"/>
              <a:t>On the other hand, in London the time node displays GMT and the greeting node displays English greetings.</a:t>
            </a:r>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47</a:t>
            </a:fld>
            <a:endParaRPr kumimoji="1" lang="ja-JP" altLang="en-US"/>
          </a:p>
        </p:txBody>
      </p:sp>
    </p:spTree>
    <p:extLst>
      <p:ext uri="{BB962C8B-B14F-4D97-AF65-F5344CB8AC3E}">
        <p14:creationId xmlns:p14="http://schemas.microsoft.com/office/powerpoint/2010/main" val="12009015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 I will describe about ROS.</a:t>
            </a:r>
          </a:p>
          <a:p>
            <a:r>
              <a:rPr kumimoji="1" lang="en-US" altLang="ja-JP" dirty="0" smtClean="0"/>
              <a:t>ROS tends to seem to be an operating system from its name, but strictly it corresponds to middleware.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However, since it provides functions such as hardware abstraction and device driver, ROS plays the same role as operating system. </a:t>
            </a:r>
          </a:p>
          <a:p>
            <a:r>
              <a:rPr kumimoji="1" lang="en-US" altLang="ja-JP" dirty="0" smtClean="0"/>
              <a:t>ROS modularizes the robot's single function into a process called node, and robot applications are developed by combining these nodes.</a:t>
            </a:r>
          </a:p>
          <a:p>
            <a:r>
              <a:rPr kumimoji="1" lang="en-US" altLang="ja-JP" dirty="0" smtClean="0"/>
              <a:t>In addition, developers can package this node module and distribute the package. Now more than 2000 packages are published.</a:t>
            </a:r>
          </a:p>
          <a:p>
            <a:r>
              <a:rPr kumimoji="1" lang="en-US" altLang="ja-JP" dirty="0" smtClean="0"/>
              <a:t>Since developers can reuse the basic functions of robots, it becomes possible to develop robot applications more quickly.</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48</a:t>
            </a:fld>
            <a:endParaRPr kumimoji="1" lang="ja-JP" altLang="en-US"/>
          </a:p>
        </p:txBody>
      </p:sp>
    </p:spTree>
    <p:extLst>
      <p:ext uri="{BB962C8B-B14F-4D97-AF65-F5344CB8AC3E}">
        <p14:creationId xmlns:p14="http://schemas.microsoft.com/office/powerpoint/2010/main" val="429856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summarize the presentation, first of all, in contextual aware robot development by ROS, it is a problem to lower the maintainability of the program due to the context-dependent behavior being distributed to each node.</a:t>
            </a:r>
          </a:p>
          <a:p>
            <a:r>
              <a:rPr kumimoji="1" lang="en-US" altLang="ja-JP" dirty="0" smtClean="0"/>
              <a:t>Therefore, we propose </a:t>
            </a:r>
            <a:r>
              <a:rPr kumimoji="1" lang="en-US" altLang="ja-JP" dirty="0" err="1" smtClean="0"/>
              <a:t>ConetxtROS</a:t>
            </a:r>
            <a:r>
              <a:rPr kumimoji="1" lang="en-US" altLang="ja-JP" dirty="0" smtClean="0"/>
              <a:t> which applies COP technology to ROS and enables modularization of context-dependent behavior.</a:t>
            </a:r>
          </a:p>
          <a:p>
            <a:r>
              <a:rPr kumimoji="1" lang="en-US" altLang="ja-JP" dirty="0" smtClean="0"/>
              <a:t>In Context ROS, it is necessary to share layer information across nodes in order to change behavior at multiple nodes.</a:t>
            </a:r>
          </a:p>
          <a:p>
            <a:r>
              <a:rPr kumimoji="1" lang="en-US" altLang="ja-JP" dirty="0" smtClean="0"/>
              <a:t>Therefore, ContextROS realizes behavioral change in a distributed environment by having two elements, a layer manager that communicates layer information and a lower layer COP that changes behavior.</a:t>
            </a:r>
          </a:p>
          <a:p>
            <a:r>
              <a:rPr kumimoji="1" lang="en-US" altLang="ja-JP" dirty="0" smtClean="0"/>
              <a:t>We implemented it in C ++ using a </a:t>
            </a:r>
            <a:r>
              <a:rPr kumimoji="1" lang="en-US" altLang="ja-JP" dirty="0" err="1" smtClean="0"/>
              <a:t>precompiler</a:t>
            </a:r>
            <a:r>
              <a:rPr kumimoji="1" lang="en-US" altLang="ja-JP" dirty="0" smtClean="0"/>
              <a:t> as a prototype and evaluated it.</a:t>
            </a:r>
          </a:p>
          <a:p>
            <a:r>
              <a:rPr kumimoji="1" lang="en-US" altLang="ja-JP" dirty="0" smtClean="0"/>
              <a:t>As a result, ContextROS has changed the behavior without much impairing the performance of ROS, and found that it is possible to modularize the context-dependent behavior distributed to each node by layer depending on layer description.</a:t>
            </a:r>
          </a:p>
          <a:p>
            <a:r>
              <a:rPr kumimoji="1" lang="en-US" altLang="ja-JP" dirty="0" smtClean="0"/>
              <a:t>Future tasks include case studies in real applications, multilingual support, communication methods between nodes, assurance of consistency of layer activation, and consideration of layer interaction problems.</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50</a:t>
            </a:fld>
            <a:endParaRPr kumimoji="1" lang="ja-JP" altLang="en-US"/>
          </a:p>
        </p:txBody>
      </p:sp>
    </p:spTree>
    <p:extLst>
      <p:ext uri="{BB962C8B-B14F-4D97-AF65-F5344CB8AC3E}">
        <p14:creationId xmlns:p14="http://schemas.microsoft.com/office/powerpoint/2010/main" val="1286677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 we evaluate the time required for layer activation.</a:t>
            </a:r>
          </a:p>
          <a:p>
            <a:r>
              <a:rPr kumimoji="1" lang="en-US" altLang="ja-JP" dirty="0" smtClean="0"/>
              <a:t>ContextROS communicates with each node at the time of layer activation and shares layer information.</a:t>
            </a:r>
          </a:p>
          <a:p>
            <a:r>
              <a:rPr kumimoji="1" lang="en-US" altLang="ja-JP" dirty="0" smtClean="0"/>
              <a:t>Therefore, it is necessary to confirm the influence of communication time on the system.</a:t>
            </a:r>
          </a:p>
          <a:p>
            <a:r>
              <a:rPr kumimoji="1" lang="en-US" altLang="ja-JP" dirty="0" smtClean="0"/>
              <a:t>Here we look at the relationship between the number of nodes /receiving layer information and the time to activation completion.</a:t>
            </a:r>
          </a:p>
          <a:p>
            <a:r>
              <a:rPr kumimoji="1" lang="en-US" altLang="ja-JP" dirty="0" smtClean="0"/>
              <a:t>As a result, as shown in the figure, every time the number of nodes increased by one, the activation time increased by about 0.01 second.</a:t>
            </a:r>
          </a:p>
          <a:p>
            <a:r>
              <a:rPr kumimoji="1" lang="en-US" altLang="ja-JP" dirty="0" smtClean="0"/>
              <a:t>ContextROS remains an issue for this increase in activation time.</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55</a:t>
            </a:fld>
            <a:endParaRPr kumimoji="1" lang="ja-JP" altLang="en-US"/>
          </a:p>
        </p:txBody>
      </p:sp>
    </p:spTree>
    <p:extLst>
      <p:ext uri="{BB962C8B-B14F-4D97-AF65-F5344CB8AC3E}">
        <p14:creationId xmlns:p14="http://schemas.microsoft.com/office/powerpoint/2010/main" val="33850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これらのことから</a:t>
            </a:r>
            <a:r>
              <a:rPr lang="en-US" altLang="ja-JP" dirty="0" smtClean="0"/>
              <a:t>ROS</a:t>
            </a:r>
            <a:r>
              <a:rPr lang="ja-JP" altLang="en-US" dirty="0" smtClean="0"/>
              <a:t>によるコンテキストアウェアなロボットでの課題として以下のものがあげられるます． </a:t>
            </a:r>
          </a:p>
          <a:p>
            <a:r>
              <a:rPr lang="ja-JP" altLang="en-US" dirty="0" smtClean="0"/>
              <a:t>一つ目は同一コンテキストに依存する振る舞いがノードごとに分散していることです． </a:t>
            </a:r>
          </a:p>
          <a:p>
            <a:r>
              <a:rPr lang="ja-JP" altLang="en-US" dirty="0" smtClean="0"/>
              <a:t>これによってプログラムの保守性が低下してしまいます．</a:t>
            </a:r>
          </a:p>
          <a:p>
            <a:r>
              <a:rPr lang="ja-JP" altLang="en-US" dirty="0" smtClean="0"/>
              <a:t>二つ目は各ノード内で振る舞いの変更を行っていることです． </a:t>
            </a:r>
          </a:p>
          <a:p>
            <a:r>
              <a:rPr lang="ja-JP" altLang="en-US" dirty="0" smtClean="0"/>
              <a:t>これによってシステム全体の振る舞いの保証が難しくなってしまいます．</a:t>
            </a:r>
          </a:p>
          <a:p>
            <a:r>
              <a:rPr lang="ja-JP" altLang="en-US" dirty="0" smtClean="0"/>
              <a:t>そこで，これらの課題の解決のため，我々は</a:t>
            </a:r>
            <a:r>
              <a:rPr lang="en-US" altLang="ja-JP" dirty="0" smtClean="0"/>
              <a:t>ROS</a:t>
            </a:r>
            <a:r>
              <a:rPr lang="ja-JP" altLang="en-US" dirty="0" smtClean="0"/>
              <a:t>にコンテキスト指向プログラミングを適用することを提案します． </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a:t>
            </a:fld>
            <a:endParaRPr kumimoji="1" lang="ja-JP" altLang="en-US"/>
          </a:p>
        </p:txBody>
      </p:sp>
    </p:spTree>
    <p:extLst>
      <p:ext uri="{BB962C8B-B14F-4D97-AF65-F5344CB8AC3E}">
        <p14:creationId xmlns:p14="http://schemas.microsoft.com/office/powerpoint/2010/main" val="63767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COP</a:t>
            </a:r>
            <a:r>
              <a:rPr lang="ja-JP" altLang="en-US" dirty="0" smtClean="0"/>
              <a:t>はコンテキストを明示的に扱い、実行時のシステム配備後であっても、コンテキストの変化に反応して振る舞いを動的に適応させるメカニズムを提供しまう。  </a:t>
            </a:r>
          </a:p>
          <a:p>
            <a:r>
              <a:rPr lang="ja-JP" altLang="en-US" dirty="0" smtClean="0"/>
              <a:t>これらの実現のために</a:t>
            </a:r>
            <a:r>
              <a:rPr lang="en-US" altLang="ja-JP" dirty="0" smtClean="0"/>
              <a:t>COP</a:t>
            </a:r>
            <a:r>
              <a:rPr lang="ja-JP" altLang="en-US" dirty="0" smtClean="0"/>
              <a:t>ではレイヤとレイヤアクティベーションの要素を持ちます． </a:t>
            </a:r>
          </a:p>
          <a:p>
            <a:r>
              <a:rPr lang="ja-JP" altLang="en-US" dirty="0" smtClean="0"/>
              <a:t>レイヤではコンテキストを明示すること</a:t>
            </a:r>
            <a:r>
              <a:rPr lang="en-US" altLang="ja-JP" dirty="0" smtClean="0"/>
              <a:t>, </a:t>
            </a:r>
            <a:r>
              <a:rPr lang="ja-JP" altLang="en-US" dirty="0" smtClean="0"/>
              <a:t>また</a:t>
            </a:r>
            <a:r>
              <a:rPr lang="en-US" altLang="ja-JP" dirty="0" smtClean="0"/>
              <a:t>, </a:t>
            </a:r>
            <a:r>
              <a:rPr lang="ja-JP" altLang="en-US" dirty="0" smtClean="0"/>
              <a:t>そのレイヤに対応するコンテキストでの振る舞いのモジュール化を行います</a:t>
            </a:r>
            <a:r>
              <a:rPr lang="en-US" altLang="ja-JP" dirty="0" smtClean="0"/>
              <a:t>. </a:t>
            </a:r>
          </a:p>
          <a:p>
            <a:r>
              <a:rPr lang="ja-JP" altLang="en-US" dirty="0" smtClean="0"/>
              <a:t>レイヤアクティベーションはレイヤの切り替えを行います． </a:t>
            </a:r>
          </a:p>
          <a:p>
            <a:r>
              <a:rPr lang="ja-JP" altLang="en-US" dirty="0" smtClean="0"/>
              <a:t>つまり，</a:t>
            </a:r>
            <a:r>
              <a:rPr lang="en-US" altLang="ja-JP" dirty="0" smtClean="0"/>
              <a:t>COP</a:t>
            </a:r>
            <a:r>
              <a:rPr lang="ja-JP" altLang="en-US" dirty="0" smtClean="0"/>
              <a:t>はレイヤにコンテキストごとの振る舞いをまとめ，実行時にレイヤアクティベーションによってコンテキストに対応したレイヤをアクティベートすることで振る舞いを動的に変更します． </a:t>
            </a:r>
          </a:p>
          <a:p>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ROS</a:t>
            </a:r>
            <a:r>
              <a:rPr kumimoji="1" lang="ja-JP" altLang="en-US" baseline="0" dirty="0" smtClean="0"/>
              <a:t>，</a:t>
            </a:r>
            <a:r>
              <a:rPr kumimoji="1" lang="en-US" altLang="ja-JP" baseline="0" dirty="0" smtClean="0"/>
              <a:t>COP</a:t>
            </a:r>
            <a:r>
              <a:rPr kumimoji="1" lang="ja-JP" altLang="en-US" baseline="0" dirty="0" smtClean="0"/>
              <a:t>が基本要素</a:t>
            </a:r>
            <a:endParaRPr kumimoji="1" lang="en-US" altLang="ja-JP" baseline="0" dirty="0" smtClean="0"/>
          </a:p>
          <a:p>
            <a:r>
              <a:rPr kumimoji="1" lang="ja-JP" altLang="en-US" baseline="0" dirty="0" smtClean="0"/>
              <a:t>関連研究</a:t>
            </a:r>
            <a:endParaRPr kumimoji="1" lang="en-US" altLang="ja-JP" baseline="0" dirty="0" smtClean="0"/>
          </a:p>
          <a:p>
            <a:pPr marL="171450" indent="-171450">
              <a:buFont typeface="Arial" charset="0"/>
              <a:buChar char="•"/>
            </a:pPr>
            <a:r>
              <a:rPr kumimoji="1" lang="en-US" altLang="ja-JP" baseline="0" dirty="0" smtClean="0"/>
              <a:t>AOP</a:t>
            </a:r>
          </a:p>
          <a:p>
            <a:pPr marL="171450" indent="-171450">
              <a:buFont typeface="Arial" charset="0"/>
              <a:buChar char="•"/>
            </a:pPr>
            <a:r>
              <a:rPr kumimoji="1" lang="en-US" altLang="ja-JP" baseline="0" dirty="0" smtClean="0"/>
              <a:t>JCop (</a:t>
            </a:r>
            <a:r>
              <a:rPr kumimoji="1" lang="ja-JP" altLang="en-US" baseline="0" dirty="0" smtClean="0"/>
              <a:t>その他の</a:t>
            </a:r>
            <a:r>
              <a:rPr kumimoji="1" lang="en-US" altLang="ja-JP" baseline="0" dirty="0" smtClean="0"/>
              <a:t>COP</a:t>
            </a:r>
            <a:r>
              <a:rPr kumimoji="1" lang="ja-JP" altLang="en-US" baseline="0" dirty="0" smtClean="0"/>
              <a:t>言語</a:t>
            </a:r>
            <a:r>
              <a:rPr kumimoji="1" lang="en-US" altLang="ja-JP" baseline="0" dirty="0" smtClean="0"/>
              <a:t>)</a:t>
            </a:r>
          </a:p>
          <a:p>
            <a:pPr marL="171450" indent="-171450">
              <a:buFont typeface="Arial" charset="0"/>
              <a:buChar char="•"/>
            </a:pPr>
            <a:r>
              <a:rPr kumimoji="1" lang="en-US" altLang="ja-JP" baseline="0" dirty="0" smtClean="0"/>
              <a:t>Self adaptive</a:t>
            </a:r>
          </a:p>
          <a:p>
            <a:pPr marL="171450" indent="-171450">
              <a:buFont typeface="Arial" charset="0"/>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a:t>
            </a:fld>
            <a:endParaRPr kumimoji="1" lang="ja-JP" altLang="en-US"/>
          </a:p>
        </p:txBody>
      </p:sp>
    </p:spTree>
    <p:extLst>
      <p:ext uri="{BB962C8B-B14F-4D97-AF65-F5344CB8AC3E}">
        <p14:creationId xmlns:p14="http://schemas.microsoft.com/office/powerpoint/2010/main" val="177202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それでは，提案する</a:t>
            </a:r>
            <a:r>
              <a:rPr lang="en-US" altLang="ja-JP" dirty="0" err="1" smtClean="0"/>
              <a:t>ContextROS</a:t>
            </a:r>
            <a:r>
              <a:rPr lang="ja-JP" altLang="en-US" dirty="0" smtClean="0"/>
              <a:t>について説明していきます． </a:t>
            </a:r>
          </a:p>
          <a:p>
            <a:r>
              <a:rPr lang="ja-JP" altLang="en-US" dirty="0" smtClean="0"/>
              <a:t>まず，</a:t>
            </a:r>
            <a:r>
              <a:rPr lang="en-US" altLang="ja-JP" dirty="0" err="1" smtClean="0"/>
              <a:t>ContextROS</a:t>
            </a:r>
            <a:r>
              <a:rPr lang="ja-JP" altLang="en-US" dirty="0" smtClean="0"/>
              <a:t>の全体像をイメージしやすくするため先程の例で紹介した自動掃除ロボットに</a:t>
            </a:r>
            <a:r>
              <a:rPr lang="en-US" altLang="ja-JP" dirty="0" err="1" smtClean="0"/>
              <a:t>ContextROS</a:t>
            </a:r>
            <a:r>
              <a:rPr lang="ja-JP" altLang="en-US" dirty="0" smtClean="0"/>
              <a:t>を適用した際の設計を示します． </a:t>
            </a:r>
          </a:p>
          <a:p>
            <a:r>
              <a:rPr lang="ja-JP" altLang="en-US" dirty="0" smtClean="0"/>
              <a:t>ここで，注目していただきたいのは，</a:t>
            </a:r>
            <a:r>
              <a:rPr lang="en-US" altLang="ja-JP" dirty="0" smtClean="0"/>
              <a:t>ROS</a:t>
            </a:r>
            <a:r>
              <a:rPr lang="ja-JP" altLang="en-US" dirty="0" smtClean="0"/>
              <a:t>の設計では各ノードにコンテキスト依存な振る舞いが分散していたのが，</a:t>
            </a:r>
            <a:r>
              <a:rPr lang="en-US" altLang="ja-JP" dirty="0" err="1" smtClean="0"/>
              <a:t>ContextROS</a:t>
            </a:r>
            <a:r>
              <a:rPr lang="ja-JP" altLang="en-US" dirty="0" smtClean="0"/>
              <a:t>ではレイヤによってコンテキストごとに振る舞いがモジュール化されている． </a:t>
            </a:r>
          </a:p>
          <a:p>
            <a:r>
              <a:rPr lang="ja-JP" altLang="en-US" dirty="0" smtClean="0"/>
              <a:t>このノードをまたがるレイヤを実現する</a:t>
            </a:r>
            <a:r>
              <a:rPr lang="en-US" altLang="ja-JP" dirty="0" err="1" smtClean="0"/>
              <a:t>ContextROS</a:t>
            </a:r>
            <a:r>
              <a:rPr lang="ja-JP" altLang="en-US" dirty="0" smtClean="0"/>
              <a:t>について詳しく説明していきたいと思います． </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6</a:t>
            </a:fld>
            <a:endParaRPr kumimoji="1" lang="ja-JP" altLang="en-US"/>
          </a:p>
        </p:txBody>
      </p:sp>
    </p:spTree>
    <p:extLst>
      <p:ext uri="{BB962C8B-B14F-4D97-AF65-F5344CB8AC3E}">
        <p14:creationId xmlns:p14="http://schemas.microsoft.com/office/powerpoint/2010/main" val="95013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a:t>
            </a:r>
            <a:r>
              <a:rPr lang="en-US" altLang="ja-JP" dirty="0" err="1" smtClean="0"/>
              <a:t>ContextROS</a:t>
            </a:r>
            <a:r>
              <a:rPr lang="ja-JP" altLang="en-US" dirty="0" smtClean="0"/>
              <a:t>の設計について説明します．</a:t>
            </a:r>
            <a:endParaRPr lang="en-US" altLang="ja-JP" dirty="0" smtClean="0"/>
          </a:p>
          <a:p>
            <a:r>
              <a:rPr lang="en-US" altLang="ja-JP" dirty="0" err="1" smtClean="0"/>
              <a:t>ContextROS</a:t>
            </a:r>
            <a:r>
              <a:rPr lang="ja-JP" altLang="en-US" dirty="0" smtClean="0"/>
              <a:t>ではノードをまたがる</a:t>
            </a:r>
            <a:r>
              <a:rPr lang="en-US" altLang="ja-JP" dirty="0" smtClean="0"/>
              <a:t>COP</a:t>
            </a:r>
            <a:r>
              <a:rPr lang="ja-JP" altLang="en-US" dirty="0" smtClean="0"/>
              <a:t>を実現するためにレイヤマネージャと下層</a:t>
            </a:r>
            <a:r>
              <a:rPr lang="en-US" altLang="ja-JP" dirty="0" smtClean="0"/>
              <a:t>COP</a:t>
            </a:r>
            <a:r>
              <a:rPr lang="ja-JP" altLang="en-US" dirty="0" smtClean="0"/>
              <a:t>言語の</a:t>
            </a:r>
            <a:r>
              <a:rPr lang="en-US" altLang="ja-JP" dirty="0" smtClean="0"/>
              <a:t>2</a:t>
            </a:r>
            <a:r>
              <a:rPr lang="ja-JP" altLang="en-US" dirty="0" smtClean="0"/>
              <a:t>つの要素から構成されます． </a:t>
            </a:r>
          </a:p>
          <a:p>
            <a:r>
              <a:rPr lang="ja-JP" altLang="en-US" dirty="0" smtClean="0"/>
              <a:t>レイヤマネージャではノード間でのレイヤ情報の管理を行います．</a:t>
            </a:r>
            <a:endParaRPr lang="en-US" altLang="ja-JP" dirty="0" smtClean="0"/>
          </a:p>
          <a:p>
            <a:r>
              <a:rPr lang="ja-JP" altLang="en-US" dirty="0" smtClean="0"/>
              <a:t>レイヤアクティベーションが行われた際には，レイヤマネージャ同士が新たなレイヤの情報を送受信することでレイヤ情報の共有を行います． </a:t>
            </a:r>
          </a:p>
          <a:p>
            <a:r>
              <a:rPr lang="ja-JP" altLang="en-US" dirty="0" smtClean="0"/>
              <a:t>もう一つの構成要素である下層</a:t>
            </a:r>
            <a:r>
              <a:rPr lang="en-US" altLang="ja-JP" dirty="0" smtClean="0"/>
              <a:t>COP</a:t>
            </a:r>
            <a:r>
              <a:rPr lang="ja-JP" altLang="en-US" dirty="0" smtClean="0"/>
              <a:t>言語ではコンテキストを明示するレイヤを提供し，コンテキストに応じた振る舞いの変更を行うという単一ノードでの</a:t>
            </a:r>
            <a:r>
              <a:rPr lang="en-US" altLang="ja-JP" dirty="0" smtClean="0"/>
              <a:t>COP</a:t>
            </a:r>
            <a:r>
              <a:rPr lang="ja-JP" altLang="en-US" dirty="0" smtClean="0"/>
              <a:t>の機能を提供します．</a:t>
            </a:r>
          </a:p>
          <a:p>
            <a:r>
              <a:rPr kumimoji="1" lang="ja-JP" altLang="en-US" dirty="0" smtClean="0"/>
              <a:t>この</a:t>
            </a:r>
            <a:r>
              <a:rPr kumimoji="1" lang="en-US" altLang="ja-JP" dirty="0" smtClean="0"/>
              <a:t>COP</a:t>
            </a:r>
            <a:r>
              <a:rPr kumimoji="1" lang="ja-JP" altLang="en-US" dirty="0" smtClean="0"/>
              <a:t>と通信を分離することで各ノード毎に異なる</a:t>
            </a:r>
            <a:r>
              <a:rPr kumimoji="1" lang="en-US" altLang="ja-JP" dirty="0" smtClean="0"/>
              <a:t>COP</a:t>
            </a:r>
            <a:r>
              <a:rPr kumimoji="1" lang="ja-JP" altLang="en-US" dirty="0" smtClean="0"/>
              <a:t>言語を用いることも可能になると考えています．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7</a:t>
            </a:fld>
            <a:endParaRPr kumimoji="1" lang="ja-JP" altLang="en-US"/>
          </a:p>
        </p:txBody>
      </p:sp>
    </p:spTree>
    <p:extLst>
      <p:ext uri="{BB962C8B-B14F-4D97-AF65-F5344CB8AC3E}">
        <p14:creationId xmlns:p14="http://schemas.microsoft.com/office/powerpoint/2010/main" val="21259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smtClean="0"/>
              <a:t>ContextROS</a:t>
            </a:r>
            <a:r>
              <a:rPr lang="ja-JP" altLang="en-US" dirty="0" smtClean="0"/>
              <a:t>のプロトタイプ実装の概要を</a:t>
            </a:r>
            <a:r>
              <a:rPr lang="ja-JP" altLang="en-US" dirty="0" smtClean="0"/>
              <a:t>説明します． </a:t>
            </a:r>
            <a:endParaRPr lang="ja-JP" altLang="en-US" dirty="0" smtClean="0"/>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a:t>
            </a:r>
            <a:r>
              <a:rPr lang="ja-JP" altLang="en-US" dirty="0" smtClean="0"/>
              <a:t>行います． </a:t>
            </a:r>
            <a:endParaRPr lang="ja-JP" altLang="en-US" dirty="0" smtClean="0"/>
          </a:p>
          <a:p>
            <a:r>
              <a:rPr lang="ja-JP" altLang="en-US" dirty="0" smtClean="0"/>
              <a:t>具体的な方法としてプリコンパイラを用いて</a:t>
            </a:r>
            <a:r>
              <a:rPr lang="en-US" altLang="ja-JP" dirty="0" smtClean="0"/>
              <a:t>COP</a:t>
            </a:r>
            <a:r>
              <a:rPr lang="ja-JP" altLang="en-US" dirty="0" smtClean="0"/>
              <a:t>を</a:t>
            </a:r>
            <a:r>
              <a:rPr lang="ja-JP" altLang="en-US" dirty="0" smtClean="0"/>
              <a:t>実現します．</a:t>
            </a:r>
            <a:endParaRPr lang="ja-JP" altLang="en-US" dirty="0" smtClean="0"/>
          </a:p>
          <a:p>
            <a:r>
              <a:rPr lang="ja-JP" altLang="en-US" dirty="0" smtClean="0"/>
              <a:t>まず，コンテキスト依存な振る舞いを記述したレイヤ記述を解釈し，記述された振る舞いをレイヤによって変更する関数を生成するプリコンパイラを用意</a:t>
            </a:r>
            <a:r>
              <a:rPr lang="ja-JP" altLang="en-US" dirty="0" smtClean="0"/>
              <a:t>しました． </a:t>
            </a:r>
            <a:endParaRPr lang="ja-JP" altLang="en-US" dirty="0" smtClean="0"/>
          </a:p>
          <a:p>
            <a:r>
              <a:rPr lang="ja-JP" altLang="en-US" dirty="0" smtClean="0"/>
              <a:t>それでは，そのレイヤ記述とその解釈について</a:t>
            </a:r>
            <a:r>
              <a:rPr lang="ja-JP" altLang="en-US" dirty="0" smtClean="0"/>
              <a:t>説明します． </a:t>
            </a:r>
            <a:endParaRPr lang="ja-JP" altLang="en-US"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8</a:t>
            </a:fld>
            <a:endParaRPr kumimoji="1" lang="ja-JP" altLang="en-US"/>
          </a:p>
        </p:txBody>
      </p:sp>
    </p:spTree>
    <p:extLst>
      <p:ext uri="{BB962C8B-B14F-4D97-AF65-F5344CB8AC3E}">
        <p14:creationId xmlns:p14="http://schemas.microsoft.com/office/powerpoint/2010/main" val="144259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1" y="6398324"/>
            <a:ext cx="9141619" cy="475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266031"/>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3840479"/>
            <a:ext cx="7543800" cy="175814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CFA5E4-C6C2-7C49-9A94-96F9BDAC2125}"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46837"/>
            <a:ext cx="984019" cy="365125"/>
          </a:xfrm>
        </p:spPr>
        <p:txBody>
          <a:bodyPr/>
          <a:lstStyle>
            <a:lvl1pPr>
              <a:defRPr sz="2000" baseline="0"/>
            </a:lvl1pPr>
          </a:lstStyle>
          <a:p>
            <a:fld id="{874224F4-E8E7-214B-AE1E-E0AB1FB5763D}" type="slidenum">
              <a:rPr lang="ja-JP" altLang="en-US" smtClean="0"/>
              <a:pPr/>
              <a:t>‹#›</a:t>
            </a:fld>
            <a:endParaRPr lang="ja-JP" altLang="en-US" dirty="0"/>
          </a:p>
        </p:txBody>
      </p:sp>
      <p:cxnSp>
        <p:nvCxnSpPr>
          <p:cNvPr id="9" name="Straight Connector 8"/>
          <p:cNvCxnSpPr/>
          <p:nvPr/>
        </p:nvCxnSpPr>
        <p:spPr>
          <a:xfrm flipV="1">
            <a:off x="864352" y="3423587"/>
            <a:ext cx="7461016"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826543" y="415158"/>
            <a:ext cx="7543800" cy="77428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3F68ED3-D2FE-AC44-A623-A2FCCCA56457}"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EACEF3-74CF-8541-81BC-D4195DC54966}"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1" y="163276"/>
            <a:ext cx="8832891" cy="792088"/>
          </a:xfrm>
        </p:spPr>
        <p:txBody>
          <a:bodyPr>
            <a:normAutofit/>
          </a:bodyPr>
          <a:lstStyle>
            <a:lvl1pPr>
              <a:defRPr sz="4400" baseline="0">
                <a:solidFill>
                  <a:schemeClr val="tx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179512" y="1124744"/>
            <a:ext cx="8832891" cy="4417763"/>
          </a:xfrm>
        </p:spPr>
        <p:txBody>
          <a:bodyPr/>
          <a:lstStyle>
            <a:lvl1pPr>
              <a:lnSpc>
                <a:spcPct val="100000"/>
              </a:lnSpc>
              <a:defRPr sz="2800" baseline="0"/>
            </a:lvl1pPr>
            <a:lvl2pPr>
              <a:lnSpc>
                <a:spcPct val="100000"/>
              </a:lnSpc>
              <a:defRPr sz="2400" baseline="0"/>
            </a:lvl2pPr>
            <a:lvl3pPr>
              <a:lnSpc>
                <a:spcPct val="100000"/>
              </a:lnSpc>
              <a:defRPr sz="2000" baseline="0"/>
            </a:lvl3pPr>
            <a:lvl4pPr>
              <a:lnSpc>
                <a:spcPct val="100000"/>
              </a:lnSpc>
              <a:defRPr/>
            </a:lvl4pPr>
            <a:lvl5pPr>
              <a:lnSpc>
                <a:spcPct val="100000"/>
              </a:lnSpc>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sz="2000" baseline="0"/>
            </a:lvl1pPr>
          </a:lstStyle>
          <a:p>
            <a:fld id="{07A73948-3528-6F4C-9002-C612B6295F88}" type="datetime1">
              <a:rPr lang="ja-JP" altLang="en-US" smtClean="0"/>
              <a:t>2017/11/18</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59785"/>
            <a:ext cx="984019" cy="365125"/>
          </a:xfrm>
        </p:spPr>
        <p:txBody>
          <a:bodyPr/>
          <a:lstStyle>
            <a:lvl1pPr>
              <a:defRPr sz="2000" baseline="0"/>
            </a:lvl1pPr>
          </a:lstStyle>
          <a:p>
            <a:fld id="{874224F4-E8E7-214B-AE1E-E0AB1FB5763D}" type="slidenum">
              <a:rPr lang="ja-JP" altLang="en-US" smtClean="0"/>
              <a:pPr/>
              <a:t>‹#›</a:t>
            </a:fld>
            <a:endParaRPr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B0F4BE4-C67C-A945-A9A5-0A64B84C40A6}"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2098F5-12C5-5D4E-BF71-C4359F06D429}" type="datetime1">
              <a:rPr kumimoji="1" lang="ja-JP" altLang="en-US" smtClean="0"/>
              <a:t>2017/11/18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292504C-7963-2F4B-9CD7-E78847EB02B8}" type="datetime1">
              <a:rPr kumimoji="1" lang="ja-JP" altLang="en-US" smtClean="0"/>
              <a:t>2017/11/18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792129" y="620688"/>
            <a:ext cx="7543800" cy="696816"/>
          </a:xfrm>
        </p:spPr>
        <p:txBody>
          <a:bodyPr>
            <a:normAutofit/>
          </a:bodyPr>
          <a:lstStyle>
            <a:lvl1pPr>
              <a:defRPr sz="4400" baseline="0"/>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4B890484-26DF-1A4B-AB38-2EE73884E6A0}" type="datetime1">
              <a:rPr kumimoji="1" lang="ja-JP" altLang="en-US" smtClean="0"/>
              <a:t>2017/11/18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384DFA-4734-4D4D-B38A-0AC848692BEB}" type="datetime1">
              <a:rPr kumimoji="1" lang="ja-JP" altLang="en-US" smtClean="0"/>
              <a:t>2017/11/18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272BF69-D65A-904B-9AF0-2E8CD28A7F31}" type="datetime1">
              <a:rPr kumimoji="1" lang="ja-JP" altLang="en-US" smtClean="0"/>
              <a:t>2017/11/18</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D6F1DF-273A-6548-8AAB-853D4D43FFA1}" type="datetime1">
              <a:rPr kumimoji="1" lang="ja-JP" altLang="en-US" smtClean="0"/>
              <a:t>2017/11/18</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9512" y="165506"/>
            <a:ext cx="7543800" cy="774280"/>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484784"/>
            <a:ext cx="7543801" cy="4384309"/>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8852BF0-36C6-044B-9585-3AFD0036DACF}" type="datetime1">
              <a:rPr kumimoji="1" lang="ja-JP" altLang="en-US" smtClean="0"/>
              <a:t>2017/11/18</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74224F4-E8E7-214B-AE1E-E0AB1FB5763D}" type="slidenum">
              <a:rPr kumimoji="1" lang="ja-JP" altLang="en-US" smtClean="0"/>
              <a:t>‹#›</a:t>
            </a:fld>
            <a:endParaRPr kumimoji="1" lang="ja-JP" altLang="en-US"/>
          </a:p>
        </p:txBody>
      </p:sp>
      <p:cxnSp>
        <p:nvCxnSpPr>
          <p:cNvPr id="10" name="Straight Connector 9"/>
          <p:cNvCxnSpPr/>
          <p:nvPr/>
        </p:nvCxnSpPr>
        <p:spPr>
          <a:xfrm>
            <a:off x="196648" y="1019562"/>
            <a:ext cx="87678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4492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lk-emb/mR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3528" y="836712"/>
            <a:ext cx="8580018" cy="2266031"/>
          </a:xfrm>
        </p:spPr>
        <p:txBody>
          <a:bodyPr>
            <a:normAutofit/>
          </a:bodyPr>
          <a:lstStyle/>
          <a:p>
            <a:pPr algn="ctr"/>
            <a:r>
              <a:rPr lang="en-US" altLang="ja-JP" sz="3400" dirty="0" smtClean="0">
                <a:latin typeface="+mj-ea"/>
              </a:rPr>
              <a:t>ContextROS</a:t>
            </a:r>
            <a:r>
              <a:rPr lang="ja-JP" altLang="en-US" sz="3400" dirty="0" smtClean="0">
                <a:latin typeface="+mj-ea"/>
              </a:rPr>
              <a:t>：</a:t>
            </a:r>
            <a:r>
              <a:rPr lang="ja-JP" altLang="en-US" sz="3400" dirty="0" smtClean="0"/>
              <a:t>ロボットオペレーティングシステム</a:t>
            </a:r>
            <a:r>
              <a:rPr lang="ja-JP" altLang="en-US" sz="3400" dirty="0"/>
              <a:t>へのコンテキスト指向プログラミングの適用</a:t>
            </a:r>
            <a:endParaRPr kumimoji="1" lang="ja-JP" altLang="en-US" sz="3400" dirty="0">
              <a:solidFill>
                <a:schemeClr val="tx1"/>
              </a:solidFill>
              <a:latin typeface="+mj-ea"/>
              <a:cs typeface="Hiragino Kaku Gothic Pro W6" charset="-128"/>
            </a:endParaRPr>
          </a:p>
        </p:txBody>
      </p:sp>
      <p:sp>
        <p:nvSpPr>
          <p:cNvPr id="5" name="テキスト ボックス 4"/>
          <p:cNvSpPr txBox="1"/>
          <p:nvPr/>
        </p:nvSpPr>
        <p:spPr>
          <a:xfrm>
            <a:off x="827584" y="4077072"/>
            <a:ext cx="7560840" cy="1384995"/>
          </a:xfrm>
          <a:prstGeom prst="rect">
            <a:avLst/>
          </a:prstGeom>
          <a:noFill/>
        </p:spPr>
        <p:txBody>
          <a:bodyPr wrap="square" rtlCol="0">
            <a:spAutoFit/>
          </a:bodyPr>
          <a:lstStyle/>
          <a:p>
            <a:pPr algn="ctr"/>
            <a:r>
              <a:rPr lang="ja-JP" altLang="en-US" sz="2800" dirty="0" smtClean="0"/>
              <a:t>九州大学</a:t>
            </a:r>
            <a:r>
              <a:rPr lang="ja-JP" altLang="en-US" sz="2800" dirty="0"/>
              <a:t>　</a:t>
            </a:r>
            <a:r>
              <a:rPr lang="ja-JP" altLang="en-US" sz="2800" dirty="0" smtClean="0"/>
              <a:t>大学院</a:t>
            </a:r>
            <a:r>
              <a:rPr lang="ja-JP" altLang="en-US" sz="2800" dirty="0"/>
              <a:t>　</a:t>
            </a:r>
            <a:r>
              <a:rPr lang="ja-JP" altLang="en-US" sz="2800" dirty="0" smtClean="0"/>
              <a:t>システム情報科学府</a:t>
            </a:r>
            <a:endParaRPr lang="en-US" altLang="ja-JP" sz="2800" dirty="0" smtClean="0"/>
          </a:p>
          <a:p>
            <a:pPr algn="ctr"/>
            <a:r>
              <a:rPr kumimoji="1" lang="ja-JP" altLang="en-US" sz="2800" dirty="0" smtClean="0"/>
              <a:t>修士</a:t>
            </a:r>
            <a:r>
              <a:rPr lang="en-US" altLang="ja-JP" sz="2800" dirty="0"/>
              <a:t>1</a:t>
            </a:r>
            <a:r>
              <a:rPr kumimoji="1" lang="ja-JP" altLang="en-US" sz="2800" dirty="0" smtClean="0"/>
              <a:t>年　佐伯優太</a:t>
            </a:r>
            <a:endParaRPr kumimoji="1" lang="en-US" altLang="ja-JP" sz="2800" dirty="0" smtClean="0"/>
          </a:p>
          <a:p>
            <a:pPr algn="ctr"/>
            <a:r>
              <a:rPr lang="en-US" altLang="ja-JP" sz="2800" dirty="0" smtClean="0"/>
              <a:t>2017/11/20</a:t>
            </a:r>
            <a:endParaRPr kumimoji="1" lang="en-US" altLang="ja-JP" sz="2800" dirty="0" smtClean="0"/>
          </a:p>
        </p:txBody>
      </p:sp>
    </p:spTree>
    <p:extLst>
      <p:ext uri="{BB962C8B-B14F-4D97-AF65-F5344CB8AC3E}">
        <p14:creationId xmlns:p14="http://schemas.microsoft.com/office/powerpoint/2010/main" val="1650897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p>
          <a:p>
            <a:r>
              <a:rPr lang="en-US" altLang="ja-JP" sz="2200" dirty="0" smtClean="0"/>
              <a:t>    void clean(){/*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 </a:t>
            </a:r>
            <a:r>
              <a:rPr lang="ja-JP" altLang="en-US" sz="2400" dirty="0" smtClean="0"/>
              <a:t>屋外</a:t>
            </a:r>
            <a:r>
              <a:rPr lang="ja-JP" altLang="en-US" sz="2400" dirty="0"/>
              <a:t>での振る舞い</a:t>
            </a:r>
            <a:r>
              <a:rPr lang="en-US" altLang="ja-JP" sz="2400" dirty="0"/>
              <a:t> </a:t>
            </a:r>
            <a:r>
              <a:rPr lang="en-US" altLang="ja-JP" sz="2200" dirty="0" smtClean="0"/>
              <a:t>*/}</a:t>
            </a:r>
          </a:p>
          <a:p>
            <a:r>
              <a:rPr kumimoji="1" lang="en-US" altLang="ja-JP" sz="2200" dirty="0" smtClean="0"/>
              <a:t>    </a:t>
            </a:r>
            <a:r>
              <a:rPr lang="en-US" altLang="ja-JP" sz="2200" dirty="0" smtClean="0"/>
              <a:t>void clean(){/* </a:t>
            </a:r>
            <a:r>
              <a:rPr lang="ja-JP" altLang="en-US" sz="2400" dirty="0" smtClean="0"/>
              <a:t>屋外</a:t>
            </a:r>
            <a:r>
              <a:rPr lang="ja-JP" altLang="en-US" sz="2400" dirty="0"/>
              <a:t>での振る舞い</a:t>
            </a:r>
            <a:r>
              <a:rPr lang="en-US" altLang="ja-JP" sz="2200" dirty="0" smtClean="0"/>
              <a:t> */}</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9</a:t>
            </a:fld>
            <a:endParaRPr lang="ja-JP" altLang="en-US" dirty="0"/>
          </a:p>
        </p:txBody>
      </p:sp>
    </p:spTree>
    <p:extLst>
      <p:ext uri="{BB962C8B-B14F-4D97-AF65-F5344CB8AC3E}">
        <p14:creationId xmlns:p14="http://schemas.microsoft.com/office/powerpoint/2010/main" val="547940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10</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2982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11</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1007338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12</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1715145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13</a:t>
            </a:fld>
            <a:endParaRPr lang="ja-JP" altLang="en-US" dirty="0"/>
          </a:p>
        </p:txBody>
      </p:sp>
    </p:spTree>
    <p:extLst>
      <p:ext uri="{BB962C8B-B14F-4D97-AF65-F5344CB8AC3E}">
        <p14:creationId xmlns:p14="http://schemas.microsoft.com/office/powerpoint/2010/main" val="592514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2017/11/20</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14</a:t>
            </a:fld>
            <a:endParaRPr lang="ja-JP" altLang="en-US" dirty="0"/>
          </a:p>
        </p:txBody>
      </p:sp>
    </p:spTree>
    <p:extLst>
      <p:ext uri="{BB962C8B-B14F-4D97-AF65-F5344CB8AC3E}">
        <p14:creationId xmlns:p14="http://schemas.microsoft.com/office/powerpoint/2010/main" val="212773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lstStyle/>
          <a:p>
            <a:pPr>
              <a:buFont typeface="Wingdings" charset="2"/>
              <a:buChar char="l"/>
            </a:pPr>
            <a:r>
              <a:rPr lang="en-US" altLang="ja-JP" dirty="0"/>
              <a:t> </a:t>
            </a:r>
            <a:r>
              <a:rPr lang="ja-JP" altLang="en-US" dirty="0" smtClean="0">
                <a:solidFill>
                  <a:schemeClr val="tx1"/>
                </a:solidFill>
              </a:rPr>
              <a:t>実際のアプリケーションを用いたケーススタディ</a:t>
            </a:r>
            <a:endParaRPr kumimoji="1" lang="en-US" altLang="ja-JP" dirty="0" smtClean="0"/>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a:t>
            </a:r>
            <a:r>
              <a:rPr lang="ja-JP" altLang="en-US" dirty="0" smtClean="0">
                <a:solidFill>
                  <a:schemeClr val="tx1"/>
                </a:solidFill>
              </a:rPr>
              <a:t>通信の方法</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通信時間の影響の確認</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同期</a:t>
            </a:r>
            <a:r>
              <a:rPr lang="ja-JP" altLang="en-US" dirty="0">
                <a:solidFill>
                  <a:schemeClr val="tx1"/>
                </a:solidFill>
              </a:rPr>
              <a:t>通信</a:t>
            </a:r>
            <a:r>
              <a:rPr lang="en-US" altLang="ja-JP" dirty="0">
                <a:solidFill>
                  <a:schemeClr val="tx1"/>
                </a:solidFill>
              </a:rPr>
              <a:t> or </a:t>
            </a:r>
            <a:r>
              <a:rPr lang="ja-JP" altLang="en-US" dirty="0">
                <a:solidFill>
                  <a:schemeClr val="tx1"/>
                </a:solidFill>
              </a:rPr>
              <a:t>非同期通信</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a:t>
            </a:r>
            <a:r>
              <a:rPr lang="ja-JP" altLang="en-US" dirty="0">
                <a:solidFill>
                  <a:schemeClr val="tx1"/>
                </a:solidFill>
              </a:rPr>
              <a:t>の一貫性</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アクティベーションされるレイヤの順序</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r>
              <a:rPr lang="ja-JP" altLang="en-US" dirty="0">
                <a:solidFill>
                  <a:schemeClr val="tx1"/>
                </a:solidFill>
              </a:rPr>
              <a:t>相互作用の問題</a:t>
            </a:r>
            <a:r>
              <a:rPr lang="en-US" altLang="ja-JP" baseline="30000" dirty="0" smtClean="0">
                <a:solidFill>
                  <a:schemeClr val="tx1"/>
                </a:solidFill>
              </a:rPr>
              <a:t>[3]</a:t>
            </a:r>
            <a:endParaRPr kumimoji="1" lang="en-US" altLang="ja-JP" baseline="300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複数のレイヤの</a:t>
            </a:r>
            <a:r>
              <a:rPr lang="ja-JP" altLang="en-US" dirty="0" smtClean="0">
                <a:solidFill>
                  <a:schemeClr val="tx1"/>
                </a:solidFill>
              </a:rPr>
              <a:t>アクティベーションに</a:t>
            </a:r>
            <a:r>
              <a:rPr lang="ja-JP" altLang="en-US" dirty="0">
                <a:solidFill>
                  <a:schemeClr val="tx1"/>
                </a:solidFill>
              </a:rPr>
              <a:t>よって発生する課題</a:t>
            </a: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15</a:t>
            </a:fld>
            <a:endParaRPr lang="ja-JP" altLang="en-US" dirty="0"/>
          </a:p>
        </p:txBody>
      </p:sp>
      <p:sp>
        <p:nvSpPr>
          <p:cNvPr id="4" name="テキスト ボックス 3"/>
          <p:cNvSpPr txBox="1"/>
          <p:nvPr/>
        </p:nvSpPr>
        <p:spPr>
          <a:xfrm>
            <a:off x="179510" y="5210616"/>
            <a:ext cx="8832891" cy="1477328"/>
          </a:xfrm>
          <a:prstGeom prst="rect">
            <a:avLst/>
          </a:prstGeom>
          <a:noFill/>
        </p:spPr>
        <p:txBody>
          <a:bodyPr wrap="square" rtlCol="0">
            <a:spAutoFit/>
          </a:bodyPr>
          <a:lstStyle/>
          <a:p>
            <a:r>
              <a:rPr lang="en-US" altLang="ja-JP" dirty="0"/>
              <a:t>[3] Watanabe, H., </a:t>
            </a:r>
            <a:r>
              <a:rPr lang="en-US" altLang="ja-JP" dirty="0" err="1"/>
              <a:t>Tanigawa</a:t>
            </a:r>
            <a:r>
              <a:rPr lang="en-US" altLang="ja-JP" dirty="0"/>
              <a:t>, I., </a:t>
            </a:r>
            <a:r>
              <a:rPr lang="en-US" altLang="ja-JP" dirty="0" err="1"/>
              <a:t>Sugaya</a:t>
            </a:r>
            <a:r>
              <a:rPr lang="en-US" altLang="ja-JP" dirty="0"/>
              <a:t>, M., Ogura, N. and </a:t>
            </a:r>
            <a:r>
              <a:rPr lang="en-US" altLang="ja-JP" dirty="0" err="1"/>
              <a:t>Hisazumi</a:t>
            </a:r>
            <a:r>
              <a:rPr lang="en-US" altLang="ja-JP" dirty="0"/>
              <a:t>, K.: A layer-structure diagram and a layer-interaction diagram towards a context-oriented development methodology for embedded systems, Companion Proceedings of the 15th International Conference on Modularity, ACM, pp. 125–130 (2016).</a:t>
            </a:r>
            <a:endParaRPr lang="ja-JP" altLang="en-US" dirty="0"/>
          </a:p>
          <a:p>
            <a:endParaRPr kumimoji="1" lang="ja-JP" altLang="en-US" dirty="0"/>
          </a:p>
        </p:txBody>
      </p:sp>
    </p:spTree>
    <p:extLst>
      <p:ext uri="{BB962C8B-B14F-4D97-AF65-F5344CB8AC3E}">
        <p14:creationId xmlns:p14="http://schemas.microsoft.com/office/powerpoint/2010/main" val="1544701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自動掃除・警備ロボット</a:t>
            </a:r>
            <a:endParaRPr kumimoji="1" lang="ja-JP" altLang="en-US" dirty="0"/>
          </a:p>
        </p:txBody>
      </p:sp>
      <p:sp>
        <p:nvSpPr>
          <p:cNvPr id="3" name="コンテンツ プレースホルダー 2"/>
          <p:cNvSpPr>
            <a:spLocks noGrp="1"/>
          </p:cNvSpPr>
          <p:nvPr>
            <p:ph idx="1"/>
          </p:nvPr>
        </p:nvSpPr>
        <p:spPr>
          <a:xfrm>
            <a:off x="179512" y="1124744"/>
            <a:ext cx="8832891" cy="5112568"/>
          </a:xfrm>
        </p:spPr>
        <p:txBody>
          <a:bodyPr>
            <a:normAutofit lnSpcReduction="10000"/>
          </a:bodyPr>
          <a:lstStyle/>
          <a:p>
            <a:r>
              <a:rPr lang="ja-JP" altLang="en-US" dirty="0">
                <a:solidFill>
                  <a:schemeClr val="tx1"/>
                </a:solidFill>
              </a:rPr>
              <a:t>複数のロボットによる掃除を</a:t>
            </a:r>
            <a:r>
              <a:rPr lang="ja-JP" altLang="en-US" dirty="0" smtClean="0">
                <a:solidFill>
                  <a:schemeClr val="tx1"/>
                </a:solidFill>
              </a:rPr>
              <a:t>行い，侵入者</a:t>
            </a:r>
            <a:r>
              <a:rPr lang="ja-JP" altLang="en-US" dirty="0">
                <a:solidFill>
                  <a:schemeClr val="tx1"/>
                </a:solidFill>
              </a:rPr>
              <a:t>がいる場合はカメラで侵入者を撮影する</a:t>
            </a:r>
            <a:r>
              <a:rPr lang="ja-JP" altLang="en-US" dirty="0" smtClean="0">
                <a:solidFill>
                  <a:schemeClr val="tx1"/>
                </a:solidFill>
              </a:rPr>
              <a:t>．</a:t>
            </a:r>
            <a:endParaRPr lang="en-US" altLang="ja-JP" dirty="0" smtClean="0">
              <a:solidFill>
                <a:schemeClr val="tx1"/>
              </a:solidFill>
            </a:endParaRPr>
          </a:p>
          <a:p>
            <a:pPr marL="0" indent="0">
              <a:buNone/>
            </a:pPr>
            <a:r>
              <a:rPr lang="ja-JP" altLang="en-US" b="1" dirty="0" smtClean="0">
                <a:solidFill>
                  <a:schemeClr val="tx1"/>
                </a:solidFill>
              </a:rPr>
              <a:t>コンテキスト</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00B050"/>
                </a:solidFill>
              </a:rPr>
              <a:t>掃除</a:t>
            </a:r>
            <a:endParaRPr lang="en-US" altLang="ja-JP" b="1" dirty="0" smtClean="0">
              <a:solidFill>
                <a:srgbClr val="00B050"/>
              </a:solidFill>
            </a:endParaRPr>
          </a:p>
          <a:p>
            <a:pPr lvl="1">
              <a:buFont typeface="Wingdings" charset="2"/>
              <a:buChar char="Ø"/>
            </a:pPr>
            <a:r>
              <a:rPr lang="en-US" altLang="ja-JP" b="1" dirty="0">
                <a:solidFill>
                  <a:schemeClr val="tx1"/>
                </a:solidFill>
              </a:rPr>
              <a:t> </a:t>
            </a:r>
            <a:r>
              <a:rPr lang="ja-JP" altLang="en-US" b="1" dirty="0" smtClean="0">
                <a:solidFill>
                  <a:schemeClr val="tx1"/>
                </a:solidFill>
              </a:rPr>
              <a:t>集中モード：</a:t>
            </a:r>
            <a:r>
              <a:rPr lang="ja-JP" altLang="en-US" dirty="0">
                <a:solidFill>
                  <a:schemeClr val="tx1"/>
                </a:solidFill>
              </a:rPr>
              <a:t>複数のロボットで協調掃除を行う</a:t>
            </a:r>
            <a:endParaRPr lang="en-US" altLang="ja-JP" b="1" dirty="0" smtClean="0">
              <a:solidFill>
                <a:schemeClr val="tx1"/>
              </a:solidFill>
            </a:endParaRPr>
          </a:p>
          <a:p>
            <a:pPr lvl="1">
              <a:buFont typeface="Wingdings" charset="2"/>
              <a:buChar char="Ø"/>
            </a:pPr>
            <a:r>
              <a:rPr lang="en-US" altLang="ja-JP" b="1" dirty="0">
                <a:solidFill>
                  <a:schemeClr val="tx1"/>
                </a:solidFill>
              </a:rPr>
              <a:t> </a:t>
            </a:r>
            <a:r>
              <a:rPr lang="ja-JP" altLang="en-US" b="1" dirty="0" smtClean="0">
                <a:solidFill>
                  <a:schemeClr val="tx1"/>
                </a:solidFill>
              </a:rPr>
              <a:t>分散モード：</a:t>
            </a:r>
            <a:r>
              <a:rPr lang="ja-JP" altLang="en-US" dirty="0">
                <a:solidFill>
                  <a:schemeClr val="tx1"/>
                </a:solidFill>
              </a:rPr>
              <a:t>各自がそれぞれ掃除を行う</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0070C0"/>
                </a:solidFill>
              </a:rPr>
              <a:t>警備</a:t>
            </a:r>
            <a:endParaRPr lang="en-US" altLang="ja-JP" b="1" dirty="0" smtClean="0">
              <a:solidFill>
                <a:srgbClr val="0070C0"/>
              </a:solidFill>
            </a:endParaRPr>
          </a:p>
          <a:p>
            <a:pPr lvl="1">
              <a:buFont typeface="Wingdings" charset="2"/>
              <a:buChar char="Ø"/>
            </a:pPr>
            <a:r>
              <a:rPr lang="en-US" altLang="ja-JP" b="1" dirty="0" smtClean="0">
                <a:solidFill>
                  <a:schemeClr val="tx1"/>
                </a:solidFill>
              </a:rPr>
              <a:t> </a:t>
            </a:r>
            <a:r>
              <a:rPr lang="ja-JP" altLang="en-US" b="1" dirty="0" smtClean="0">
                <a:solidFill>
                  <a:schemeClr val="tx1"/>
                </a:solidFill>
              </a:rPr>
              <a:t>警備モード：</a:t>
            </a:r>
            <a:r>
              <a:rPr lang="en-US" altLang="ja-JP" b="1" dirty="0" smtClean="0">
                <a:solidFill>
                  <a:schemeClr val="tx1"/>
                </a:solidFill>
              </a:rPr>
              <a:t/>
            </a:r>
            <a:br>
              <a:rPr lang="en-US" altLang="ja-JP" b="1" dirty="0" smtClean="0">
                <a:solidFill>
                  <a:schemeClr val="tx1"/>
                </a:solidFill>
              </a:rPr>
            </a:br>
            <a:r>
              <a:rPr lang="ja-JP" altLang="en-US" dirty="0" smtClean="0">
                <a:solidFill>
                  <a:schemeClr val="tx1"/>
                </a:solidFill>
              </a:rPr>
              <a:t>家主</a:t>
            </a:r>
            <a:r>
              <a:rPr lang="ja-JP" altLang="en-US" dirty="0">
                <a:solidFill>
                  <a:schemeClr val="tx1"/>
                </a:solidFill>
              </a:rPr>
              <a:t>がおらず、侵入者発見時、カメラ撮影・家主への通報を行う</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FF5F5D"/>
                </a:solidFill>
              </a:rPr>
              <a:t>例外</a:t>
            </a:r>
            <a:endParaRPr lang="en-US" altLang="ja-JP" b="1" dirty="0" smtClean="0">
              <a:solidFill>
                <a:srgbClr val="FF5F5D"/>
              </a:solidFill>
            </a:endParaRPr>
          </a:p>
          <a:p>
            <a:pPr lvl="1">
              <a:buFont typeface="Wingdings" charset="2"/>
              <a:buChar char="Ø"/>
            </a:pPr>
            <a:r>
              <a:rPr lang="en-US" altLang="ja-JP" b="1" dirty="0" smtClean="0">
                <a:solidFill>
                  <a:schemeClr val="tx1"/>
                </a:solidFill>
              </a:rPr>
              <a:t> </a:t>
            </a:r>
            <a:r>
              <a:rPr lang="ja-JP" altLang="en-US" b="1" dirty="0" smtClean="0">
                <a:solidFill>
                  <a:schemeClr val="tx1"/>
                </a:solidFill>
              </a:rPr>
              <a:t>デバイスの故障：</a:t>
            </a:r>
            <a:r>
              <a:rPr lang="ja-JP" altLang="en-US" dirty="0">
                <a:solidFill>
                  <a:schemeClr val="tx1"/>
                </a:solidFill>
              </a:rPr>
              <a:t>停止し，デバイスの故障を通知する</a:t>
            </a:r>
            <a:endParaRPr lang="ja-JP" altLang="en-US" b="1" dirty="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16</a:t>
            </a:fld>
            <a:endParaRPr lang="ja-JP" altLang="en-US" dirty="0"/>
          </a:p>
        </p:txBody>
      </p:sp>
    </p:spTree>
    <p:extLst>
      <p:ext uri="{BB962C8B-B14F-4D97-AF65-F5344CB8AC3E}">
        <p14:creationId xmlns:p14="http://schemas.microsoft.com/office/powerpoint/2010/main" val="996665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ケーススタディの評価</a:t>
            </a:r>
            <a:endParaRPr kumimoji="1" lang="ja-JP" altLang="en-US" dirty="0"/>
          </a:p>
        </p:txBody>
      </p:sp>
      <p:sp>
        <p:nvSpPr>
          <p:cNvPr id="3" name="コンテンツ プレースホルダー 2"/>
          <p:cNvSpPr>
            <a:spLocks noGrp="1"/>
          </p:cNvSpPr>
          <p:nvPr>
            <p:ph idx="1"/>
          </p:nvPr>
        </p:nvSpPr>
        <p:spPr>
          <a:xfrm>
            <a:off x="179512" y="1124744"/>
            <a:ext cx="8832891" cy="4896544"/>
          </a:xfrm>
        </p:spPr>
        <p:txBody>
          <a:bodyPr/>
          <a:lstStyle/>
          <a:p>
            <a:pPr marL="0" indent="0">
              <a:buNone/>
            </a:pPr>
            <a:r>
              <a:rPr kumimoji="1" lang="ja-JP" altLang="en-US" sz="3200" dirty="0" smtClean="0">
                <a:solidFill>
                  <a:schemeClr val="tx1"/>
                </a:solidFill>
              </a:rPr>
              <a:t>保守性</a:t>
            </a:r>
            <a:endParaRPr kumimoji="1" lang="en-US" altLang="ja-JP" sz="3200"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コンテキスト依存な振る舞いの凝集度</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smtClean="0">
                <a:solidFill>
                  <a:schemeClr val="tx1"/>
                </a:solidFill>
              </a:rPr>
              <a:t>コード行数</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仕様</a:t>
            </a:r>
            <a:r>
              <a:rPr lang="ja-JP" altLang="en-US" dirty="0">
                <a:solidFill>
                  <a:schemeClr val="tx1"/>
                </a:solidFill>
              </a:rPr>
              <a:t>変更時の</a:t>
            </a:r>
            <a:r>
              <a:rPr lang="ja-JP" altLang="en-US" dirty="0" smtClean="0">
                <a:solidFill>
                  <a:schemeClr val="tx1"/>
                </a:solidFill>
              </a:rPr>
              <a:t>修正コード片数</a:t>
            </a:r>
            <a:r>
              <a:rPr lang="ja-JP" altLang="en-US" dirty="0">
                <a:solidFill>
                  <a:schemeClr val="tx1"/>
                </a:solidFill>
              </a:rPr>
              <a:t>・</a:t>
            </a:r>
            <a:r>
              <a:rPr lang="ja-JP" altLang="en-US" dirty="0" smtClean="0">
                <a:solidFill>
                  <a:schemeClr val="tx1"/>
                </a:solidFill>
              </a:rPr>
              <a:t>修正量</a:t>
            </a:r>
            <a:endParaRPr lang="en-US" altLang="ja-JP" dirty="0" smtClean="0">
              <a:solidFill>
                <a:schemeClr val="tx1"/>
              </a:solidFill>
            </a:endParaRPr>
          </a:p>
          <a:p>
            <a:pPr marL="0" indent="0">
              <a:buNone/>
            </a:pPr>
            <a:r>
              <a:rPr kumimoji="1" lang="ja-JP" altLang="en-US" sz="3200" dirty="0" smtClean="0">
                <a:solidFill>
                  <a:schemeClr val="tx1"/>
                </a:solidFill>
              </a:rPr>
              <a:t>性能</a:t>
            </a:r>
            <a:endParaRPr kumimoji="1" lang="en-US" altLang="ja-JP" sz="3200"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アクティベーション</a:t>
            </a:r>
            <a:r>
              <a:rPr lang="ja-JP" altLang="en-US" dirty="0">
                <a:solidFill>
                  <a:schemeClr val="tx1"/>
                </a:solidFill>
              </a:rPr>
              <a:t>の通信</a:t>
            </a:r>
            <a:r>
              <a:rPr lang="ja-JP" altLang="en-US" dirty="0" smtClean="0">
                <a:solidFill>
                  <a:schemeClr val="tx1"/>
                </a:solidFill>
              </a:rPr>
              <a:t>時間</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コンテキスト</a:t>
            </a:r>
            <a:r>
              <a:rPr lang="ja-JP" altLang="en-US" dirty="0">
                <a:solidFill>
                  <a:schemeClr val="tx1"/>
                </a:solidFill>
              </a:rPr>
              <a:t>依存な振る舞いの実行時間</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17</a:t>
            </a:fld>
            <a:endParaRPr lang="ja-JP" altLang="en-US" dirty="0"/>
          </a:p>
        </p:txBody>
      </p:sp>
    </p:spTree>
    <p:extLst>
      <p:ext uri="{BB962C8B-B14F-4D97-AF65-F5344CB8AC3E}">
        <p14:creationId xmlns:p14="http://schemas.microsoft.com/office/powerpoint/2010/main" val="144914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レイヤアクティベーションの一貫性</a:t>
            </a:r>
            <a:endParaRPr kumimoji="1" lang="ja-JP" altLang="en-US" dirty="0"/>
          </a:p>
        </p:txBody>
      </p:sp>
      <p:sp>
        <p:nvSpPr>
          <p:cNvPr id="3" name="コンテンツ プレースホルダー 2"/>
          <p:cNvSpPr>
            <a:spLocks noGrp="1"/>
          </p:cNvSpPr>
          <p:nvPr>
            <p:ph idx="1"/>
          </p:nvPr>
        </p:nvSpPr>
        <p:spPr>
          <a:xfrm>
            <a:off x="179512" y="1124743"/>
            <a:ext cx="8832891" cy="5335041"/>
          </a:xfrm>
        </p:spPr>
        <p:txBody>
          <a:bodyPr>
            <a:normAutofit/>
          </a:bodyPr>
          <a:lstStyle/>
          <a:p>
            <a:pPr marL="0" indent="0">
              <a:buNone/>
            </a:pPr>
            <a:r>
              <a:rPr kumimoji="1" lang="ja-JP" altLang="en-US" dirty="0" smtClean="0">
                <a:solidFill>
                  <a:schemeClr val="tx1"/>
                </a:solidFill>
              </a:rPr>
              <a:t>アクティベーションの順序</a:t>
            </a:r>
            <a:endParaRPr kumimoji="1" lang="en-US" altLang="ja-JP" dirty="0" smtClean="0">
              <a:solidFill>
                <a:schemeClr val="tx1"/>
              </a:solidFill>
            </a:endParaRPr>
          </a:p>
          <a:p>
            <a:pPr marL="0" indent="0">
              <a:buNone/>
            </a:pPr>
            <a:r>
              <a:rPr lang="ja-JP" altLang="en-US" dirty="0" smtClean="0">
                <a:solidFill>
                  <a:schemeClr val="tx1"/>
                </a:solidFill>
              </a:rPr>
              <a:t>→</a:t>
            </a:r>
            <a:r>
              <a:rPr lang="en-US" altLang="ja-JP" dirty="0" smtClean="0">
                <a:solidFill>
                  <a:schemeClr val="tx1"/>
                </a:solidFill>
              </a:rPr>
              <a:t> </a:t>
            </a:r>
            <a:r>
              <a:rPr lang="ja-JP" altLang="en-US" dirty="0" smtClean="0">
                <a:solidFill>
                  <a:schemeClr val="tx1"/>
                </a:solidFill>
              </a:rPr>
              <a:t>アクティベーション用のノードを用意する</a:t>
            </a:r>
            <a:endParaRPr lang="en-US" altLang="ja-JP" dirty="0" smtClean="0">
              <a:solidFill>
                <a:schemeClr val="tx1"/>
              </a:solidFill>
            </a:endParaRPr>
          </a:p>
          <a:p>
            <a:pPr marL="0" indent="0">
              <a:buNone/>
            </a:pPr>
            <a:r>
              <a:rPr kumimoji="1" lang="ja-JP" altLang="en-US" dirty="0" smtClean="0">
                <a:solidFill>
                  <a:schemeClr val="tx1"/>
                </a:solidFill>
              </a:rPr>
              <a:t>アクティベーションの手順</a:t>
            </a:r>
            <a:endParaRPr kumimoji="1" lang="en-US" altLang="ja-JP" dirty="0" smtClean="0">
              <a:solidFill>
                <a:schemeClr val="tx1"/>
              </a:solidFill>
            </a:endParaRPr>
          </a:p>
          <a:p>
            <a:pPr marL="514350" indent="-514350">
              <a:buFont typeface="+mj-lt"/>
              <a:buAutoNum type="arabicPeriod"/>
            </a:pPr>
            <a:r>
              <a:rPr lang="ja-JP" altLang="en-US" dirty="0" smtClean="0">
                <a:solidFill>
                  <a:schemeClr val="tx1"/>
                </a:solidFill>
              </a:rPr>
              <a:t>あるノードがアクティベーションマネージャへ</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アクティベーションを依頼する</a:t>
            </a:r>
            <a:endParaRPr lang="en-US" altLang="ja-JP" dirty="0" smtClean="0">
              <a:solidFill>
                <a:schemeClr val="tx1"/>
              </a:solidFill>
            </a:endParaRPr>
          </a:p>
          <a:p>
            <a:pPr marL="514350" indent="-514350">
              <a:buFont typeface="+mj-lt"/>
              <a:buAutoNum type="arabicPeriod"/>
            </a:pPr>
            <a:r>
              <a:rPr kumimoji="1" lang="ja-JP" altLang="en-US" dirty="0" smtClean="0">
                <a:solidFill>
                  <a:schemeClr val="tx1"/>
                </a:solidFill>
              </a:rPr>
              <a:t>アクティベーションマネージャがトピック通信で</a:t>
            </a:r>
            <a:r>
              <a:rPr kumimoji="1" lang="en-US" altLang="ja-JP" dirty="0" smtClean="0">
                <a:solidFill>
                  <a:schemeClr val="tx1"/>
                </a:solidFill>
              </a:rPr>
              <a:t/>
            </a:r>
            <a:br>
              <a:rPr kumimoji="1" lang="en-US" altLang="ja-JP" dirty="0" smtClean="0">
                <a:solidFill>
                  <a:schemeClr val="tx1"/>
                </a:solidFill>
              </a:rPr>
            </a:br>
            <a:r>
              <a:rPr kumimoji="1" lang="ja-JP" altLang="en-US" dirty="0" smtClean="0">
                <a:solidFill>
                  <a:schemeClr val="tx1"/>
                </a:solidFill>
              </a:rPr>
              <a:t>レイヤを配布する</a:t>
            </a:r>
            <a:endParaRPr kumimoji="1" lang="en-US" altLang="ja-JP" dirty="0" smtClean="0">
              <a:solidFill>
                <a:schemeClr val="tx1"/>
              </a:solidFill>
            </a:endParaRPr>
          </a:p>
          <a:p>
            <a:pPr marL="514350" indent="-514350">
              <a:buFont typeface="+mj-lt"/>
              <a:buAutoNum type="arabicPeriod"/>
            </a:pPr>
            <a:r>
              <a:rPr kumimoji="1" lang="ja-JP" altLang="en-US" dirty="0" smtClean="0">
                <a:solidFill>
                  <a:schemeClr val="tx1"/>
                </a:solidFill>
              </a:rPr>
              <a:t>他のノードがレイヤを受信する</a:t>
            </a:r>
            <a:endParaRPr kumimoji="1" lang="en-US" altLang="ja-JP" dirty="0" smtClean="0">
              <a:solidFill>
                <a:schemeClr val="tx1"/>
              </a:solidFill>
            </a:endParaRPr>
          </a:p>
          <a:p>
            <a:pPr marL="0" indent="0">
              <a:buNone/>
            </a:pPr>
            <a:r>
              <a:rPr kumimoji="1" lang="ja-JP" altLang="en-US" dirty="0" smtClean="0">
                <a:solidFill>
                  <a:srgbClr val="FF0000"/>
                </a:solidFill>
              </a:rPr>
              <a:t>レイヤの配布者が</a:t>
            </a:r>
            <a:r>
              <a:rPr kumimoji="1" lang="en-US" altLang="ja-JP" dirty="0" smtClean="0">
                <a:solidFill>
                  <a:srgbClr val="FF0000"/>
                </a:solidFill>
              </a:rPr>
              <a:t>1</a:t>
            </a:r>
            <a:r>
              <a:rPr kumimoji="1" lang="ja-JP" altLang="en-US" dirty="0" smtClean="0">
                <a:solidFill>
                  <a:srgbClr val="FF0000"/>
                </a:solidFill>
              </a:rPr>
              <a:t>つとなりレイヤの順序が保証される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18</a:t>
            </a:fld>
            <a:endParaRPr lang="ja-JP" altLang="en-US" dirty="0"/>
          </a:p>
        </p:txBody>
      </p:sp>
    </p:spTree>
    <p:extLst>
      <p:ext uri="{BB962C8B-B14F-4D97-AF65-F5344CB8AC3E}">
        <p14:creationId xmlns:p14="http://schemas.microsoft.com/office/powerpoint/2010/main" val="1899426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179511" y="1124743"/>
            <a:ext cx="8832891" cy="3685124"/>
          </a:xfrm>
        </p:spPr>
        <p:txBody>
          <a:bodyPr>
            <a:normAutofit/>
          </a:bodyPr>
          <a:lstStyle/>
          <a:p>
            <a:pPr>
              <a:lnSpc>
                <a:spcPct val="110000"/>
              </a:lnSpc>
              <a:buFont typeface="Wingdings" charset="2"/>
              <a:buChar char="l"/>
            </a:pPr>
            <a:r>
              <a:rPr lang="en-US" altLang="ja-JP" dirty="0" smtClean="0">
                <a:solidFill>
                  <a:srgbClr val="FF6F78"/>
                </a:solidFill>
              </a:rPr>
              <a:t> </a:t>
            </a:r>
            <a:r>
              <a:rPr lang="ja-JP" altLang="en-US" dirty="0" smtClean="0">
                <a:solidFill>
                  <a:srgbClr val="FF6F78"/>
                </a:solidFill>
              </a:rPr>
              <a:t>コンテキストアウェアなロボット</a:t>
            </a:r>
            <a:r>
              <a:rPr lang="ja-JP" altLang="en-US" dirty="0" smtClean="0">
                <a:solidFill>
                  <a:schemeClr val="tx1"/>
                </a:solidFill>
              </a:rPr>
              <a:t>の開発の需要</a:t>
            </a:r>
            <a:endParaRPr lang="en-US" altLang="ja-JP" dirty="0" smtClean="0">
              <a:solidFill>
                <a:srgbClr val="FF6F78"/>
              </a:solidFill>
            </a:endParaRPr>
          </a:p>
          <a:p>
            <a:pPr marL="201168" lvl="1" indent="0">
              <a:lnSpc>
                <a:spcPct val="110000"/>
              </a:lnSpc>
              <a:buNone/>
            </a:pPr>
            <a:r>
              <a:rPr lang="ja-JP" altLang="en-US" sz="2300" dirty="0">
                <a:solidFill>
                  <a:schemeClr val="tx1"/>
                </a:solidFill>
              </a:rPr>
              <a:t>コンテキスト（周囲の状況や内部の状態）に</a:t>
            </a:r>
            <a:r>
              <a:rPr lang="ja-JP" altLang="en-US" sz="2300" dirty="0" smtClean="0">
                <a:solidFill>
                  <a:schemeClr val="tx1"/>
                </a:solidFill>
              </a:rPr>
              <a:t>よって振る舞い</a:t>
            </a:r>
            <a:r>
              <a:rPr lang="ja-JP" altLang="en-US" sz="2300" dirty="0">
                <a:solidFill>
                  <a:schemeClr val="tx1"/>
                </a:solidFill>
              </a:rPr>
              <a:t>を変更する</a:t>
            </a:r>
            <a:endParaRPr lang="en-US" altLang="ja-JP" sz="2300" dirty="0">
              <a:solidFill>
                <a:schemeClr val="tx1"/>
              </a:solidFill>
            </a:endParaRPr>
          </a:p>
          <a:p>
            <a:pPr>
              <a:lnSpc>
                <a:spcPct val="110000"/>
              </a:lnSpc>
              <a:buFont typeface="Wingdings" charset="2"/>
              <a:buChar char="l"/>
            </a:pPr>
            <a:r>
              <a:rPr lang="en-US" altLang="ja-JP" dirty="0" smtClean="0">
                <a:solidFill>
                  <a:srgbClr val="00B0F0"/>
                </a:solidFill>
              </a:rPr>
              <a:t> </a:t>
            </a:r>
            <a:r>
              <a:rPr lang="ja-JP" altLang="en-US" dirty="0" smtClean="0">
                <a:solidFill>
                  <a:srgbClr val="00B0F0"/>
                </a:solidFill>
              </a:rPr>
              <a:t>ロボットオペレーティングシステム</a:t>
            </a:r>
            <a:r>
              <a:rPr lang="en-US" altLang="ja-JP" dirty="0" smtClean="0">
                <a:solidFill>
                  <a:srgbClr val="00B0F0"/>
                </a:solidFill>
              </a:rPr>
              <a:t> </a:t>
            </a:r>
            <a:r>
              <a:rPr lang="en-US" altLang="ja-JP" dirty="0" smtClean="0">
                <a:solidFill>
                  <a:srgbClr val="00B0F0"/>
                </a:solidFill>
                <a:latin typeface="+mn-ea"/>
              </a:rPr>
              <a:t>(ROS)</a:t>
            </a:r>
          </a:p>
          <a:p>
            <a:pPr lvl="1">
              <a:lnSpc>
                <a:spcPct val="110000"/>
              </a:lnSpc>
              <a:buFont typeface="Wingdings" charset="2"/>
              <a:buChar char="Ø"/>
            </a:pPr>
            <a:r>
              <a:rPr lang="en-US" altLang="ja-JP" dirty="0" smtClean="0">
                <a:solidFill>
                  <a:schemeClr val="tx1"/>
                </a:solidFill>
              </a:rPr>
              <a:t> </a:t>
            </a:r>
            <a:r>
              <a:rPr lang="ja-JP" altLang="en-US" dirty="0" smtClean="0">
                <a:solidFill>
                  <a:schemeClr val="tx1"/>
                </a:solidFill>
              </a:rPr>
              <a:t>オープンソースのロボットミドルウェア</a:t>
            </a:r>
            <a:endParaRPr lang="en-US" altLang="ja-JP" dirty="0" smtClean="0">
              <a:solidFill>
                <a:schemeClr val="tx1"/>
              </a:solidFill>
            </a:endParaRPr>
          </a:p>
          <a:p>
            <a:pPr lvl="1">
              <a:lnSpc>
                <a:spcPct val="110000"/>
              </a:lnSpc>
              <a:buFont typeface="Wingdings" charset="2"/>
              <a:buChar char="Ø"/>
            </a:pPr>
            <a:r>
              <a:rPr lang="en-US" altLang="ja-JP" dirty="0">
                <a:solidFill>
                  <a:schemeClr val="tx1"/>
                </a:solidFill>
              </a:rPr>
              <a:t> </a:t>
            </a:r>
            <a:r>
              <a:rPr lang="ja-JP" altLang="en-US" dirty="0" smtClean="0">
                <a:solidFill>
                  <a:schemeClr val="tx1"/>
                </a:solidFill>
              </a:rPr>
              <a:t>標準的なロボットの開発環境として注目されている</a:t>
            </a:r>
            <a:endParaRPr lang="en-US" altLang="ja-JP" dirty="0" smtClean="0">
              <a:solidFill>
                <a:schemeClr val="tx1"/>
              </a:solidFill>
            </a:endParaRPr>
          </a:p>
        </p:txBody>
      </p:sp>
      <p:sp>
        <p:nvSpPr>
          <p:cNvPr id="5" name="下矢印 4"/>
          <p:cNvSpPr/>
          <p:nvPr/>
        </p:nvSpPr>
        <p:spPr>
          <a:xfrm>
            <a:off x="4223387" y="4365104"/>
            <a:ext cx="742939" cy="622545"/>
          </a:xfrm>
          <a:prstGeom prst="downArrow">
            <a:avLst>
              <a:gd name="adj1" fmla="val 50000"/>
              <a:gd name="adj2" fmla="val 46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8657" y="5373216"/>
            <a:ext cx="9012401" cy="523220"/>
          </a:xfrm>
          <a:prstGeom prst="rect">
            <a:avLst/>
          </a:prstGeom>
          <a:noFill/>
        </p:spPr>
        <p:txBody>
          <a:bodyPr wrap="square" rtlCol="0">
            <a:spAutoFit/>
          </a:bodyPr>
          <a:lstStyle/>
          <a:p>
            <a:r>
              <a:rPr lang="en-US" altLang="ja-JP" sz="2800" dirty="0">
                <a:solidFill>
                  <a:srgbClr val="00B0F0"/>
                </a:solidFill>
              </a:rPr>
              <a:t>ROS</a:t>
            </a:r>
            <a:r>
              <a:rPr lang="ja-JP" altLang="en-US" sz="2800" dirty="0"/>
              <a:t>による</a:t>
            </a:r>
            <a:r>
              <a:rPr lang="ja-JP" altLang="en-US" sz="2800" dirty="0">
                <a:solidFill>
                  <a:srgbClr val="FF6F78"/>
                </a:solidFill>
              </a:rPr>
              <a:t>コンテキストアウェアなロボット</a:t>
            </a:r>
            <a:r>
              <a:rPr lang="ja-JP" altLang="en-US" sz="2800" dirty="0"/>
              <a:t>の開発が望まれる</a:t>
            </a:r>
            <a:endParaRPr lang="en-US" altLang="ja-JP" sz="2800"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a:t>
            </a:fld>
            <a:endParaRPr lang="ja-JP" altLang="en-US" dirty="0"/>
          </a:p>
        </p:txBody>
      </p:sp>
    </p:spTree>
    <p:extLst>
      <p:ext uri="{BB962C8B-B14F-4D97-AF65-F5344CB8AC3E}">
        <p14:creationId xmlns:p14="http://schemas.microsoft.com/office/powerpoint/2010/main" val="1848781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レイヤ相互作用の問題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solidFill>
                  <a:schemeClr val="tx1"/>
                </a:solidFill>
              </a:rPr>
              <a:t>複数のレイヤのアクティベーションによって発生する</a:t>
            </a:r>
            <a:r>
              <a:rPr lang="ja-JP" altLang="en-US" dirty="0" smtClean="0">
                <a:solidFill>
                  <a:schemeClr val="tx1"/>
                </a:solidFill>
              </a:rPr>
              <a:t>課題</a:t>
            </a:r>
            <a:endParaRPr lang="en-US" altLang="ja-JP" dirty="0" smtClean="0">
              <a:solidFill>
                <a:schemeClr val="tx1"/>
              </a:solidFill>
            </a:endParaRPr>
          </a:p>
          <a:p>
            <a:pPr marL="0" indent="0">
              <a:buNone/>
            </a:pPr>
            <a:r>
              <a:rPr kumimoji="1" lang="ja-JP" altLang="en-US" dirty="0" smtClean="0">
                <a:solidFill>
                  <a:schemeClr val="tx1"/>
                </a:solidFill>
              </a:rPr>
              <a:t>→</a:t>
            </a:r>
            <a:r>
              <a:rPr kumimoji="1" lang="en-US" altLang="ja-JP" dirty="0" smtClean="0">
                <a:solidFill>
                  <a:schemeClr val="tx1"/>
                </a:solidFill>
              </a:rPr>
              <a:t> </a:t>
            </a:r>
            <a:r>
              <a:rPr kumimoji="1" lang="ja-JP" altLang="en-US" dirty="0" smtClean="0">
                <a:solidFill>
                  <a:srgbClr val="0070C0"/>
                </a:solidFill>
              </a:rPr>
              <a:t>レイヤ同士の干渉を解消する</a:t>
            </a:r>
            <a:endParaRPr kumimoji="1" lang="en-US" altLang="ja-JP" dirty="0" smtClean="0">
              <a:solidFill>
                <a:srgbClr val="0070C0"/>
              </a:solidFill>
            </a:endParaRPr>
          </a:p>
          <a:p>
            <a:pPr marL="0" indent="0">
              <a:buNone/>
            </a:pPr>
            <a:r>
              <a:rPr lang="ja-JP" altLang="en-US" sz="3200" dirty="0" smtClean="0">
                <a:solidFill>
                  <a:schemeClr val="tx1"/>
                </a:solidFill>
              </a:rPr>
              <a:t>方法</a:t>
            </a:r>
            <a:endParaRPr lang="en-US" altLang="ja-JP" sz="3200"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レイヤ同士の関係を記述する</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kumimoji="1" lang="ja-JP" altLang="en-US" dirty="0" smtClean="0">
                <a:solidFill>
                  <a:schemeClr val="tx1"/>
                </a:solidFill>
              </a:rPr>
              <a:t>レイヤアクティベーション範囲を記述する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19</a:t>
            </a:fld>
            <a:endParaRPr lang="ja-JP" altLang="en-US" dirty="0"/>
          </a:p>
        </p:txBody>
      </p:sp>
    </p:spTree>
    <p:extLst>
      <p:ext uri="{BB962C8B-B14F-4D97-AF65-F5344CB8AC3E}">
        <p14:creationId xmlns:p14="http://schemas.microsoft.com/office/powerpoint/2010/main" val="128888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現状と今後の予定</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normAutofit/>
          </a:bodyPr>
          <a:lstStyle/>
          <a:p>
            <a:pPr marL="0" indent="0">
              <a:buNone/>
            </a:pPr>
            <a:r>
              <a:rPr kumimoji="1" lang="ja-JP" altLang="en-US" dirty="0" smtClean="0">
                <a:solidFill>
                  <a:schemeClr val="tx1"/>
                </a:solidFill>
              </a:rPr>
              <a:t>現状</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リファクタリング</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en-US" altLang="ja-JP" dirty="0" smtClean="0">
                <a:solidFill>
                  <a:schemeClr val="tx1"/>
                </a:solidFill>
              </a:rPr>
              <a:t>raspberry pi</a:t>
            </a:r>
            <a:r>
              <a:rPr lang="ja-JP" altLang="en-US" dirty="0">
                <a:solidFill>
                  <a:schemeClr val="tx1"/>
                </a:solidFill>
              </a:rPr>
              <a:t>に</a:t>
            </a:r>
            <a:r>
              <a:rPr lang="en-US" altLang="ja-JP" dirty="0">
                <a:solidFill>
                  <a:schemeClr val="tx1"/>
                </a:solidFill>
              </a:rPr>
              <a:t>ROS</a:t>
            </a:r>
            <a:r>
              <a:rPr lang="ja-JP" altLang="en-US" dirty="0" smtClean="0">
                <a:solidFill>
                  <a:schemeClr val="tx1"/>
                </a:solidFill>
              </a:rPr>
              <a:t>をインストール中</a:t>
            </a:r>
            <a:endParaRPr lang="en-US" altLang="ja-JP" dirty="0" smtClean="0">
              <a:solidFill>
                <a:schemeClr val="tx1"/>
              </a:solidFill>
            </a:endParaRPr>
          </a:p>
          <a:p>
            <a:pPr marL="0" indent="0">
              <a:buNone/>
            </a:pPr>
            <a:r>
              <a:rPr lang="ja-JP" altLang="en-US" dirty="0" smtClean="0">
                <a:solidFill>
                  <a:schemeClr val="tx1"/>
                </a:solidFill>
              </a:rPr>
              <a:t>今後の予定</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lang="en-US" altLang="ja-JP" dirty="0" smtClean="0">
                <a:solidFill>
                  <a:schemeClr val="tx1"/>
                </a:solidFill>
              </a:rPr>
              <a:t>raspberry pi</a:t>
            </a:r>
            <a:r>
              <a:rPr lang="ja-JP" altLang="en-US" dirty="0">
                <a:solidFill>
                  <a:schemeClr val="tx1"/>
                </a:solidFill>
              </a:rPr>
              <a:t>上の</a:t>
            </a:r>
            <a:r>
              <a:rPr lang="en-US" altLang="ja-JP" dirty="0">
                <a:solidFill>
                  <a:schemeClr val="tx1"/>
                </a:solidFill>
              </a:rPr>
              <a:t>ROS</a:t>
            </a:r>
            <a:r>
              <a:rPr lang="ja-JP" altLang="en-US" dirty="0" smtClean="0">
                <a:solidFill>
                  <a:schemeClr val="tx1"/>
                </a:solidFill>
              </a:rPr>
              <a:t>ノード</a:t>
            </a:r>
            <a:r>
              <a:rPr lang="ja-JP" altLang="en-US" dirty="0">
                <a:solidFill>
                  <a:schemeClr val="tx1"/>
                </a:solidFill>
              </a:rPr>
              <a:t>で</a:t>
            </a:r>
            <a:r>
              <a:rPr lang="ja-JP" altLang="en-US" dirty="0" smtClean="0">
                <a:solidFill>
                  <a:schemeClr val="tx1"/>
                </a:solidFill>
              </a:rPr>
              <a:t>ルンバの操作</a:t>
            </a:r>
            <a:endParaRPr lang="en-US" altLang="ja-JP" dirty="0" smtClean="0">
              <a:solidFill>
                <a:schemeClr val="tx1"/>
              </a:solidFill>
            </a:endParaRPr>
          </a:p>
          <a:p>
            <a:pPr>
              <a:buFont typeface="Wingdings" charset="2"/>
              <a:buChar char="l"/>
            </a:pPr>
            <a:r>
              <a:rPr lang="ja-JP" altLang="en-US" dirty="0">
                <a:solidFill>
                  <a:schemeClr val="tx1"/>
                </a:solidFill>
              </a:rPr>
              <a:t>自動掃除アプリケーションを</a:t>
            </a:r>
            <a:r>
              <a:rPr lang="ja-JP" altLang="en-US" dirty="0" smtClean="0">
                <a:solidFill>
                  <a:schemeClr val="tx1"/>
                </a:solidFill>
              </a:rPr>
              <a:t>実装</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lang="en-US" altLang="ja-JP" dirty="0" err="1">
                <a:solidFill>
                  <a:schemeClr val="tx1"/>
                </a:solidFill>
              </a:rPr>
              <a:t>ContextROS</a:t>
            </a:r>
            <a:r>
              <a:rPr lang="ja-JP" altLang="en-US" dirty="0">
                <a:solidFill>
                  <a:schemeClr val="tx1"/>
                </a:solidFill>
              </a:rPr>
              <a:t>の機能</a:t>
            </a:r>
            <a:r>
              <a:rPr lang="ja-JP" altLang="en-US" dirty="0" smtClean="0">
                <a:solidFill>
                  <a:schemeClr val="tx1"/>
                </a:solidFill>
              </a:rPr>
              <a:t>拡張</a:t>
            </a:r>
            <a:endParaRPr lang="en-US" altLang="ja-JP" dirty="0" smtClean="0">
              <a:solidFill>
                <a:schemeClr val="tx1"/>
              </a:solidFill>
            </a:endParaRPr>
          </a:p>
          <a:p>
            <a:pPr>
              <a:buFont typeface="Wingdings" charset="2"/>
              <a:buChar char="l"/>
            </a:pPr>
            <a:r>
              <a:rPr kumimoji="1" lang="ja-JP" altLang="en-US" dirty="0" smtClean="0">
                <a:solidFill>
                  <a:schemeClr val="tx1"/>
                </a:solidFill>
              </a:rPr>
              <a:t>ケーススタディの実施</a:t>
            </a:r>
            <a:endParaRPr kumimoji="1" lang="en-US" altLang="ja-JP"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20</a:t>
            </a:fld>
            <a:endParaRPr lang="ja-JP" altLang="en-US" dirty="0"/>
          </a:p>
        </p:txBody>
      </p:sp>
    </p:spTree>
    <p:extLst>
      <p:ext uri="{BB962C8B-B14F-4D97-AF65-F5344CB8AC3E}">
        <p14:creationId xmlns:p14="http://schemas.microsoft.com/office/powerpoint/2010/main" val="1319452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925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21</a:t>
            </a:fld>
            <a:endParaRPr lang="ja-JP" altLang="en-US" dirty="0"/>
          </a:p>
        </p:txBody>
      </p:sp>
    </p:spTree>
    <p:extLst>
      <p:ext uri="{BB962C8B-B14F-4D97-AF65-F5344CB8AC3E}">
        <p14:creationId xmlns:p14="http://schemas.microsoft.com/office/powerpoint/2010/main" val="1326139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ROS</a:t>
            </a:r>
            <a:r>
              <a:rPr kumimoji="1" lang="ja-JP" altLang="en-US" dirty="0" smtClean="0"/>
              <a:t>の通信</a:t>
            </a: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22</a:t>
            </a:fld>
            <a:endParaRPr lang="ja-JP" altLang="en-US"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8" y="1378362"/>
            <a:ext cx="8832850" cy="3910776"/>
          </a:xfrm>
        </p:spPr>
      </p:pic>
      <p:sp>
        <p:nvSpPr>
          <p:cNvPr id="7" name="テキスト ボックス 6"/>
          <p:cNvSpPr txBox="1"/>
          <p:nvPr/>
        </p:nvSpPr>
        <p:spPr>
          <a:xfrm>
            <a:off x="1670076" y="5877272"/>
            <a:ext cx="5851474" cy="369332"/>
          </a:xfrm>
          <a:prstGeom prst="rect">
            <a:avLst/>
          </a:prstGeom>
          <a:noFill/>
        </p:spPr>
        <p:txBody>
          <a:bodyPr wrap="none" rtlCol="0">
            <a:spAutoFit/>
          </a:bodyPr>
          <a:lstStyle/>
          <a:p>
            <a:r>
              <a:rPr lang="en-US" altLang="ja-JP" dirty="0"/>
              <a:t>https://</a:t>
            </a:r>
            <a:r>
              <a:rPr lang="en-US" altLang="ja-JP" dirty="0" err="1"/>
              <a:t>qiita.com</a:t>
            </a:r>
            <a:r>
              <a:rPr lang="en-US" altLang="ja-JP" dirty="0"/>
              <a:t>/</a:t>
            </a:r>
            <a:r>
              <a:rPr lang="en-US" altLang="ja-JP" dirty="0" err="1"/>
              <a:t>yukkysaito</a:t>
            </a:r>
            <a:r>
              <a:rPr lang="en-US" altLang="ja-JP" dirty="0"/>
              <a:t>/items/8ed1dc5e4ca242e47575</a:t>
            </a:r>
            <a:endParaRPr kumimoji="1" lang="ja-JP" altLang="en-US" dirty="0"/>
          </a:p>
        </p:txBody>
      </p:sp>
    </p:spTree>
    <p:extLst>
      <p:ext uri="{BB962C8B-B14F-4D97-AF65-F5344CB8AC3E}">
        <p14:creationId xmlns:p14="http://schemas.microsoft.com/office/powerpoint/2010/main" val="179927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ROS</a:t>
            </a:r>
            <a:r>
              <a:rPr kumimoji="1" lang="ja-JP" altLang="en-US" dirty="0" smtClean="0"/>
              <a:t>の通信</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8" y="1245891"/>
            <a:ext cx="8832850" cy="4175719"/>
          </a:xfrm>
        </p:spPr>
      </p:pic>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23</a:t>
            </a:fld>
            <a:endParaRPr lang="ja-JP" altLang="en-US" dirty="0"/>
          </a:p>
        </p:txBody>
      </p:sp>
      <p:sp>
        <p:nvSpPr>
          <p:cNvPr id="6" name="テキスト ボックス 5"/>
          <p:cNvSpPr txBox="1"/>
          <p:nvPr/>
        </p:nvSpPr>
        <p:spPr>
          <a:xfrm>
            <a:off x="1670076" y="5877272"/>
            <a:ext cx="5851474" cy="369332"/>
          </a:xfrm>
          <a:prstGeom prst="rect">
            <a:avLst/>
          </a:prstGeom>
          <a:noFill/>
        </p:spPr>
        <p:txBody>
          <a:bodyPr wrap="none" rtlCol="0">
            <a:spAutoFit/>
          </a:bodyPr>
          <a:lstStyle/>
          <a:p>
            <a:r>
              <a:rPr lang="en-US" altLang="ja-JP" dirty="0"/>
              <a:t>https://</a:t>
            </a:r>
            <a:r>
              <a:rPr lang="en-US" altLang="ja-JP" dirty="0" err="1"/>
              <a:t>qiita.com</a:t>
            </a:r>
            <a:r>
              <a:rPr lang="en-US" altLang="ja-JP" dirty="0"/>
              <a:t>/</a:t>
            </a:r>
            <a:r>
              <a:rPr lang="en-US" altLang="ja-JP" dirty="0" err="1"/>
              <a:t>yukkysaito</a:t>
            </a:r>
            <a:r>
              <a:rPr lang="en-US" altLang="ja-JP" dirty="0"/>
              <a:t>/items/8ed1dc5e4ca242e47575</a:t>
            </a:r>
            <a:endParaRPr kumimoji="1" lang="ja-JP" altLang="en-US" dirty="0"/>
          </a:p>
        </p:txBody>
      </p:sp>
    </p:spTree>
    <p:extLst>
      <p:ext uri="{BB962C8B-B14F-4D97-AF65-F5344CB8AC3E}">
        <p14:creationId xmlns:p14="http://schemas.microsoft.com/office/powerpoint/2010/main" val="520509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980469" y="6381328"/>
            <a:ext cx="984019" cy="365125"/>
          </a:xfrm>
        </p:spPr>
        <p:txBody>
          <a:bodyPr/>
          <a:lstStyle/>
          <a:p>
            <a:fld id="{874224F4-E8E7-214B-AE1E-E0AB1FB5763D}" type="slidenum">
              <a:rPr kumimoji="1" lang="ja-JP" altLang="en-US" sz="2000" smtClean="0"/>
              <a:t>24</a:t>
            </a:fld>
            <a:endParaRPr kumimoji="1" lang="ja-JP" altLang="en-US" sz="2000" dirty="0"/>
          </a:p>
        </p:txBody>
      </p:sp>
      <p:sp>
        <p:nvSpPr>
          <p:cNvPr id="3" name="タイトル 1"/>
          <p:cNvSpPr txBox="1">
            <a:spLocks/>
          </p:cNvSpPr>
          <p:nvPr/>
        </p:nvSpPr>
        <p:spPr>
          <a:xfrm>
            <a:off x="131598" y="2564904"/>
            <a:ext cx="8832890" cy="2266031"/>
          </a:xfrm>
          <a:prstGeom prst="rect">
            <a:avLst/>
          </a:prstGeom>
        </p:spPr>
        <p:txBody>
          <a:bodyPr>
            <a:normAutofit/>
          </a:bodyPr>
          <a:lst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a:lstStyle>
          <a:p>
            <a:pPr algn="ctr"/>
            <a:r>
              <a:rPr lang="en-US" altLang="ja-JP" sz="5400" dirty="0" smtClean="0">
                <a:solidFill>
                  <a:schemeClr val="tx1"/>
                </a:solidFill>
              </a:rPr>
              <a:t>Thank you for your attention!</a:t>
            </a:r>
            <a:endParaRPr lang="ja-JP" altLang="en-US" sz="5400" dirty="0">
              <a:solidFill>
                <a:schemeClr val="tx1"/>
              </a:solidFill>
            </a:endParaRPr>
          </a:p>
        </p:txBody>
      </p:sp>
    </p:spTree>
    <p:extLst>
      <p:ext uri="{BB962C8B-B14F-4D97-AF65-F5344CB8AC3E}">
        <p14:creationId xmlns:p14="http://schemas.microsoft.com/office/powerpoint/2010/main" val="615644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a:bodyPr>
          <a:lstStyle/>
          <a:p>
            <a:pPr>
              <a:buFont typeface="Wingdings" charset="2"/>
              <a:buChar char="l"/>
            </a:pPr>
            <a:r>
              <a:rPr kumimoji="1" lang="en-US" altLang="ja-JP" dirty="0" smtClean="0">
                <a:solidFill>
                  <a:schemeClr val="tx1"/>
                </a:solidFill>
              </a:rPr>
              <a:t> </a:t>
            </a:r>
            <a:r>
              <a:rPr lang="ja-JP" altLang="en-US" dirty="0" smtClean="0">
                <a:solidFill>
                  <a:schemeClr val="tx1"/>
                </a:solidFill>
              </a:rPr>
              <a:t>背景</a:t>
            </a:r>
            <a:endParaRPr kumimoji="1" lang="en-US" altLang="ja-JP" dirty="0" smtClean="0">
              <a:solidFill>
                <a:schemeClr val="tx1"/>
              </a:solidFill>
            </a:endParaRPr>
          </a:p>
          <a:p>
            <a:pPr marL="201168" lvl="1" indent="0">
              <a:buNone/>
            </a:pPr>
            <a:r>
              <a:rPr lang="en-US" altLang="ja-JP" dirty="0">
                <a:solidFill>
                  <a:schemeClr val="tx1"/>
                </a:solidFill>
              </a:rPr>
              <a:t> ROS</a:t>
            </a:r>
            <a:r>
              <a:rPr lang="ja-JP" altLang="en-US" dirty="0">
                <a:solidFill>
                  <a:schemeClr val="tx1"/>
                </a:solidFill>
              </a:rPr>
              <a:t>によるコンテキストアウェアなロボットの</a:t>
            </a:r>
            <a:r>
              <a:rPr lang="ja-JP" altLang="en-US" dirty="0" smtClean="0">
                <a:solidFill>
                  <a:schemeClr val="tx1"/>
                </a:solidFill>
              </a:rPr>
              <a:t>開発</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アプローチ</a:t>
            </a:r>
            <a:endParaRPr lang="en-US" altLang="ja-JP" dirty="0" smtClean="0">
              <a:solidFill>
                <a:schemeClr val="tx1"/>
              </a:solidFill>
            </a:endParaRPr>
          </a:p>
          <a:p>
            <a:pPr marL="201168" lvl="1" indent="0">
              <a:buNone/>
            </a:pPr>
            <a:r>
              <a:rPr lang="en-US" altLang="ja-JP" dirty="0">
                <a:solidFill>
                  <a:schemeClr val="tx1"/>
                </a:solidFill>
              </a:rPr>
              <a:t>ROS</a:t>
            </a:r>
            <a:r>
              <a:rPr lang="ja-JP" altLang="en-US" dirty="0">
                <a:solidFill>
                  <a:schemeClr val="tx1"/>
                </a:solidFill>
              </a:rPr>
              <a:t>に</a:t>
            </a:r>
            <a:r>
              <a:rPr lang="en-US" altLang="ja-JP" dirty="0">
                <a:solidFill>
                  <a:schemeClr val="tx1"/>
                </a:solidFill>
              </a:rPr>
              <a:t>COP</a:t>
            </a:r>
            <a:r>
              <a:rPr lang="ja-JP" altLang="en-US" dirty="0">
                <a:solidFill>
                  <a:schemeClr val="tx1"/>
                </a:solidFill>
              </a:rPr>
              <a:t>を</a:t>
            </a:r>
            <a:r>
              <a:rPr lang="ja-JP" altLang="en-US" dirty="0" smtClean="0">
                <a:solidFill>
                  <a:schemeClr val="tx1"/>
                </a:solidFill>
              </a:rPr>
              <a:t>適用</a:t>
            </a:r>
            <a:endParaRPr lang="en-US" altLang="ja-JP" dirty="0" smtClean="0">
              <a:solidFill>
                <a:schemeClr val="tx1"/>
              </a:solidFill>
            </a:endParaRPr>
          </a:p>
          <a:p>
            <a:pPr>
              <a:buFont typeface="Wingdings" charset="2"/>
              <a:buChar char="l"/>
            </a:pPr>
            <a:r>
              <a:rPr lang="en-US" altLang="ja-JP" dirty="0" smtClean="0">
                <a:solidFill>
                  <a:schemeClr val="tx1"/>
                </a:solidFill>
              </a:rPr>
              <a:t> ContextROS</a:t>
            </a:r>
          </a:p>
          <a:p>
            <a:pPr lvl="1">
              <a:buFont typeface="Wingdings" charset="2"/>
              <a:buChar char="Ø"/>
            </a:pPr>
            <a:r>
              <a:rPr lang="en-US" altLang="ja-JP" dirty="0" smtClean="0">
                <a:solidFill>
                  <a:schemeClr val="tx1"/>
                </a:solidFill>
              </a:rPr>
              <a:t> </a:t>
            </a:r>
            <a:r>
              <a:rPr lang="ja-JP" altLang="en-US" dirty="0" smtClean="0">
                <a:solidFill>
                  <a:schemeClr val="tx1"/>
                </a:solidFill>
              </a:rPr>
              <a:t>レイヤマネージャ</a:t>
            </a:r>
            <a:r>
              <a:rPr lang="en-US" altLang="ja-JP" dirty="0" smtClean="0">
                <a:solidFill>
                  <a:schemeClr val="tx1"/>
                </a:solidFill>
              </a:rPr>
              <a:t> : </a:t>
            </a:r>
            <a:r>
              <a:rPr lang="ja-JP" altLang="en-US" dirty="0" smtClean="0">
                <a:solidFill>
                  <a:schemeClr val="tx1"/>
                </a:solidFill>
              </a:rPr>
              <a:t>ノード間でレイヤを共有する</a:t>
            </a:r>
            <a:endParaRPr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r>
              <a:rPr lang="en-US" altLang="ja-JP" dirty="0" smtClean="0">
                <a:solidFill>
                  <a:schemeClr val="tx1"/>
                </a:solidFill>
              </a:rPr>
              <a:t> : </a:t>
            </a:r>
            <a:r>
              <a:rPr lang="ja-JP" altLang="en-US" dirty="0" smtClean="0">
                <a:solidFill>
                  <a:schemeClr val="tx1"/>
                </a:solidFill>
              </a:rPr>
              <a:t>コンテキストに応じた振る舞いの変更</a:t>
            </a:r>
            <a:endParaRPr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評価</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の性能をそれほど損なわずに振る舞いの変更が可能</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25</a:t>
            </a:fld>
            <a:endParaRPr lang="ja-JP" altLang="en-US" dirty="0"/>
          </a:p>
        </p:txBody>
      </p:sp>
    </p:spTree>
    <p:extLst>
      <p:ext uri="{BB962C8B-B14F-4D97-AF65-F5344CB8AC3E}">
        <p14:creationId xmlns:p14="http://schemas.microsoft.com/office/powerpoint/2010/main" val="518506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今後</a:t>
            </a:r>
            <a:r>
              <a:rPr lang="ja-JP" altLang="en-US" dirty="0" smtClean="0"/>
              <a:t>：</a:t>
            </a:r>
            <a:r>
              <a:rPr kumimoji="1" lang="en-US" altLang="ja-JP" dirty="0" err="1" smtClean="0"/>
              <a:t>mROS</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a:t>
            </a:r>
            <a:r>
              <a:rPr lang="en-US" altLang="ja-JP" dirty="0" smtClean="0">
                <a:hlinkClick r:id="rId2"/>
              </a:rPr>
              <a:t>github.com/tlk-emb/mROS</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26</a:t>
            </a:fld>
            <a:endParaRPr lang="ja-JP" altLang="en-US" dirty="0"/>
          </a:p>
        </p:txBody>
      </p:sp>
    </p:spTree>
    <p:extLst>
      <p:ext uri="{BB962C8B-B14F-4D97-AF65-F5344CB8AC3E}">
        <p14:creationId xmlns:p14="http://schemas.microsoft.com/office/powerpoint/2010/main" val="1737316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ROS communication</a:t>
            </a:r>
            <a:endParaRPr kumimoji="1" lang="ja-JP" altLang="en-US" dirty="0"/>
          </a:p>
        </p:txBody>
      </p:sp>
      <p:sp>
        <p:nvSpPr>
          <p:cNvPr id="3" name="コンテンツ プレースホルダー 2"/>
          <p:cNvSpPr>
            <a:spLocks noGrp="1"/>
          </p:cNvSpPr>
          <p:nvPr>
            <p:ph idx="1"/>
          </p:nvPr>
        </p:nvSpPr>
        <p:spPr>
          <a:xfrm>
            <a:off x="179513" y="1124744"/>
            <a:ext cx="4058658" cy="4752528"/>
          </a:xfrm>
        </p:spPr>
        <p:txBody>
          <a:bodyPr/>
          <a:lstStyle/>
          <a:p>
            <a:r>
              <a:rPr kumimoji="1" lang="en-US" altLang="ja-JP" dirty="0" smtClean="0">
                <a:solidFill>
                  <a:schemeClr val="tx1"/>
                </a:solidFill>
              </a:rPr>
              <a:t>Topic communication</a:t>
            </a:r>
          </a:p>
          <a:p>
            <a:pPr lvl="1"/>
            <a:r>
              <a:rPr lang="en-US" altLang="ja-JP" sz="2000" dirty="0">
                <a:solidFill>
                  <a:schemeClr val="tx1"/>
                </a:solidFill>
              </a:rPr>
              <a:t>Communicate via topic</a:t>
            </a:r>
          </a:p>
          <a:p>
            <a:pPr lvl="1"/>
            <a:r>
              <a:rPr kumimoji="1" lang="en-US" altLang="ja-JP" sz="2000" dirty="0" smtClean="0">
                <a:solidFill>
                  <a:schemeClr val="tx1"/>
                </a:solidFill>
              </a:rPr>
              <a:t>Asynchronous communication</a:t>
            </a:r>
          </a:p>
          <a:p>
            <a:pPr lvl="1"/>
            <a:r>
              <a:rPr lang="en-US" altLang="ja-JP" sz="2000" dirty="0">
                <a:solidFill>
                  <a:schemeClr val="tx1"/>
                </a:solidFill>
              </a:rPr>
              <a:t>It is possible to communication without conscious of </a:t>
            </a:r>
            <a:r>
              <a:rPr lang="en-US" altLang="ja-JP" sz="2000" dirty="0" smtClean="0">
                <a:solidFill>
                  <a:schemeClr val="tx1"/>
                </a:solidFill>
              </a:rPr>
              <a:t>opponent</a:t>
            </a:r>
            <a:endParaRPr lang="en-US" altLang="ja-JP" sz="2000" dirty="0">
              <a:solidFill>
                <a:schemeClr val="tx1"/>
              </a:solidFill>
            </a:endParaRPr>
          </a:p>
          <a:p>
            <a:pPr lvl="1"/>
            <a:endParaRPr lang="en-US" altLang="ja-JP" dirty="0">
              <a:solidFill>
                <a:schemeClr val="tx1"/>
              </a:solidFill>
            </a:endParaRPr>
          </a:p>
          <a:p>
            <a:r>
              <a:rPr kumimoji="1" lang="en-US" altLang="ja-JP" dirty="0" smtClean="0">
                <a:solidFill>
                  <a:schemeClr val="tx1"/>
                </a:solidFill>
              </a:rPr>
              <a:t>Service communication</a:t>
            </a:r>
          </a:p>
          <a:p>
            <a:pPr lvl="1"/>
            <a:r>
              <a:rPr lang="en-US" altLang="ja-JP" dirty="0">
                <a:solidFill>
                  <a:schemeClr val="tx1"/>
                </a:solidFill>
              </a:rPr>
              <a:t>Server client </a:t>
            </a:r>
            <a:r>
              <a:rPr lang="en-US" altLang="ja-JP" dirty="0" smtClean="0">
                <a:solidFill>
                  <a:schemeClr val="tx1"/>
                </a:solidFill>
              </a:rPr>
              <a:t>mechanism</a:t>
            </a:r>
          </a:p>
          <a:p>
            <a:pPr lvl="1"/>
            <a:r>
              <a:rPr lang="en-US" altLang="ja-JP" dirty="0" smtClean="0">
                <a:solidFill>
                  <a:schemeClr val="tx1"/>
                </a:solidFill>
              </a:rPr>
              <a:t>Synchronous communication</a:t>
            </a:r>
          </a:p>
          <a:p>
            <a:pPr lvl="1"/>
            <a:r>
              <a:rPr lang="en-US" altLang="ja-JP" dirty="0">
                <a:solidFill>
                  <a:schemeClr val="tx1"/>
                </a:solidFill>
              </a:rPr>
              <a:t>Communication such as remote procedure call</a:t>
            </a:r>
          </a:p>
          <a:p>
            <a:pPr lvl="1"/>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27</a:t>
            </a:fld>
            <a:endParaRPr lang="ja-JP" altLang="en-US" dirty="0"/>
          </a:p>
        </p:txBody>
      </p:sp>
      <p:pic>
        <p:nvPicPr>
          <p:cNvPr id="5" name="図 4"/>
          <p:cNvPicPr>
            <a:picLocks noChangeAspect="1"/>
          </p:cNvPicPr>
          <p:nvPr/>
        </p:nvPicPr>
        <p:blipFill>
          <a:blip r:embed="rId3"/>
          <a:stretch>
            <a:fillRect/>
          </a:stretch>
        </p:blipFill>
        <p:spPr>
          <a:xfrm>
            <a:off x="4238170" y="1320992"/>
            <a:ext cx="4752528" cy="4680154"/>
          </a:xfrm>
          <a:prstGeom prst="rect">
            <a:avLst/>
          </a:prstGeom>
        </p:spPr>
      </p:pic>
    </p:spTree>
    <p:extLst>
      <p:ext uri="{BB962C8B-B14F-4D97-AF65-F5344CB8AC3E}">
        <p14:creationId xmlns:p14="http://schemas.microsoft.com/office/powerpoint/2010/main" val="1426597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mj-ea"/>
              </a:rPr>
              <a:t>ContextROS </a:t>
            </a:r>
            <a:r>
              <a:rPr lang="ja-JP" altLang="en-US" dirty="0" smtClean="0">
                <a:latin typeface="+mj-ea"/>
              </a:rPr>
              <a:t>：</a:t>
            </a:r>
            <a:r>
              <a:rPr lang="en-US" altLang="ja-JP" dirty="0" smtClean="0">
                <a:latin typeface="+mj-ea"/>
              </a:rPr>
              <a:t> </a:t>
            </a:r>
            <a:r>
              <a:rPr lang="ja-JP" altLang="en-US" dirty="0" smtClean="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a:pPr>
            <a:r>
              <a:rPr lang="ja-JP" altLang="en-US" dirty="0" smtClean="0">
                <a:solidFill>
                  <a:schemeClr val="tx1"/>
                </a:solidFill>
              </a:rPr>
              <a:t>コンテキストが変化するとレイヤアクティベーション依頼を行う．</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28</a:t>
            </a:fld>
            <a:endParaRPr lang="ja-JP" altLang="en-US" dirty="0"/>
          </a:p>
        </p:txBody>
      </p:sp>
      <p:sp>
        <p:nvSpPr>
          <p:cNvPr id="9" name="テキスト ボックス 8"/>
          <p:cNvSpPr txBox="1"/>
          <p:nvPr/>
        </p:nvSpPr>
        <p:spPr>
          <a:xfrm>
            <a:off x="5652120" y="3140968"/>
            <a:ext cx="340158" cy="461665"/>
          </a:xfrm>
          <a:prstGeom prst="rect">
            <a:avLst/>
          </a:prstGeom>
          <a:noFill/>
        </p:spPr>
        <p:txBody>
          <a:bodyPr wrap="none" rtlCol="0">
            <a:spAutoFit/>
          </a:bodyPr>
          <a:lstStyle/>
          <a:p>
            <a:r>
              <a:rPr kumimoji="1" lang="en-US" altLang="ja-JP" sz="2400" dirty="0" smtClean="0">
                <a:solidFill>
                  <a:schemeClr val="accent1"/>
                </a:solidFill>
              </a:rPr>
              <a:t>1</a:t>
            </a:r>
            <a:endParaRPr kumimoji="1" lang="ja-JP" altLang="en-US" sz="2400" dirty="0">
              <a:solidFill>
                <a:schemeClr val="accent1"/>
              </a:solidFill>
            </a:endParaRPr>
          </a:p>
        </p:txBody>
      </p:sp>
      <p:pic>
        <p:nvPicPr>
          <p:cNvPr id="10" name="図 9"/>
          <p:cNvPicPr>
            <a:picLocks noChangeAspect="1"/>
          </p:cNvPicPr>
          <p:nvPr/>
        </p:nvPicPr>
        <p:blipFill>
          <a:blip r:embed="rId3"/>
          <a:stretch>
            <a:fillRect/>
          </a:stretch>
        </p:blipFill>
        <p:spPr>
          <a:xfrm>
            <a:off x="175308" y="2812684"/>
            <a:ext cx="8501148" cy="3396187"/>
          </a:xfrm>
          <a:prstGeom prst="rect">
            <a:avLst/>
          </a:prstGeom>
        </p:spPr>
      </p:pic>
    </p:spTree>
    <p:extLst>
      <p:ext uri="{BB962C8B-B14F-4D97-AF65-F5344CB8AC3E}">
        <p14:creationId xmlns:p14="http://schemas.microsoft.com/office/powerpoint/2010/main" val="1718569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ロボットオペレーティングシステム</a:t>
            </a:r>
            <a:r>
              <a:rPr lang="en-US" altLang="ja-JP" sz="3600" dirty="0" smtClean="0"/>
              <a:t> </a:t>
            </a:r>
            <a:r>
              <a:rPr lang="en-US" altLang="ja-JP" sz="3600" dirty="0">
                <a:latin typeface="+mj-ea"/>
              </a:rPr>
              <a:t>(ROS</a:t>
            </a:r>
            <a:r>
              <a:rPr lang="en-US" altLang="ja-JP" sz="3600" dirty="0" smtClean="0">
                <a:latin typeface="+mj-ea"/>
              </a:rPr>
              <a:t>)</a:t>
            </a:r>
            <a:r>
              <a:rPr lang="en-US" altLang="ja-JP" sz="3600" baseline="30000" dirty="0">
                <a:latin typeface="+mj-ea"/>
                <a:cs typeface="Meiryo" charset="-128"/>
              </a:rPr>
              <a:t> [1</a:t>
            </a:r>
            <a:r>
              <a:rPr lang="en-US" altLang="ja-JP" sz="3600" baseline="30000" dirty="0" smtClean="0">
                <a:latin typeface="+mj-ea"/>
                <a:cs typeface="Meiryo" charset="-128"/>
              </a:rPr>
              <a:t>]</a:t>
            </a:r>
            <a:endParaRPr kumimoji="1" lang="ja-JP" altLang="en-US" sz="3600" dirty="0">
              <a:latin typeface="+mj-ea"/>
            </a:endParaRPr>
          </a:p>
        </p:txBody>
      </p:sp>
      <p:sp>
        <p:nvSpPr>
          <p:cNvPr id="3" name="コンテンツ プレースホルダー 2"/>
          <p:cNvSpPr>
            <a:spLocks noGrp="1"/>
          </p:cNvSpPr>
          <p:nvPr>
            <p:ph idx="1"/>
          </p:nvPr>
        </p:nvSpPr>
        <p:spPr>
          <a:xfrm>
            <a:off x="179512" y="1124744"/>
            <a:ext cx="8832891" cy="4968552"/>
          </a:xfrm>
        </p:spPr>
        <p:txBody>
          <a:bodyPr/>
          <a:lstStyle/>
          <a:p>
            <a:pPr marL="201168" lvl="1" indent="0">
              <a:buNone/>
            </a:pPr>
            <a:r>
              <a:rPr lang="ja-JP" altLang="en-US" sz="2800" dirty="0" smtClean="0">
                <a:solidFill>
                  <a:schemeClr val="tx1"/>
                </a:solidFill>
              </a:rPr>
              <a:t>特徴</a:t>
            </a:r>
            <a:endParaRPr lang="en-US" altLang="ja-JP" sz="2800"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ロボット</a:t>
            </a:r>
            <a:r>
              <a:rPr lang="ja-JP" altLang="en-US" dirty="0">
                <a:solidFill>
                  <a:schemeClr val="tx1"/>
                </a:solidFill>
              </a:rPr>
              <a:t>の単一の機能をノードに</a:t>
            </a:r>
            <a:r>
              <a:rPr lang="ja-JP" altLang="en-US" dirty="0" smtClean="0">
                <a:solidFill>
                  <a:schemeClr val="tx1"/>
                </a:solidFill>
              </a:rPr>
              <a:t>モジュール化</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を組み合わせることで</a:t>
            </a:r>
            <a:r>
              <a:rPr lang="ja-JP" altLang="en-US" dirty="0" smtClean="0">
                <a:solidFill>
                  <a:schemeClr val="tx1"/>
                </a:solidFill>
              </a:rPr>
              <a:t>ロボットアプリケーション</a:t>
            </a:r>
            <a:r>
              <a:rPr lang="ja-JP" altLang="en-US" dirty="0">
                <a:solidFill>
                  <a:schemeClr val="tx1"/>
                </a:solidFill>
              </a:rPr>
              <a:t>を</a:t>
            </a:r>
            <a:r>
              <a:rPr lang="ja-JP" altLang="en-US" dirty="0" smtClean="0">
                <a:solidFill>
                  <a:schemeClr val="tx1"/>
                </a:solidFill>
              </a:rPr>
              <a:t>実現</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a:t>
            </a:r>
            <a:r>
              <a:rPr lang="ja-JP" altLang="en-US" dirty="0" smtClean="0">
                <a:solidFill>
                  <a:schemeClr val="tx1"/>
                </a:solidFill>
              </a:rPr>
              <a:t>組み合わせパッケージとして配布可能</a:t>
            </a:r>
            <a:endParaRPr lang="en-US" altLang="ja-JP" dirty="0" smtClean="0">
              <a:solidFill>
                <a:schemeClr val="tx1"/>
              </a:solidFill>
            </a:endParaRPr>
          </a:p>
          <a:p>
            <a:pPr lvl="1">
              <a:buFont typeface="Wingdings" charset="2"/>
              <a:buChar char="l"/>
            </a:pPr>
            <a:r>
              <a:rPr kumimoji="1" lang="en-US" altLang="ja-JP" dirty="0" smtClean="0">
                <a:solidFill>
                  <a:schemeClr val="tx1"/>
                </a:solidFill>
              </a:rPr>
              <a:t> </a:t>
            </a:r>
            <a:r>
              <a:rPr kumimoji="1" lang="ja-JP" altLang="en-US" dirty="0" smtClean="0">
                <a:solidFill>
                  <a:schemeClr val="tx1"/>
                </a:solidFill>
              </a:rPr>
              <a:t>迅速な開発が可能</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a:t>
            </a:fld>
            <a:endParaRPr lang="ja-JP" altLang="en-US" dirty="0"/>
          </a:p>
        </p:txBody>
      </p:sp>
      <p:sp>
        <p:nvSpPr>
          <p:cNvPr id="5" name="テキスト ボックス 4"/>
          <p:cNvSpPr txBox="1"/>
          <p:nvPr/>
        </p:nvSpPr>
        <p:spPr>
          <a:xfrm>
            <a:off x="179511" y="5898143"/>
            <a:ext cx="8832891" cy="646331"/>
          </a:xfrm>
          <a:prstGeom prst="rect">
            <a:avLst/>
          </a:prstGeom>
          <a:noFill/>
        </p:spPr>
        <p:txBody>
          <a:bodyPr wrap="square" rtlCol="0">
            <a:spAutoFit/>
          </a:bodyPr>
          <a:lstStyle/>
          <a:p>
            <a:r>
              <a:rPr lang="it-IT" altLang="ja-JP" sz="1200" dirty="0">
                <a:latin typeface="CMR12" charset="0"/>
              </a:rPr>
              <a:t>[1] </a:t>
            </a:r>
            <a:r>
              <a:rPr lang="it-IT" altLang="ja-JP" sz="1200" dirty="0"/>
              <a:t>M. </a:t>
            </a:r>
            <a:r>
              <a:rPr lang="it-IT" altLang="ja-JP" sz="1200" dirty="0" err="1"/>
              <a:t>Quigley</a:t>
            </a:r>
            <a:r>
              <a:rPr lang="it-IT" altLang="ja-JP" sz="1200" dirty="0"/>
              <a:t>, K. </a:t>
            </a:r>
            <a:r>
              <a:rPr lang="it-IT" altLang="ja-JP" sz="1200" dirty="0" err="1"/>
              <a:t>Conley</a:t>
            </a:r>
            <a:r>
              <a:rPr lang="it-IT" altLang="ja-JP" sz="1200" dirty="0"/>
              <a:t>, B. </a:t>
            </a:r>
            <a:r>
              <a:rPr lang="it-IT" altLang="ja-JP" sz="1200" dirty="0" err="1"/>
              <a:t>Gerkey</a:t>
            </a:r>
            <a:r>
              <a:rPr lang="it-IT" altLang="ja-JP" sz="1200" dirty="0"/>
              <a:t>, </a:t>
            </a:r>
            <a:r>
              <a:rPr lang="it-IT" altLang="ja-JP" sz="1200" dirty="0" err="1"/>
              <a:t>J</a:t>
            </a:r>
            <a:r>
              <a:rPr lang="it-IT" altLang="ja-JP" sz="1200" dirty="0"/>
              <a:t>. Faust, T. </a:t>
            </a:r>
            <a:r>
              <a:rPr lang="it-IT" altLang="ja-JP" sz="1200" dirty="0" err="1"/>
              <a:t>Foote</a:t>
            </a:r>
            <a:r>
              <a:rPr lang="it-IT" altLang="ja-JP" sz="1200" dirty="0"/>
              <a:t>, </a:t>
            </a:r>
            <a:r>
              <a:rPr lang="it-IT" altLang="ja-JP" sz="1200" dirty="0" err="1"/>
              <a:t>J</a:t>
            </a:r>
            <a:r>
              <a:rPr lang="it-IT" altLang="ja-JP" sz="1200" dirty="0"/>
              <a:t>. </a:t>
            </a:r>
            <a:r>
              <a:rPr lang="it-IT" altLang="ja-JP" sz="1200" dirty="0" err="1"/>
              <a:t>Leibs</a:t>
            </a:r>
            <a:r>
              <a:rPr lang="it-IT" altLang="ja-JP" sz="1200" dirty="0"/>
              <a:t>, </a:t>
            </a:r>
            <a:r>
              <a:rPr lang="it-IT" altLang="ja-JP" sz="1200" dirty="0" err="1"/>
              <a:t>R</a:t>
            </a:r>
            <a:r>
              <a:rPr lang="it-IT" altLang="ja-JP" sz="1200" dirty="0"/>
              <a:t>. </a:t>
            </a:r>
            <a:r>
              <a:rPr lang="it-IT" altLang="ja-JP" sz="1200" dirty="0" err="1"/>
              <a:t>Wheeler</a:t>
            </a:r>
            <a:r>
              <a:rPr lang="it-IT" altLang="ja-JP" sz="1200" dirty="0"/>
              <a:t>, and A.Y. </a:t>
            </a:r>
            <a:r>
              <a:rPr lang="it-IT" altLang="ja-JP" sz="1200" dirty="0" err="1"/>
              <a:t>Ng</a:t>
            </a:r>
            <a:r>
              <a:rPr lang="it-IT" altLang="ja-JP" sz="1200" dirty="0"/>
              <a:t>, “</a:t>
            </a:r>
            <a:r>
              <a:rPr lang="it-IT" altLang="ja-JP" sz="1200" dirty="0" err="1"/>
              <a:t>Ros</a:t>
            </a:r>
            <a:r>
              <a:rPr lang="it-IT" altLang="ja-JP" sz="1200" dirty="0"/>
              <a:t>: an open-source robot </a:t>
            </a:r>
            <a:r>
              <a:rPr lang="it-IT" altLang="ja-JP" sz="1200" dirty="0" err="1"/>
              <a:t>operating</a:t>
            </a:r>
            <a:r>
              <a:rPr lang="it-IT" altLang="ja-JP" sz="1200" dirty="0"/>
              <a:t> </a:t>
            </a:r>
            <a:r>
              <a:rPr lang="it-IT" altLang="ja-JP" sz="1200" dirty="0" err="1"/>
              <a:t>system</a:t>
            </a:r>
            <a:r>
              <a:rPr lang="it-IT" altLang="ja-JP" sz="1200" dirty="0"/>
              <a:t>”, ICRA workshop on open source software, vol.3, Kobe, p.5, 2009. </a:t>
            </a:r>
          </a:p>
          <a:p>
            <a:endParaRPr kumimoji="1" lang="ja-JP" altLang="en-US" sz="1200" dirty="0"/>
          </a:p>
        </p:txBody>
      </p:sp>
      <p:pic>
        <p:nvPicPr>
          <p:cNvPr id="6" name="図 5"/>
          <p:cNvPicPr>
            <a:picLocks noChangeAspect="1"/>
          </p:cNvPicPr>
          <p:nvPr/>
        </p:nvPicPr>
        <p:blipFill>
          <a:blip r:embed="rId3"/>
          <a:stretch>
            <a:fillRect/>
          </a:stretch>
        </p:blipFill>
        <p:spPr>
          <a:xfrm>
            <a:off x="176426" y="3412578"/>
            <a:ext cx="8835975" cy="2536702"/>
          </a:xfrm>
          <a:prstGeom prst="rect">
            <a:avLst/>
          </a:prstGeom>
        </p:spPr>
      </p:pic>
    </p:spTree>
    <p:extLst>
      <p:ext uri="{BB962C8B-B14F-4D97-AF65-F5344CB8AC3E}">
        <p14:creationId xmlns:p14="http://schemas.microsoft.com/office/powerpoint/2010/main" val="39757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79512"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2"/>
            </a:pPr>
            <a:r>
              <a:rPr kumimoji="1" lang="ja-JP" altLang="en-US" dirty="0" smtClean="0">
                <a:solidFill>
                  <a:schemeClr val="tx1"/>
                </a:solidFill>
              </a:rPr>
              <a:t>レイヤマネージャが自身のノードのレイヤ</a:t>
            </a:r>
            <a:r>
              <a:rPr lang="ja-JP" altLang="en-US" dirty="0" smtClean="0">
                <a:solidFill>
                  <a:schemeClr val="tx1"/>
                </a:solidFill>
              </a:rPr>
              <a:t>を更新</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29</a:t>
            </a:fld>
            <a:endParaRPr lang="ja-JP" altLang="en-US" dirty="0"/>
          </a:p>
        </p:txBody>
      </p:sp>
      <p:sp>
        <p:nvSpPr>
          <p:cNvPr id="15" name="テキスト ボックス 14"/>
          <p:cNvSpPr txBox="1"/>
          <p:nvPr/>
        </p:nvSpPr>
        <p:spPr>
          <a:xfrm>
            <a:off x="3419872" y="4504684"/>
            <a:ext cx="340158" cy="461665"/>
          </a:xfrm>
          <a:prstGeom prst="rect">
            <a:avLst/>
          </a:prstGeom>
          <a:noFill/>
        </p:spPr>
        <p:txBody>
          <a:bodyPr wrap="none" rtlCol="0">
            <a:spAutoFit/>
          </a:bodyPr>
          <a:lstStyle/>
          <a:p>
            <a:r>
              <a:rPr lang="en-US" altLang="ja-JP" sz="2400" dirty="0">
                <a:solidFill>
                  <a:schemeClr val="accent1"/>
                </a:solidFill>
              </a:rPr>
              <a:t>2</a:t>
            </a:r>
            <a:endParaRPr kumimoji="1" lang="ja-JP" altLang="en-US" sz="2400" dirty="0">
              <a:solidFill>
                <a:schemeClr val="accent1"/>
              </a:solidFill>
            </a:endParaRPr>
          </a:p>
        </p:txBody>
      </p:sp>
    </p:spTree>
    <p:extLst>
      <p:ext uri="{BB962C8B-B14F-4D97-AF65-F5344CB8AC3E}">
        <p14:creationId xmlns:p14="http://schemas.microsoft.com/office/powerpoint/2010/main" val="7001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normAutofit/>
          </a:bodyPr>
          <a:lstStyle/>
          <a:p>
            <a:pPr marL="514350" indent="-514350">
              <a:buFont typeface="+mj-lt"/>
              <a:buAutoNum type="arabicPeriod" startAt="3"/>
            </a:pPr>
            <a:r>
              <a:rPr lang="ja-JP" altLang="en-US" dirty="0" smtClean="0">
                <a:solidFill>
                  <a:schemeClr val="tx1"/>
                </a:solidFill>
              </a:rPr>
              <a:t>レイヤマネージャが他のノードのレイヤマネージャへ</a:t>
            </a:r>
            <a:endParaRPr lang="en-US" altLang="ja-JP" dirty="0">
              <a:solidFill>
                <a:schemeClr val="tx1"/>
              </a:solidFill>
            </a:endParaRPr>
          </a:p>
          <a:p>
            <a:pPr marL="0" indent="0">
              <a:buNone/>
            </a:pPr>
            <a:r>
              <a:rPr lang="en-US" altLang="ja-JP" dirty="0" smtClean="0">
                <a:solidFill>
                  <a:schemeClr val="tx1"/>
                </a:solidFill>
              </a:rPr>
              <a:t>      </a:t>
            </a:r>
            <a:r>
              <a:rPr lang="ja-JP" altLang="en-US" dirty="0" smtClean="0">
                <a:solidFill>
                  <a:schemeClr val="tx1"/>
                </a:solidFill>
              </a:rPr>
              <a:t>レイヤ情報を送信する．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30</a:t>
            </a:fld>
            <a:endParaRPr lang="ja-JP" altLang="en-US" dirty="0"/>
          </a:p>
        </p:txBody>
      </p:sp>
      <p:sp>
        <p:nvSpPr>
          <p:cNvPr id="9" name="テキスト ボックス 8"/>
          <p:cNvSpPr txBox="1"/>
          <p:nvPr/>
        </p:nvSpPr>
        <p:spPr>
          <a:xfrm>
            <a:off x="2699792"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sp>
        <p:nvSpPr>
          <p:cNvPr id="10" name="テキスト ボックス 9"/>
          <p:cNvSpPr txBox="1"/>
          <p:nvPr/>
        </p:nvSpPr>
        <p:spPr>
          <a:xfrm>
            <a:off x="5715048"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79510" y="2812685"/>
            <a:ext cx="8470643" cy="3383999"/>
          </a:xfrm>
          <a:prstGeom prst="rect">
            <a:avLst/>
          </a:prstGeom>
        </p:spPr>
      </p:pic>
    </p:spTree>
    <p:extLst>
      <p:ext uri="{BB962C8B-B14F-4D97-AF65-F5344CB8AC3E}">
        <p14:creationId xmlns:p14="http://schemas.microsoft.com/office/powerpoint/2010/main" val="614696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stretch>
            <a:fillRect/>
          </a:stretch>
        </p:blipFill>
        <p:spPr>
          <a:xfrm>
            <a:off x="179511"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4"/>
            </a:pPr>
            <a:r>
              <a:rPr kumimoji="1" lang="ja-JP" altLang="en-US" dirty="0" smtClean="0">
                <a:solidFill>
                  <a:schemeClr val="tx1"/>
                </a:solidFill>
              </a:rPr>
              <a:t>他のノードのレイヤマネージャがレイヤ情報を受信し，それぞれのレイヤを更新する．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31</a:t>
            </a:fld>
            <a:endParaRPr lang="ja-JP" altLang="en-US" dirty="0"/>
          </a:p>
        </p:txBody>
      </p:sp>
      <p:sp>
        <p:nvSpPr>
          <p:cNvPr id="9" name="テキスト ボックス 8"/>
          <p:cNvSpPr txBox="1"/>
          <p:nvPr/>
        </p:nvSpPr>
        <p:spPr>
          <a:xfrm>
            <a:off x="46754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
        <p:nvSpPr>
          <p:cNvPr id="10" name="テキスト ボックス 9"/>
          <p:cNvSpPr txBox="1"/>
          <p:nvPr/>
        </p:nvSpPr>
        <p:spPr>
          <a:xfrm>
            <a:off x="658822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Tree>
    <p:extLst>
      <p:ext uri="{BB962C8B-B14F-4D97-AF65-F5344CB8AC3E}">
        <p14:creationId xmlns:p14="http://schemas.microsoft.com/office/powerpoint/2010/main" val="1410388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3" y="1124744"/>
            <a:ext cx="8424936" cy="1424839"/>
          </a:xfrm>
        </p:spPr>
        <p:txBody>
          <a:bodyPr/>
          <a:lstStyle/>
          <a:p>
            <a:pPr marL="514350" indent="-514350">
              <a:buFont typeface="+mj-lt"/>
              <a:buAutoNum type="arabicPeriod" startAt="5"/>
            </a:pPr>
            <a:r>
              <a:rPr kumimoji="1" lang="ja-JP" altLang="en-US" dirty="0" smtClean="0">
                <a:solidFill>
                  <a:schemeClr val="tx1"/>
                </a:solidFill>
              </a:rPr>
              <a:t>コンテキスト依存な振る舞いが実行される際に下層</a:t>
            </a:r>
            <a:r>
              <a:rPr kumimoji="1" lang="en-US" altLang="ja-JP" dirty="0" smtClean="0">
                <a:solidFill>
                  <a:schemeClr val="tx1"/>
                </a:solidFill>
              </a:rPr>
              <a:t>COP</a:t>
            </a:r>
            <a:r>
              <a:rPr kumimoji="1" lang="ja-JP" altLang="en-US" dirty="0" smtClean="0">
                <a:solidFill>
                  <a:schemeClr val="tx1"/>
                </a:solidFill>
              </a:rPr>
              <a:t>言語がレイヤに応じて振る舞いを変更する．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32</a:t>
            </a:fld>
            <a:endParaRPr lang="ja-JP" altLang="en-US" dirty="0"/>
          </a:p>
        </p:txBody>
      </p:sp>
      <p:sp>
        <p:nvSpPr>
          <p:cNvPr id="8" name="テキスト ボックス 7"/>
          <p:cNvSpPr txBox="1"/>
          <p:nvPr/>
        </p:nvSpPr>
        <p:spPr>
          <a:xfrm>
            <a:off x="2627784" y="3356992"/>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9" name="テキスト ボックス 8"/>
          <p:cNvSpPr txBox="1"/>
          <p:nvPr/>
        </p:nvSpPr>
        <p:spPr>
          <a:xfrm>
            <a:off x="5677421"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10" name="テキスト ボックス 9"/>
          <p:cNvSpPr txBox="1"/>
          <p:nvPr/>
        </p:nvSpPr>
        <p:spPr>
          <a:xfrm>
            <a:off x="8727059"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43692" y="2813888"/>
            <a:ext cx="8868709" cy="3381594"/>
          </a:xfrm>
          <a:prstGeom prst="rect">
            <a:avLst/>
          </a:prstGeom>
        </p:spPr>
      </p:pic>
    </p:spTree>
    <p:extLst>
      <p:ext uri="{BB962C8B-B14F-4D97-AF65-F5344CB8AC3E}">
        <p14:creationId xmlns:p14="http://schemas.microsoft.com/office/powerpoint/2010/main" val="2033959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33</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608336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p>
          <a:p>
            <a:r>
              <a:rPr lang="en-US" altLang="ja-JP" sz="2200" dirty="0" smtClean="0"/>
              <a:t>    void clean(){/*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 </a:t>
            </a:r>
            <a:r>
              <a:rPr lang="ja-JP" altLang="en-US" sz="2400" dirty="0" smtClean="0"/>
              <a:t>屋外</a:t>
            </a:r>
            <a:r>
              <a:rPr lang="ja-JP" altLang="en-US" sz="2400" dirty="0"/>
              <a:t>での振る舞い</a:t>
            </a:r>
            <a:r>
              <a:rPr lang="en-US" altLang="ja-JP" sz="2400" dirty="0"/>
              <a:t> </a:t>
            </a:r>
            <a:r>
              <a:rPr lang="en-US" altLang="ja-JP" sz="2200" dirty="0" smtClean="0"/>
              <a:t>*/}</a:t>
            </a:r>
          </a:p>
          <a:p>
            <a:r>
              <a:rPr kumimoji="1" lang="en-US" altLang="ja-JP" sz="2200" dirty="0" smtClean="0"/>
              <a:t>    </a:t>
            </a:r>
            <a:r>
              <a:rPr lang="en-US" altLang="ja-JP" sz="2200" dirty="0" smtClean="0"/>
              <a:t>void clean(){/* </a:t>
            </a:r>
            <a:r>
              <a:rPr lang="ja-JP" altLang="en-US" sz="2400" dirty="0" smtClean="0"/>
              <a:t>屋外</a:t>
            </a:r>
            <a:r>
              <a:rPr lang="ja-JP" altLang="en-US" sz="2400" dirty="0"/>
              <a:t>での振る舞い</a:t>
            </a:r>
            <a:r>
              <a:rPr lang="en-US" altLang="ja-JP" sz="2200" dirty="0" smtClean="0"/>
              <a:t> */}</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34</a:t>
            </a:fld>
            <a:endParaRPr lang="ja-JP" altLang="en-US" dirty="0"/>
          </a:p>
        </p:txBody>
      </p:sp>
    </p:spTree>
    <p:extLst>
      <p:ext uri="{BB962C8B-B14F-4D97-AF65-F5344CB8AC3E}">
        <p14:creationId xmlns:p14="http://schemas.microsoft.com/office/powerpoint/2010/main" val="525259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35</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14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36</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21746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37</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531704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38</a:t>
            </a:fld>
            <a:endParaRPr lang="ja-JP" altLang="en-US" dirty="0"/>
          </a:p>
        </p:txBody>
      </p:sp>
    </p:spTree>
    <p:extLst>
      <p:ext uri="{BB962C8B-B14F-4D97-AF65-F5344CB8AC3E}">
        <p14:creationId xmlns:p14="http://schemas.microsoft.com/office/powerpoint/2010/main" val="1560063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1" y="163276"/>
            <a:ext cx="8832892" cy="792088"/>
          </a:xfrm>
        </p:spPr>
        <p:txBody>
          <a:bodyPr>
            <a:normAutofit fontScale="90000"/>
          </a:bodyPr>
          <a:lstStyle/>
          <a:p>
            <a:r>
              <a:rPr lang="en-US" altLang="ja-JP" sz="3600" dirty="0">
                <a:latin typeface="+mj-ea"/>
              </a:rPr>
              <a:t>ROS</a:t>
            </a:r>
            <a:r>
              <a:rPr lang="ja-JP" altLang="en-US" sz="3600" dirty="0"/>
              <a:t>によるコンテキストアウェアなロボットの設計</a:t>
            </a:r>
            <a:endParaRPr kumimoji="1" lang="ja-JP" altLang="en-US" sz="3600" dirty="0"/>
          </a:p>
        </p:txBody>
      </p:sp>
      <p:sp>
        <p:nvSpPr>
          <p:cNvPr id="33" name="コンテンツ プレースホルダー 6"/>
          <p:cNvSpPr>
            <a:spLocks noGrp="1"/>
          </p:cNvSpPr>
          <p:nvPr>
            <p:ph idx="1"/>
          </p:nvPr>
        </p:nvSpPr>
        <p:spPr>
          <a:xfrm>
            <a:off x="179512" y="1124743"/>
            <a:ext cx="8832891" cy="4608513"/>
          </a:xfrm>
        </p:spPr>
        <p:txBody>
          <a:bodyPr>
            <a:normAutofit/>
          </a:bodyPr>
          <a:lstStyle/>
          <a:p>
            <a:pPr>
              <a:buFont typeface="Wingdings" charset="2"/>
              <a:buChar char="l"/>
            </a:pPr>
            <a:r>
              <a:rPr kumimoji="1" lang="en-US" altLang="ja-JP" dirty="0" smtClean="0"/>
              <a:t> </a:t>
            </a:r>
            <a:r>
              <a:rPr kumimoji="1" lang="en-US" altLang="ja-JP" dirty="0" smtClean="0">
                <a:solidFill>
                  <a:schemeClr val="tx1"/>
                </a:solidFill>
                <a:ea typeface="Meiryo" charset="-128"/>
                <a:cs typeface="Meiryo" charset="-128"/>
              </a:rPr>
              <a:t>ROS (Robot Operating System) </a:t>
            </a:r>
          </a:p>
          <a:p>
            <a:pPr lvl="1">
              <a:buFont typeface="Wingdings" charset="2"/>
              <a:buChar char="Ø"/>
            </a:pPr>
            <a:r>
              <a:rPr lang="en-US" altLang="ja-JP" dirty="0" smtClean="0">
                <a:solidFill>
                  <a:schemeClr val="tx1"/>
                </a:solidFill>
              </a:rPr>
              <a:t> ROS</a:t>
            </a:r>
            <a:r>
              <a:rPr lang="ja-JP" altLang="en-US" dirty="0">
                <a:solidFill>
                  <a:schemeClr val="tx1"/>
                </a:solidFill>
              </a:rPr>
              <a:t>は分散システムであり各プロセスはノードと</a:t>
            </a:r>
            <a:r>
              <a:rPr lang="ja-JP" altLang="en-US" dirty="0" smtClean="0">
                <a:solidFill>
                  <a:schemeClr val="tx1"/>
                </a:solidFill>
              </a:rPr>
              <a:t>呼ばれる</a:t>
            </a:r>
            <a:endParaRPr lang="en-US" altLang="ja-JP" dirty="0" smtClean="0">
              <a:solidFill>
                <a:schemeClr val="tx1"/>
              </a:solidFill>
            </a:endParaRPr>
          </a:p>
          <a:p>
            <a:pPr lvl="1">
              <a:buFont typeface="Wingdings" charset="2"/>
              <a:buChar char="Ø"/>
            </a:pPr>
            <a:r>
              <a:rPr lang="en-US" altLang="ja-JP" dirty="0">
                <a:solidFill>
                  <a:schemeClr val="tx1"/>
                </a:solidFill>
                <a:latin typeface="+mn-ea"/>
              </a:rPr>
              <a:t> </a:t>
            </a:r>
            <a:r>
              <a:rPr lang="ja-JP" altLang="en-US" dirty="0">
                <a:solidFill>
                  <a:schemeClr val="tx1"/>
                </a:solidFill>
                <a:latin typeface="+mn-ea"/>
              </a:rPr>
              <a:t>汎用性</a:t>
            </a:r>
            <a:r>
              <a:rPr lang="en-US" altLang="ja-JP" dirty="0">
                <a:solidFill>
                  <a:schemeClr val="tx1"/>
                </a:solidFill>
                <a:latin typeface="+mn-ea"/>
              </a:rPr>
              <a:t>, </a:t>
            </a:r>
            <a:r>
              <a:rPr lang="ja-JP" altLang="en-US" dirty="0">
                <a:solidFill>
                  <a:schemeClr val="tx1"/>
                </a:solidFill>
                <a:latin typeface="+mn-ea"/>
              </a:rPr>
              <a:t>再利用性</a:t>
            </a:r>
            <a:r>
              <a:rPr lang="en-US" altLang="ja-JP" dirty="0">
                <a:solidFill>
                  <a:schemeClr val="tx1"/>
                </a:solidFill>
                <a:latin typeface="+mn-ea"/>
              </a:rPr>
              <a:t>, </a:t>
            </a:r>
            <a:r>
              <a:rPr lang="ja-JP" altLang="en-US" dirty="0">
                <a:solidFill>
                  <a:schemeClr val="tx1"/>
                </a:solidFill>
                <a:latin typeface="+mn-ea"/>
              </a:rPr>
              <a:t>移植性に優れた開発が可能</a:t>
            </a:r>
            <a:endParaRPr lang="en-US" altLang="ja-JP" dirty="0">
              <a:solidFill>
                <a:schemeClr val="tx1"/>
              </a:solidFill>
              <a:latin typeface="+mn-ea"/>
              <a:cs typeface="Meiryo" charset="-128"/>
            </a:endParaRPr>
          </a:p>
          <a:p>
            <a:pPr lvl="1">
              <a:buFont typeface="Wingdings" charset="2"/>
              <a:buChar char="Ø"/>
            </a:pPr>
            <a:r>
              <a:rPr lang="en-US" altLang="ja-JP" dirty="0">
                <a:solidFill>
                  <a:schemeClr val="tx1"/>
                </a:solidFill>
              </a:rPr>
              <a:t> </a:t>
            </a:r>
            <a:r>
              <a:rPr lang="ja-JP" altLang="en-US" dirty="0">
                <a:solidFill>
                  <a:schemeClr val="tx1"/>
                </a:solidFill>
              </a:rPr>
              <a:t>ノード間で通信を行う</a:t>
            </a:r>
            <a:endParaRPr lang="en-US" altLang="ja-JP" dirty="0">
              <a:solidFill>
                <a:schemeClr val="tx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543439320"/>
              </p:ext>
            </p:extLst>
          </p:nvPr>
        </p:nvGraphicFramePr>
        <p:xfrm>
          <a:off x="179511" y="3068960"/>
          <a:ext cx="4757775" cy="1351146"/>
        </p:xfrm>
        <a:graphic>
          <a:graphicData uri="http://schemas.openxmlformats.org/drawingml/2006/table">
            <a:tbl>
              <a:tblPr firstRow="1" bandRow="1">
                <a:tableStyleId>{5940675A-B579-460E-94D1-54222C63F5DA}</a:tableStyleId>
              </a:tblPr>
              <a:tblGrid>
                <a:gridCol w="1585925"/>
                <a:gridCol w="1585925"/>
                <a:gridCol w="1585925"/>
              </a:tblGrid>
              <a:tr h="450382">
                <a:tc>
                  <a:txBody>
                    <a:bodyPr/>
                    <a:lstStyle/>
                    <a:p>
                      <a:pPr algn="ctr"/>
                      <a:endParaRPr kumimoji="1" lang="ja-JP" altLang="en-US" dirty="0"/>
                    </a:p>
                  </a:txBody>
                  <a:tcPr anchor="ctr"/>
                </a:tc>
                <a:tc>
                  <a:txBody>
                    <a:bodyPr/>
                    <a:lstStyle/>
                    <a:p>
                      <a:pPr algn="ctr"/>
                      <a:r>
                        <a:rPr kumimoji="1" lang="ja-JP" altLang="en-US" dirty="0" smtClean="0"/>
                        <a:t>屋内</a:t>
                      </a:r>
                      <a:endParaRPr kumimoji="1" lang="ja-JP" altLang="en-US" dirty="0"/>
                    </a:p>
                  </a:txBody>
                  <a:tcPr anchor="ctr">
                    <a:solidFill>
                      <a:srgbClr val="F8CACA"/>
                    </a:solidFill>
                  </a:tcPr>
                </a:tc>
                <a:tc>
                  <a:txBody>
                    <a:bodyPr/>
                    <a:lstStyle/>
                    <a:p>
                      <a:pPr algn="ctr"/>
                      <a:r>
                        <a:rPr kumimoji="1" lang="ja-JP" altLang="en-US" dirty="0" smtClean="0"/>
                        <a:t>屋外</a:t>
                      </a:r>
                      <a:endParaRPr kumimoji="1" lang="ja-JP" altLang="en-US" dirty="0"/>
                    </a:p>
                  </a:txBody>
                  <a:tcPr anchor="ctr">
                    <a:solidFill>
                      <a:srgbClr val="C9CEFE"/>
                    </a:solidFill>
                  </a:tcPr>
                </a:tc>
              </a:tr>
              <a:tr h="450382">
                <a:tc>
                  <a:txBody>
                    <a:bodyPr/>
                    <a:lstStyle/>
                    <a:p>
                      <a:pPr algn="ctr"/>
                      <a:r>
                        <a:rPr kumimoji="1" lang="ja-JP" altLang="en-US" dirty="0" smtClean="0"/>
                        <a:t>位置推定方法</a:t>
                      </a:r>
                      <a:endParaRPr kumimoji="1" lang="en-US" altLang="ja-JP" dirty="0" smtClean="0"/>
                    </a:p>
                  </a:txBody>
                  <a:tcPr anchor="ctr"/>
                </a:tc>
                <a:tc>
                  <a:txBody>
                    <a:bodyPr/>
                    <a:lstStyle/>
                    <a:p>
                      <a:pPr algn="ctr"/>
                      <a:r>
                        <a:rPr kumimoji="1" lang="ja-JP" altLang="en-US" dirty="0" smtClean="0"/>
                        <a:t>ジャイロ</a:t>
                      </a:r>
                      <a:endParaRPr kumimoji="1" lang="ja-JP" altLang="en-US" dirty="0"/>
                    </a:p>
                  </a:txBody>
                  <a:tcPr anchor="ctr">
                    <a:noFill/>
                  </a:tcPr>
                </a:tc>
                <a:tc>
                  <a:txBody>
                    <a:bodyPr/>
                    <a:lstStyle/>
                    <a:p>
                      <a:pPr algn="ctr"/>
                      <a:r>
                        <a:rPr kumimoji="1" lang="en-US" altLang="ja-JP" dirty="0" smtClean="0"/>
                        <a:t>GPS</a:t>
                      </a:r>
                      <a:endParaRPr kumimoji="1" lang="ja-JP" altLang="en-US" dirty="0"/>
                    </a:p>
                  </a:txBody>
                  <a:tcPr anchor="ctr">
                    <a:noFill/>
                  </a:tcPr>
                </a:tc>
              </a:tr>
              <a:tr h="450382">
                <a:tc>
                  <a:txBody>
                    <a:bodyPr/>
                    <a:lstStyle/>
                    <a:p>
                      <a:pPr algn="ctr"/>
                      <a:r>
                        <a:rPr kumimoji="1" lang="ja-JP" altLang="en-US" dirty="0" smtClean="0"/>
                        <a:t>掃除方法</a:t>
                      </a:r>
                      <a:endParaRPr kumimoji="1" lang="ja-JP" altLang="en-US" dirty="0"/>
                    </a:p>
                  </a:txBody>
                  <a:tcPr anchor="ctr"/>
                </a:tc>
                <a:tc>
                  <a:txBody>
                    <a:bodyPr/>
                    <a:lstStyle/>
                    <a:p>
                      <a:pPr algn="ctr"/>
                      <a:r>
                        <a:rPr kumimoji="1" lang="ja-JP" altLang="en-US" dirty="0" smtClean="0"/>
                        <a:t>拭き掃除</a:t>
                      </a:r>
                      <a:endParaRPr kumimoji="1" lang="ja-JP" altLang="en-US" dirty="0"/>
                    </a:p>
                  </a:txBody>
                  <a:tcPr anchor="ctr">
                    <a:noFill/>
                  </a:tcPr>
                </a:tc>
                <a:tc>
                  <a:txBody>
                    <a:bodyPr/>
                    <a:lstStyle/>
                    <a:p>
                      <a:pPr algn="ctr"/>
                      <a:r>
                        <a:rPr kumimoji="1" lang="ja-JP" altLang="en-US" dirty="0" smtClean="0"/>
                        <a:t>吸引掃除</a:t>
                      </a:r>
                      <a:endParaRPr kumimoji="1" lang="ja-JP" altLang="en-US" dirty="0"/>
                    </a:p>
                  </a:txBody>
                  <a:tcPr anchor="ctr">
                    <a:noFill/>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a:t>
            </a:fld>
            <a:endParaRPr lang="ja-JP" altLang="en-US" dirty="0"/>
          </a:p>
        </p:txBody>
      </p:sp>
      <p:pic>
        <p:nvPicPr>
          <p:cNvPr id="9" name="図 8"/>
          <p:cNvPicPr>
            <a:picLocks noChangeAspect="1"/>
          </p:cNvPicPr>
          <p:nvPr/>
        </p:nvPicPr>
        <p:blipFill>
          <a:blip r:embed="rId3"/>
          <a:stretch>
            <a:fillRect/>
          </a:stretch>
        </p:blipFill>
        <p:spPr>
          <a:xfrm>
            <a:off x="4414239" y="2780928"/>
            <a:ext cx="4417006" cy="3526284"/>
          </a:xfrm>
          <a:prstGeom prst="rect">
            <a:avLst/>
          </a:prstGeom>
        </p:spPr>
      </p:pic>
    </p:spTree>
    <p:extLst>
      <p:ext uri="{BB962C8B-B14F-4D97-AF65-F5344CB8AC3E}">
        <p14:creationId xmlns:p14="http://schemas.microsoft.com/office/powerpoint/2010/main" val="1867061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2017/11/19</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39</a:t>
            </a:fld>
            <a:endParaRPr lang="ja-JP" altLang="en-US" dirty="0"/>
          </a:p>
        </p:txBody>
      </p:sp>
    </p:spTree>
    <p:extLst>
      <p:ext uri="{BB962C8B-B14F-4D97-AF65-F5344CB8AC3E}">
        <p14:creationId xmlns:p14="http://schemas.microsoft.com/office/powerpoint/2010/main" val="1689576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ここから下書き</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kumimoji="1" lang="ja-JP" altLang="en-US" smtClean="0"/>
              <a:t>40</a:t>
            </a:fld>
            <a:endParaRPr kumimoji="1" lang="ja-JP" altLang="en-US"/>
          </a:p>
        </p:txBody>
      </p:sp>
    </p:spTree>
    <p:extLst>
      <p:ext uri="{BB962C8B-B14F-4D97-AF65-F5344CB8AC3E}">
        <p14:creationId xmlns:p14="http://schemas.microsoft.com/office/powerpoint/2010/main" val="1202818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References</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850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err="1">
                <a:solidFill>
                  <a:schemeClr val="tx1"/>
                </a:solidFill>
              </a:rPr>
              <a:t>Appeltauer</a:t>
            </a:r>
            <a:r>
              <a:rPr lang="en-US" altLang="ja-JP" dirty="0">
                <a:solidFill>
                  <a:schemeClr val="tx1"/>
                </a:solidFill>
              </a:rPr>
              <a:t>, M., </a:t>
            </a:r>
            <a:r>
              <a:rPr lang="en-US" altLang="ja-JP" dirty="0" err="1">
                <a:solidFill>
                  <a:schemeClr val="tx1"/>
                </a:solidFill>
              </a:rPr>
              <a:t>Hirschfeld,R</a:t>
            </a:r>
            <a:r>
              <a:rPr lang="en-US" altLang="ja-JP" dirty="0">
                <a:solidFill>
                  <a:schemeClr val="tx1"/>
                </a:solidFill>
              </a:rPr>
              <a:t>., </a:t>
            </a:r>
            <a:r>
              <a:rPr lang="en-US" altLang="ja-JP" dirty="0" err="1">
                <a:solidFill>
                  <a:schemeClr val="tx1"/>
                </a:solidFill>
              </a:rPr>
              <a:t>Haupt</a:t>
            </a:r>
            <a:r>
              <a:rPr lang="en-US" altLang="ja-JP" dirty="0">
                <a:solidFill>
                  <a:schemeClr val="tx1"/>
                </a:solidFill>
              </a:rPr>
              <a:t>, M., </a:t>
            </a:r>
            <a:r>
              <a:rPr lang="en-US" altLang="ja-JP" dirty="0" err="1">
                <a:solidFill>
                  <a:schemeClr val="tx1"/>
                </a:solidFill>
              </a:rPr>
              <a:t>Lincke</a:t>
            </a:r>
            <a:r>
              <a:rPr lang="en-US" altLang="ja-JP" dirty="0">
                <a:solidFill>
                  <a:schemeClr val="tx1"/>
                </a:solidFill>
              </a:rPr>
              <a:t>, J. and </a:t>
            </a:r>
            <a:r>
              <a:rPr lang="en-US" altLang="ja-JP" dirty="0" err="1">
                <a:solidFill>
                  <a:schemeClr val="tx1"/>
                </a:solidFill>
              </a:rPr>
              <a:t>Perscheid</a:t>
            </a:r>
            <a:r>
              <a:rPr lang="en-US" altLang="ja-JP" dirty="0">
                <a:solidFill>
                  <a:schemeClr val="tx1"/>
                </a:solidFill>
              </a:rPr>
              <a:t>, M. : A Comparison of Context-oriented Programming Languages, In Pro- </a:t>
            </a:r>
            <a:r>
              <a:rPr lang="en-US" altLang="ja-JP" dirty="0" err="1">
                <a:solidFill>
                  <a:schemeClr val="tx1"/>
                </a:solidFill>
              </a:rPr>
              <a:t>ceedings</a:t>
            </a:r>
            <a:r>
              <a:rPr lang="en-US" altLang="ja-JP" dirty="0">
                <a:solidFill>
                  <a:schemeClr val="tx1"/>
                </a:solidFill>
              </a:rPr>
              <a:t> of the Workshop on Context-oriented Pro- </a:t>
            </a:r>
            <a:r>
              <a:rPr lang="en-US" altLang="ja-JP" dirty="0" err="1">
                <a:solidFill>
                  <a:schemeClr val="tx1"/>
                </a:solidFill>
              </a:rPr>
              <a:t>gramming</a:t>
            </a:r>
            <a:r>
              <a:rPr lang="en-US" altLang="ja-JP" dirty="0">
                <a:solidFill>
                  <a:schemeClr val="tx1"/>
                </a:solidFill>
              </a:rPr>
              <a:t> (COP) 2009, ECOOP 2009, 2009, pp. 1– 6. </a:t>
            </a:r>
            <a:endParaRPr lang="en-US" altLang="ja-JP" dirty="0" smtClean="0">
              <a:solidFill>
                <a:schemeClr val="tx1"/>
              </a:solidFill>
            </a:endParaRPr>
          </a:p>
          <a:p>
            <a:r>
              <a:rPr lang="en-US" altLang="ja-JP" dirty="0" smtClean="0">
                <a:solidFill>
                  <a:schemeClr val="tx1"/>
                </a:solidFill>
              </a:rPr>
              <a:t>[4] </a:t>
            </a:r>
            <a:r>
              <a:rPr lang="en-US" altLang="ja-JP" dirty="0" err="1">
                <a:solidFill>
                  <a:schemeClr val="tx1"/>
                </a:solidFill>
              </a:rPr>
              <a:t>Costanza</a:t>
            </a:r>
            <a:r>
              <a:rPr lang="en-US" altLang="ja-JP" dirty="0">
                <a:solidFill>
                  <a:schemeClr val="tx1"/>
                </a:solidFill>
              </a:rPr>
              <a:t>, P. and Hirschfeld R. : Language Constructs for Context-oriented Programming: An Overview of </a:t>
            </a:r>
            <a:r>
              <a:rPr lang="en-US" altLang="ja-JP" dirty="0" err="1">
                <a:solidFill>
                  <a:schemeClr val="tx1"/>
                </a:solidFill>
              </a:rPr>
              <a:t>ContextL</a:t>
            </a:r>
            <a:r>
              <a:rPr lang="en-US" altLang="ja-JP" dirty="0">
                <a:solidFill>
                  <a:schemeClr val="tx1"/>
                </a:solidFill>
              </a:rPr>
              <a:t>. In DLS ’05: Proceedings of the 2005 symposium on Dynamic languages, 2005, pp. 1–10. </a:t>
            </a: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41</a:t>
            </a:fld>
            <a:endParaRPr lang="ja-JP" altLang="en-US" dirty="0"/>
          </a:p>
        </p:txBody>
      </p:sp>
    </p:spTree>
    <p:extLst>
      <p:ext uri="{BB962C8B-B14F-4D97-AF65-F5344CB8AC3E}">
        <p14:creationId xmlns:p14="http://schemas.microsoft.com/office/powerpoint/2010/main" val="1074641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References</a:t>
            </a:r>
            <a:endParaRPr kumimoji="1" lang="ja-JP" altLang="en-US" dirty="0"/>
          </a:p>
        </p:txBody>
      </p:sp>
      <p:sp>
        <p:nvSpPr>
          <p:cNvPr id="3" name="コンテンツ プレースホルダー 2"/>
          <p:cNvSpPr>
            <a:spLocks noGrp="1"/>
          </p:cNvSpPr>
          <p:nvPr>
            <p:ph idx="1"/>
          </p:nvPr>
        </p:nvSpPr>
        <p:spPr>
          <a:xfrm>
            <a:off x="179512" y="1124744"/>
            <a:ext cx="8832891" cy="5544616"/>
          </a:xfrm>
        </p:spPr>
        <p:txBody>
          <a:bodyPr>
            <a:normAutofit fontScale="85000" lnSpcReduction="10000"/>
          </a:bodyPr>
          <a:lstStyle/>
          <a:p>
            <a:r>
              <a:rPr lang="en-US" altLang="ja-JP" dirty="0" smtClean="0">
                <a:solidFill>
                  <a:schemeClr val="tx1"/>
                </a:solidFill>
              </a:rPr>
              <a:t>[</a:t>
            </a:r>
            <a:r>
              <a:rPr lang="en-US" altLang="ja-JP" dirty="0">
                <a:solidFill>
                  <a:schemeClr val="tx1"/>
                </a:solidFill>
              </a:rPr>
              <a:t>5</a:t>
            </a:r>
            <a:r>
              <a:rPr lang="en-US" altLang="ja-JP" dirty="0" smtClean="0">
                <a:solidFill>
                  <a:schemeClr val="tx1"/>
                </a:solidFill>
              </a:rPr>
              <a:t>] </a:t>
            </a:r>
            <a:r>
              <a:rPr lang="en-US" altLang="ja-JP" dirty="0" err="1">
                <a:solidFill>
                  <a:schemeClr val="tx1"/>
                </a:solidFill>
              </a:rPr>
              <a:t>Appeltauer</a:t>
            </a:r>
            <a:r>
              <a:rPr lang="en-US" altLang="ja-JP" dirty="0">
                <a:solidFill>
                  <a:schemeClr val="tx1"/>
                </a:solidFill>
              </a:rPr>
              <a:t>, M., Hirschfeld, R., </a:t>
            </a:r>
            <a:r>
              <a:rPr lang="en-US" altLang="ja-JP" dirty="0" err="1">
                <a:solidFill>
                  <a:schemeClr val="tx1"/>
                </a:solidFill>
              </a:rPr>
              <a:t>Haupt</a:t>
            </a:r>
            <a:r>
              <a:rPr lang="en-US" altLang="ja-JP" dirty="0">
                <a:solidFill>
                  <a:schemeClr val="tx1"/>
                </a:solidFill>
              </a:rPr>
              <a:t>, M. and Masuhara, H. : </a:t>
            </a:r>
            <a:r>
              <a:rPr lang="en-US" altLang="ja-JP" dirty="0" err="1">
                <a:solidFill>
                  <a:schemeClr val="tx1"/>
                </a:solidFill>
              </a:rPr>
              <a:t>ContextJ</a:t>
            </a:r>
            <a:r>
              <a:rPr lang="en-US" altLang="ja-JP" dirty="0">
                <a:solidFill>
                  <a:schemeClr val="tx1"/>
                </a:solidFill>
              </a:rPr>
              <a:t>: Context-oriented Pro- </a:t>
            </a:r>
            <a:r>
              <a:rPr lang="en-US" altLang="ja-JP" dirty="0" err="1">
                <a:solidFill>
                  <a:schemeClr val="tx1"/>
                </a:solidFill>
              </a:rPr>
              <a:t>gramming</a:t>
            </a:r>
            <a:r>
              <a:rPr lang="en-US" altLang="ja-JP" dirty="0">
                <a:solidFill>
                  <a:schemeClr val="tx1"/>
                </a:solidFill>
              </a:rPr>
              <a:t> with Java, In Proceedings of the JSSST Annual Conference 2009, 2009, pp. 1–15. </a:t>
            </a:r>
            <a:endParaRPr lang="en-US" altLang="ja-JP" dirty="0" smtClean="0">
              <a:solidFill>
                <a:schemeClr val="tx1"/>
              </a:solidFill>
            </a:endParaRPr>
          </a:p>
          <a:p>
            <a:r>
              <a:rPr lang="en-US" altLang="ja-JP" dirty="0" smtClean="0">
                <a:solidFill>
                  <a:schemeClr val="tx1"/>
                </a:solidFill>
              </a:rPr>
              <a:t>[6] </a:t>
            </a:r>
            <a:r>
              <a:rPr lang="en-US" altLang="ja-JP" dirty="0" err="1">
                <a:solidFill>
                  <a:schemeClr val="tx1"/>
                </a:solidFill>
              </a:rPr>
              <a:t>Tanigawa</a:t>
            </a:r>
            <a:r>
              <a:rPr lang="en-US" altLang="ja-JP" dirty="0">
                <a:solidFill>
                  <a:schemeClr val="tx1"/>
                </a:solidFill>
              </a:rPr>
              <a:t>, I., Ogura, N., </a:t>
            </a:r>
            <a:r>
              <a:rPr lang="en-US" altLang="ja-JP" dirty="0" err="1">
                <a:solidFill>
                  <a:schemeClr val="tx1"/>
                </a:solidFill>
              </a:rPr>
              <a:t>Sugaya</a:t>
            </a:r>
            <a:r>
              <a:rPr lang="en-US" altLang="ja-JP" dirty="0">
                <a:solidFill>
                  <a:schemeClr val="tx1"/>
                </a:solidFill>
              </a:rPr>
              <a:t>, M., Watanabe, H. and </a:t>
            </a:r>
            <a:r>
              <a:rPr lang="en-US" altLang="ja-JP" dirty="0" err="1">
                <a:solidFill>
                  <a:schemeClr val="tx1"/>
                </a:solidFill>
              </a:rPr>
              <a:t>Hisazumi</a:t>
            </a:r>
            <a:r>
              <a:rPr lang="en-US" altLang="ja-JP" dirty="0">
                <a:solidFill>
                  <a:schemeClr val="tx1"/>
                </a:solidFill>
              </a:rPr>
              <a:t>, K.: A structure of ac# framework Con- </a:t>
            </a:r>
            <a:r>
              <a:rPr lang="en-US" altLang="ja-JP" dirty="0" err="1">
                <a:solidFill>
                  <a:schemeClr val="tx1"/>
                </a:solidFill>
              </a:rPr>
              <a:t>textCS</a:t>
            </a:r>
            <a:r>
              <a:rPr lang="en-US" altLang="ja-JP" dirty="0">
                <a:solidFill>
                  <a:schemeClr val="tx1"/>
                </a:solidFill>
              </a:rPr>
              <a:t> based on context-oriented programming, Com- </a:t>
            </a:r>
            <a:r>
              <a:rPr lang="en-US" altLang="ja-JP" dirty="0" err="1">
                <a:solidFill>
                  <a:schemeClr val="tx1"/>
                </a:solidFill>
              </a:rPr>
              <a:t>panion</a:t>
            </a:r>
            <a:r>
              <a:rPr lang="en-US" altLang="ja-JP" dirty="0">
                <a:solidFill>
                  <a:schemeClr val="tx1"/>
                </a:solidFill>
              </a:rPr>
              <a:t> Proceedings of the 14th International Confer- </a:t>
            </a:r>
            <a:r>
              <a:rPr lang="en-US" altLang="ja-JP" dirty="0" err="1">
                <a:solidFill>
                  <a:schemeClr val="tx1"/>
                </a:solidFill>
              </a:rPr>
              <a:t>ence</a:t>
            </a:r>
            <a:r>
              <a:rPr lang="en-US" altLang="ja-JP" dirty="0">
                <a:solidFill>
                  <a:schemeClr val="tx1"/>
                </a:solidFill>
              </a:rPr>
              <a:t> on Modularity, ACM, pp. 21–22 (2015). </a:t>
            </a:r>
            <a:endParaRPr lang="en-US" altLang="ja-JP" dirty="0" smtClean="0">
              <a:solidFill>
                <a:schemeClr val="tx1"/>
              </a:solidFill>
            </a:endParaRPr>
          </a:p>
          <a:p>
            <a:r>
              <a:rPr lang="en-US" altLang="ja-JP" dirty="0" smtClean="0">
                <a:solidFill>
                  <a:schemeClr val="tx1"/>
                </a:solidFill>
              </a:rPr>
              <a:t>[7]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 </a:t>
            </a:r>
          </a:p>
          <a:p>
            <a:r>
              <a:rPr lang="en-US" altLang="ja-JP" dirty="0">
                <a:solidFill>
                  <a:schemeClr val="tx1"/>
                </a:solidFill>
              </a:rPr>
              <a:t> </a:t>
            </a:r>
            <a:endParaRPr lang="ja-JP" altLang="en-US" dirty="0">
              <a:solidFill>
                <a:schemeClr val="tx1"/>
              </a:solidFill>
            </a:endParaRP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42</a:t>
            </a:fld>
            <a:endParaRPr lang="ja-JP" altLang="en-US" dirty="0"/>
          </a:p>
        </p:txBody>
      </p:sp>
    </p:spTree>
    <p:extLst>
      <p:ext uri="{BB962C8B-B14F-4D97-AF65-F5344CB8AC3E}">
        <p14:creationId xmlns:p14="http://schemas.microsoft.com/office/powerpoint/2010/main" val="500219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Sharing layer information Across Nodes</a:t>
            </a:r>
            <a:endParaRPr kumimoji="1" lang="ja-JP" altLang="en-US" dirty="0"/>
          </a:p>
        </p:txBody>
      </p:sp>
      <p:sp>
        <p:nvSpPr>
          <p:cNvPr id="3" name="コンテンツ プレースホルダー 2"/>
          <p:cNvSpPr>
            <a:spLocks noGrp="1"/>
          </p:cNvSpPr>
          <p:nvPr>
            <p:ph idx="1"/>
          </p:nvPr>
        </p:nvSpPr>
        <p:spPr>
          <a:xfrm>
            <a:off x="179511" y="1124744"/>
            <a:ext cx="8832891" cy="5210672"/>
          </a:xfrm>
        </p:spPr>
        <p:txBody>
          <a:bodyPr/>
          <a:lstStyle/>
          <a:p>
            <a:r>
              <a:rPr lang="en-US" altLang="ja-JP" dirty="0">
                <a:solidFill>
                  <a:schemeClr val="tx1"/>
                </a:solidFill>
              </a:rPr>
              <a:t>Since ROS is a distributed system composed of a plurality of nodes, it is necessary to share layer information beyond </a:t>
            </a:r>
            <a:r>
              <a:rPr lang="en-US" altLang="ja-JP" dirty="0" smtClean="0">
                <a:solidFill>
                  <a:schemeClr val="tx1"/>
                </a:solidFill>
              </a:rPr>
              <a:t>nodes</a:t>
            </a:r>
          </a:p>
        </p:txBody>
      </p:sp>
      <p:pic>
        <p:nvPicPr>
          <p:cNvPr id="5" name="図 4"/>
          <p:cNvPicPr>
            <a:picLocks noChangeAspect="1"/>
          </p:cNvPicPr>
          <p:nvPr/>
        </p:nvPicPr>
        <p:blipFill>
          <a:blip r:embed="rId3"/>
          <a:stretch>
            <a:fillRect/>
          </a:stretch>
        </p:blipFill>
        <p:spPr>
          <a:xfrm>
            <a:off x="1215585" y="2636912"/>
            <a:ext cx="6760741" cy="3328893"/>
          </a:xfrm>
          <a:prstGeom prst="rect">
            <a:avLst/>
          </a:prstGeom>
        </p:spPr>
      </p:pic>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43</a:t>
            </a:fld>
            <a:endParaRPr lang="ja-JP" altLang="en-US" dirty="0"/>
          </a:p>
        </p:txBody>
      </p:sp>
    </p:spTree>
    <p:extLst>
      <p:ext uri="{BB962C8B-B14F-4D97-AF65-F5344CB8AC3E}">
        <p14:creationId xmlns:p14="http://schemas.microsoft.com/office/powerpoint/2010/main" val="752108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ContextROS </a:t>
            </a:r>
            <a:r>
              <a:rPr lang="en-US" altLang="ja-JP" dirty="0"/>
              <a:t>:Flow of changing behavior</a:t>
            </a:r>
            <a:endParaRPr kumimoji="1" lang="ja-JP" altLang="en-US" dirty="0"/>
          </a:p>
        </p:txBody>
      </p:sp>
      <p:sp>
        <p:nvSpPr>
          <p:cNvPr id="7" name="コンテンツ プレースホルダー 6"/>
          <p:cNvSpPr>
            <a:spLocks noGrp="1"/>
          </p:cNvSpPr>
          <p:nvPr>
            <p:ph idx="1"/>
          </p:nvPr>
        </p:nvSpPr>
        <p:spPr>
          <a:xfrm>
            <a:off x="179513" y="1124744"/>
            <a:ext cx="8832890" cy="5040560"/>
          </a:xfrm>
        </p:spPr>
        <p:txBody>
          <a:bodyPr>
            <a:normAutofit lnSpcReduction="10000"/>
          </a:bodyPr>
          <a:lstStyle/>
          <a:p>
            <a:pPr marL="514350" indent="-514350">
              <a:buFont typeface="+mj-lt"/>
              <a:buAutoNum type="arabicPeriod"/>
            </a:pPr>
            <a:r>
              <a:rPr lang="en-US" altLang="ja-JP" dirty="0" smtClean="0">
                <a:solidFill>
                  <a:schemeClr val="tx1"/>
                </a:solidFill>
              </a:rPr>
              <a:t>Context </a:t>
            </a:r>
            <a:r>
              <a:rPr lang="en-US" altLang="ja-JP" dirty="0">
                <a:solidFill>
                  <a:schemeClr val="tx1"/>
                </a:solidFill>
              </a:rPr>
              <a:t>is </a:t>
            </a:r>
            <a:r>
              <a:rPr lang="en-US" altLang="ja-JP" dirty="0" smtClean="0">
                <a:solidFill>
                  <a:schemeClr val="tx1"/>
                </a:solidFill>
              </a:rPr>
              <a:t>changed</a:t>
            </a:r>
          </a:p>
          <a:p>
            <a:pPr marL="514350" indent="-514350">
              <a:buFont typeface="+mj-lt"/>
              <a:buAutoNum type="arabicPeriod"/>
            </a:pPr>
            <a:r>
              <a:rPr lang="en-US" altLang="ja-JP" dirty="0">
                <a:solidFill>
                  <a:schemeClr val="tx1"/>
                </a:solidFill>
              </a:rPr>
              <a:t>ContextROS execute layer </a:t>
            </a:r>
            <a:r>
              <a:rPr lang="en-US" altLang="ja-JP" dirty="0" smtClean="0">
                <a:solidFill>
                  <a:schemeClr val="tx1"/>
                </a:solidFill>
              </a:rPr>
              <a:t>activation</a:t>
            </a:r>
          </a:p>
          <a:p>
            <a:pPr marL="514350" indent="-514350">
              <a:buFont typeface="+mj-lt"/>
              <a:buAutoNum type="arabicPeriod"/>
            </a:pPr>
            <a:r>
              <a:rPr lang="en-US" altLang="ja-JP" dirty="0" smtClean="0">
                <a:solidFill>
                  <a:schemeClr val="tx1"/>
                </a:solidFill>
              </a:rPr>
              <a:t>A application in a node requests a layer activation</a:t>
            </a:r>
          </a:p>
          <a:p>
            <a:pPr marL="514350" indent="-514350">
              <a:buFont typeface="+mj-lt"/>
              <a:buAutoNum type="arabicPeriod"/>
            </a:pPr>
            <a:r>
              <a:rPr lang="en-US" altLang="ja-JP" dirty="0" smtClean="0">
                <a:solidFill>
                  <a:schemeClr val="tx1"/>
                </a:solidFill>
              </a:rPr>
              <a:t>The lower layer activates requested layer in the node</a:t>
            </a:r>
          </a:p>
          <a:p>
            <a:pPr marL="514350" indent="-514350">
              <a:buFont typeface="+mj-lt"/>
              <a:buAutoNum type="arabicPeriod"/>
            </a:pPr>
            <a:r>
              <a:rPr lang="en-US" altLang="ja-JP" dirty="0" smtClean="0">
                <a:solidFill>
                  <a:schemeClr val="tx1"/>
                </a:solidFill>
              </a:rPr>
              <a:t>Layer </a:t>
            </a:r>
            <a:r>
              <a:rPr lang="en-US" altLang="ja-JP" dirty="0">
                <a:solidFill>
                  <a:schemeClr val="tx1"/>
                </a:solidFill>
              </a:rPr>
              <a:t>manager sends layer information to other </a:t>
            </a:r>
            <a:r>
              <a:rPr lang="en-US" altLang="ja-JP" dirty="0" smtClean="0">
                <a:solidFill>
                  <a:schemeClr val="tx1"/>
                </a:solidFill>
              </a:rPr>
              <a:t>nodes</a:t>
            </a:r>
          </a:p>
          <a:p>
            <a:pPr marL="514350" indent="-514350">
              <a:buFont typeface="+mj-lt"/>
              <a:buAutoNum type="arabicPeriod"/>
            </a:pPr>
            <a:r>
              <a:rPr lang="en-US" altLang="ja-JP" dirty="0">
                <a:solidFill>
                  <a:schemeClr val="tx1"/>
                </a:solidFill>
              </a:rPr>
              <a:t>L</a:t>
            </a:r>
            <a:r>
              <a:rPr lang="en-US" altLang="ja-JP" dirty="0" smtClean="0">
                <a:solidFill>
                  <a:schemeClr val="tx1"/>
                </a:solidFill>
              </a:rPr>
              <a:t>ayer managers </a:t>
            </a:r>
            <a:r>
              <a:rPr lang="en-US" altLang="ja-JP" dirty="0">
                <a:solidFill>
                  <a:schemeClr val="tx1"/>
                </a:solidFill>
              </a:rPr>
              <a:t>of the other </a:t>
            </a:r>
            <a:r>
              <a:rPr lang="en-US" altLang="ja-JP" dirty="0" smtClean="0">
                <a:solidFill>
                  <a:schemeClr val="tx1"/>
                </a:solidFill>
              </a:rPr>
              <a:t>nodes receive </a:t>
            </a:r>
            <a:r>
              <a:rPr lang="en-US" altLang="ja-JP" dirty="0">
                <a:solidFill>
                  <a:schemeClr val="tx1"/>
                </a:solidFill>
              </a:rPr>
              <a:t>the information of the layer and updates the active layer of </a:t>
            </a:r>
            <a:r>
              <a:rPr lang="en-US" altLang="ja-JP" dirty="0" smtClean="0">
                <a:solidFill>
                  <a:schemeClr val="tx1"/>
                </a:solidFill>
              </a:rPr>
              <a:t>their </a:t>
            </a:r>
            <a:r>
              <a:rPr lang="en-US" altLang="ja-JP" dirty="0">
                <a:solidFill>
                  <a:schemeClr val="tx1"/>
                </a:solidFill>
              </a:rPr>
              <a:t>own </a:t>
            </a:r>
            <a:r>
              <a:rPr lang="en-US" altLang="ja-JP" dirty="0" smtClean="0">
                <a:solidFill>
                  <a:schemeClr val="tx1"/>
                </a:solidFill>
              </a:rPr>
              <a:t>nodes</a:t>
            </a:r>
            <a:endParaRPr lang="en-US" altLang="ja-JP" dirty="0"/>
          </a:p>
          <a:p>
            <a:pPr marL="514350" indent="-514350">
              <a:buFont typeface="+mj-lt"/>
              <a:buAutoNum type="arabicPeriod"/>
            </a:pPr>
            <a:r>
              <a:rPr lang="en-US" altLang="ja-JP" dirty="0">
                <a:solidFill>
                  <a:schemeClr val="tx1"/>
                </a:solidFill>
              </a:rPr>
              <a:t>Behavior changes according to behavior change method provided by lower layer COP language</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44</a:t>
            </a:fld>
            <a:endParaRPr lang="ja-JP" altLang="en-US" dirty="0"/>
          </a:p>
        </p:txBody>
      </p:sp>
    </p:spTree>
    <p:extLst>
      <p:ext uri="{BB962C8B-B14F-4D97-AF65-F5344CB8AC3E}">
        <p14:creationId xmlns:p14="http://schemas.microsoft.com/office/powerpoint/2010/main" val="66669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45</a:t>
            </a:fld>
            <a:endParaRPr lang="ja-JP" altLang="en-US" dirty="0"/>
          </a:p>
        </p:txBody>
      </p:sp>
      <p:sp>
        <p:nvSpPr>
          <p:cNvPr id="5" name="正方形/長方形 4"/>
          <p:cNvSpPr/>
          <p:nvPr/>
        </p:nvSpPr>
        <p:spPr>
          <a:xfrm>
            <a:off x="1255907"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930"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7" name="正方形/長方形 6"/>
          <p:cNvSpPr/>
          <p:nvPr/>
        </p:nvSpPr>
        <p:spPr>
          <a:xfrm>
            <a:off x="1434923"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71641"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9" name="角丸四角形 8"/>
          <p:cNvSpPr/>
          <p:nvPr/>
        </p:nvSpPr>
        <p:spPr>
          <a:xfrm>
            <a:off x="1525435"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558227"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652410"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833433"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3" name="正方形/長方形 12"/>
          <p:cNvSpPr/>
          <p:nvPr/>
        </p:nvSpPr>
        <p:spPr>
          <a:xfrm>
            <a:off x="5831426"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868144"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5" name="角丸四角形 14"/>
          <p:cNvSpPr/>
          <p:nvPr/>
        </p:nvSpPr>
        <p:spPr>
          <a:xfrm>
            <a:off x="5921938"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5954730"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257914" y="408202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400211" y="3084624"/>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9" name="正方形/長方形 18"/>
          <p:cNvSpPr/>
          <p:nvPr/>
        </p:nvSpPr>
        <p:spPr>
          <a:xfrm>
            <a:off x="1436930" y="463425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473648" y="475681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21" name="角丸四角形 20"/>
          <p:cNvSpPr/>
          <p:nvPr/>
        </p:nvSpPr>
        <p:spPr>
          <a:xfrm>
            <a:off x="1527442" y="566751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1560234" y="528852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3808979" y="2018042"/>
            <a:ext cx="1339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2314191" y="3645024"/>
            <a:ext cx="25561" cy="4370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099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stretch>
            <a:fillRect/>
          </a:stretch>
        </p:blipFill>
        <p:spPr>
          <a:xfrm>
            <a:off x="4730766" y="1559105"/>
            <a:ext cx="4276646" cy="4442041"/>
          </a:xfrm>
          <a:prstGeom prst="rect">
            <a:avLst/>
          </a:prstGeom>
        </p:spPr>
      </p:pic>
      <p:sp>
        <p:nvSpPr>
          <p:cNvPr id="2" name="タイトル 1"/>
          <p:cNvSpPr>
            <a:spLocks noGrp="1"/>
          </p:cNvSpPr>
          <p:nvPr>
            <p:ph type="title"/>
          </p:nvPr>
        </p:nvSpPr>
        <p:spPr>
          <a:xfrm>
            <a:off x="179513" y="163276"/>
            <a:ext cx="8698924" cy="792088"/>
          </a:xfrm>
        </p:spPr>
        <p:txBody>
          <a:bodyPr>
            <a:noAutofit/>
          </a:bodyPr>
          <a:lstStyle/>
          <a:p>
            <a:r>
              <a:rPr lang="en-US" altLang="ja-JP" sz="3200" dirty="0"/>
              <a:t>Design of a context-aware robot </a:t>
            </a:r>
            <a:r>
              <a:rPr lang="en-US" altLang="ja-JP" sz="3200" dirty="0" smtClean="0"/>
              <a:t>with ContextROS</a:t>
            </a:r>
            <a:endParaRPr kumimoji="1" lang="ja-JP" altLang="en-US" sz="3200" dirty="0"/>
          </a:p>
        </p:txBody>
      </p:sp>
      <p:sp>
        <p:nvSpPr>
          <p:cNvPr id="5" name="コンテンツ プレースホルダー 4"/>
          <p:cNvSpPr>
            <a:spLocks noGrp="1"/>
          </p:cNvSpPr>
          <p:nvPr>
            <p:ph idx="1"/>
          </p:nvPr>
        </p:nvSpPr>
        <p:spPr/>
        <p:txBody>
          <a:bodyPr/>
          <a:lstStyle/>
          <a:p>
            <a:pPr>
              <a:buFont typeface="Wingdings" charset="2"/>
              <a:buChar char="l"/>
            </a:pPr>
            <a:r>
              <a:rPr kumimoji="1" lang="en-US" altLang="ja-JP" dirty="0" smtClean="0"/>
              <a:t> </a:t>
            </a:r>
            <a:endParaRPr kumimoji="1" lang="ja-JP" altLang="en-US"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46</a:t>
            </a:fld>
            <a:endParaRPr lang="ja-JP" altLang="en-US" dirty="0"/>
          </a:p>
        </p:txBody>
      </p:sp>
      <p:sp>
        <p:nvSpPr>
          <p:cNvPr id="6" name="正方形/長方形 5"/>
          <p:cNvSpPr/>
          <p:nvPr/>
        </p:nvSpPr>
        <p:spPr>
          <a:xfrm>
            <a:off x="611560" y="2924944"/>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92583" y="2994009"/>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8" name="正方形/長方形 7"/>
          <p:cNvSpPr/>
          <p:nvPr/>
        </p:nvSpPr>
        <p:spPr>
          <a:xfrm>
            <a:off x="790576" y="3477166"/>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27294" y="3599728"/>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2" name="角丸四角形 11"/>
          <p:cNvSpPr/>
          <p:nvPr/>
        </p:nvSpPr>
        <p:spPr>
          <a:xfrm>
            <a:off x="881088" y="4510426"/>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913880" y="4131437"/>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301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図形グループ 5"/>
          <p:cNvGrpSpPr/>
          <p:nvPr/>
        </p:nvGrpSpPr>
        <p:grpSpPr>
          <a:xfrm>
            <a:off x="3347864" y="2242108"/>
            <a:ext cx="5190274" cy="3708818"/>
            <a:chOff x="3707904" y="2456890"/>
            <a:chExt cx="5190274" cy="3708818"/>
          </a:xfrm>
        </p:grpSpPr>
        <p:grpSp>
          <p:nvGrpSpPr>
            <p:cNvPr id="16" name="図形グループ 15"/>
            <p:cNvGrpSpPr/>
            <p:nvPr/>
          </p:nvGrpSpPr>
          <p:grpSpPr>
            <a:xfrm>
              <a:off x="3707904" y="2456890"/>
              <a:ext cx="5190274" cy="3708818"/>
              <a:chOff x="3635897" y="2326551"/>
              <a:chExt cx="5190274" cy="3708818"/>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7" y="2326551"/>
                <a:ext cx="5190274" cy="3708818"/>
              </a:xfrm>
              <a:prstGeom prst="rect">
                <a:avLst/>
              </a:prstGeom>
            </p:spPr>
          </p:pic>
          <p:sp>
            <p:nvSpPr>
              <p:cNvPr id="13" name="テキスト ボックス 12"/>
              <p:cNvSpPr txBox="1"/>
              <p:nvPr/>
            </p:nvSpPr>
            <p:spPr>
              <a:xfrm>
                <a:off x="5286481" y="3548575"/>
                <a:ext cx="30168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4" name="テキスト ボックス 13"/>
              <p:cNvSpPr txBox="1"/>
              <p:nvPr/>
            </p:nvSpPr>
            <p:spPr>
              <a:xfrm>
                <a:off x="6804248" y="3548575"/>
                <a:ext cx="301686" cy="369332"/>
              </a:xfrm>
              <a:prstGeom prst="rect">
                <a:avLst/>
              </a:prstGeom>
              <a:noFill/>
            </p:spPr>
            <p:txBody>
              <a:bodyPr wrap="none" rtlCol="0">
                <a:spAutoFit/>
              </a:bodyPr>
              <a:lstStyle/>
              <a:p>
                <a:r>
                  <a:rPr lang="en-US" altLang="ja-JP" dirty="0"/>
                  <a:t>2</a:t>
                </a:r>
                <a:endParaRPr kumimoji="1" lang="ja-JP" altLang="en-US" dirty="0"/>
              </a:p>
            </p:txBody>
          </p:sp>
        </p:grpSp>
        <p:sp>
          <p:nvSpPr>
            <p:cNvPr id="18" name="正方形/長方形 17"/>
            <p:cNvSpPr/>
            <p:nvPr/>
          </p:nvSpPr>
          <p:spPr>
            <a:xfrm>
              <a:off x="6944562" y="4759684"/>
              <a:ext cx="1155830" cy="442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4162623" y="4297578"/>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580112" y="2706784"/>
              <a:ext cx="1512168" cy="368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422078" y="2721611"/>
              <a:ext cx="1872208" cy="353943"/>
            </a:xfrm>
            <a:prstGeom prst="rect">
              <a:avLst/>
            </a:prstGeom>
            <a:noFill/>
          </p:spPr>
          <p:txBody>
            <a:bodyPr wrap="square" rtlCol="0">
              <a:spAutoFit/>
            </a:bodyPr>
            <a:lstStyle/>
            <a:p>
              <a:r>
                <a:rPr kumimoji="1" lang="ja-JP" altLang="en-US" sz="1700" dirty="0" smtClean="0"/>
                <a:t>クライアントノード</a:t>
              </a:r>
              <a:endParaRPr kumimoji="1" lang="ja-JP" altLang="en-US" sz="1700" dirty="0"/>
            </a:p>
          </p:txBody>
        </p:sp>
        <p:sp>
          <p:nvSpPr>
            <p:cNvPr id="23" name="テキスト ボックス 22"/>
            <p:cNvSpPr txBox="1"/>
            <p:nvPr/>
          </p:nvSpPr>
          <p:spPr>
            <a:xfrm>
              <a:off x="3782646" y="4371095"/>
              <a:ext cx="2237224" cy="400110"/>
            </a:xfrm>
            <a:prstGeom prst="rect">
              <a:avLst/>
            </a:prstGeom>
            <a:noFill/>
          </p:spPr>
          <p:txBody>
            <a:bodyPr wrap="square" rtlCol="0">
              <a:spAutoFit/>
            </a:bodyPr>
            <a:lstStyle/>
            <a:p>
              <a:pPr algn="ctr"/>
              <a:r>
                <a:rPr lang="en-US" altLang="ja-JP" sz="2000" dirty="0" smtClean="0"/>
                <a:t>Time node</a:t>
              </a:r>
            </a:p>
          </p:txBody>
        </p:sp>
        <p:sp>
          <p:nvSpPr>
            <p:cNvPr id="25" name="正方形/長方形 24"/>
            <p:cNvSpPr/>
            <p:nvPr/>
          </p:nvSpPr>
          <p:spPr>
            <a:xfrm>
              <a:off x="5915294" y="3122710"/>
              <a:ext cx="775493" cy="309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647128" y="2911782"/>
              <a:ext cx="1311823" cy="615553"/>
            </a:xfrm>
            <a:prstGeom prst="rect">
              <a:avLst/>
            </a:prstGeom>
            <a:noFill/>
          </p:spPr>
          <p:txBody>
            <a:bodyPr wrap="square" rtlCol="0">
              <a:spAutoFit/>
            </a:bodyPr>
            <a:lstStyle/>
            <a:p>
              <a:pPr algn="ctr"/>
              <a:r>
                <a:rPr lang="en-US" altLang="ja-JP" sz="1700" dirty="0" smtClean="0"/>
                <a:t>Display time and greeting</a:t>
              </a:r>
              <a:endParaRPr kumimoji="1" lang="ja-JP" altLang="en-US" sz="1700" dirty="0"/>
            </a:p>
          </p:txBody>
        </p:sp>
        <p:sp>
          <p:nvSpPr>
            <p:cNvPr id="26" name="円/楕円 25"/>
            <p:cNvSpPr/>
            <p:nvPr/>
          </p:nvSpPr>
          <p:spPr>
            <a:xfrm>
              <a:off x="6822477" y="4311299"/>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630352" y="4306285"/>
              <a:ext cx="1784249" cy="353943"/>
            </a:xfrm>
            <a:prstGeom prst="rect">
              <a:avLst/>
            </a:prstGeom>
            <a:noFill/>
          </p:spPr>
          <p:txBody>
            <a:bodyPr wrap="square" rtlCol="0">
              <a:spAutoFit/>
            </a:bodyPr>
            <a:lstStyle/>
            <a:p>
              <a:pPr algn="ctr"/>
              <a:r>
                <a:rPr lang="en-US" altLang="ja-JP" sz="1700" smtClean="0"/>
                <a:t>Greeting node</a:t>
              </a:r>
              <a:endParaRPr lang="en-US" altLang="ja-JP" sz="1700" dirty="0" smtClean="0"/>
            </a:p>
          </p:txBody>
        </p:sp>
        <p:sp>
          <p:nvSpPr>
            <p:cNvPr id="28" name="テキスト ボックス 27"/>
            <p:cNvSpPr txBox="1"/>
            <p:nvPr/>
          </p:nvSpPr>
          <p:spPr>
            <a:xfrm>
              <a:off x="6671018" y="4715982"/>
              <a:ext cx="1872208" cy="584775"/>
            </a:xfrm>
            <a:prstGeom prst="rect">
              <a:avLst/>
            </a:prstGeom>
            <a:noFill/>
          </p:spPr>
          <p:txBody>
            <a:bodyPr wrap="square" rtlCol="0">
              <a:spAutoFit/>
            </a:bodyPr>
            <a:lstStyle/>
            <a:p>
              <a:pPr algn="ctr"/>
              <a:r>
                <a:rPr lang="en-US" altLang="ja-JP" sz="1600" dirty="0" smtClean="0"/>
                <a:t>Display greeting message</a:t>
              </a:r>
            </a:p>
          </p:txBody>
        </p:sp>
        <p:sp>
          <p:nvSpPr>
            <p:cNvPr id="30" name="正方形/長方形 29"/>
            <p:cNvSpPr/>
            <p:nvPr/>
          </p:nvSpPr>
          <p:spPr>
            <a:xfrm>
              <a:off x="4355975" y="4810439"/>
              <a:ext cx="1141553" cy="236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019892" y="4715982"/>
              <a:ext cx="1872208" cy="369332"/>
            </a:xfrm>
            <a:prstGeom prst="rect">
              <a:avLst/>
            </a:prstGeom>
            <a:noFill/>
          </p:spPr>
          <p:txBody>
            <a:bodyPr wrap="square" rtlCol="0">
              <a:spAutoFit/>
            </a:bodyPr>
            <a:lstStyle/>
            <a:p>
              <a:pPr algn="ctr"/>
              <a:r>
                <a:rPr lang="en-US" altLang="ja-JP" dirty="0" smtClean="0"/>
                <a:t>Display </a:t>
              </a:r>
              <a:r>
                <a:rPr lang="en-US" altLang="ja-JP" dirty="0"/>
                <a:t>t</a:t>
              </a:r>
              <a:r>
                <a:rPr lang="en-US" altLang="ja-JP" dirty="0" smtClean="0"/>
                <a:t>ime</a:t>
              </a:r>
            </a:p>
          </p:txBody>
        </p:sp>
      </p:grpSp>
      <p:sp>
        <p:nvSpPr>
          <p:cNvPr id="2" name="タイトル 1"/>
          <p:cNvSpPr>
            <a:spLocks noGrp="1"/>
          </p:cNvSpPr>
          <p:nvPr>
            <p:ph type="title"/>
          </p:nvPr>
        </p:nvSpPr>
        <p:spPr/>
        <p:txBody>
          <a:bodyPr/>
          <a:lstStyle/>
          <a:p>
            <a:r>
              <a:rPr lang="en-US" altLang="ja-JP" dirty="0"/>
              <a:t>Preliminary </a:t>
            </a:r>
            <a:r>
              <a:rPr lang="en-US" altLang="ja-JP" dirty="0" smtClean="0"/>
              <a:t>evaluation </a:t>
            </a:r>
            <a:endParaRPr kumimoji="1" lang="ja-JP" altLang="en-US" dirty="0"/>
          </a:p>
        </p:txBody>
      </p:sp>
      <p:sp>
        <p:nvSpPr>
          <p:cNvPr id="3" name="コンテンツ プレースホルダー 2"/>
          <p:cNvSpPr>
            <a:spLocks noGrp="1"/>
          </p:cNvSpPr>
          <p:nvPr>
            <p:ph idx="1"/>
          </p:nvPr>
        </p:nvSpPr>
        <p:spPr>
          <a:xfrm>
            <a:off x="179511" y="1198098"/>
            <a:ext cx="8832891" cy="626706"/>
          </a:xfrm>
        </p:spPr>
        <p:txBody>
          <a:bodyPr>
            <a:normAutofit/>
          </a:bodyPr>
          <a:lstStyle/>
          <a:p>
            <a:pPr marL="0" indent="0">
              <a:buNone/>
            </a:pPr>
            <a:r>
              <a:rPr lang="en-US" altLang="ja-JP" sz="3000" dirty="0" smtClean="0">
                <a:solidFill>
                  <a:schemeClr val="tx1"/>
                </a:solidFill>
              </a:rPr>
              <a:t>Greeting </a:t>
            </a:r>
            <a:r>
              <a:rPr lang="en-US" altLang="ja-JP" sz="3000" dirty="0">
                <a:solidFill>
                  <a:schemeClr val="tx1"/>
                </a:solidFill>
              </a:rPr>
              <a:t>application</a:t>
            </a:r>
            <a:endParaRPr lang="en-US" altLang="ja-JP" sz="3000" dirty="0" smtClean="0">
              <a:solidFill>
                <a:schemeClr val="tx1"/>
              </a:solidFill>
            </a:endParaRPr>
          </a:p>
        </p:txBody>
      </p:sp>
      <p:graphicFrame>
        <p:nvGraphicFramePr>
          <p:cNvPr id="12" name="表 11"/>
          <p:cNvGraphicFramePr>
            <a:graphicFrameLocks noGrp="1"/>
          </p:cNvGraphicFramePr>
          <p:nvPr>
            <p:extLst/>
          </p:nvPr>
        </p:nvGraphicFramePr>
        <p:xfrm>
          <a:off x="161441" y="2134200"/>
          <a:ext cx="4181246" cy="1351146"/>
        </p:xfrm>
        <a:graphic>
          <a:graphicData uri="http://schemas.openxmlformats.org/drawingml/2006/table">
            <a:tbl>
              <a:tblPr firstRow="1" bandRow="1">
                <a:tableStyleId>{5940675A-B579-460E-94D1-54222C63F5DA}</a:tableStyleId>
              </a:tblPr>
              <a:tblGrid>
                <a:gridCol w="1368152"/>
                <a:gridCol w="1368152"/>
                <a:gridCol w="1444942"/>
              </a:tblGrid>
              <a:tr h="450382">
                <a:tc>
                  <a:txBody>
                    <a:bodyPr/>
                    <a:lstStyle/>
                    <a:p>
                      <a:pPr algn="ctr"/>
                      <a:endParaRPr kumimoji="1" lang="ja-JP" altLang="en-US" dirty="0"/>
                    </a:p>
                  </a:txBody>
                  <a:tcPr/>
                </a:tc>
                <a:tc>
                  <a:txBody>
                    <a:bodyPr/>
                    <a:lstStyle/>
                    <a:p>
                      <a:pPr algn="ctr"/>
                      <a:r>
                        <a:rPr kumimoji="1" lang="en-US" altLang="ja-JP" dirty="0" smtClean="0"/>
                        <a:t>Tokyo</a:t>
                      </a:r>
                      <a:endParaRPr kumimoji="1" lang="ja-JP" altLang="en-US" dirty="0"/>
                    </a:p>
                  </a:txBody>
                  <a:tcPr/>
                </a:tc>
                <a:tc>
                  <a:txBody>
                    <a:bodyPr/>
                    <a:lstStyle/>
                    <a:p>
                      <a:pPr algn="ctr"/>
                      <a:r>
                        <a:rPr kumimoji="1" lang="en-US" altLang="ja-JP" dirty="0" smtClean="0"/>
                        <a:t>London</a:t>
                      </a:r>
                      <a:endParaRPr kumimoji="1" lang="ja-JP" altLang="en-US" dirty="0"/>
                    </a:p>
                  </a:txBody>
                  <a:tcPr/>
                </a:tc>
              </a:tr>
              <a:tr h="450382">
                <a:tc>
                  <a:txBody>
                    <a:bodyPr/>
                    <a:lstStyle/>
                    <a:p>
                      <a:pPr algn="ctr"/>
                      <a:r>
                        <a:rPr kumimoji="1" lang="en-US" altLang="ja-JP" dirty="0" smtClean="0"/>
                        <a:t>Time</a:t>
                      </a:r>
                      <a:endParaRPr kumimoji="1" lang="ja-JP" altLang="en-US" dirty="0"/>
                    </a:p>
                  </a:txBody>
                  <a:tcPr/>
                </a:tc>
                <a:tc>
                  <a:txBody>
                    <a:bodyPr/>
                    <a:lstStyle/>
                    <a:p>
                      <a:pPr algn="ctr"/>
                      <a:r>
                        <a:rPr kumimoji="1" lang="en-US" altLang="ja-JP" dirty="0" smtClean="0"/>
                        <a:t>JST</a:t>
                      </a:r>
                      <a:endParaRPr kumimoji="1" lang="ja-JP" altLang="en-US" dirty="0"/>
                    </a:p>
                  </a:txBody>
                  <a:tcPr/>
                </a:tc>
                <a:tc>
                  <a:txBody>
                    <a:bodyPr/>
                    <a:lstStyle/>
                    <a:p>
                      <a:pPr algn="ctr"/>
                      <a:r>
                        <a:rPr kumimoji="1" lang="en-US" altLang="ja-JP" dirty="0" smtClean="0"/>
                        <a:t>GMT</a:t>
                      </a:r>
                      <a:endParaRPr kumimoji="1" lang="ja-JP" altLang="en-US" dirty="0"/>
                    </a:p>
                  </a:txBody>
                  <a:tcPr/>
                </a:tc>
              </a:tr>
              <a:tr h="450382">
                <a:tc>
                  <a:txBody>
                    <a:bodyPr/>
                    <a:lstStyle/>
                    <a:p>
                      <a:pPr algn="ctr"/>
                      <a:r>
                        <a:rPr kumimoji="1" lang="en-US" altLang="ja-JP" dirty="0" smtClean="0"/>
                        <a:t>Greeting</a:t>
                      </a:r>
                      <a:endParaRPr kumimoji="1" lang="ja-JP" altLang="en-US" dirty="0"/>
                    </a:p>
                  </a:txBody>
                  <a:tcPr/>
                </a:tc>
                <a:tc>
                  <a:txBody>
                    <a:bodyPr/>
                    <a:lstStyle/>
                    <a:p>
                      <a:pPr algn="ctr"/>
                      <a:r>
                        <a:rPr kumimoji="1" lang="en-US" altLang="ja-JP" dirty="0" smtClean="0"/>
                        <a:t>Japanese</a:t>
                      </a:r>
                      <a:endParaRPr kumimoji="1" lang="ja-JP" altLang="en-US" dirty="0"/>
                    </a:p>
                  </a:txBody>
                  <a:tcPr/>
                </a:tc>
                <a:tc>
                  <a:txBody>
                    <a:bodyPr/>
                    <a:lstStyle/>
                    <a:p>
                      <a:pPr algn="ctr"/>
                      <a:r>
                        <a:rPr kumimoji="1" lang="en-US" altLang="ja-JP" dirty="0" smtClean="0"/>
                        <a:t>English</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47</a:t>
            </a:fld>
            <a:endParaRPr lang="ja-JP" altLang="en-US" dirty="0"/>
          </a:p>
        </p:txBody>
      </p:sp>
    </p:spTree>
    <p:extLst>
      <p:ext uri="{BB962C8B-B14F-4D97-AF65-F5344CB8AC3E}">
        <p14:creationId xmlns:p14="http://schemas.microsoft.com/office/powerpoint/2010/main" val="16156353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Robot Operating System (ROS</a:t>
            </a:r>
            <a:r>
              <a:rPr lang="en-US" altLang="ja-JP" dirty="0" smtClean="0"/>
              <a:t>)</a:t>
            </a:r>
            <a:endParaRPr kumimoji="1" lang="ja-JP" altLang="en-US" dirty="0"/>
          </a:p>
        </p:txBody>
      </p:sp>
      <p:sp>
        <p:nvSpPr>
          <p:cNvPr id="3" name="コンテンツ プレースホルダー 2"/>
          <p:cNvSpPr>
            <a:spLocks noGrp="1"/>
          </p:cNvSpPr>
          <p:nvPr>
            <p:ph idx="1"/>
          </p:nvPr>
        </p:nvSpPr>
        <p:spPr>
          <a:xfrm>
            <a:off x="179512" y="1124744"/>
            <a:ext cx="8832891" cy="5184576"/>
          </a:xfrm>
        </p:spPr>
        <p:txBody>
          <a:bodyPr>
            <a:normAutofit/>
          </a:bodyPr>
          <a:lstStyle/>
          <a:p>
            <a:endParaRPr lang="en-US" altLang="ja-JP" dirty="0">
              <a:solidFill>
                <a:schemeClr val="tx1"/>
              </a:solidFill>
            </a:endParaRPr>
          </a:p>
          <a:p>
            <a:endParaRPr lang="en-US" altLang="ja-JP" dirty="0" smtClean="0">
              <a:solidFill>
                <a:schemeClr val="tx1"/>
              </a:solidFill>
            </a:endParaRPr>
          </a:p>
          <a:p>
            <a:endParaRPr lang="en-US" altLang="ja-JP" dirty="0" smtClean="0">
              <a:solidFill>
                <a:schemeClr val="tx1"/>
              </a:solidFill>
            </a:endParaRPr>
          </a:p>
        </p:txBody>
      </p:sp>
      <p:sp>
        <p:nvSpPr>
          <p:cNvPr id="5" name="テキスト ボックス 4"/>
          <p:cNvSpPr txBox="1"/>
          <p:nvPr/>
        </p:nvSpPr>
        <p:spPr>
          <a:xfrm>
            <a:off x="1042162" y="5517232"/>
            <a:ext cx="7107587" cy="461665"/>
          </a:xfrm>
          <a:prstGeom prst="rect">
            <a:avLst/>
          </a:prstGeom>
          <a:noFill/>
        </p:spPr>
        <p:txBody>
          <a:bodyPr wrap="none" rtlCol="0">
            <a:spAutoFit/>
          </a:bodyPr>
          <a:lstStyle/>
          <a:p>
            <a:r>
              <a:rPr kumimoji="1" lang="en-US" altLang="ja-JP" sz="2400" dirty="0" smtClean="0"/>
              <a:t>Developer can </a:t>
            </a:r>
            <a:r>
              <a:rPr lang="en-US" altLang="ja-JP" sz="2400" dirty="0"/>
              <a:t>develop robot applications more quickly</a:t>
            </a:r>
            <a:endParaRPr kumimoji="1" lang="ja-JP" altLang="en-US" sz="2400" dirty="0"/>
          </a:p>
        </p:txBody>
      </p:sp>
      <p:sp>
        <p:nvSpPr>
          <p:cNvPr id="6" name="テキスト ボックス 5"/>
          <p:cNvSpPr txBox="1"/>
          <p:nvPr/>
        </p:nvSpPr>
        <p:spPr>
          <a:xfrm>
            <a:off x="382361" y="4749502"/>
            <a:ext cx="6454267" cy="461665"/>
          </a:xfrm>
          <a:prstGeom prst="rect">
            <a:avLst/>
          </a:prstGeom>
          <a:noFill/>
        </p:spPr>
        <p:txBody>
          <a:bodyPr wrap="none" rtlCol="0">
            <a:spAutoFit/>
          </a:bodyPr>
          <a:lstStyle/>
          <a:p>
            <a:r>
              <a:rPr lang="en-US" altLang="ja-JP" sz="2400" dirty="0"/>
              <a:t>developers can reuse the basic functions of robots</a:t>
            </a:r>
            <a:endParaRPr kumimoji="1" lang="ja-JP" altLang="en-US" sz="2400" dirty="0"/>
          </a:p>
        </p:txBody>
      </p:sp>
      <p:sp>
        <p:nvSpPr>
          <p:cNvPr id="7" name="テキスト ボックス 6"/>
          <p:cNvSpPr txBox="1"/>
          <p:nvPr/>
        </p:nvSpPr>
        <p:spPr>
          <a:xfrm>
            <a:off x="382361" y="5563398"/>
            <a:ext cx="393056" cy="369332"/>
          </a:xfrm>
          <a:prstGeom prst="rect">
            <a:avLst/>
          </a:prstGeom>
          <a:noFill/>
        </p:spPr>
        <p:txBody>
          <a:bodyPr wrap="none" rtlCol="0">
            <a:spAutoFit/>
          </a:bodyPr>
          <a:lstStyle/>
          <a:p>
            <a:r>
              <a:rPr kumimoji="1" lang="ja-JP" altLang="en-US" smtClean="0"/>
              <a:t>→</a:t>
            </a:r>
            <a:endParaRPr kumimoji="1" lang="ja-JP" altLang="en-US"/>
          </a:p>
        </p:txBody>
      </p:sp>
      <p:sp>
        <p:nvSpPr>
          <p:cNvPr id="8" name="テキスト ボックス 7"/>
          <p:cNvSpPr txBox="1"/>
          <p:nvPr/>
        </p:nvSpPr>
        <p:spPr>
          <a:xfrm>
            <a:off x="4249546" y="3553614"/>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9" name="テキスト ボックス 8"/>
          <p:cNvSpPr txBox="1"/>
          <p:nvPr/>
        </p:nvSpPr>
        <p:spPr>
          <a:xfrm>
            <a:off x="3741963" y="2923131"/>
            <a:ext cx="940257" cy="369332"/>
          </a:xfrm>
          <a:prstGeom prst="rect">
            <a:avLst/>
          </a:prstGeom>
          <a:noFill/>
        </p:spPr>
        <p:txBody>
          <a:bodyPr wrap="none" rtlCol="0">
            <a:spAutoFit/>
          </a:bodyPr>
          <a:lstStyle/>
          <a:p>
            <a:r>
              <a:rPr lang="en-US" altLang="ja-JP" dirty="0"/>
              <a:t>P</a:t>
            </a:r>
            <a:r>
              <a:rPr kumimoji="1" lang="en-US" altLang="ja-JP" dirty="0" smtClean="0"/>
              <a:t>ackage</a:t>
            </a:r>
            <a:endParaRPr kumimoji="1" lang="ja-JP" altLang="en-US" dirty="0"/>
          </a:p>
        </p:txBody>
      </p:sp>
      <p:sp>
        <p:nvSpPr>
          <p:cNvPr id="10" name="テキスト ボックス 9"/>
          <p:cNvSpPr txBox="1"/>
          <p:nvPr/>
        </p:nvSpPr>
        <p:spPr>
          <a:xfrm>
            <a:off x="578889" y="2981518"/>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11" name="テキスト ボックス 10"/>
          <p:cNvSpPr txBox="1"/>
          <p:nvPr/>
        </p:nvSpPr>
        <p:spPr>
          <a:xfrm>
            <a:off x="822961" y="3570846"/>
            <a:ext cx="1499128" cy="369332"/>
          </a:xfrm>
          <a:prstGeom prst="rect">
            <a:avLst/>
          </a:prstGeom>
          <a:noFill/>
        </p:spPr>
        <p:txBody>
          <a:bodyPr wrap="none" rtlCol="0">
            <a:spAutoFit/>
          </a:bodyPr>
          <a:lstStyle/>
          <a:p>
            <a:r>
              <a:rPr kumimoji="1" lang="en-US" altLang="ja-JP" smtClean="0"/>
              <a:t>Basic function</a:t>
            </a:r>
            <a:endParaRPr kumimoji="1" lang="ja-JP" altLang="en-US" dirty="0"/>
          </a:p>
        </p:txBody>
      </p:sp>
      <p:sp>
        <p:nvSpPr>
          <p:cNvPr id="13" name="テキスト ボックス 12"/>
          <p:cNvSpPr txBox="1"/>
          <p:nvPr/>
        </p:nvSpPr>
        <p:spPr>
          <a:xfrm>
            <a:off x="179511" y="1451195"/>
            <a:ext cx="9068380" cy="830997"/>
          </a:xfrm>
          <a:prstGeom prst="rect">
            <a:avLst/>
          </a:prstGeom>
          <a:noFill/>
        </p:spPr>
        <p:txBody>
          <a:bodyPr wrap="none" rtlCol="0">
            <a:spAutoFit/>
          </a:bodyPr>
          <a:lstStyle/>
          <a:p>
            <a:r>
              <a:rPr lang="en-US" altLang="ja-JP" sz="2400" dirty="0"/>
              <a:t>ROS modularizes the robot's single function into a process called node, </a:t>
            </a:r>
            <a:endParaRPr lang="en-US" altLang="ja-JP" sz="2400" dirty="0" smtClean="0"/>
          </a:p>
          <a:p>
            <a:r>
              <a:rPr lang="en-US" altLang="ja-JP" sz="2400" dirty="0" smtClean="0"/>
              <a:t>and </a:t>
            </a:r>
            <a:r>
              <a:rPr lang="en-US" altLang="ja-JP" sz="2400" dirty="0"/>
              <a:t>robot applications are developed by combining these nodes.</a:t>
            </a:r>
            <a:endParaRPr kumimoji="1" lang="ja-JP" altLang="en-US" sz="2400" dirty="0"/>
          </a:p>
        </p:txBody>
      </p:sp>
      <p:sp>
        <p:nvSpPr>
          <p:cNvPr id="14" name="スライド番号プレースホルダー 13"/>
          <p:cNvSpPr>
            <a:spLocks noGrp="1"/>
          </p:cNvSpPr>
          <p:nvPr>
            <p:ph type="sldNum" sz="quarter" idx="12"/>
          </p:nvPr>
        </p:nvSpPr>
        <p:spPr/>
        <p:txBody>
          <a:bodyPr/>
          <a:lstStyle/>
          <a:p>
            <a:fld id="{874224F4-E8E7-214B-AE1E-E0AB1FB5763D}" type="slidenum">
              <a:rPr lang="ja-JP" altLang="en-US" smtClean="0"/>
              <a:pPr/>
              <a:t>48</a:t>
            </a:fld>
            <a:endParaRPr lang="ja-JP" altLang="en-US" dirty="0"/>
          </a:p>
        </p:txBody>
      </p:sp>
    </p:spTree>
    <p:extLst>
      <p:ext uri="{BB962C8B-B14F-4D97-AF65-F5344CB8AC3E}">
        <p14:creationId xmlns:p14="http://schemas.microsoft.com/office/powerpoint/2010/main" val="427810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5"/>
            <a:ext cx="8832891" cy="5335040"/>
          </a:xfrm>
        </p:spPr>
        <p:txBody>
          <a:bodyPr>
            <a:normAutofit/>
          </a:bodyPr>
          <a:lstStyle/>
          <a:p>
            <a:pPr marL="0" indent="0">
              <a:buNone/>
            </a:pPr>
            <a:r>
              <a:rPr lang="en-US" altLang="ja-JP" dirty="0">
                <a:solidFill>
                  <a:schemeClr val="tx1"/>
                </a:solidFill>
              </a:rPr>
              <a:t>ROS</a:t>
            </a:r>
            <a:r>
              <a:rPr lang="ja-JP" altLang="en-US" dirty="0">
                <a:solidFill>
                  <a:schemeClr val="tx1"/>
                </a:solidFill>
              </a:rPr>
              <a:t>によるコンテキストアウェアなロボットの設計での課題</a:t>
            </a:r>
            <a:endParaRPr lang="en-US" altLang="ja-JP" dirty="0">
              <a:solidFill>
                <a:schemeClr val="tx1"/>
              </a:solidFill>
            </a:endParaRPr>
          </a:p>
          <a:p>
            <a:pPr marL="514350" indent="-514350">
              <a:buFont typeface="+mj-lt"/>
              <a:buAutoNum type="arabicPeriod"/>
            </a:pPr>
            <a:r>
              <a:rPr lang="ja-JP" altLang="en-US" dirty="0">
                <a:solidFill>
                  <a:schemeClr val="tx1"/>
                </a:solidFill>
              </a:rPr>
              <a:t>コンテキスト依存な振る舞いの分散</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プログラムの保守性</a:t>
            </a:r>
            <a:r>
              <a:rPr lang="en-US" altLang="ja-JP" dirty="0">
                <a:solidFill>
                  <a:schemeClr val="tx1"/>
                </a:solidFill>
              </a:rPr>
              <a:t>, </a:t>
            </a:r>
            <a:r>
              <a:rPr lang="ja-JP" altLang="en-US" dirty="0">
                <a:solidFill>
                  <a:schemeClr val="tx1"/>
                </a:solidFill>
              </a:rPr>
              <a:t>再利用性が低下する</a:t>
            </a:r>
            <a:endParaRPr lang="en-US" altLang="ja-JP" dirty="0">
              <a:solidFill>
                <a:schemeClr val="tx1"/>
              </a:solidFill>
            </a:endParaRPr>
          </a:p>
          <a:p>
            <a:pPr marL="365760" indent="-457200">
              <a:buFont typeface="+mj-lt"/>
              <a:buAutoNum type="arabicPeriod"/>
            </a:pPr>
            <a:r>
              <a:rPr lang="ja-JP" altLang="en-US" dirty="0">
                <a:solidFill>
                  <a:schemeClr val="tx1"/>
                </a:solidFill>
              </a:rPr>
              <a:t>各ノード内でのコンテキストの変更</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システム全体の振る舞いの保証が難しい</a:t>
            </a:r>
            <a:endParaRPr lang="en-US" altLang="ja-JP" dirty="0">
              <a:solidFill>
                <a:schemeClr val="tx1"/>
              </a:solidFill>
            </a:endParaRPr>
          </a:p>
          <a:p>
            <a:pPr>
              <a:buFont typeface="Wingdings" charset="2"/>
              <a:buChar char="l"/>
            </a:pPr>
            <a:endParaRPr lang="en-US" altLang="ja-JP" dirty="0" smtClean="0"/>
          </a:p>
          <a:p>
            <a:pPr>
              <a:buFont typeface="Wingdings" charset="2"/>
              <a:buChar char="l"/>
            </a:pPr>
            <a:endParaRPr kumimoji="1" lang="en-US" altLang="ja-JP" dirty="0" smtClean="0"/>
          </a:p>
        </p:txBody>
      </p:sp>
      <p:sp>
        <p:nvSpPr>
          <p:cNvPr id="7" name="テキスト ボックス 6"/>
          <p:cNvSpPr txBox="1"/>
          <p:nvPr/>
        </p:nvSpPr>
        <p:spPr>
          <a:xfrm>
            <a:off x="0" y="5038404"/>
            <a:ext cx="9012402" cy="646331"/>
          </a:xfrm>
          <a:prstGeom prst="rect">
            <a:avLst/>
          </a:prstGeom>
          <a:noFill/>
        </p:spPr>
        <p:txBody>
          <a:bodyPr wrap="square" rtlCol="0">
            <a:spAutoFit/>
          </a:bodyPr>
          <a:lstStyle/>
          <a:p>
            <a:pPr algn="ctr"/>
            <a:r>
              <a:rPr lang="en-US" altLang="ja-JP" sz="3600" b="1" dirty="0">
                <a:solidFill>
                  <a:srgbClr val="FF0000"/>
                </a:solidFill>
              </a:rPr>
              <a:t>ROS</a:t>
            </a:r>
            <a:r>
              <a:rPr lang="ja-JP" altLang="en-US" sz="3600" b="1" dirty="0">
                <a:solidFill>
                  <a:srgbClr val="FF0000"/>
                </a:solidFill>
              </a:rPr>
              <a:t>に</a:t>
            </a:r>
            <a:r>
              <a:rPr lang="en-US" altLang="ja-JP" sz="3600" b="1" dirty="0">
                <a:solidFill>
                  <a:srgbClr val="FF0000"/>
                </a:solidFill>
              </a:rPr>
              <a:t>COP</a:t>
            </a:r>
            <a:r>
              <a:rPr lang="ja-JP" altLang="en-US" sz="3600" b="1" dirty="0">
                <a:solidFill>
                  <a:srgbClr val="FF0000"/>
                </a:solidFill>
              </a:rPr>
              <a:t>を適用した</a:t>
            </a:r>
            <a:r>
              <a:rPr lang="en-US" altLang="ja-JP" sz="3600" b="1" dirty="0">
                <a:solidFill>
                  <a:srgbClr val="FF0000"/>
                </a:solidFill>
              </a:rPr>
              <a:t>ContextROS</a:t>
            </a:r>
          </a:p>
        </p:txBody>
      </p:sp>
      <p:sp>
        <p:nvSpPr>
          <p:cNvPr id="8" name="下矢印 7"/>
          <p:cNvSpPr/>
          <p:nvPr/>
        </p:nvSpPr>
        <p:spPr>
          <a:xfrm>
            <a:off x="4163908" y="3933056"/>
            <a:ext cx="864096" cy="8535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4</a:t>
            </a:fld>
            <a:endParaRPr lang="ja-JP" altLang="en-US" dirty="0"/>
          </a:p>
        </p:txBody>
      </p:sp>
    </p:spTree>
    <p:extLst>
      <p:ext uri="{BB962C8B-B14F-4D97-AF65-F5344CB8AC3E}">
        <p14:creationId xmlns:p14="http://schemas.microsoft.com/office/powerpoint/2010/main" val="1573546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モジュール</a:t>
            </a:r>
            <a:r>
              <a:rPr lang="ja-JP" altLang="en-US" dirty="0" smtClean="0"/>
              <a:t>化</a:t>
            </a:r>
            <a:r>
              <a:rPr kumimoji="1" lang="ja-JP" altLang="en-US" dirty="0" smtClean="0"/>
              <a:t>の評価</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ContextROS</a:t>
            </a:r>
            <a:r>
              <a:rPr lang="ja-JP" altLang="en-US" dirty="0" smtClean="0"/>
              <a:t>を適用した際の図</a:t>
            </a:r>
            <a:endParaRPr lang="en-US" altLang="ja-JP" dirty="0" smtClean="0"/>
          </a:p>
          <a:p>
            <a:r>
              <a:rPr kumimoji="1" lang="ja-JP" altLang="en-US" dirty="0" smtClean="0"/>
              <a:t>それぞれのコンテキスト依存な振る舞いがモジュール化されている</a:t>
            </a:r>
            <a:endParaRPr kumimoji="1" lang="ja-JP" altLang="en-US"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49</a:t>
            </a:fld>
            <a:endParaRPr lang="ja-JP" altLang="en-US" dirty="0"/>
          </a:p>
        </p:txBody>
      </p:sp>
    </p:spTree>
    <p:extLst>
      <p:ext uri="{BB962C8B-B14F-4D97-AF65-F5344CB8AC3E}">
        <p14:creationId xmlns:p14="http://schemas.microsoft.com/office/powerpoint/2010/main" val="2234906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fontScale="92500" lnSpcReduction="20000"/>
          </a:bodyPr>
          <a:lstStyle/>
          <a:p>
            <a:pPr>
              <a:buFont typeface="Wingdings" charset="2"/>
              <a:buChar char="l"/>
            </a:pPr>
            <a:r>
              <a:rPr kumimoji="1" lang="en-US" altLang="ja-JP" dirty="0" smtClean="0">
                <a:solidFill>
                  <a:schemeClr val="tx1"/>
                </a:solidFill>
              </a:rPr>
              <a:t> </a:t>
            </a:r>
            <a:r>
              <a:rPr lang="en-US" altLang="ja-JP" dirty="0" smtClean="0">
                <a:solidFill>
                  <a:schemeClr val="tx1"/>
                </a:solidFill>
              </a:rPr>
              <a:t>Introduction</a:t>
            </a:r>
            <a:endParaRPr kumimoji="1" lang="en-US" altLang="ja-JP" dirty="0" smtClean="0">
              <a:solidFill>
                <a:schemeClr val="tx1"/>
              </a:solidFill>
            </a:endParaRPr>
          </a:p>
          <a:p>
            <a:pPr marL="201168" lvl="1" indent="0">
              <a:buNone/>
            </a:pPr>
            <a:r>
              <a:rPr lang="en-US" altLang="ja-JP" dirty="0" smtClean="0">
                <a:solidFill>
                  <a:schemeClr val="tx1"/>
                </a:solidFill>
              </a:rPr>
              <a:t>Context-aware </a:t>
            </a:r>
            <a:r>
              <a:rPr lang="en-US" altLang="ja-JP" dirty="0">
                <a:solidFill>
                  <a:schemeClr val="tx1"/>
                </a:solidFill>
              </a:rPr>
              <a:t>robot developed with ROS is </a:t>
            </a:r>
            <a:r>
              <a:rPr lang="en-US" altLang="ja-JP" dirty="0" smtClean="0">
                <a:solidFill>
                  <a:schemeClr val="tx1"/>
                </a:solidFill>
              </a:rPr>
              <a:t>desired</a:t>
            </a:r>
          </a:p>
          <a:p>
            <a:pPr>
              <a:buFont typeface="Wingdings" charset="2"/>
              <a:buChar char="l"/>
            </a:pPr>
            <a:r>
              <a:rPr lang="en-US" altLang="ja-JP" dirty="0" smtClean="0">
                <a:solidFill>
                  <a:schemeClr val="tx1"/>
                </a:solidFill>
              </a:rPr>
              <a:t> Approach</a:t>
            </a:r>
          </a:p>
          <a:p>
            <a:pPr marL="201168" lvl="1" indent="0">
              <a:buNone/>
            </a:pPr>
            <a:r>
              <a:rPr lang="en-US" altLang="ja-JP" dirty="0" smtClean="0">
                <a:solidFill>
                  <a:schemeClr val="tx1"/>
                </a:solidFill>
              </a:rPr>
              <a:t>We </a:t>
            </a:r>
            <a:r>
              <a:rPr lang="en-US" altLang="ja-JP" dirty="0">
                <a:solidFill>
                  <a:schemeClr val="tx1"/>
                </a:solidFill>
              </a:rPr>
              <a:t>propose to apply COP to ROS</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en-US" altLang="ja-JP" dirty="0">
                <a:solidFill>
                  <a:schemeClr val="tx1"/>
                </a:solidFill>
              </a:rPr>
              <a:t>Preliminary evaluation</a:t>
            </a:r>
            <a:endParaRPr lang="en-US" altLang="ja-JP" dirty="0" smtClean="0">
              <a:solidFill>
                <a:schemeClr val="tx1"/>
              </a:solidFill>
            </a:endParaRPr>
          </a:p>
          <a:p>
            <a:pPr marL="201168" lvl="1" indent="0">
              <a:buNone/>
            </a:pPr>
            <a:r>
              <a:rPr lang="en-US" altLang="ja-JP" dirty="0" smtClean="0">
                <a:solidFill>
                  <a:schemeClr val="tx1"/>
                </a:solidFill>
              </a:rPr>
              <a:t>ContextROS </a:t>
            </a:r>
            <a:r>
              <a:rPr lang="en-US" altLang="ja-JP" dirty="0">
                <a:solidFill>
                  <a:schemeClr val="tx1"/>
                </a:solidFill>
              </a:rPr>
              <a:t>can change its behavior without impairing </a:t>
            </a:r>
            <a:endParaRPr lang="en-US" altLang="ja-JP" dirty="0" smtClean="0">
              <a:solidFill>
                <a:schemeClr val="tx1"/>
              </a:solidFill>
            </a:endParaRPr>
          </a:p>
          <a:p>
            <a:pPr marL="201168" lvl="1" indent="0">
              <a:buNone/>
            </a:pPr>
            <a:r>
              <a:rPr lang="en-US" altLang="ja-JP" dirty="0" smtClean="0">
                <a:solidFill>
                  <a:schemeClr val="tx1"/>
                </a:solidFill>
              </a:rPr>
              <a:t>the performance of ROS</a:t>
            </a:r>
          </a:p>
          <a:p>
            <a:pPr>
              <a:buFont typeface="Wingdings" charset="2"/>
              <a:buChar char="l"/>
            </a:pPr>
            <a:r>
              <a:rPr lang="en-US" altLang="ja-JP" dirty="0" smtClean="0">
                <a:solidFill>
                  <a:schemeClr val="tx1"/>
                </a:solidFill>
              </a:rPr>
              <a:t> Future work</a:t>
            </a:r>
          </a:p>
          <a:p>
            <a:pPr lvl="1">
              <a:buFont typeface="Wingdings" charset="2"/>
              <a:buChar char="Ø"/>
            </a:pPr>
            <a:r>
              <a:rPr lang="en-US" altLang="ja-JP" dirty="0" smtClean="0">
                <a:solidFill>
                  <a:schemeClr val="tx1"/>
                </a:solidFill>
              </a:rPr>
              <a:t> Case study using real application</a:t>
            </a:r>
          </a:p>
          <a:p>
            <a:pPr lvl="1">
              <a:buFont typeface="Wingdings" charset="2"/>
              <a:buChar char="Ø"/>
            </a:pPr>
            <a:r>
              <a:rPr lang="en-US" altLang="ja-JP" dirty="0" smtClean="0">
                <a:solidFill>
                  <a:schemeClr val="tx1"/>
                </a:solidFill>
              </a:rPr>
              <a:t> Multilingual support</a:t>
            </a:r>
          </a:p>
          <a:p>
            <a:pPr lvl="1">
              <a:buFont typeface="Wingdings" charset="2"/>
              <a:buChar char="Ø"/>
            </a:pPr>
            <a:r>
              <a:rPr lang="en-US" altLang="ja-JP" dirty="0" smtClean="0">
                <a:solidFill>
                  <a:schemeClr val="tx1"/>
                </a:solidFill>
              </a:rPr>
              <a:t> Layer activation communication method</a:t>
            </a:r>
          </a:p>
          <a:p>
            <a:pPr lvl="1">
              <a:buFont typeface="Wingdings" charset="2"/>
              <a:buChar char="Ø"/>
            </a:pPr>
            <a:r>
              <a:rPr lang="en-US" altLang="ja-JP" dirty="0" smtClean="0">
                <a:solidFill>
                  <a:schemeClr val="tx1"/>
                </a:solidFill>
              </a:rPr>
              <a:t> Consistency of layer activation</a:t>
            </a:r>
          </a:p>
          <a:p>
            <a:pPr lvl="1">
              <a:buFont typeface="Wingdings" charset="2"/>
              <a:buChar char="Ø"/>
            </a:pPr>
            <a:r>
              <a:rPr lang="en-US" altLang="ja-JP" dirty="0" smtClean="0">
                <a:solidFill>
                  <a:schemeClr val="tx1"/>
                </a:solidFill>
              </a:rPr>
              <a:t> Layer interaction problem</a:t>
            </a:r>
            <a:r>
              <a:rPr lang="en-US" altLang="ja-JP" baseline="30000" dirty="0" smtClean="0">
                <a:solidFill>
                  <a:schemeClr val="tx1"/>
                </a:solidFill>
              </a:rPr>
              <a:t>[7]</a:t>
            </a: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50</a:t>
            </a:fld>
            <a:endParaRPr lang="ja-JP" altLang="en-US" dirty="0"/>
          </a:p>
        </p:txBody>
      </p:sp>
    </p:spTree>
    <p:extLst>
      <p:ext uri="{BB962C8B-B14F-4D97-AF65-F5344CB8AC3E}">
        <p14:creationId xmlns:p14="http://schemas.microsoft.com/office/powerpoint/2010/main" val="2021064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プロトタイプ実装</a:t>
            </a:r>
            <a:endParaRPr kumimoji="1" lang="ja-JP" altLang="en-US" dirty="0"/>
          </a:p>
        </p:txBody>
      </p:sp>
      <p:sp>
        <p:nvSpPr>
          <p:cNvPr id="3" name="コンテンツ プレースホルダー 2"/>
          <p:cNvSpPr>
            <a:spLocks noGrp="1"/>
          </p:cNvSpPr>
          <p:nvPr>
            <p:ph idx="1"/>
          </p:nvPr>
        </p:nvSpPr>
        <p:spPr>
          <a:xfrm>
            <a:off x="179512" y="1124744"/>
            <a:ext cx="8832891" cy="4752528"/>
          </a:xfrm>
        </p:spPr>
        <p:txBody>
          <a:bodyPr>
            <a:normAutofit/>
          </a:bodyPr>
          <a:lstStyle/>
          <a:p>
            <a:pPr>
              <a:buFont typeface="Wingdings" charset="2"/>
              <a:buChar char="l"/>
            </a:pPr>
            <a:r>
              <a:rPr lang="ja-JP" altLang="en-US" dirty="0" smtClean="0"/>
              <a:t>レイヤマネージャ</a:t>
            </a:r>
            <a:endParaRPr lang="en-US" altLang="ja-JP" dirty="0" smtClean="0"/>
          </a:p>
          <a:p>
            <a:pPr lvl="1">
              <a:buFont typeface="Wingdings" charset="2"/>
              <a:buChar char="l"/>
            </a:pPr>
            <a:r>
              <a:rPr lang="en-US" altLang="ja-JP" dirty="0"/>
              <a:t> </a:t>
            </a:r>
            <a:r>
              <a:rPr lang="ja-JP" altLang="en-US" dirty="0" smtClean="0"/>
              <a:t>単一のレイヤを保持</a:t>
            </a:r>
            <a:endParaRPr lang="en-US" altLang="ja-JP" dirty="0" smtClean="0"/>
          </a:p>
          <a:p>
            <a:pPr lvl="1">
              <a:buFont typeface="Wingdings" charset="2"/>
              <a:buChar char="l"/>
            </a:pPr>
            <a:r>
              <a:rPr lang="en-US" altLang="ja-JP" dirty="0"/>
              <a:t> </a:t>
            </a:r>
            <a:r>
              <a:rPr lang="en-US" altLang="ja-JP" dirty="0" smtClean="0"/>
              <a:t>activate, deactivate</a:t>
            </a:r>
            <a:r>
              <a:rPr lang="ja-JP" altLang="en-US" dirty="0" smtClean="0"/>
              <a:t>の際に</a:t>
            </a:r>
            <a:r>
              <a:rPr lang="en-US" altLang="ja-JP" dirty="0" smtClean="0"/>
              <a:t>”</a:t>
            </a:r>
            <a:r>
              <a:rPr lang="en-US" altLang="ja-JP" dirty="0" err="1" smtClean="0"/>
              <a:t>active_layer</a:t>
            </a:r>
            <a:r>
              <a:rPr lang="en-US" altLang="ja-JP" dirty="0" smtClean="0"/>
              <a:t>”</a:t>
            </a:r>
            <a:r>
              <a:rPr lang="ja-JP" altLang="en-US" dirty="0" smtClean="0"/>
              <a:t>トピックへレイヤーを配布</a:t>
            </a:r>
            <a:endParaRPr lang="en-US" altLang="ja-JP" dirty="0" smtClean="0"/>
          </a:p>
          <a:p>
            <a:pPr lvl="1">
              <a:buFont typeface="Wingdings" charset="2"/>
              <a:buChar char="l"/>
            </a:pPr>
            <a:r>
              <a:rPr lang="en-US" altLang="ja-JP" dirty="0"/>
              <a:t> </a:t>
            </a:r>
            <a:r>
              <a:rPr lang="ja-JP" altLang="en-US" dirty="0" smtClean="0"/>
              <a:t>他ノードからレイヤを受け取り</a:t>
            </a:r>
            <a:r>
              <a:rPr lang="en-US" altLang="ja-JP" dirty="0" smtClean="0"/>
              <a:t>activate, </a:t>
            </a:r>
            <a:r>
              <a:rPr lang="en-US" altLang="ja-JP" dirty="0" err="1" smtClean="0"/>
              <a:t>deactivatte</a:t>
            </a:r>
            <a:r>
              <a:rPr lang="ja-JP" altLang="en-US" dirty="0" smtClean="0"/>
              <a:t>する</a:t>
            </a:r>
            <a:endParaRPr lang="en-US" altLang="ja-JP" dirty="0" smtClean="0"/>
          </a:p>
          <a:p>
            <a:pPr>
              <a:buFont typeface="Wingdings" charset="2"/>
              <a:buChar char="l"/>
            </a:pPr>
            <a:r>
              <a:rPr kumimoji="1" lang="en-US" altLang="ja-JP" dirty="0" smtClean="0"/>
              <a:t> </a:t>
            </a:r>
            <a:r>
              <a:rPr kumimoji="1" lang="ja-JP" altLang="en-US" dirty="0" smtClean="0"/>
              <a:t>下層</a:t>
            </a:r>
            <a:r>
              <a:rPr kumimoji="1" lang="en-US" altLang="ja-JP" dirty="0" smtClean="0"/>
              <a:t>COP(C++)</a:t>
            </a:r>
          </a:p>
          <a:p>
            <a:pPr lvl="1">
              <a:buFont typeface="Wingdings" charset="2"/>
              <a:buChar char="l"/>
            </a:pPr>
            <a:r>
              <a:rPr lang="ja-JP" altLang="en-US" dirty="0" smtClean="0"/>
              <a:t>メソッドディスパッチ</a:t>
            </a:r>
            <a:endParaRPr lang="en-US" altLang="ja-JP" dirty="0" smtClean="0"/>
          </a:p>
          <a:p>
            <a:pPr>
              <a:buFont typeface="Wingdings" charset="2"/>
              <a:buChar char="l"/>
            </a:pPr>
            <a:r>
              <a:rPr lang="ja-JP" altLang="en-US" dirty="0"/>
              <a:t>レイヤ記述を専用のコンパイラで</a:t>
            </a:r>
            <a:r>
              <a:rPr lang="en-US" altLang="ja-JP" dirty="0"/>
              <a:t>C++</a:t>
            </a:r>
            <a:r>
              <a:rPr lang="ja-JP" altLang="en-US" dirty="0"/>
              <a:t>へ</a:t>
            </a:r>
            <a:r>
              <a:rPr lang="ja-JP" altLang="en-US" dirty="0" smtClean="0"/>
              <a:t>変換</a:t>
            </a:r>
            <a:r>
              <a:rPr lang="en-US" altLang="ja-JP" dirty="0" smtClean="0"/>
              <a:t/>
            </a:r>
            <a:br>
              <a:rPr lang="en-US" altLang="ja-JP" dirty="0" smtClean="0"/>
            </a:br>
            <a:r>
              <a:rPr lang="ja-JP" altLang="en-US" dirty="0" smtClean="0"/>
              <a:t>→</a:t>
            </a:r>
            <a:r>
              <a:rPr lang="en-US" altLang="ja-JP" dirty="0" smtClean="0"/>
              <a:t> </a:t>
            </a:r>
            <a:r>
              <a:rPr lang="ja-JP" altLang="en-US" dirty="0" smtClean="0"/>
              <a:t>メソッドディスパッチ用の関数を生成</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51</a:t>
            </a:fld>
            <a:endParaRPr lang="ja-JP" altLang="en-US" dirty="0"/>
          </a:p>
        </p:txBody>
      </p:sp>
    </p:spTree>
    <p:extLst>
      <p:ext uri="{BB962C8B-B14F-4D97-AF65-F5344CB8AC3E}">
        <p14:creationId xmlns:p14="http://schemas.microsoft.com/office/powerpoint/2010/main" val="15539749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 </a:t>
            </a:r>
            <a:r>
              <a:rPr kumimoji="1" lang="ja-JP" altLang="en-US" dirty="0" smtClean="0"/>
              <a:t>シンプルなアプリケーション（挨拶アプリ）に適用</a:t>
            </a:r>
            <a:endParaRPr kumimoji="1" lang="en-US" altLang="ja-JP" dirty="0" smtClean="0"/>
          </a:p>
          <a:p>
            <a:pPr>
              <a:buFont typeface="Wingdings" charset="2"/>
              <a:buChar char="l"/>
            </a:pPr>
            <a:r>
              <a:rPr lang="en-US" altLang="ja-JP" dirty="0"/>
              <a:t> </a:t>
            </a:r>
            <a:r>
              <a:rPr lang="ja-JP" altLang="en-US" dirty="0" smtClean="0"/>
              <a:t>コンテキストメソッドの実行時間</a:t>
            </a:r>
            <a:endParaRPr lang="en-US" altLang="ja-JP" dirty="0" smtClean="0"/>
          </a:p>
          <a:p>
            <a:pPr>
              <a:buFont typeface="Wingdings" charset="2"/>
              <a:buChar char="l"/>
            </a:pPr>
            <a:r>
              <a:rPr kumimoji="1" lang="en-US" altLang="ja-JP" dirty="0"/>
              <a:t> </a:t>
            </a:r>
            <a:r>
              <a:rPr kumimoji="1" lang="ja-JP" altLang="en-US" dirty="0" smtClean="0"/>
              <a:t>コード行数</a:t>
            </a:r>
            <a:endParaRPr kumimoji="1" lang="en-US" altLang="ja-JP" dirty="0" smtClean="0"/>
          </a:p>
          <a:p>
            <a:pPr>
              <a:buFont typeface="Wingdings" charset="2"/>
              <a:buChar char="l"/>
            </a:pPr>
            <a:r>
              <a:rPr lang="en-US" altLang="ja-JP" dirty="0"/>
              <a:t> </a:t>
            </a:r>
            <a:r>
              <a:rPr lang="ja-JP" altLang="en-US" dirty="0" smtClean="0"/>
              <a:t>アクティベーションの対象と通信時間の確認</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52</a:t>
            </a:fld>
            <a:endParaRPr lang="ja-JP" altLang="en-US" dirty="0"/>
          </a:p>
        </p:txBody>
      </p:sp>
    </p:spTree>
    <p:extLst>
      <p:ext uri="{BB962C8B-B14F-4D97-AF65-F5344CB8AC3E}">
        <p14:creationId xmlns:p14="http://schemas.microsoft.com/office/powerpoint/2010/main" val="21079837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現状と課題</a:t>
            </a:r>
            <a:endParaRPr kumimoji="1" lang="ja-JP" altLang="en-US" dirty="0"/>
          </a:p>
        </p:txBody>
      </p:sp>
      <p:sp>
        <p:nvSpPr>
          <p:cNvPr id="3" name="コンテンツ プレースホルダー 2"/>
          <p:cNvSpPr>
            <a:spLocks noGrp="1"/>
          </p:cNvSpPr>
          <p:nvPr>
            <p:ph idx="1"/>
          </p:nvPr>
        </p:nvSpPr>
        <p:spPr>
          <a:xfrm>
            <a:off x="179512" y="1124744"/>
            <a:ext cx="8832891" cy="5040560"/>
          </a:xfrm>
        </p:spPr>
        <p:txBody>
          <a:bodyPr>
            <a:normAutofit/>
          </a:bodyPr>
          <a:lstStyle/>
          <a:p>
            <a:pPr>
              <a:buFont typeface="Wingdings" charset="2"/>
              <a:buChar char="l"/>
            </a:pPr>
            <a:r>
              <a:rPr lang="en-US" altLang="ja-JP" dirty="0"/>
              <a:t> </a:t>
            </a:r>
            <a:r>
              <a:rPr lang="ja-JP" altLang="en-US" dirty="0" smtClean="0"/>
              <a:t>現状</a:t>
            </a:r>
            <a:endParaRPr lang="en-US" altLang="ja-JP" dirty="0" smtClean="0"/>
          </a:p>
          <a:p>
            <a:pPr lvl="1">
              <a:buFont typeface="Wingdings" charset="2"/>
              <a:buChar char="l"/>
            </a:pPr>
            <a:r>
              <a:rPr lang="en-US" altLang="ja-JP" dirty="0"/>
              <a:t> </a:t>
            </a:r>
            <a:r>
              <a:rPr lang="en-US" altLang="ja-JP" dirty="0" smtClean="0"/>
              <a:t>C++</a:t>
            </a:r>
            <a:r>
              <a:rPr lang="ja-JP" altLang="en-US" dirty="0" smtClean="0"/>
              <a:t>でのプロトタイプ実装のリファクタリング</a:t>
            </a:r>
            <a:endParaRPr lang="en-US" altLang="ja-JP" dirty="0" smtClean="0"/>
          </a:p>
          <a:p>
            <a:pPr>
              <a:buFont typeface="Wingdings" charset="2"/>
              <a:buChar char="l"/>
            </a:pPr>
            <a:r>
              <a:rPr lang="en-US" altLang="ja-JP" dirty="0"/>
              <a:t> </a:t>
            </a:r>
            <a:r>
              <a:rPr lang="ja-JP" altLang="en-US" dirty="0" smtClean="0"/>
              <a:t>課題</a:t>
            </a:r>
            <a:endParaRPr lang="en-US" altLang="ja-JP" dirty="0" smtClean="0"/>
          </a:p>
          <a:p>
            <a:pPr lvl="1">
              <a:buFont typeface="Wingdings" charset="2"/>
              <a:buChar char="l"/>
            </a:pPr>
            <a:r>
              <a:rPr lang="en-US" altLang="ja-JP" dirty="0"/>
              <a:t> </a:t>
            </a:r>
            <a:r>
              <a:rPr lang="ja-JP" altLang="en-US" dirty="0" smtClean="0"/>
              <a:t>ケーススタディによる評価</a:t>
            </a:r>
            <a:endParaRPr lang="en-US" altLang="ja-JP" dirty="0" smtClean="0"/>
          </a:p>
          <a:p>
            <a:pPr lvl="1">
              <a:buFont typeface="Wingdings" charset="2"/>
              <a:buChar char="l"/>
            </a:pPr>
            <a:r>
              <a:rPr lang="en-US" altLang="ja-JP" dirty="0"/>
              <a:t> </a:t>
            </a:r>
            <a:r>
              <a:rPr lang="ja-JP" altLang="en-US" dirty="0" smtClean="0"/>
              <a:t>アクティベーション</a:t>
            </a:r>
            <a:endParaRPr lang="en-US" altLang="ja-JP" dirty="0" smtClean="0"/>
          </a:p>
          <a:p>
            <a:pPr lvl="2">
              <a:buFont typeface="Wingdings" charset="2"/>
              <a:buChar char="l"/>
            </a:pPr>
            <a:r>
              <a:rPr lang="en-US" altLang="ja-JP" dirty="0"/>
              <a:t> </a:t>
            </a:r>
            <a:r>
              <a:rPr lang="ja-JP" altLang="en-US" dirty="0" smtClean="0"/>
              <a:t>同期通信によるアクティベートの順番の保証</a:t>
            </a:r>
            <a:endParaRPr lang="en-US" altLang="ja-JP" dirty="0" smtClean="0"/>
          </a:p>
          <a:p>
            <a:pPr lvl="3">
              <a:buFont typeface="Wingdings" charset="2"/>
              <a:buChar char="l"/>
            </a:pPr>
            <a:r>
              <a:rPr lang="en-US" altLang="ja-JP" dirty="0"/>
              <a:t> </a:t>
            </a:r>
            <a:r>
              <a:rPr lang="ja-JP" altLang="en-US" dirty="0" smtClean="0"/>
              <a:t>通信時間が与える影響を確認</a:t>
            </a:r>
            <a:endParaRPr lang="en-US" altLang="ja-JP" dirty="0" smtClean="0"/>
          </a:p>
          <a:p>
            <a:pPr lvl="2">
              <a:buFont typeface="Wingdings" charset="2"/>
              <a:buChar char="l"/>
            </a:pPr>
            <a:r>
              <a:rPr lang="en-US" altLang="ja-JP" dirty="0"/>
              <a:t> </a:t>
            </a:r>
            <a:r>
              <a:rPr lang="ja-JP" altLang="en-US" dirty="0" smtClean="0"/>
              <a:t>複数レイヤのアクティベーション</a:t>
            </a:r>
            <a:endParaRPr lang="en-US" altLang="ja-JP" dirty="0" smtClean="0"/>
          </a:p>
          <a:p>
            <a:pPr lvl="3">
              <a:buFont typeface="Wingdings" charset="2"/>
              <a:buChar char="l"/>
            </a:pPr>
            <a:r>
              <a:rPr lang="en-US" altLang="ja-JP" dirty="0" smtClean="0"/>
              <a:t> </a:t>
            </a:r>
            <a:r>
              <a:rPr lang="ja-JP" altLang="en-US" dirty="0" smtClean="0"/>
              <a:t>複数レイヤの保持</a:t>
            </a:r>
            <a:endParaRPr lang="en-US" altLang="ja-JP" dirty="0" smtClean="0"/>
          </a:p>
          <a:p>
            <a:pPr lvl="3">
              <a:buFont typeface="Wingdings" charset="2"/>
              <a:buChar char="l"/>
            </a:pPr>
            <a:r>
              <a:rPr lang="en-US" altLang="ja-JP" dirty="0" smtClean="0"/>
              <a:t> </a:t>
            </a:r>
            <a:r>
              <a:rPr lang="ja-JP" altLang="en-US" dirty="0" smtClean="0"/>
              <a:t>構造的レイヤ</a:t>
            </a:r>
            <a:r>
              <a:rPr lang="en-US" altLang="ja-JP" dirty="0" smtClean="0"/>
              <a:t>(</a:t>
            </a:r>
            <a:r>
              <a:rPr lang="ja-JP" altLang="en-US" dirty="0" smtClean="0"/>
              <a:t>レイヤの優先度</a:t>
            </a:r>
            <a:r>
              <a:rPr lang="en-US" altLang="ja-JP" dirty="0" smtClean="0"/>
              <a:t>)</a:t>
            </a:r>
          </a:p>
          <a:p>
            <a:pPr lvl="2">
              <a:buFont typeface="Wingdings" charset="2"/>
              <a:buChar char="l"/>
            </a:pPr>
            <a:r>
              <a:rPr lang="en-US" altLang="ja-JP" dirty="0" smtClean="0"/>
              <a:t> </a:t>
            </a:r>
            <a:r>
              <a:rPr lang="ja-JP" altLang="en-US" dirty="0" smtClean="0"/>
              <a:t>アクティベーション範囲を設定</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53</a:t>
            </a:fld>
            <a:endParaRPr lang="ja-JP" altLang="en-US" dirty="0"/>
          </a:p>
        </p:txBody>
      </p:sp>
    </p:spTree>
    <p:extLst>
      <p:ext uri="{BB962C8B-B14F-4D97-AF65-F5344CB8AC3E}">
        <p14:creationId xmlns:p14="http://schemas.microsoft.com/office/powerpoint/2010/main" val="955210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 </a:t>
            </a:r>
            <a:r>
              <a:rPr kumimoji="1" lang="ja-JP" altLang="en-US" dirty="0" smtClean="0"/>
              <a:t>自動掃除・警備ロボット</a:t>
            </a:r>
            <a:endParaRPr kumimoji="1" lang="en-US" altLang="ja-JP" dirty="0" smtClean="0"/>
          </a:p>
          <a:p>
            <a:pPr>
              <a:buFont typeface="Wingdings" charset="2"/>
              <a:buChar char="l"/>
            </a:pPr>
            <a:r>
              <a:rPr lang="en-US" altLang="ja-JP" dirty="0"/>
              <a:t> </a:t>
            </a:r>
            <a:r>
              <a:rPr lang="ja-JP" altLang="en-US" dirty="0" smtClean="0"/>
              <a:t>掃除モード・警備モードの切替</a:t>
            </a:r>
            <a:endParaRPr lang="en-US" altLang="ja-JP" dirty="0" smtClean="0"/>
          </a:p>
          <a:p>
            <a:pPr lvl="1">
              <a:buFont typeface="Wingdings" charset="2"/>
              <a:buChar char="l"/>
            </a:pPr>
            <a:r>
              <a:rPr lang="en-US" altLang="ja-JP" dirty="0" smtClean="0"/>
              <a:t> </a:t>
            </a:r>
            <a:r>
              <a:rPr lang="ja-JP" altLang="en-US" dirty="0" smtClean="0"/>
              <a:t>掃除モード</a:t>
            </a:r>
            <a:endParaRPr lang="en-US" altLang="ja-JP" dirty="0" smtClean="0"/>
          </a:p>
          <a:p>
            <a:pPr lvl="1">
              <a:buFont typeface="Wingdings" charset="2"/>
              <a:buChar char="l"/>
            </a:pPr>
            <a:r>
              <a:rPr kumimoji="1" lang="en-US" altLang="ja-JP" dirty="0"/>
              <a:t> </a:t>
            </a:r>
            <a:r>
              <a:rPr kumimoji="1" lang="ja-JP" altLang="en-US" dirty="0" smtClean="0"/>
              <a:t>警備モード</a:t>
            </a:r>
            <a:endParaRPr kumimoji="1" lang="en-US" altLang="ja-JP" dirty="0" smtClean="0"/>
          </a:p>
          <a:p>
            <a:pPr>
              <a:buFont typeface="Wingdings" charset="2"/>
              <a:buChar char="l"/>
            </a:pPr>
            <a:r>
              <a:rPr lang="en-US" altLang="ja-JP" dirty="0"/>
              <a:t> </a:t>
            </a:r>
            <a:r>
              <a:rPr lang="ja-JP" altLang="en-US" dirty="0" smtClean="0"/>
              <a:t>例外処理用の優先度の高いレイヤ</a:t>
            </a:r>
            <a:endParaRPr lang="en-US" altLang="ja-JP" dirty="0" smtClean="0"/>
          </a:p>
          <a:p>
            <a:pPr lvl="1">
              <a:buFont typeface="Wingdings" charset="2"/>
              <a:buChar char="l"/>
            </a:pPr>
            <a:r>
              <a:rPr kumimoji="1" lang="en-US" altLang="ja-JP" dirty="0"/>
              <a:t> </a:t>
            </a:r>
            <a:r>
              <a:rPr kumimoji="1" lang="ja-JP" altLang="en-US" dirty="0" smtClean="0"/>
              <a:t>アクティベーションの優先度</a:t>
            </a:r>
            <a:endParaRPr kumimoji="1" lang="en-US" altLang="ja-JP" dirty="0" smtClean="0"/>
          </a:p>
          <a:p>
            <a:pPr lvl="1">
              <a:buFont typeface="Wingdings" charset="2"/>
              <a:buChar char="l"/>
            </a:pPr>
            <a:r>
              <a:rPr lang="en-US" altLang="ja-JP" dirty="0"/>
              <a:t> </a:t>
            </a:r>
            <a:r>
              <a:rPr kumimoji="1" lang="ja-JP" altLang="en-US" dirty="0" smtClean="0"/>
              <a:t>適用されるレイヤ用の優先度</a:t>
            </a:r>
            <a:endParaRPr kumimoji="1" lang="en-US" altLang="ja-JP" dirty="0" smtClean="0"/>
          </a:p>
          <a:p>
            <a:pPr>
              <a:buFont typeface="Wingdings" charset="2"/>
              <a:buChar char="l"/>
            </a:pPr>
            <a:r>
              <a:rPr lang="en-US" altLang="ja-JP" dirty="0"/>
              <a:t> </a:t>
            </a:r>
            <a:endParaRPr kumimoji="1" lang="en-US" altLang="ja-JP" dirty="0" smtClean="0"/>
          </a:p>
          <a:p>
            <a:pPr>
              <a:buFont typeface="Wingdings"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54</a:t>
            </a:fld>
            <a:endParaRPr lang="ja-JP" altLang="en-US" dirty="0"/>
          </a:p>
        </p:txBody>
      </p:sp>
    </p:spTree>
    <p:extLst>
      <p:ext uri="{BB962C8B-B14F-4D97-AF65-F5344CB8AC3E}">
        <p14:creationId xmlns:p14="http://schemas.microsoft.com/office/powerpoint/2010/main" val="17836542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349251"/>
            <a:ext cx="8832891" cy="4417763"/>
          </a:xfrm>
        </p:spPr>
        <p:txBody>
          <a:bodyPr>
            <a:normAutofit/>
          </a:bodyPr>
          <a:lstStyle/>
          <a:p>
            <a:pPr marL="201168" lvl="1" indent="0">
              <a:buNone/>
            </a:pPr>
            <a:r>
              <a:rPr lang="ja-JP" altLang="en-US" sz="3000" dirty="0" smtClean="0">
                <a:solidFill>
                  <a:schemeClr val="tx1"/>
                </a:solidFill>
              </a:rPr>
              <a:t>トピック通信を用いたレイヤアクティベーション</a:t>
            </a:r>
            <a:endParaRPr lang="en-US" altLang="ja-JP" sz="3000" dirty="0" smtClean="0">
              <a:solidFill>
                <a:schemeClr val="tx1"/>
              </a:solidFill>
            </a:endParaRPr>
          </a:p>
        </p:txBody>
      </p:sp>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07430"/>
            <a:ext cx="7776864" cy="523220"/>
          </a:xfrm>
          <a:prstGeom prst="rect">
            <a:avLst/>
          </a:prstGeom>
          <a:noFill/>
        </p:spPr>
        <p:txBody>
          <a:bodyPr wrap="square" rtlCol="0">
            <a:spAutoFit/>
          </a:bodyPr>
          <a:lstStyle/>
          <a:p>
            <a:r>
              <a:rPr lang="ja-JP" altLang="en-US" sz="2800" dirty="0">
                <a:solidFill>
                  <a:srgbClr val="FF0000"/>
                </a:solidFill>
              </a:rPr>
              <a:t>アクティベーション時間の増加が課題として残る</a:t>
            </a:r>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55</a:t>
            </a:fld>
            <a:endParaRPr lang="ja-JP" altLang="en-US" dirty="0"/>
          </a:p>
        </p:txBody>
      </p:sp>
    </p:spTree>
    <p:extLst>
      <p:ext uri="{BB962C8B-B14F-4D97-AF65-F5344CB8AC3E}">
        <p14:creationId xmlns:p14="http://schemas.microsoft.com/office/powerpoint/2010/main" val="368262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素材</a:t>
            </a:r>
            <a:endParaRPr kumimoji="1" lang="ja-JP" altLang="en-US" dirty="0"/>
          </a:p>
        </p:txBody>
      </p:sp>
      <p:sp>
        <p:nvSpPr>
          <p:cNvPr id="5" name="正方形/長方形 4"/>
          <p:cNvSpPr/>
          <p:nvPr/>
        </p:nvSpPr>
        <p:spPr>
          <a:xfrm>
            <a:off x="189902" y="1268760"/>
            <a:ext cx="4516942" cy="830997"/>
          </a:xfrm>
          <a:prstGeom prst="rect">
            <a:avLst/>
          </a:prstGeom>
          <a:solidFill>
            <a:schemeClr val="bg1"/>
          </a:solidFill>
          <a:ln>
            <a:solidFill>
              <a:srgbClr val="FF6F78"/>
            </a:solidFill>
          </a:ln>
        </p:spPr>
        <p:txBody>
          <a:bodyPr wrap="none" lIns="91440" tIns="45720" rIns="91440" bIns="45720">
            <a:spAutoFit/>
          </a:bodyPr>
          <a:lstStyle/>
          <a:p>
            <a:r>
              <a:rPr lang="en-US" altLang="ja-JP" sz="2400" dirty="0">
                <a:ln w="0"/>
                <a:solidFill>
                  <a:srgbClr val="4297FD"/>
                </a:solidFill>
                <a:effectLst>
                  <a:outerShdw blurRad="38100" dist="19050" dir="2700000" algn="tl" rotWithShape="0">
                    <a:schemeClr val="dk1">
                      <a:alpha val="40000"/>
                    </a:schemeClr>
                  </a:outerShdw>
                </a:effectLst>
              </a:rPr>
              <a:t>Behavior dependent on </a:t>
            </a:r>
            <a:r>
              <a:rPr lang="en-US" altLang="ja-JP" sz="2400" dirty="0" smtClean="0">
                <a:ln w="0"/>
                <a:solidFill>
                  <a:srgbClr val="4297FD"/>
                </a:solidFill>
                <a:effectLst>
                  <a:outerShdw blurRad="38100" dist="19050" dir="2700000" algn="tl" rotWithShape="0">
                    <a:schemeClr val="dk1">
                      <a:alpha val="40000"/>
                    </a:schemeClr>
                  </a:outerShdw>
                </a:effectLst>
              </a:rPr>
              <a:t>the </a:t>
            </a:r>
            <a:r>
              <a:rPr lang="en-US" altLang="ja-JP" sz="2400" dirty="0">
                <a:ln w="0"/>
                <a:solidFill>
                  <a:srgbClr val="4297FD"/>
                </a:solidFill>
                <a:effectLst>
                  <a:outerShdw blurRad="38100" dist="19050" dir="2700000" algn="tl" rotWithShape="0">
                    <a:schemeClr val="dk1">
                      <a:alpha val="40000"/>
                    </a:schemeClr>
                  </a:outerShdw>
                </a:effectLst>
              </a:rPr>
              <a:t>same </a:t>
            </a:r>
            <a:endParaRPr lang="en-US" altLang="ja-JP" sz="2400" dirty="0" smtClean="0">
              <a:ln w="0"/>
              <a:solidFill>
                <a:srgbClr val="4297FD"/>
              </a:solidFill>
              <a:effectLst>
                <a:outerShdw blurRad="38100" dist="19050" dir="2700000" algn="tl" rotWithShape="0">
                  <a:schemeClr val="dk1">
                    <a:alpha val="40000"/>
                  </a:schemeClr>
                </a:outerShdw>
              </a:effectLst>
            </a:endParaRPr>
          </a:p>
          <a:p>
            <a:r>
              <a:rPr lang="en-US" altLang="ja-JP" sz="2400" dirty="0" smtClean="0">
                <a:ln w="0"/>
                <a:solidFill>
                  <a:srgbClr val="4297FD"/>
                </a:solidFill>
                <a:effectLst>
                  <a:outerShdw blurRad="38100" dist="19050" dir="2700000" algn="tl" rotWithShape="0">
                    <a:schemeClr val="dk1">
                      <a:alpha val="40000"/>
                    </a:schemeClr>
                  </a:outerShdw>
                </a:effectLst>
              </a:rPr>
              <a:t>context </a:t>
            </a:r>
            <a:r>
              <a:rPr lang="en-US" altLang="ja-JP" sz="2400" dirty="0">
                <a:ln w="0"/>
                <a:solidFill>
                  <a:srgbClr val="4297FD"/>
                </a:solidFill>
                <a:effectLst>
                  <a:outerShdw blurRad="38100" dist="19050" dir="2700000" algn="tl" rotWithShape="0">
                    <a:schemeClr val="dk1">
                      <a:alpha val="40000"/>
                    </a:schemeClr>
                  </a:outerShdw>
                </a:effectLst>
              </a:rPr>
              <a:t>is distributed </a:t>
            </a:r>
            <a:r>
              <a:rPr lang="en-US" altLang="ja-JP" sz="2400" dirty="0" smtClean="0">
                <a:ln w="0"/>
                <a:solidFill>
                  <a:srgbClr val="4297FD"/>
                </a:solidFill>
                <a:effectLst>
                  <a:outerShdw blurRad="38100" dist="19050" dir="2700000" algn="tl" rotWithShape="0">
                    <a:schemeClr val="dk1">
                      <a:alpha val="40000"/>
                    </a:schemeClr>
                  </a:outerShdw>
                </a:effectLst>
              </a:rPr>
              <a:t>to </a:t>
            </a:r>
            <a:r>
              <a:rPr lang="en-US" altLang="ja-JP" sz="2400" dirty="0">
                <a:ln w="0"/>
                <a:solidFill>
                  <a:srgbClr val="4297FD"/>
                </a:solidFill>
                <a:effectLst>
                  <a:outerShdw blurRad="38100" dist="19050" dir="2700000" algn="tl" rotWithShape="0">
                    <a:schemeClr val="dk1">
                      <a:alpha val="40000"/>
                    </a:schemeClr>
                  </a:outerShdw>
                </a:effectLst>
              </a:rPr>
              <a:t>each node</a:t>
            </a:r>
            <a:endParaRPr lang="ja-JP" altLang="en-US" sz="2400" b="0" cap="none" spc="0" dirty="0">
              <a:ln w="0"/>
              <a:solidFill>
                <a:srgbClr val="4297FD"/>
              </a:solidFill>
              <a:effectLst>
                <a:outerShdw blurRad="38100" dist="19050" dir="2700000" algn="tl" rotWithShape="0">
                  <a:schemeClr val="dk1">
                    <a:alpha val="40000"/>
                  </a:schemeClr>
                </a:outerShdw>
              </a:effectLst>
            </a:endParaRPr>
          </a:p>
        </p:txBody>
      </p:sp>
      <p:pic>
        <p:nvPicPr>
          <p:cNvPr id="6" name="図 5"/>
          <p:cNvPicPr>
            <a:picLocks noChangeAspect="1"/>
          </p:cNvPicPr>
          <p:nvPr/>
        </p:nvPicPr>
        <p:blipFill>
          <a:blip r:embed="rId2"/>
          <a:stretch>
            <a:fillRect/>
          </a:stretch>
        </p:blipFill>
        <p:spPr>
          <a:xfrm>
            <a:off x="539552" y="2390462"/>
            <a:ext cx="3390090" cy="3338464"/>
          </a:xfrm>
          <a:prstGeom prst="rect">
            <a:avLst/>
          </a:prstGeom>
        </p:spPr>
      </p:pic>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56</a:t>
            </a:fld>
            <a:endParaRPr lang="ja-JP" altLang="en-US" dirty="0"/>
          </a:p>
        </p:txBody>
      </p:sp>
      <p:cxnSp>
        <p:nvCxnSpPr>
          <p:cNvPr id="7" name="直線矢印コネクタ 6"/>
          <p:cNvCxnSpPr>
            <a:cxnSpLocks noChangeAspect="1"/>
          </p:cNvCxnSpPr>
          <p:nvPr/>
        </p:nvCxnSpPr>
        <p:spPr>
          <a:xfrm>
            <a:off x="7314788" y="5563070"/>
            <a:ext cx="9361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22496" y="5085184"/>
            <a:ext cx="2844625" cy="461665"/>
          </a:xfrm>
          <a:prstGeom prst="rect">
            <a:avLst/>
          </a:prstGeom>
          <a:noFill/>
          <a:ln w="57150">
            <a:solidFill>
              <a:schemeClr val="accent1"/>
            </a:solidFill>
          </a:ln>
        </p:spPr>
        <p:txBody>
          <a:bodyPr wrap="none" rtlCol="0">
            <a:spAutoFit/>
          </a:bodyPr>
          <a:lstStyle/>
          <a:p>
            <a:r>
              <a:rPr kumimoji="1" lang="en-US" altLang="ja-JP" sz="2400" dirty="0" smtClean="0"/>
              <a:t>Topic communication</a:t>
            </a:r>
            <a:endParaRPr kumimoji="1" lang="ja-JP" altLang="en-US" sz="2400" dirty="0"/>
          </a:p>
        </p:txBody>
      </p:sp>
    </p:spTree>
    <p:extLst>
      <p:ext uri="{BB962C8B-B14F-4D97-AF65-F5344CB8AC3E}">
        <p14:creationId xmlns:p14="http://schemas.microsoft.com/office/powerpoint/2010/main" val="105265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a:t>コンテキスト指向</a:t>
            </a:r>
            <a:r>
              <a:rPr lang="ja-JP" altLang="en-US" sz="3600" dirty="0" smtClean="0"/>
              <a:t>プログラミング</a:t>
            </a:r>
            <a:r>
              <a:rPr lang="en-US" altLang="ja-JP" sz="3600" dirty="0" smtClean="0"/>
              <a:t> </a:t>
            </a:r>
            <a:r>
              <a:rPr lang="en-US" altLang="ja-JP" sz="3600" dirty="0">
                <a:latin typeface="+mj-ea"/>
              </a:rPr>
              <a:t>(</a:t>
            </a:r>
            <a:r>
              <a:rPr lang="en-US" altLang="ja-JP" sz="3600" dirty="0" smtClean="0">
                <a:latin typeface="+mj-ea"/>
              </a:rPr>
              <a:t>COP</a:t>
            </a:r>
            <a:r>
              <a:rPr lang="ja-JP" altLang="en-US" sz="3600" dirty="0" smtClean="0"/>
              <a:t>）</a:t>
            </a:r>
            <a:r>
              <a:rPr lang="en-US" altLang="ja-JP" sz="3600" baseline="30000" dirty="0" smtClean="0">
                <a:latin typeface="+mj-ea"/>
              </a:rPr>
              <a:t>[</a:t>
            </a:r>
            <a:r>
              <a:rPr lang="en-US" altLang="ja-JP" sz="3600" baseline="30000" dirty="0">
                <a:latin typeface="+mj-ea"/>
              </a:rPr>
              <a:t>2</a:t>
            </a:r>
            <a:r>
              <a:rPr lang="en-US" altLang="ja-JP" sz="3600" baseline="30000" dirty="0" smtClean="0">
                <a:latin typeface="+mj-ea"/>
              </a:rPr>
              <a:t>]</a:t>
            </a:r>
            <a:endParaRPr kumimoji="1" lang="ja-JP" altLang="en-US" sz="3600" dirty="0">
              <a:latin typeface="+mj-ea"/>
            </a:endParaRPr>
          </a:p>
        </p:txBody>
      </p:sp>
      <p:sp>
        <p:nvSpPr>
          <p:cNvPr id="3" name="コンテンツ プレースホルダー 2"/>
          <p:cNvSpPr>
            <a:spLocks noGrp="1"/>
          </p:cNvSpPr>
          <p:nvPr>
            <p:ph idx="1"/>
          </p:nvPr>
        </p:nvSpPr>
        <p:spPr>
          <a:xfrm>
            <a:off x="174288" y="1268760"/>
            <a:ext cx="8832891" cy="4481542"/>
          </a:xfrm>
        </p:spPr>
        <p:txBody>
          <a:bodyPr>
            <a:normAutofit/>
          </a:bodyPr>
          <a:lstStyle/>
          <a:p>
            <a:pPr marL="201168" lvl="1" indent="0">
              <a:buNone/>
            </a:pPr>
            <a:r>
              <a:rPr lang="en-US" altLang="ja-JP" sz="2800" dirty="0">
                <a:solidFill>
                  <a:schemeClr val="tx1"/>
                </a:solidFill>
              </a:rPr>
              <a:t>COP</a:t>
            </a:r>
            <a:r>
              <a:rPr lang="ja-JP" altLang="en-US" sz="2800" dirty="0">
                <a:solidFill>
                  <a:schemeClr val="tx1"/>
                </a:solidFill>
              </a:rPr>
              <a:t>はコンテキストを明示し，実行時のコンテキストの変化に応じて動的に振る舞いを変更する仕組みを提供する．</a:t>
            </a:r>
            <a:endParaRPr lang="en-US" altLang="ja-JP" sz="2800"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endParaRPr lang="en-US" altLang="ja-JP" baseline="30000" dirty="0" smtClean="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コンテキストの明示</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コンテキストに対応する振る舞いのモジュール化</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a:solidFill>
                  <a:schemeClr val="tx1"/>
                </a:solidFill>
              </a:rPr>
              <a:t>レイヤアクティベーション（レイヤの切り替え）</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コンテキストに応じた振る舞いの変更</a:t>
            </a:r>
            <a:endParaRPr lang="en-US" altLang="ja-JP" dirty="0">
              <a:solidFill>
                <a:schemeClr val="tx1"/>
              </a:solidFill>
            </a:endParaRPr>
          </a:p>
        </p:txBody>
      </p:sp>
      <p:sp>
        <p:nvSpPr>
          <p:cNvPr id="5" name="テキスト ボックス 4"/>
          <p:cNvSpPr txBox="1"/>
          <p:nvPr/>
        </p:nvSpPr>
        <p:spPr>
          <a:xfrm>
            <a:off x="851026" y="5795609"/>
            <a:ext cx="7543801" cy="523220"/>
          </a:xfrm>
          <a:prstGeom prst="rect">
            <a:avLst/>
          </a:prstGeom>
          <a:noFill/>
        </p:spPr>
        <p:txBody>
          <a:bodyPr wrap="square" rtlCol="0">
            <a:spAutoFit/>
          </a:bodyPr>
          <a:lstStyle/>
          <a:p>
            <a:r>
              <a:rPr lang="en-US" altLang="ja-JP" sz="1400" dirty="0" smtClean="0"/>
              <a:t>[2] </a:t>
            </a:r>
            <a:r>
              <a:rPr lang="en-US" altLang="ja-JP" sz="1400" dirty="0"/>
              <a:t>R. Hirschfeld, P. </a:t>
            </a:r>
            <a:r>
              <a:rPr lang="en-US" altLang="ja-JP" sz="1400" dirty="0" err="1"/>
              <a:t>Costanza</a:t>
            </a:r>
            <a:r>
              <a:rPr lang="en-US" altLang="ja-JP" sz="1400" dirty="0"/>
              <a:t>, and O. </a:t>
            </a:r>
            <a:r>
              <a:rPr lang="en-US" altLang="ja-JP" sz="1400" dirty="0" err="1"/>
              <a:t>Nierstrasz</a:t>
            </a:r>
            <a:r>
              <a:rPr lang="en-US" altLang="ja-JP" sz="1400" dirty="0"/>
              <a:t>, “Context-oriented programming”, </a:t>
            </a:r>
            <a:r>
              <a:rPr lang="en-US" altLang="ja-JP" sz="1400" dirty="0" smtClean="0"/>
              <a:t>Journal </a:t>
            </a:r>
            <a:r>
              <a:rPr lang="en-US" altLang="ja-JP" sz="1400" dirty="0"/>
              <a:t>of Object Technology, vol.7, no.3, pp.125–151, 2008. </a:t>
            </a:r>
            <a:endParaRPr lang="en-US" altLang="ja-JP" sz="1400" dirty="0">
              <a:effectLst/>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a:t>
            </a:fld>
            <a:endParaRPr lang="ja-JP" altLang="en-US" dirty="0"/>
          </a:p>
        </p:txBody>
      </p:sp>
    </p:spTree>
    <p:extLst>
      <p:ext uri="{BB962C8B-B14F-4D97-AF65-F5344CB8AC3E}">
        <p14:creationId xmlns:p14="http://schemas.microsoft.com/office/powerpoint/2010/main" val="1452133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63276"/>
            <a:ext cx="8698924" cy="792088"/>
          </a:xfrm>
        </p:spPr>
        <p:txBody>
          <a:bodyPr>
            <a:noAutofit/>
          </a:bodyPr>
          <a:lstStyle/>
          <a:p>
            <a:r>
              <a:rPr kumimoji="1" lang="ja-JP" altLang="en-US" sz="3600" dirty="0" smtClean="0"/>
              <a:t>自動掃除ロボットの設計の比較</a:t>
            </a:r>
            <a:endParaRPr kumimoji="1" lang="ja-JP" altLang="en-US" sz="3600" dirty="0"/>
          </a:p>
        </p:txBody>
      </p:sp>
      <p:sp>
        <p:nvSpPr>
          <p:cNvPr id="5" name="コンテンツ プレースホルダー 4"/>
          <p:cNvSpPr>
            <a:spLocks noGrp="1"/>
          </p:cNvSpPr>
          <p:nvPr>
            <p:ph idx="1"/>
          </p:nvPr>
        </p:nvSpPr>
        <p:spPr>
          <a:xfrm>
            <a:off x="179513" y="1139922"/>
            <a:ext cx="8698924" cy="1668558"/>
          </a:xfrm>
        </p:spPr>
        <p:txBody>
          <a:bodyPr>
            <a:normAutofit/>
          </a:bodyPr>
          <a:lstStyle/>
          <a:p>
            <a:pPr marL="0" indent="0">
              <a:buNone/>
            </a:pPr>
            <a:r>
              <a:rPr lang="ja-JP" altLang="en-US" sz="3200" dirty="0">
                <a:solidFill>
                  <a:schemeClr val="tx1"/>
                </a:solidFill>
              </a:rPr>
              <a:t>各ノードに分散されたコンテキスト依存な振る舞いをレイヤによってモジュール化</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6</a:t>
            </a:fld>
            <a:endParaRPr lang="ja-JP" altLang="en-US" dirty="0"/>
          </a:p>
        </p:txBody>
      </p:sp>
      <p:sp>
        <p:nvSpPr>
          <p:cNvPr id="16" name="右矢印 15"/>
          <p:cNvSpPr/>
          <p:nvPr/>
        </p:nvSpPr>
        <p:spPr>
          <a:xfrm>
            <a:off x="4528975" y="4483503"/>
            <a:ext cx="547081" cy="59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79513" y="2346815"/>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9" name="テキスト ボックス 8"/>
          <p:cNvSpPr txBox="1"/>
          <p:nvPr/>
        </p:nvSpPr>
        <p:spPr>
          <a:xfrm>
            <a:off x="4833022" y="234888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7971" y="2971732"/>
            <a:ext cx="4178005" cy="3335479"/>
          </a:xfrm>
          <a:prstGeom prst="rect">
            <a:avLst/>
          </a:prstGeom>
        </p:spPr>
      </p:pic>
      <p:pic>
        <p:nvPicPr>
          <p:cNvPr id="7" name="図 6"/>
          <p:cNvPicPr>
            <a:picLocks noChangeAspect="1"/>
          </p:cNvPicPr>
          <p:nvPr/>
        </p:nvPicPr>
        <p:blipFill>
          <a:blip r:embed="rId4"/>
          <a:stretch>
            <a:fillRect/>
          </a:stretch>
        </p:blipFill>
        <p:spPr>
          <a:xfrm>
            <a:off x="5237856" y="2924944"/>
            <a:ext cx="3726632" cy="3337588"/>
          </a:xfrm>
          <a:prstGeom prst="rect">
            <a:avLst/>
          </a:prstGeom>
        </p:spPr>
      </p:pic>
    </p:spTree>
    <p:extLst>
      <p:ext uri="{BB962C8B-B14F-4D97-AF65-F5344CB8AC3E}">
        <p14:creationId xmlns:p14="http://schemas.microsoft.com/office/powerpoint/2010/main" val="968577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j-ea"/>
              </a:rPr>
              <a:t>ContextROS : </a:t>
            </a:r>
            <a:r>
              <a:rPr lang="ja-JP" altLang="en-US" dirty="0" smtClean="0"/>
              <a:t>設計</a:t>
            </a:r>
            <a:endParaRPr kumimoji="1" lang="ja-JP" altLang="en-US" dirty="0"/>
          </a:p>
        </p:txBody>
      </p:sp>
      <p:sp>
        <p:nvSpPr>
          <p:cNvPr id="3" name="コンテンツ プレースホルダー 2"/>
          <p:cNvSpPr>
            <a:spLocks noGrp="1"/>
          </p:cNvSpPr>
          <p:nvPr>
            <p:ph idx="1"/>
          </p:nvPr>
        </p:nvSpPr>
        <p:spPr>
          <a:xfrm>
            <a:off x="179513" y="1124744"/>
            <a:ext cx="4680520" cy="5112568"/>
          </a:xfrm>
        </p:spPr>
        <p:txBody>
          <a:bodyPr>
            <a:normAutofit/>
          </a:bodyPr>
          <a:lstStyle/>
          <a:p>
            <a:pPr>
              <a:buFont typeface="Wingdings" charset="2"/>
              <a:buChar char="l"/>
            </a:pPr>
            <a:r>
              <a:rPr lang="en-US" altLang="ja-JP" dirty="0" smtClean="0"/>
              <a:t> </a:t>
            </a:r>
            <a:r>
              <a:rPr lang="ja-JP" altLang="en-US" dirty="0" smtClean="0">
                <a:solidFill>
                  <a:schemeClr val="tx1"/>
                </a:solidFill>
              </a:rPr>
              <a:t>レイヤマネージャ</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レイヤアクティベーション</a:t>
            </a:r>
            <a:endParaRPr kumimoji="1"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ノード間で通信を行う</a:t>
            </a:r>
            <a:endParaRPr lang="en-US" altLang="ja-JP" dirty="0" smtClean="0">
              <a:solidFill>
                <a:schemeClr val="tx1"/>
              </a:solidFill>
            </a:endParaRPr>
          </a:p>
          <a:p>
            <a:pPr lvl="1">
              <a:buFont typeface="Wingdings" charset="2"/>
              <a:buChar char="Ø"/>
            </a:pPr>
            <a:endParaRPr kumimoji="1"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endParaRPr lang="en-US" altLang="ja-JP" dirty="0" smtClean="0">
              <a:solidFill>
                <a:schemeClr val="tx1"/>
              </a:solidFill>
            </a:endParaRPr>
          </a:p>
          <a:p>
            <a:pPr lvl="1">
              <a:buFont typeface="Wingdings" charset="2"/>
              <a:buChar char="Ø"/>
            </a:pPr>
            <a:r>
              <a:rPr kumimoji="1" lang="en-US" altLang="ja-JP" dirty="0" smtClean="0">
                <a:solidFill>
                  <a:schemeClr val="tx1"/>
                </a:solidFill>
              </a:rPr>
              <a:t> </a:t>
            </a:r>
            <a:r>
              <a:rPr lang="ja-JP" altLang="en-US" dirty="0" smtClean="0">
                <a:solidFill>
                  <a:schemeClr val="tx1"/>
                </a:solidFill>
              </a:rPr>
              <a:t>コンテキストの明示</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コンテキスト依存な振る舞いの</a:t>
            </a:r>
            <a:endParaRPr lang="en-US" altLang="ja-JP" dirty="0" smtClean="0">
              <a:solidFill>
                <a:schemeClr val="tx1"/>
              </a:solidFill>
            </a:endParaRPr>
          </a:p>
          <a:p>
            <a:pPr marL="201168" lvl="1"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モジュール化</a:t>
            </a:r>
          </a:p>
          <a:p>
            <a:pPr lvl="1">
              <a:buFont typeface="Wingdings" charset="2"/>
              <a:buChar char="Ø"/>
            </a:pPr>
            <a:r>
              <a:rPr kumimoji="1" lang="en-US" altLang="ja-JP" dirty="0" smtClean="0">
                <a:solidFill>
                  <a:schemeClr val="tx1"/>
                </a:solidFill>
              </a:rPr>
              <a:t> </a:t>
            </a:r>
            <a:r>
              <a:rPr lang="ja-JP" altLang="en-US" dirty="0" smtClean="0">
                <a:solidFill>
                  <a:schemeClr val="tx1"/>
                </a:solidFill>
              </a:rPr>
              <a:t>レイヤに応じて振る舞いを変更</a:t>
            </a:r>
            <a:endParaRPr kumimoji="1" lang="ja-JP" altLang="en-US" dirty="0">
              <a:solidFill>
                <a:schemeClr val="tx1"/>
              </a:solidFill>
            </a:endParaRPr>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7</a:t>
            </a:fld>
            <a:endParaRPr lang="ja-JP" altLang="en-US" dirty="0"/>
          </a:p>
        </p:txBody>
      </p:sp>
      <p:pic>
        <p:nvPicPr>
          <p:cNvPr id="4" name="図 3"/>
          <p:cNvPicPr>
            <a:picLocks noChangeAspect="1"/>
          </p:cNvPicPr>
          <p:nvPr/>
        </p:nvPicPr>
        <p:blipFill>
          <a:blip r:embed="rId3"/>
          <a:stretch>
            <a:fillRect/>
          </a:stretch>
        </p:blipFill>
        <p:spPr>
          <a:xfrm>
            <a:off x="4760846" y="2204864"/>
            <a:ext cx="4275650" cy="2520280"/>
          </a:xfrm>
          <a:prstGeom prst="rect">
            <a:avLst/>
          </a:prstGeom>
        </p:spPr>
      </p:pic>
    </p:spTree>
    <p:extLst>
      <p:ext uri="{BB962C8B-B14F-4D97-AF65-F5344CB8AC3E}">
        <p14:creationId xmlns:p14="http://schemas.microsoft.com/office/powerpoint/2010/main" val="200780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8</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752925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72938</TotalTime>
  <Words>6348</Words>
  <Application>Microsoft Macintosh PowerPoint</Application>
  <PresentationFormat>画面に合わせる (4:3)</PresentationFormat>
  <Paragraphs>863</Paragraphs>
  <Slides>57</Slides>
  <Notes>45</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57</vt:i4>
      </vt:variant>
    </vt:vector>
  </HeadingPairs>
  <TitlesOfParts>
    <vt:vector size="67" baseType="lpstr">
      <vt:lpstr>Calibri</vt:lpstr>
      <vt:lpstr>Calibri Light</vt:lpstr>
      <vt:lpstr>CMR12</vt:lpstr>
      <vt:lpstr>Hiragino Kaku Gothic Pro W6</vt:lpstr>
      <vt:lpstr>Meiryo</vt:lpstr>
      <vt:lpstr>ＭＳ Ｐゴシック</vt:lpstr>
      <vt:lpstr>Wingdings</vt:lpstr>
      <vt:lpstr>Yu Gothic</vt:lpstr>
      <vt:lpstr>Arial</vt:lpstr>
      <vt:lpstr>レトロスペクト</vt:lpstr>
      <vt:lpstr>ContextROS：ロボットオペレーティングシステムへのコンテキスト指向プログラミングの適用</vt:lpstr>
      <vt:lpstr>背景</vt:lpstr>
      <vt:lpstr>ロボットオペレーティングシステム (ROS) [1]</vt:lpstr>
      <vt:lpstr>ROSによるコンテキストアウェアなロボットの設計</vt:lpstr>
      <vt:lpstr>課題</vt:lpstr>
      <vt:lpstr>コンテキスト指向プログラミング (COP）[2]</vt:lpstr>
      <vt:lpstr>自動掃除ロボットの設計の比較</vt:lpstr>
      <vt:lpstr>ContextROS : 設計</vt:lpstr>
      <vt:lpstr>プロトタイプの実装</vt:lpstr>
      <vt:lpstr>プロトタイプの実装</vt:lpstr>
      <vt:lpstr>プロトタイプの実装</vt:lpstr>
      <vt:lpstr>プロトタイプの実装</vt:lpstr>
      <vt:lpstr>評価</vt:lpstr>
      <vt:lpstr>評価</vt:lpstr>
      <vt:lpstr>評価</vt:lpstr>
      <vt:lpstr>課題</vt:lpstr>
      <vt:lpstr>自動掃除・警備ロボット</vt:lpstr>
      <vt:lpstr>ケーススタディの評価</vt:lpstr>
      <vt:lpstr>レイヤアクティベーションの一貫性</vt:lpstr>
      <vt:lpstr>レイヤ相互作用の問題</vt:lpstr>
      <vt:lpstr>現状と今後の予定</vt:lpstr>
      <vt:lpstr>参考文献</vt:lpstr>
      <vt:lpstr>ROSの通信</vt:lpstr>
      <vt:lpstr>ROSの通信</vt:lpstr>
      <vt:lpstr>PowerPoint プレゼンテーション</vt:lpstr>
      <vt:lpstr>まとめ</vt:lpstr>
      <vt:lpstr>今後：mROS</vt:lpstr>
      <vt:lpstr>ROS communication</vt:lpstr>
      <vt:lpstr>ContextROS ： 振る舞い変更の流れ</vt:lpstr>
      <vt:lpstr>ContextROS ： 振る舞い変更の流れ</vt:lpstr>
      <vt:lpstr>ContextROS ： 振る舞い変更の流れ</vt:lpstr>
      <vt:lpstr>ContextROS ： 振る舞い変更の流れ</vt:lpstr>
      <vt:lpstr>ContextROS ： 振る舞い変更の流れ</vt:lpstr>
      <vt:lpstr>プロトタイプの実装</vt:lpstr>
      <vt:lpstr>プロトタイプの実装</vt:lpstr>
      <vt:lpstr>プロトタイプの実装</vt:lpstr>
      <vt:lpstr>プロトタイプの実装</vt:lpstr>
      <vt:lpstr>評価</vt:lpstr>
      <vt:lpstr>評価</vt:lpstr>
      <vt:lpstr>評価</vt:lpstr>
      <vt:lpstr>ここから下書き</vt:lpstr>
      <vt:lpstr>References</vt:lpstr>
      <vt:lpstr>References</vt:lpstr>
      <vt:lpstr>Sharing layer information Across Nodes</vt:lpstr>
      <vt:lpstr>ContextROS :Flow of changing behavior</vt:lpstr>
      <vt:lpstr>PowerPoint プレゼンテーション</vt:lpstr>
      <vt:lpstr>Design of a context-aware robot with ContextROS</vt:lpstr>
      <vt:lpstr>Preliminary evaluation </vt:lpstr>
      <vt:lpstr>Robot Operating System (ROS)</vt:lpstr>
      <vt:lpstr>モジュール化の評価</vt:lpstr>
      <vt:lpstr>Conclusion </vt:lpstr>
      <vt:lpstr>プロトタイプ実装</vt:lpstr>
      <vt:lpstr>評価</vt:lpstr>
      <vt:lpstr>現状と課題</vt:lpstr>
      <vt:lpstr>ケーススタディ</vt:lpstr>
      <vt:lpstr>評価</vt:lpstr>
      <vt:lpstr>素材</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ロボットオペレーティングシステムへのコンテキスト指向プログラミングの適用</dc:title>
  <dc:subject/>
  <dc:creator>y_saeki@f.ait.kyushu-u.ac.jp</dc:creator>
  <cp:keywords/>
  <dc:description/>
  <cp:lastModifiedBy>y_saeki@f.ait.kyushu-u.ac.jp</cp:lastModifiedBy>
  <cp:revision>493</cp:revision>
  <dcterms:created xsi:type="dcterms:W3CDTF">2017-02-10T15:26:25Z</dcterms:created>
  <dcterms:modified xsi:type="dcterms:W3CDTF">2017-11-20T07:41:03Z</dcterms:modified>
  <cp:category/>
</cp:coreProperties>
</file>