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5" r:id="rId1"/>
    <p:sldMasterId id="2147484218" r:id="rId2"/>
  </p:sldMasterIdLst>
  <p:notesMasterIdLst>
    <p:notesMasterId r:id="rId35"/>
  </p:notesMasterIdLst>
  <p:sldIdLst>
    <p:sldId id="256" r:id="rId3"/>
    <p:sldId id="266" r:id="rId4"/>
    <p:sldId id="257" r:id="rId5"/>
    <p:sldId id="258" r:id="rId6"/>
    <p:sldId id="259" r:id="rId7"/>
    <p:sldId id="263" r:id="rId8"/>
    <p:sldId id="269" r:id="rId9"/>
    <p:sldId id="287" r:id="rId10"/>
    <p:sldId id="298" r:id="rId11"/>
    <p:sldId id="297" r:id="rId12"/>
    <p:sldId id="271" r:id="rId13"/>
    <p:sldId id="272" r:id="rId14"/>
    <p:sldId id="273" r:id="rId15"/>
    <p:sldId id="274" r:id="rId16"/>
    <p:sldId id="281" r:id="rId17"/>
    <p:sldId id="282" r:id="rId18"/>
    <p:sldId id="283" r:id="rId19"/>
    <p:sldId id="284" r:id="rId20"/>
    <p:sldId id="285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75" r:id="rId30"/>
    <p:sldId id="277" r:id="rId31"/>
    <p:sldId id="278" r:id="rId32"/>
    <p:sldId id="279" r:id="rId33"/>
    <p:sldId id="280" r:id="rId3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389"/>
    <a:srgbClr val="D789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00" y="40"/>
      </p:cViewPr>
      <p:guideLst>
        <p:guide orient="horz" pos="21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4C992-4112-4B4C-ACED-7E0A166B75C2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0AC2E-EBFC-8543-BFA1-9CE69CBBF5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0005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FDB9-AF10-4A50-9FF1-2EEB00B55F69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202B-FD4D-465A-97CD-99EAF4067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70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FDB9-AF10-4A50-9FF1-2EEB00B55F69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202B-FD4D-465A-97CD-99EAF4067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234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0362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0367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FDB9-AF10-4A50-9FF1-2EEB00B55F69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202B-FD4D-465A-97CD-99EAF4067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406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FDB9-AF10-4A50-9FF1-2EEB00B55F69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202B-FD4D-465A-97CD-99EAF4067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FDB9-AF10-4A50-9FF1-2EEB00B55F69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202B-FD4D-465A-97CD-99EAF4067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FDB9-AF10-4A50-9FF1-2EEB00B55F69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202B-FD4D-465A-97CD-99EAF4067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FDB9-AF10-4A50-9FF1-2EEB00B55F69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202B-FD4D-465A-97CD-99EAF4067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FDB9-AF10-4A50-9FF1-2EEB00B55F69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202B-FD4D-465A-97CD-99EAF4067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FDB9-AF10-4A50-9FF1-2EEB00B55F69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202B-FD4D-465A-97CD-99EAF4067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FDB9-AF10-4A50-9FF1-2EEB00B55F69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202B-FD4D-465A-97CD-99EAF4067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1B6FDB9-AF10-4A50-9FF1-2EEB00B55F69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7F202B-FD4D-465A-97CD-99EAF4067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FDB9-AF10-4A50-9FF1-2EEB00B55F69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202B-FD4D-465A-97CD-99EAF4067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7136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FDB9-AF10-4A50-9FF1-2EEB00B55F69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202B-FD4D-465A-97CD-99EAF4067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FDB9-AF10-4A50-9FF1-2EEB00B55F69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202B-FD4D-465A-97CD-99EAF4067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FDB9-AF10-4A50-9FF1-2EEB00B55F69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202B-FD4D-465A-97CD-99EAF4067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8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FDB9-AF10-4A50-9FF1-2EEB00B55F69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202B-FD4D-465A-97CD-99EAF4067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09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3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3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FDB9-AF10-4A50-9FF1-2EEB00B55F69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202B-FD4D-465A-97CD-99EAF4067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06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2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5"/>
            <a:ext cx="386715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7555"/>
            <a:ext cx="38862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FDB9-AF10-4A50-9FF1-2EEB00B55F69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202B-FD4D-465A-97CD-99EAF4067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6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FDB9-AF10-4A50-9FF1-2EEB00B55F69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202B-FD4D-465A-97CD-99EAF4067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3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FDB9-AF10-4A50-9FF1-2EEB00B55F69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202B-FD4D-465A-97CD-99EAF4067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42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5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FDB9-AF10-4A50-9FF1-2EEB00B55F69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202B-FD4D-465A-97CD-99EAF4067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2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FDB9-AF10-4A50-9FF1-2EEB00B55F69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F202B-FD4D-465A-97CD-99EAF4067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63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B6FDB9-AF10-4A50-9FF1-2EEB00B55F69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F202B-FD4D-465A-97CD-99EAF4067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35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1B6FDB9-AF10-4A50-9FF1-2EEB00B55F69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F7F202B-FD4D-465A-97CD-99EAF4067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690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9" r:id="rId1"/>
    <p:sldLayoutId id="2147484220" r:id="rId2"/>
    <p:sldLayoutId id="2147484221" r:id="rId3"/>
    <p:sldLayoutId id="2147484222" r:id="rId4"/>
    <p:sldLayoutId id="2147484223" r:id="rId5"/>
    <p:sldLayoutId id="2147484224" r:id="rId6"/>
    <p:sldLayoutId id="2147484225" r:id="rId7"/>
    <p:sldLayoutId id="2147484226" r:id="rId8"/>
    <p:sldLayoutId id="2147484227" r:id="rId9"/>
    <p:sldLayoutId id="2147484228" r:id="rId10"/>
    <p:sldLayoutId id="214748422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b="0" i="0" kern="1200" spc="-50" baseline="0">
          <a:solidFill>
            <a:schemeClr val="tx1">
              <a:lumMod val="75000"/>
              <a:lumOff val="25000"/>
            </a:schemeClr>
          </a:solidFill>
          <a:latin typeface="Hiragino Kaku Gothic Pro W3" charset="-128"/>
          <a:ea typeface="Hiragino Kaku Gothic Pro W3" charset="-128"/>
          <a:cs typeface="Hiragino Kaku Gothic Pro W3" charset="-128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b="0" i="0" kern="1200">
          <a:solidFill>
            <a:schemeClr val="tx1">
              <a:lumMod val="75000"/>
              <a:lumOff val="25000"/>
            </a:schemeClr>
          </a:solidFill>
          <a:latin typeface="Hiragino Kaku Gothic Pro W3" charset="-128"/>
          <a:ea typeface="Hiragino Kaku Gothic Pro W3" charset="-128"/>
          <a:cs typeface="Hiragino Kaku Gothic Pro W3" charset="-128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b="0" i="0" kern="1200">
          <a:solidFill>
            <a:schemeClr val="tx1">
              <a:lumMod val="75000"/>
              <a:lumOff val="25000"/>
            </a:schemeClr>
          </a:solidFill>
          <a:latin typeface="Hiragino Kaku Gothic Pro W3" charset="-128"/>
          <a:ea typeface="Hiragino Kaku Gothic Pro W3" charset="-128"/>
          <a:cs typeface="Hiragino Kaku Gothic Pro W3" charset="-128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Hiragino Kaku Gothic Pro W3" charset="-128"/>
          <a:ea typeface="Hiragino Kaku Gothic Pro W3" charset="-128"/>
          <a:cs typeface="Hiragino Kaku Gothic Pro W3" charset="-128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Hiragino Kaku Gothic Pro W3" charset="-128"/>
          <a:ea typeface="Hiragino Kaku Gothic Pro W3" charset="-128"/>
          <a:cs typeface="Hiragino Kaku Gothic Pro W3" charset="-128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Hiragino Kaku Gothic Pro W3" charset="-128"/>
          <a:ea typeface="Hiragino Kaku Gothic Pro W3" charset="-128"/>
          <a:cs typeface="Hiragino Kaku Gothic Pro W3" charset="-128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1.wdp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22960" y="1760758"/>
            <a:ext cx="7543800" cy="1704755"/>
          </a:xfrm>
        </p:spPr>
        <p:txBody>
          <a:bodyPr anchor="ctr">
            <a:normAutofit/>
          </a:bodyPr>
          <a:lstStyle/>
          <a:p>
            <a:r>
              <a:rPr lang="ja-JP" altLang="en-US" sz="3600" dirty="0"/>
              <a:t>クアッドコプタ自動制御システムの開発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22960" y="4355722"/>
            <a:ext cx="7543800" cy="1350601"/>
          </a:xfrm>
        </p:spPr>
        <p:txBody>
          <a:bodyPr>
            <a:noAutofit/>
          </a:bodyPr>
          <a:lstStyle/>
          <a:p>
            <a:r>
              <a:rPr lang="en-US" altLang="ja-JP" sz="2400" dirty="0"/>
              <a:t>PBL2 </a:t>
            </a:r>
            <a:r>
              <a:rPr lang="ja-JP" altLang="en-US" dirty="0" smtClean="0"/>
              <a:t>最終</a:t>
            </a:r>
            <a:r>
              <a:rPr lang="ja-JP" altLang="en-US" dirty="0"/>
              <a:t>報告</a:t>
            </a:r>
            <a:endParaRPr lang="en-US" altLang="ja-JP" sz="2400" dirty="0"/>
          </a:p>
          <a:p>
            <a:r>
              <a:rPr lang="en-US" altLang="ja-JP" sz="2400" cap="none" dirty="0" err="1"/>
              <a:t>TeamQC</a:t>
            </a:r>
            <a:endParaRPr lang="en-US" altLang="ja-JP" sz="2400" cap="none" dirty="0"/>
          </a:p>
          <a:p>
            <a:r>
              <a:rPr lang="ja-JP" altLang="en-US" sz="2400" dirty="0"/>
              <a:t>仁部　清山　藤井　佐伯　多田羅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04" b="97979" l="9400" r="87326">
                        <a14:foregroundMark x1="18193" y1="25950" x2="18193" y2="25950"/>
                        <a14:foregroundMark x1="30321" y1="15683" x2="30321" y2="15683"/>
                        <a14:foregroundMark x1="34203" y1="39774" x2="34203" y2="39774"/>
                        <a14:foregroundMark x1="33960" y1="61681" x2="33960" y2="61681"/>
                        <a14:foregroundMark x1="34081" y1="58610" x2="34081" y2="58610"/>
                        <a14:foregroundMark x1="62098" y1="10509" x2="62098" y2="10509"/>
                        <a14:foregroundMark x1="65312" y1="60792" x2="65312" y2="60792"/>
                        <a14:foregroundMark x1="64767" y1="63298" x2="64767" y2="63298"/>
                        <a14:foregroundMark x1="63554" y1="35812" x2="63554" y2="38723"/>
                        <a14:foregroundMark x1="62644" y1="39046" x2="67314" y2="36540"/>
                        <a14:foregroundMark x1="62887" y1="60226" x2="65434" y2="64753"/>
                        <a14:foregroundMark x1="32323" y1="65966" x2="36628" y2="59175"/>
                        <a14:foregroundMark x1="30564" y1="63622" x2="34991" y2="55376"/>
                        <a14:foregroundMark x1="30139" y1="37753" x2="35537" y2="46241"/>
                        <a14:foregroundMark x1="31534" y1="34762" x2="38811" y2="41390"/>
                        <a14:foregroundMark x1="65191" y1="33306" x2="67738" y2="22555"/>
                        <a14:foregroundMark x1="67495" y1="22150" x2="62887" y2="36378"/>
                        <a14:foregroundMark x1="30139" y1="63864" x2="35173" y2="54325"/>
                        <a14:foregroundMark x1="29776" y1="64511" x2="35719" y2="52870"/>
                        <a14:foregroundMark x1="27471" y1="24495" x2="32080" y2="40340"/>
                        <a14:foregroundMark x1="26925" y1="76233" x2="32080" y2="63137"/>
                        <a14:foregroundMark x1="29654" y1="36863" x2="29776" y2="32417"/>
                        <a14:foregroundMark x1="28927" y1="37429" x2="31110" y2="31124"/>
                        <a14:foregroundMark x1="30139" y1="34762" x2="26562" y2="24495"/>
                        <a14:foregroundMark x1="70467" y1="77122" x2="65979" y2="64349"/>
                        <a14:foregroundMark x1="62644" y1="33872" x2="67738" y2="19321"/>
                        <a14:foregroundMark x1="61431" y1="34519" x2="65191" y2="35651"/>
                        <a14:foregroundMark x1="60764" y1="36378" x2="63675" y2="39774"/>
                        <a14:foregroundMark x1="29654" y1="62247" x2="36386" y2="50202"/>
                        <a14:foregroundMark x1="29776" y1="37591" x2="36750" y2="51091"/>
                        <a14:foregroundMark x1="56822" y1="40097" x2="56822" y2="40097"/>
                        <a14:foregroundMark x1="44148" y1="37591" x2="44148" y2="37591"/>
                        <a14:foregroundMark x1="41237" y1="37753" x2="41237" y2="37753"/>
                        <a14:foregroundMark x1="43238" y1="38157" x2="43238" y2="38157"/>
                        <a14:foregroundMark x1="48090" y1="35085" x2="48514" y2="35085"/>
                        <a14:foregroundMark x1="47544" y1="35651" x2="47544" y2="35651"/>
                        <a14:foregroundMark x1="56458" y1="60954" x2="56458" y2="60954"/>
                        <a14:foregroundMark x1="59127" y1="37591" x2="63554" y2="31124"/>
                        <a14:foregroundMark x1="56580" y1="41714" x2="65434" y2="24495"/>
                        <a14:foregroundMark x1="66404" y1="27405" x2="66404" y2="26839"/>
                        <a14:foregroundMark x1="63554" y1="26839" x2="67738" y2="16249"/>
                        <a14:foregroundMark x1="30564" y1="41956" x2="35415" y2="34196"/>
                        <a14:backgroundMark x1="44694" y1="89167" x2="44694" y2="89167"/>
                        <a14:backgroundMark x1="46089" y1="80194" x2="54942" y2="77445"/>
                        <a14:backgroundMark x1="39721" y1="82134" x2="43663" y2="82134"/>
                        <a14:backgroundMark x1="41722" y1="89652" x2="36750" y2="79951"/>
                        <a14:backgroundMark x1="32747" y1="77284" x2="36386" y2="70331"/>
                        <a14:backgroundMark x1="61128" y1="27162" x2="61431" y2="20210"/>
                        <a14:backgroundMark x1="24621" y1="28294" x2="26380" y2="36702"/>
                        <a14:backgroundMark x1="43238" y1="65481" x2="46210" y2="64349"/>
                        <a14:backgroundMark x1="62765" y1="24333" x2="63190" y2="20210"/>
                        <a14:backgroundMark x1="60340" y1="31528" x2="61552" y2="286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44121">
            <a:off x="7560313" y="1059499"/>
            <a:ext cx="1401365" cy="105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1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システム案</a:t>
            </a:r>
            <a:endParaRPr kumimoji="1" lang="ja-JP" altLang="en-US" dirty="0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04" b="97979" l="9400" r="87326">
                        <a14:foregroundMark x1="18193" y1="25950" x2="18193" y2="25950"/>
                        <a14:foregroundMark x1="30321" y1="15683" x2="30321" y2="15683"/>
                        <a14:foregroundMark x1="34203" y1="39774" x2="34203" y2="39774"/>
                        <a14:foregroundMark x1="33960" y1="61681" x2="33960" y2="61681"/>
                        <a14:foregroundMark x1="34081" y1="58610" x2="34081" y2="58610"/>
                        <a14:foregroundMark x1="62098" y1="10509" x2="62098" y2="10509"/>
                        <a14:foregroundMark x1="65312" y1="60792" x2="65312" y2="60792"/>
                        <a14:foregroundMark x1="64767" y1="63298" x2="64767" y2="63298"/>
                        <a14:foregroundMark x1="63554" y1="35812" x2="63554" y2="38723"/>
                        <a14:foregroundMark x1="62644" y1="39046" x2="67314" y2="36540"/>
                        <a14:foregroundMark x1="62887" y1="60226" x2="65434" y2="64753"/>
                        <a14:foregroundMark x1="32323" y1="65966" x2="36628" y2="59175"/>
                        <a14:foregroundMark x1="30564" y1="63622" x2="34991" y2="55376"/>
                        <a14:foregroundMark x1="30139" y1="37753" x2="35537" y2="46241"/>
                        <a14:foregroundMark x1="31534" y1="34762" x2="38811" y2="41390"/>
                        <a14:foregroundMark x1="65191" y1="33306" x2="67738" y2="22555"/>
                        <a14:foregroundMark x1="67495" y1="22150" x2="62887" y2="36378"/>
                        <a14:foregroundMark x1="30139" y1="63864" x2="35173" y2="54325"/>
                        <a14:foregroundMark x1="29776" y1="64511" x2="35719" y2="52870"/>
                        <a14:foregroundMark x1="27471" y1="24495" x2="32080" y2="40340"/>
                        <a14:foregroundMark x1="26925" y1="76233" x2="32080" y2="63137"/>
                        <a14:foregroundMark x1="29654" y1="36863" x2="29776" y2="32417"/>
                        <a14:foregroundMark x1="28927" y1="37429" x2="31110" y2="31124"/>
                        <a14:foregroundMark x1="30139" y1="34762" x2="26562" y2="24495"/>
                        <a14:foregroundMark x1="70467" y1="77122" x2="65979" y2="64349"/>
                        <a14:foregroundMark x1="62644" y1="33872" x2="67738" y2="19321"/>
                        <a14:foregroundMark x1="61431" y1="34519" x2="65191" y2="35651"/>
                        <a14:foregroundMark x1="60764" y1="36378" x2="63675" y2="39774"/>
                        <a14:foregroundMark x1="29654" y1="62247" x2="36386" y2="50202"/>
                        <a14:foregroundMark x1="29776" y1="37591" x2="36750" y2="51091"/>
                        <a14:foregroundMark x1="56822" y1="40097" x2="56822" y2="40097"/>
                        <a14:foregroundMark x1="44148" y1="37591" x2="44148" y2="37591"/>
                        <a14:foregroundMark x1="41237" y1="37753" x2="41237" y2="37753"/>
                        <a14:foregroundMark x1="43238" y1="38157" x2="43238" y2="38157"/>
                        <a14:foregroundMark x1="48090" y1="35085" x2="48514" y2="35085"/>
                        <a14:foregroundMark x1="47544" y1="35651" x2="47544" y2="35651"/>
                        <a14:foregroundMark x1="56458" y1="60954" x2="56458" y2="60954"/>
                        <a14:foregroundMark x1="59127" y1="37591" x2="63554" y2="31124"/>
                        <a14:foregroundMark x1="56580" y1="41714" x2="65434" y2="24495"/>
                        <a14:foregroundMark x1="66404" y1="27405" x2="66404" y2="26839"/>
                        <a14:foregroundMark x1="63554" y1="26839" x2="67738" y2="16249"/>
                        <a14:foregroundMark x1="30564" y1="41956" x2="35415" y2="34196"/>
                        <a14:backgroundMark x1="44694" y1="89167" x2="44694" y2="89167"/>
                        <a14:backgroundMark x1="46089" y1="80194" x2="54942" y2="77445"/>
                        <a14:backgroundMark x1="39721" y1="82134" x2="43663" y2="82134"/>
                        <a14:backgroundMark x1="41722" y1="89652" x2="36750" y2="79951"/>
                        <a14:backgroundMark x1="32747" y1="77284" x2="36386" y2="70331"/>
                        <a14:backgroundMark x1="61128" y1="27162" x2="61431" y2="20210"/>
                        <a14:backgroundMark x1="24621" y1="28294" x2="26380" y2="36702"/>
                        <a14:backgroundMark x1="43238" y1="65481" x2="46210" y2="64349"/>
                        <a14:backgroundMark x1="62765" y1="24333" x2="63190" y2="20210"/>
                        <a14:backgroundMark x1="60340" y1="31528" x2="61552" y2="286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44121">
            <a:off x="7560313" y="1059499"/>
            <a:ext cx="1401365" cy="1051024"/>
          </a:xfrm>
          <a:prstGeom prst="rect">
            <a:avLst/>
          </a:prstGeom>
        </p:spPr>
      </p:pic>
      <p:sp>
        <p:nvSpPr>
          <p:cNvPr id="1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5"/>
            <a:ext cx="7543801" cy="72151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ja-JP" sz="2800" dirty="0" smtClean="0"/>
              <a:t>A</a:t>
            </a:r>
            <a:r>
              <a:rPr kumimoji="1" lang="ja-JP" altLang="en-US" sz="2800" dirty="0" smtClean="0"/>
              <a:t>案</a:t>
            </a:r>
            <a:r>
              <a:rPr lang="ja-JP" altLang="en-US" sz="2800" dirty="0" smtClean="0"/>
              <a:t>：リモコン操作のログデータによって飛行</a:t>
            </a:r>
            <a:endParaRPr lang="en-US" altLang="ja-JP" sz="2800" dirty="0"/>
          </a:p>
        </p:txBody>
      </p:sp>
      <p:sp>
        <p:nvSpPr>
          <p:cNvPr id="5" name="右矢印 4"/>
          <p:cNvSpPr/>
          <p:nvPr/>
        </p:nvSpPr>
        <p:spPr>
          <a:xfrm>
            <a:off x="1200603" y="2730787"/>
            <a:ext cx="541421" cy="39704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1866668" y="4812747"/>
            <a:ext cx="7543801" cy="8298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ja-JP" altLang="en-US" sz="2400" dirty="0" smtClean="0"/>
              <a:t>ゲイン調整等を行う正攻法。外乱に対応可。</a:t>
            </a:r>
            <a:endParaRPr lang="en-US" altLang="ja-JP" sz="2400" dirty="0"/>
          </a:p>
        </p:txBody>
      </p:sp>
      <p:sp>
        <p:nvSpPr>
          <p:cNvPr id="7" name="右矢印 6"/>
          <p:cNvSpPr/>
          <p:nvPr/>
        </p:nvSpPr>
        <p:spPr>
          <a:xfrm>
            <a:off x="1200604" y="4992225"/>
            <a:ext cx="541421" cy="39704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975359" y="4162338"/>
            <a:ext cx="7543801" cy="8298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charset="2"/>
              <a:buChar char="l"/>
            </a:pPr>
            <a:r>
              <a:rPr lang="en-US" altLang="ja-JP" sz="2800" dirty="0"/>
              <a:t>B</a:t>
            </a:r>
            <a:r>
              <a:rPr lang="ja-JP" altLang="en-US" sz="2800" dirty="0" smtClean="0"/>
              <a:t>案：パラメータ調整による自律飛行</a:t>
            </a:r>
            <a:endParaRPr lang="en-US" altLang="ja-JP" sz="2800" dirty="0" smtClean="0"/>
          </a:p>
        </p:txBody>
      </p: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1815913" y="2578396"/>
            <a:ext cx="7543801" cy="72151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ja-JP" altLang="en-US" sz="2400" dirty="0" smtClean="0"/>
              <a:t>実装が容易</a:t>
            </a:r>
            <a:endParaRPr lang="en-US" altLang="ja-JP" sz="2400" dirty="0"/>
          </a:p>
        </p:txBody>
      </p:sp>
      <p:sp>
        <p:nvSpPr>
          <p:cNvPr id="10" name="右矢印 9"/>
          <p:cNvSpPr/>
          <p:nvPr/>
        </p:nvSpPr>
        <p:spPr>
          <a:xfrm>
            <a:off x="1200602" y="3477526"/>
            <a:ext cx="541421" cy="397042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1866668" y="3322509"/>
            <a:ext cx="7543801" cy="72151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ja-JP" altLang="en-US" sz="2400" dirty="0"/>
              <a:t>外乱</a:t>
            </a:r>
            <a:r>
              <a:rPr lang="ja-JP" altLang="en-US" sz="2400" dirty="0" smtClean="0"/>
              <a:t>に弱い。大量の操作ログが必要。</a:t>
            </a:r>
            <a:endParaRPr lang="en-US" altLang="ja-JP" sz="2400" dirty="0"/>
          </a:p>
        </p:txBody>
      </p:sp>
      <p:sp>
        <p:nvSpPr>
          <p:cNvPr id="12" name="右矢印 11"/>
          <p:cNvSpPr/>
          <p:nvPr/>
        </p:nvSpPr>
        <p:spPr>
          <a:xfrm>
            <a:off x="1232931" y="5597270"/>
            <a:ext cx="541421" cy="397042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3" name="コンテンツ プレースホルダー 2"/>
          <p:cNvSpPr txBox="1">
            <a:spLocks/>
          </p:cNvSpPr>
          <p:nvPr/>
        </p:nvSpPr>
        <p:spPr>
          <a:xfrm>
            <a:off x="1866668" y="5435034"/>
            <a:ext cx="7543801" cy="72151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ja-JP" sz="2400" dirty="0"/>
          </a:p>
        </p:txBody>
      </p:sp>
      <p:sp>
        <p:nvSpPr>
          <p:cNvPr id="14" name="コンテンツ プレースホルダー 2"/>
          <p:cNvSpPr txBox="1">
            <a:spLocks/>
          </p:cNvSpPr>
          <p:nvPr/>
        </p:nvSpPr>
        <p:spPr>
          <a:xfrm>
            <a:off x="1866667" y="5463156"/>
            <a:ext cx="7543801" cy="8298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ja-JP" altLang="en-US" sz="2400" dirty="0"/>
              <a:t>実装</a:t>
            </a:r>
            <a:r>
              <a:rPr lang="ja-JP" altLang="en-US" sz="2400" dirty="0" smtClean="0"/>
              <a:t>に時間がかかる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15406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全体</a:t>
            </a:r>
            <a:r>
              <a:rPr lang="ja-JP" altLang="en-US" dirty="0" smtClean="0"/>
              <a:t>のシステム案</a:t>
            </a:r>
            <a:r>
              <a:rPr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895528" y="2673341"/>
            <a:ext cx="1917814" cy="7961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smtClean="0">
                <a:solidFill>
                  <a:schemeClr val="tx1"/>
                </a:solidFill>
              </a:rPr>
              <a:t>PC</a:t>
            </a:r>
            <a:endParaRPr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5356901" y="2602079"/>
            <a:ext cx="2919901" cy="2382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>
                <a:solidFill>
                  <a:schemeClr val="tx1"/>
                </a:solidFill>
              </a:rPr>
              <a:t>クアッドコプタ</a:t>
            </a:r>
            <a:endParaRPr lang="en-US" altLang="ja-JP" sz="3200" b="1" dirty="0">
              <a:solidFill>
                <a:schemeClr val="tx1"/>
              </a:solidFill>
            </a:endParaRPr>
          </a:p>
          <a:p>
            <a:pPr algn="ctr"/>
            <a:endParaRPr lang="en-US" altLang="ja-JP" sz="900" b="1" dirty="0">
              <a:solidFill>
                <a:schemeClr val="tx1"/>
              </a:solidFill>
            </a:endParaRP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BLE</a:t>
            </a:r>
            <a:r>
              <a:rPr lang="ja-JP" altLang="en-US" sz="2000" dirty="0">
                <a:solidFill>
                  <a:schemeClr val="tx1"/>
                </a:solidFill>
              </a:rPr>
              <a:t>モジュール</a:t>
            </a:r>
            <a:endParaRPr lang="en-US" altLang="ja-JP" sz="2000" dirty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制御用基板</a:t>
            </a:r>
            <a:endParaRPr lang="en-US" altLang="ja-JP" sz="2000" dirty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モータ・センサ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736477" y="2602079"/>
            <a:ext cx="705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800" dirty="0" smtClean="0"/>
              <a:t>BLE</a:t>
            </a:r>
            <a:endParaRPr lang="ja-JP" altLang="en-US" sz="28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066250" y="3248758"/>
            <a:ext cx="20437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センサ・機体情報</a:t>
            </a:r>
            <a:endParaRPr lang="en-US" altLang="ja-JP" sz="2000" dirty="0" smtClean="0"/>
          </a:p>
          <a:p>
            <a:r>
              <a:rPr lang="ja-JP" altLang="en-US" sz="2000" dirty="0" smtClean="0"/>
              <a:t>操作情報</a:t>
            </a:r>
            <a:endParaRPr lang="en-US" altLang="ja-JP" sz="2000" dirty="0" smtClean="0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04" b="97979" l="9400" r="87326">
                        <a14:foregroundMark x1="18193" y1="25950" x2="18193" y2="25950"/>
                        <a14:foregroundMark x1="30321" y1="15683" x2="30321" y2="15683"/>
                        <a14:foregroundMark x1="34203" y1="39774" x2="34203" y2="39774"/>
                        <a14:foregroundMark x1="33960" y1="61681" x2="33960" y2="61681"/>
                        <a14:foregroundMark x1="34081" y1="58610" x2="34081" y2="58610"/>
                        <a14:foregroundMark x1="62098" y1="10509" x2="62098" y2="10509"/>
                        <a14:foregroundMark x1="65312" y1="60792" x2="65312" y2="60792"/>
                        <a14:foregroundMark x1="64767" y1="63298" x2="64767" y2="63298"/>
                        <a14:foregroundMark x1="63554" y1="35812" x2="63554" y2="38723"/>
                        <a14:foregroundMark x1="62644" y1="39046" x2="67314" y2="36540"/>
                        <a14:foregroundMark x1="62887" y1="60226" x2="65434" y2="64753"/>
                        <a14:foregroundMark x1="32323" y1="65966" x2="36628" y2="59175"/>
                        <a14:foregroundMark x1="30564" y1="63622" x2="34991" y2="55376"/>
                        <a14:foregroundMark x1="30139" y1="37753" x2="35537" y2="46241"/>
                        <a14:foregroundMark x1="31534" y1="34762" x2="38811" y2="41390"/>
                        <a14:foregroundMark x1="65191" y1="33306" x2="67738" y2="22555"/>
                        <a14:foregroundMark x1="67495" y1="22150" x2="62887" y2="36378"/>
                        <a14:foregroundMark x1="30139" y1="63864" x2="35173" y2="54325"/>
                        <a14:foregroundMark x1="29776" y1="64511" x2="35719" y2="52870"/>
                        <a14:foregroundMark x1="27471" y1="24495" x2="32080" y2="40340"/>
                        <a14:foregroundMark x1="26925" y1="76233" x2="32080" y2="63137"/>
                        <a14:foregroundMark x1="29654" y1="36863" x2="29776" y2="32417"/>
                        <a14:foregroundMark x1="28927" y1="37429" x2="31110" y2="31124"/>
                        <a14:foregroundMark x1="30139" y1="34762" x2="26562" y2="24495"/>
                        <a14:foregroundMark x1="70467" y1="77122" x2="65979" y2="64349"/>
                        <a14:foregroundMark x1="62644" y1="33872" x2="67738" y2="19321"/>
                        <a14:foregroundMark x1="61431" y1="34519" x2="65191" y2="35651"/>
                        <a14:foregroundMark x1="60764" y1="36378" x2="63675" y2="39774"/>
                        <a14:foregroundMark x1="29654" y1="62247" x2="36386" y2="50202"/>
                        <a14:foregroundMark x1="29776" y1="37591" x2="36750" y2="51091"/>
                        <a14:foregroundMark x1="56822" y1="40097" x2="56822" y2="40097"/>
                        <a14:foregroundMark x1="44148" y1="37591" x2="44148" y2="37591"/>
                        <a14:foregroundMark x1="41237" y1="37753" x2="41237" y2="37753"/>
                        <a14:foregroundMark x1="43238" y1="38157" x2="43238" y2="38157"/>
                        <a14:foregroundMark x1="48090" y1="35085" x2="48514" y2="35085"/>
                        <a14:foregroundMark x1="47544" y1="35651" x2="47544" y2="35651"/>
                        <a14:foregroundMark x1="56458" y1="60954" x2="56458" y2="60954"/>
                        <a14:foregroundMark x1="59127" y1="37591" x2="63554" y2="31124"/>
                        <a14:foregroundMark x1="56580" y1="41714" x2="65434" y2="24495"/>
                        <a14:foregroundMark x1="66404" y1="27405" x2="66404" y2="26839"/>
                        <a14:foregroundMark x1="63554" y1="26839" x2="67738" y2="16249"/>
                        <a14:foregroundMark x1="30564" y1="41956" x2="35415" y2="34196"/>
                        <a14:backgroundMark x1="44694" y1="89167" x2="44694" y2="89167"/>
                        <a14:backgroundMark x1="46089" y1="80194" x2="54942" y2="77445"/>
                        <a14:backgroundMark x1="39721" y1="82134" x2="43663" y2="82134"/>
                        <a14:backgroundMark x1="41722" y1="89652" x2="36750" y2="79951"/>
                        <a14:backgroundMark x1="32747" y1="77284" x2="36386" y2="70331"/>
                        <a14:backgroundMark x1="61128" y1="27162" x2="61431" y2="20210"/>
                        <a14:backgroundMark x1="24621" y1="28294" x2="26380" y2="36702"/>
                        <a14:backgroundMark x1="43238" y1="65481" x2="46210" y2="64349"/>
                        <a14:backgroundMark x1="62765" y1="24333" x2="63190" y2="20210"/>
                        <a14:backgroundMark x1="60340" y1="31528" x2="61552" y2="286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44121">
            <a:off x="7560313" y="1059499"/>
            <a:ext cx="1401365" cy="1051024"/>
          </a:xfrm>
          <a:prstGeom prst="rect">
            <a:avLst/>
          </a:prstGeom>
        </p:spPr>
      </p:pic>
      <p:sp>
        <p:nvSpPr>
          <p:cNvPr id="1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kumimoji="1" lang="ja-JP" altLang="en-US" sz="2400" dirty="0" smtClean="0"/>
              <a:t>本番までの動作・情報収集</a:t>
            </a:r>
            <a:endParaRPr kumimoji="1" lang="en-US" altLang="ja-JP" sz="2400" dirty="0" smtClean="0"/>
          </a:p>
          <a:p>
            <a:pPr lvl="1">
              <a:buFont typeface="Wingdings" charset="2"/>
              <a:buChar char="l"/>
            </a:pPr>
            <a:r>
              <a:rPr lang="ja-JP" altLang="en-US" sz="2000" dirty="0" smtClean="0"/>
              <a:t>上昇・ホバリング・前進などの動作時におけるデータの収集</a:t>
            </a:r>
            <a:endParaRPr kumimoji="1" lang="ja-JP" altLang="en-US" sz="2000" dirty="0"/>
          </a:p>
        </p:txBody>
      </p:sp>
      <p:sp>
        <p:nvSpPr>
          <p:cNvPr id="23" name="正方形/長方形 22"/>
          <p:cNvSpPr/>
          <p:nvPr/>
        </p:nvSpPr>
        <p:spPr>
          <a:xfrm>
            <a:off x="822959" y="5093202"/>
            <a:ext cx="7648160" cy="7758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 smtClean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センサ情報：加速度・ジャイロ・地磁気</a:t>
            </a:r>
            <a:endParaRPr lang="en-US" altLang="ja-JP" sz="1600" dirty="0" smtClean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  <a:p>
            <a:r>
              <a:rPr lang="ja-JP" altLang="en-US" sz="1600" dirty="0" smtClean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機体情報　：モータの出力</a:t>
            </a:r>
            <a:endParaRPr lang="ja-JP" altLang="en-US" sz="1600" dirty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928926" y="4070450"/>
            <a:ext cx="1917814" cy="7961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chemeClr val="tx1"/>
                </a:solidFill>
              </a:rPr>
              <a:t>リモコン</a:t>
            </a:r>
            <a:endParaRPr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063010" y="4393379"/>
            <a:ext cx="2043773" cy="414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smtClean="0"/>
              <a:t>機体の操作</a:t>
            </a:r>
            <a:endParaRPr lang="en-US" altLang="ja-JP" sz="2000" dirty="0" smtClean="0"/>
          </a:p>
        </p:txBody>
      </p:sp>
      <p:cxnSp>
        <p:nvCxnSpPr>
          <p:cNvPr id="11" name="直線矢印コネクタ 10"/>
          <p:cNvCxnSpPr/>
          <p:nvPr/>
        </p:nvCxnSpPr>
        <p:spPr>
          <a:xfrm rot="10800000">
            <a:off x="3513646" y="3193675"/>
            <a:ext cx="1054053" cy="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3581451" y="4256625"/>
            <a:ext cx="1054053" cy="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39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全体</a:t>
            </a:r>
            <a:r>
              <a:rPr lang="ja-JP" altLang="en-US" dirty="0" smtClean="0"/>
              <a:t>のシステム案</a:t>
            </a:r>
            <a:r>
              <a:rPr lang="en-US" altLang="ja-JP" dirty="0" smtClean="0"/>
              <a:t>A</a:t>
            </a:r>
            <a:endParaRPr kumimoji="1" lang="ja-JP" altLang="en-US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822959" y="2701002"/>
            <a:ext cx="7543801" cy="2850053"/>
            <a:chOff x="681400" y="2596871"/>
            <a:chExt cx="3490005" cy="1908214"/>
          </a:xfrm>
        </p:grpSpPr>
        <p:sp>
          <p:nvSpPr>
            <p:cNvPr id="15" name="正方形/長方形 14"/>
            <p:cNvSpPr/>
            <p:nvPr/>
          </p:nvSpPr>
          <p:spPr>
            <a:xfrm>
              <a:off x="681400" y="2596871"/>
              <a:ext cx="3490005" cy="19082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1907014" y="2596871"/>
              <a:ext cx="1017624" cy="350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2800" b="1" dirty="0" smtClean="0"/>
                <a:t>クアッドコプタ</a:t>
              </a:r>
              <a:endParaRPr lang="en-US" altLang="ja-JP" sz="2800" b="1" dirty="0"/>
            </a:p>
          </p:txBody>
        </p:sp>
      </p:grpSp>
      <p:pic>
        <p:nvPicPr>
          <p:cNvPr id="17" name="図 16"/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04" b="97979" l="9400" r="87326">
                        <a14:foregroundMark x1="18193" y1="25950" x2="18193" y2="25950"/>
                        <a14:foregroundMark x1="30321" y1="15683" x2="30321" y2="15683"/>
                        <a14:foregroundMark x1="34203" y1="39774" x2="34203" y2="39774"/>
                        <a14:foregroundMark x1="33960" y1="61681" x2="33960" y2="61681"/>
                        <a14:foregroundMark x1="34081" y1="58610" x2="34081" y2="58610"/>
                        <a14:foregroundMark x1="62098" y1="10509" x2="62098" y2="10509"/>
                        <a14:foregroundMark x1="65312" y1="60792" x2="65312" y2="60792"/>
                        <a14:foregroundMark x1="64767" y1="63298" x2="64767" y2="63298"/>
                        <a14:foregroundMark x1="63554" y1="35812" x2="63554" y2="38723"/>
                        <a14:foregroundMark x1="62644" y1="39046" x2="67314" y2="36540"/>
                        <a14:foregroundMark x1="62887" y1="60226" x2="65434" y2="64753"/>
                        <a14:foregroundMark x1="32323" y1="65966" x2="36628" y2="59175"/>
                        <a14:foregroundMark x1="30564" y1="63622" x2="34991" y2="55376"/>
                        <a14:foregroundMark x1="30139" y1="37753" x2="35537" y2="46241"/>
                        <a14:foregroundMark x1="31534" y1="34762" x2="38811" y2="41390"/>
                        <a14:foregroundMark x1="65191" y1="33306" x2="67738" y2="22555"/>
                        <a14:foregroundMark x1="67495" y1="22150" x2="62887" y2="36378"/>
                        <a14:foregroundMark x1="30139" y1="63864" x2="35173" y2="54325"/>
                        <a14:foregroundMark x1="29776" y1="64511" x2="35719" y2="52870"/>
                        <a14:foregroundMark x1="27471" y1="24495" x2="32080" y2="40340"/>
                        <a14:foregroundMark x1="26925" y1="76233" x2="32080" y2="63137"/>
                        <a14:foregroundMark x1="29654" y1="36863" x2="29776" y2="32417"/>
                        <a14:foregroundMark x1="28927" y1="37429" x2="31110" y2="31124"/>
                        <a14:foregroundMark x1="30139" y1="34762" x2="26562" y2="24495"/>
                        <a14:foregroundMark x1="70467" y1="77122" x2="65979" y2="64349"/>
                        <a14:foregroundMark x1="62644" y1="33872" x2="67738" y2="19321"/>
                        <a14:foregroundMark x1="61431" y1="34519" x2="65191" y2="35651"/>
                        <a14:foregroundMark x1="60764" y1="36378" x2="63675" y2="39774"/>
                        <a14:foregroundMark x1="29654" y1="62247" x2="36386" y2="50202"/>
                        <a14:foregroundMark x1="29776" y1="37591" x2="36750" y2="51091"/>
                        <a14:foregroundMark x1="56822" y1="40097" x2="56822" y2="40097"/>
                        <a14:foregroundMark x1="44148" y1="37591" x2="44148" y2="37591"/>
                        <a14:foregroundMark x1="41237" y1="37753" x2="41237" y2="37753"/>
                        <a14:foregroundMark x1="43238" y1="38157" x2="43238" y2="38157"/>
                        <a14:foregroundMark x1="48090" y1="35085" x2="48514" y2="35085"/>
                        <a14:foregroundMark x1="47544" y1="35651" x2="47544" y2="35651"/>
                        <a14:foregroundMark x1="56458" y1="60954" x2="56458" y2="60954"/>
                        <a14:foregroundMark x1="59127" y1="37591" x2="63554" y2="31124"/>
                        <a14:foregroundMark x1="56580" y1="41714" x2="65434" y2="24495"/>
                        <a14:foregroundMark x1="66404" y1="27405" x2="66404" y2="26839"/>
                        <a14:foregroundMark x1="63554" y1="26839" x2="67738" y2="16249"/>
                        <a14:foregroundMark x1="30564" y1="41956" x2="35415" y2="34196"/>
                        <a14:backgroundMark x1="44694" y1="89167" x2="44694" y2="89167"/>
                        <a14:backgroundMark x1="46089" y1="80194" x2="54942" y2="77445"/>
                        <a14:backgroundMark x1="39721" y1="82134" x2="43663" y2="82134"/>
                        <a14:backgroundMark x1="41722" y1="89652" x2="36750" y2="79951"/>
                        <a14:backgroundMark x1="32747" y1="77284" x2="36386" y2="70331"/>
                        <a14:backgroundMark x1="61128" y1="27162" x2="61431" y2="20210"/>
                        <a14:backgroundMark x1="24621" y1="28294" x2="26380" y2="36702"/>
                        <a14:backgroundMark x1="43238" y1="65481" x2="46210" y2="64349"/>
                        <a14:backgroundMark x1="62765" y1="24333" x2="63190" y2="20210"/>
                        <a14:backgroundMark x1="60340" y1="31528" x2="61552" y2="286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44121">
            <a:off x="7560313" y="1059499"/>
            <a:ext cx="1401365" cy="1051024"/>
          </a:xfrm>
          <a:prstGeom prst="rect">
            <a:avLst/>
          </a:prstGeom>
        </p:spPr>
      </p:pic>
      <p:sp>
        <p:nvSpPr>
          <p:cNvPr id="1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3705321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kumimoji="1" lang="ja-JP" altLang="en-US" sz="2400" dirty="0" smtClean="0"/>
              <a:t>本番時における動作</a:t>
            </a:r>
            <a:endParaRPr kumimoji="1" lang="en-US" altLang="ja-JP" sz="2400" dirty="0" smtClean="0"/>
          </a:p>
          <a:p>
            <a:pPr lvl="1">
              <a:buFont typeface="Wingdings" charset="2"/>
              <a:buChar char="l"/>
            </a:pPr>
            <a:r>
              <a:rPr lang="ja-JP" altLang="en-US" sz="2000" dirty="0" smtClean="0"/>
              <a:t>収集したログデータを用いた飛行</a:t>
            </a:r>
            <a:endParaRPr kumimoji="1" lang="ja-JP" altLang="en-US" sz="2000" dirty="0"/>
          </a:p>
        </p:txBody>
      </p:sp>
      <p:sp>
        <p:nvSpPr>
          <p:cNvPr id="19" name="正方形/長方形 18"/>
          <p:cNvSpPr/>
          <p:nvPr/>
        </p:nvSpPr>
        <p:spPr>
          <a:xfrm>
            <a:off x="6420255" y="3797929"/>
            <a:ext cx="1840740" cy="1543782"/>
          </a:xfrm>
          <a:prstGeom prst="rect">
            <a:avLst/>
          </a:prstGeom>
          <a:solidFill>
            <a:srgbClr val="D7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ログデータ</a:t>
            </a:r>
            <a:endParaRPr lang="en-US" altLang="ja-JP" sz="2000" dirty="0" smtClean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1170863" y="3792558"/>
            <a:ext cx="1715021" cy="6675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センサ</a:t>
            </a:r>
            <a:endParaRPr lang="en-US" altLang="ja-JP" sz="2000" dirty="0" smtClean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1170863" y="4674192"/>
            <a:ext cx="1715021" cy="6675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モータ</a:t>
            </a:r>
            <a:endParaRPr lang="en-US" altLang="ja-JP" sz="2000" dirty="0" smtClean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3742353" y="3792558"/>
            <a:ext cx="1705011" cy="154915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制御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システム</a:t>
            </a:r>
          </a:p>
        </p:txBody>
      </p:sp>
      <p:cxnSp>
        <p:nvCxnSpPr>
          <p:cNvPr id="31" name="直線矢印コネクタ 30"/>
          <p:cNvCxnSpPr/>
          <p:nvPr/>
        </p:nvCxnSpPr>
        <p:spPr>
          <a:xfrm>
            <a:off x="5603807" y="4567134"/>
            <a:ext cx="660004" cy="1"/>
          </a:xfrm>
          <a:prstGeom prst="straightConnector1">
            <a:avLst/>
          </a:prstGeom>
          <a:ln w="1016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2984116" y="4126316"/>
            <a:ext cx="660004" cy="1"/>
          </a:xfrm>
          <a:prstGeom prst="straightConnector1">
            <a:avLst/>
          </a:prstGeom>
          <a:ln w="101600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2984453" y="5007951"/>
            <a:ext cx="660004" cy="1"/>
          </a:xfrm>
          <a:prstGeom prst="straightConnector1">
            <a:avLst/>
          </a:prstGeom>
          <a:ln w="101600">
            <a:solidFill>
              <a:srgbClr val="002060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右矢印 19"/>
          <p:cNvSpPr/>
          <p:nvPr/>
        </p:nvSpPr>
        <p:spPr>
          <a:xfrm>
            <a:off x="822959" y="5765170"/>
            <a:ext cx="541421" cy="39704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05527" y="5752616"/>
            <a:ext cx="675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実装は比較的容易だが、飛行ログデータを複数取得する必要がある。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18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全体</a:t>
            </a:r>
            <a:r>
              <a:rPr lang="ja-JP" altLang="en-US" dirty="0" smtClean="0"/>
              <a:t>のシステム案</a:t>
            </a:r>
            <a:r>
              <a:rPr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894056" y="3627487"/>
            <a:ext cx="1401428" cy="9759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</a:rPr>
              <a:t>PC</a:t>
            </a:r>
            <a:endParaRPr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508250" y="3921691"/>
            <a:ext cx="1424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smtClean="0"/>
              <a:t>センサ情報</a:t>
            </a:r>
            <a:endParaRPr lang="en-US" altLang="ja-JP" sz="2000" dirty="0" smtClean="0"/>
          </a:p>
          <a:p>
            <a:r>
              <a:rPr lang="ja-JP" altLang="en-US" sz="2000" dirty="0" smtClean="0"/>
              <a:t>機体情報</a:t>
            </a:r>
            <a:endParaRPr lang="ja-JP" altLang="en-US" sz="2000" dirty="0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04" b="97979" l="9400" r="87326">
                        <a14:foregroundMark x1="18193" y1="25950" x2="18193" y2="25950"/>
                        <a14:foregroundMark x1="30321" y1="15683" x2="30321" y2="15683"/>
                        <a14:foregroundMark x1="34203" y1="39774" x2="34203" y2="39774"/>
                        <a14:foregroundMark x1="33960" y1="61681" x2="33960" y2="61681"/>
                        <a14:foregroundMark x1="34081" y1="58610" x2="34081" y2="58610"/>
                        <a14:foregroundMark x1="62098" y1="10509" x2="62098" y2="10509"/>
                        <a14:foregroundMark x1="65312" y1="60792" x2="65312" y2="60792"/>
                        <a14:foregroundMark x1="64767" y1="63298" x2="64767" y2="63298"/>
                        <a14:foregroundMark x1="63554" y1="35812" x2="63554" y2="38723"/>
                        <a14:foregroundMark x1="62644" y1="39046" x2="67314" y2="36540"/>
                        <a14:foregroundMark x1="62887" y1="60226" x2="65434" y2="64753"/>
                        <a14:foregroundMark x1="32323" y1="65966" x2="36628" y2="59175"/>
                        <a14:foregroundMark x1="30564" y1="63622" x2="34991" y2="55376"/>
                        <a14:foregroundMark x1="30139" y1="37753" x2="35537" y2="46241"/>
                        <a14:foregroundMark x1="31534" y1="34762" x2="38811" y2="41390"/>
                        <a14:foregroundMark x1="65191" y1="33306" x2="67738" y2="22555"/>
                        <a14:foregroundMark x1="67495" y1="22150" x2="62887" y2="36378"/>
                        <a14:foregroundMark x1="30139" y1="63864" x2="35173" y2="54325"/>
                        <a14:foregroundMark x1="29776" y1="64511" x2="35719" y2="52870"/>
                        <a14:foregroundMark x1="27471" y1="24495" x2="32080" y2="40340"/>
                        <a14:foregroundMark x1="26925" y1="76233" x2="32080" y2="63137"/>
                        <a14:foregroundMark x1="29654" y1="36863" x2="29776" y2="32417"/>
                        <a14:foregroundMark x1="28927" y1="37429" x2="31110" y2="31124"/>
                        <a14:foregroundMark x1="30139" y1="34762" x2="26562" y2="24495"/>
                        <a14:foregroundMark x1="70467" y1="77122" x2="65979" y2="64349"/>
                        <a14:foregroundMark x1="62644" y1="33872" x2="67738" y2="19321"/>
                        <a14:foregroundMark x1="61431" y1="34519" x2="65191" y2="35651"/>
                        <a14:foregroundMark x1="60764" y1="36378" x2="63675" y2="39774"/>
                        <a14:foregroundMark x1="29654" y1="62247" x2="36386" y2="50202"/>
                        <a14:foregroundMark x1="29776" y1="37591" x2="36750" y2="51091"/>
                        <a14:foregroundMark x1="56822" y1="40097" x2="56822" y2="40097"/>
                        <a14:foregroundMark x1="44148" y1="37591" x2="44148" y2="37591"/>
                        <a14:foregroundMark x1="41237" y1="37753" x2="41237" y2="37753"/>
                        <a14:foregroundMark x1="43238" y1="38157" x2="43238" y2="38157"/>
                        <a14:foregroundMark x1="48090" y1="35085" x2="48514" y2="35085"/>
                        <a14:foregroundMark x1="47544" y1="35651" x2="47544" y2="35651"/>
                        <a14:foregroundMark x1="56458" y1="60954" x2="56458" y2="60954"/>
                        <a14:foregroundMark x1="59127" y1="37591" x2="63554" y2="31124"/>
                        <a14:foregroundMark x1="56580" y1="41714" x2="65434" y2="24495"/>
                        <a14:foregroundMark x1="66404" y1="27405" x2="66404" y2="26839"/>
                        <a14:foregroundMark x1="63554" y1="26839" x2="67738" y2="16249"/>
                        <a14:foregroundMark x1="30564" y1="41956" x2="35415" y2="34196"/>
                        <a14:backgroundMark x1="44694" y1="89167" x2="44694" y2="89167"/>
                        <a14:backgroundMark x1="46089" y1="80194" x2="54942" y2="77445"/>
                        <a14:backgroundMark x1="39721" y1="82134" x2="43663" y2="82134"/>
                        <a14:backgroundMark x1="41722" y1="89652" x2="36750" y2="79951"/>
                        <a14:backgroundMark x1="32747" y1="77284" x2="36386" y2="70331"/>
                        <a14:backgroundMark x1="61128" y1="27162" x2="61431" y2="20210"/>
                        <a14:backgroundMark x1="24621" y1="28294" x2="26380" y2="36702"/>
                        <a14:backgroundMark x1="43238" y1="65481" x2="46210" y2="64349"/>
                        <a14:backgroundMark x1="62765" y1="24333" x2="63190" y2="20210"/>
                        <a14:backgroundMark x1="60340" y1="31528" x2="61552" y2="286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44121">
            <a:off x="7560313" y="1059499"/>
            <a:ext cx="1401365" cy="1051024"/>
          </a:xfrm>
          <a:prstGeom prst="rect">
            <a:avLst/>
          </a:prstGeom>
        </p:spPr>
      </p:pic>
      <p:sp>
        <p:nvSpPr>
          <p:cNvPr id="1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kumimoji="1" lang="ja-JP" altLang="en-US" sz="2400" dirty="0" smtClean="0"/>
              <a:t>本番までの動作・情報収集</a:t>
            </a:r>
            <a:endParaRPr kumimoji="1" lang="en-US" altLang="ja-JP" sz="2400" dirty="0" smtClean="0"/>
          </a:p>
          <a:p>
            <a:pPr lvl="1">
              <a:buFont typeface="Wingdings" charset="2"/>
              <a:buChar char="l"/>
            </a:pPr>
            <a:r>
              <a:rPr lang="ja-JP" altLang="en-US" sz="2000" dirty="0" smtClean="0"/>
              <a:t>分析のための動作時におけるデータの収集</a:t>
            </a:r>
            <a:endParaRPr kumimoji="1" lang="ja-JP" altLang="en-US" sz="2000" dirty="0"/>
          </a:p>
        </p:txBody>
      </p:sp>
      <p:cxnSp>
        <p:nvCxnSpPr>
          <p:cNvPr id="19" name="直線矢印コネクタ 18"/>
          <p:cNvCxnSpPr/>
          <p:nvPr/>
        </p:nvCxnSpPr>
        <p:spPr>
          <a:xfrm rot="10800000">
            <a:off x="2609496" y="3812250"/>
            <a:ext cx="1054053" cy="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4202349" y="2701002"/>
            <a:ext cx="4164411" cy="2746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3200" dirty="0" smtClean="0">
                <a:solidFill>
                  <a:schemeClr val="tx1"/>
                </a:solidFill>
              </a:rPr>
              <a:t>クアッドコプタ</a:t>
            </a:r>
            <a:endParaRPr lang="en-US" altLang="ja-JP" sz="3200" dirty="0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361536" y="3481273"/>
            <a:ext cx="1715021" cy="6675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センサ</a:t>
            </a:r>
            <a:endParaRPr lang="en-US" altLang="ja-JP" sz="2000" dirty="0" smtClean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4361536" y="4362907"/>
            <a:ext cx="1715021" cy="6675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モータ</a:t>
            </a:r>
            <a:endParaRPr lang="en-US" altLang="ja-JP" sz="2000" dirty="0" smtClean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6933025" y="3633946"/>
            <a:ext cx="1186650" cy="12153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制御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システム</a:t>
            </a:r>
          </a:p>
        </p:txBody>
      </p:sp>
      <p:cxnSp>
        <p:nvCxnSpPr>
          <p:cNvPr id="40" name="直線矢印コネクタ 39"/>
          <p:cNvCxnSpPr/>
          <p:nvPr/>
        </p:nvCxnSpPr>
        <p:spPr>
          <a:xfrm>
            <a:off x="6174789" y="3815031"/>
            <a:ext cx="660004" cy="1"/>
          </a:xfrm>
          <a:prstGeom prst="straightConnector1">
            <a:avLst/>
          </a:prstGeom>
          <a:ln w="101600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>
            <a:off x="6175126" y="4696666"/>
            <a:ext cx="660004" cy="1"/>
          </a:xfrm>
          <a:prstGeom prst="straightConnector1">
            <a:avLst/>
          </a:prstGeom>
          <a:ln w="101600">
            <a:solidFill>
              <a:srgbClr val="002060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2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全体</a:t>
            </a:r>
            <a:r>
              <a:rPr lang="ja-JP" altLang="en-US" dirty="0" smtClean="0"/>
              <a:t>のシステム案</a:t>
            </a:r>
            <a:r>
              <a:rPr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062264" y="3093396"/>
            <a:ext cx="4883285" cy="25097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3200" dirty="0" smtClean="0">
                <a:solidFill>
                  <a:schemeClr val="tx1"/>
                </a:solidFill>
              </a:rPr>
              <a:t>クアッドコプタ</a:t>
            </a:r>
            <a:endParaRPr lang="en-US" altLang="ja-JP" sz="3200" dirty="0">
              <a:solidFill>
                <a:schemeClr val="tx1"/>
              </a:solidFill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04" b="97979" l="9400" r="87326">
                        <a14:foregroundMark x1="18193" y1="25950" x2="18193" y2="25950"/>
                        <a14:foregroundMark x1="30321" y1="15683" x2="30321" y2="15683"/>
                        <a14:foregroundMark x1="34203" y1="39774" x2="34203" y2="39774"/>
                        <a14:foregroundMark x1="33960" y1="61681" x2="33960" y2="61681"/>
                        <a14:foregroundMark x1="34081" y1="58610" x2="34081" y2="58610"/>
                        <a14:foregroundMark x1="62098" y1="10509" x2="62098" y2="10509"/>
                        <a14:foregroundMark x1="65312" y1="60792" x2="65312" y2="60792"/>
                        <a14:foregroundMark x1="64767" y1="63298" x2="64767" y2="63298"/>
                        <a14:foregroundMark x1="63554" y1="35812" x2="63554" y2="38723"/>
                        <a14:foregroundMark x1="62644" y1="39046" x2="67314" y2="36540"/>
                        <a14:foregroundMark x1="62887" y1="60226" x2="65434" y2="64753"/>
                        <a14:foregroundMark x1="32323" y1="65966" x2="36628" y2="59175"/>
                        <a14:foregroundMark x1="30564" y1="63622" x2="34991" y2="55376"/>
                        <a14:foregroundMark x1="30139" y1="37753" x2="35537" y2="46241"/>
                        <a14:foregroundMark x1="31534" y1="34762" x2="38811" y2="41390"/>
                        <a14:foregroundMark x1="65191" y1="33306" x2="67738" y2="22555"/>
                        <a14:foregroundMark x1="67495" y1="22150" x2="62887" y2="36378"/>
                        <a14:foregroundMark x1="30139" y1="63864" x2="35173" y2="54325"/>
                        <a14:foregroundMark x1="29776" y1="64511" x2="35719" y2="52870"/>
                        <a14:foregroundMark x1="27471" y1="24495" x2="32080" y2="40340"/>
                        <a14:foregroundMark x1="26925" y1="76233" x2="32080" y2="63137"/>
                        <a14:foregroundMark x1="29654" y1="36863" x2="29776" y2="32417"/>
                        <a14:foregroundMark x1="28927" y1="37429" x2="31110" y2="31124"/>
                        <a14:foregroundMark x1="30139" y1="34762" x2="26562" y2="24495"/>
                        <a14:foregroundMark x1="70467" y1="77122" x2="65979" y2="64349"/>
                        <a14:foregroundMark x1="62644" y1="33872" x2="67738" y2="19321"/>
                        <a14:foregroundMark x1="61431" y1="34519" x2="65191" y2="35651"/>
                        <a14:foregroundMark x1="60764" y1="36378" x2="63675" y2="39774"/>
                        <a14:foregroundMark x1="29654" y1="62247" x2="36386" y2="50202"/>
                        <a14:foregroundMark x1="29776" y1="37591" x2="36750" y2="51091"/>
                        <a14:foregroundMark x1="56822" y1="40097" x2="56822" y2="40097"/>
                        <a14:foregroundMark x1="44148" y1="37591" x2="44148" y2="37591"/>
                        <a14:foregroundMark x1="41237" y1="37753" x2="41237" y2="37753"/>
                        <a14:foregroundMark x1="43238" y1="38157" x2="43238" y2="38157"/>
                        <a14:foregroundMark x1="48090" y1="35085" x2="48514" y2="35085"/>
                        <a14:foregroundMark x1="47544" y1="35651" x2="47544" y2="35651"/>
                        <a14:foregroundMark x1="56458" y1="60954" x2="56458" y2="60954"/>
                        <a14:foregroundMark x1="59127" y1="37591" x2="63554" y2="31124"/>
                        <a14:foregroundMark x1="56580" y1="41714" x2="65434" y2="24495"/>
                        <a14:foregroundMark x1="66404" y1="27405" x2="66404" y2="26839"/>
                        <a14:foregroundMark x1="63554" y1="26839" x2="67738" y2="16249"/>
                        <a14:foregroundMark x1="30564" y1="41956" x2="35415" y2="34196"/>
                        <a14:backgroundMark x1="44694" y1="89167" x2="44694" y2="89167"/>
                        <a14:backgroundMark x1="46089" y1="80194" x2="54942" y2="77445"/>
                        <a14:backgroundMark x1="39721" y1="82134" x2="43663" y2="82134"/>
                        <a14:backgroundMark x1="41722" y1="89652" x2="36750" y2="79951"/>
                        <a14:backgroundMark x1="32747" y1="77284" x2="36386" y2="70331"/>
                        <a14:backgroundMark x1="61128" y1="27162" x2="61431" y2="20210"/>
                        <a14:backgroundMark x1="24621" y1="28294" x2="26380" y2="36702"/>
                        <a14:backgroundMark x1="43238" y1="65481" x2="46210" y2="64349"/>
                        <a14:backgroundMark x1="62765" y1="24333" x2="63190" y2="20210"/>
                        <a14:backgroundMark x1="60340" y1="31528" x2="61552" y2="286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44121">
            <a:off x="7560313" y="1059499"/>
            <a:ext cx="1401365" cy="1051024"/>
          </a:xfrm>
          <a:prstGeom prst="rect">
            <a:avLst/>
          </a:prstGeom>
        </p:spPr>
      </p:pic>
      <p:sp>
        <p:nvSpPr>
          <p:cNvPr id="1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l"/>
            </a:pPr>
            <a:r>
              <a:rPr kumimoji="1" lang="ja-JP" altLang="en-US" sz="2400" dirty="0" smtClean="0"/>
              <a:t>本番時における動作</a:t>
            </a:r>
            <a:endParaRPr kumimoji="1" lang="en-US" altLang="ja-JP" sz="2400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lang="ja-JP" altLang="en-US" sz="2000" dirty="0" smtClean="0"/>
              <a:t>調整したパラメータ値による自律飛行</a:t>
            </a:r>
            <a:endParaRPr kumimoji="1" lang="ja-JP" altLang="en-US" sz="2000" dirty="0"/>
          </a:p>
        </p:txBody>
      </p:sp>
      <p:sp>
        <p:nvSpPr>
          <p:cNvPr id="21" name="正方形/長方形 20"/>
          <p:cNvSpPr/>
          <p:nvPr/>
        </p:nvSpPr>
        <p:spPr>
          <a:xfrm>
            <a:off x="2416004" y="3792558"/>
            <a:ext cx="1715021" cy="6675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センサ</a:t>
            </a:r>
            <a:endParaRPr lang="en-US" altLang="ja-JP" sz="2000" dirty="0" smtClean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2416004" y="4674192"/>
            <a:ext cx="1715021" cy="6675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モータ</a:t>
            </a:r>
            <a:endParaRPr lang="en-US" altLang="ja-JP" sz="2000" dirty="0" smtClean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4987494" y="3792558"/>
            <a:ext cx="1705011" cy="154915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制御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システム</a:t>
            </a:r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4229257" y="4126316"/>
            <a:ext cx="660004" cy="1"/>
          </a:xfrm>
          <a:prstGeom prst="straightConnector1">
            <a:avLst/>
          </a:prstGeom>
          <a:ln w="101600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4229594" y="5007951"/>
            <a:ext cx="660004" cy="1"/>
          </a:xfrm>
          <a:prstGeom prst="straightConnector1">
            <a:avLst/>
          </a:prstGeom>
          <a:ln w="101600">
            <a:solidFill>
              <a:srgbClr val="002060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右矢印 10"/>
          <p:cNvSpPr/>
          <p:nvPr/>
        </p:nvSpPr>
        <p:spPr>
          <a:xfrm>
            <a:off x="822959" y="5778946"/>
            <a:ext cx="541421" cy="39704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505527" y="5752616"/>
            <a:ext cx="675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ゲイン調整等を行う正攻法だが、比較的実装に時間がかかる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66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技術面</a:t>
            </a:r>
            <a:endParaRPr kumimoji="1" lang="ja-JP" altLang="en-US" dirty="0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04" b="97979" l="9400" r="87326">
                        <a14:foregroundMark x1="18193" y1="25950" x2="18193" y2="25950"/>
                        <a14:foregroundMark x1="30321" y1="15683" x2="30321" y2="15683"/>
                        <a14:foregroundMark x1="34203" y1="39774" x2="34203" y2="39774"/>
                        <a14:foregroundMark x1="33960" y1="61681" x2="33960" y2="61681"/>
                        <a14:foregroundMark x1="34081" y1="58610" x2="34081" y2="58610"/>
                        <a14:foregroundMark x1="62098" y1="10509" x2="62098" y2="10509"/>
                        <a14:foregroundMark x1="65312" y1="60792" x2="65312" y2="60792"/>
                        <a14:foregroundMark x1="64767" y1="63298" x2="64767" y2="63298"/>
                        <a14:foregroundMark x1="63554" y1="35812" x2="63554" y2="38723"/>
                        <a14:foregroundMark x1="62644" y1="39046" x2="67314" y2="36540"/>
                        <a14:foregroundMark x1="62887" y1="60226" x2="65434" y2="64753"/>
                        <a14:foregroundMark x1="32323" y1="65966" x2="36628" y2="59175"/>
                        <a14:foregroundMark x1="30564" y1="63622" x2="34991" y2="55376"/>
                        <a14:foregroundMark x1="30139" y1="37753" x2="35537" y2="46241"/>
                        <a14:foregroundMark x1="31534" y1="34762" x2="38811" y2="41390"/>
                        <a14:foregroundMark x1="65191" y1="33306" x2="67738" y2="22555"/>
                        <a14:foregroundMark x1="67495" y1="22150" x2="62887" y2="36378"/>
                        <a14:foregroundMark x1="30139" y1="63864" x2="35173" y2="54325"/>
                        <a14:foregroundMark x1="29776" y1="64511" x2="35719" y2="52870"/>
                        <a14:foregroundMark x1="27471" y1="24495" x2="32080" y2="40340"/>
                        <a14:foregroundMark x1="26925" y1="76233" x2="32080" y2="63137"/>
                        <a14:foregroundMark x1="29654" y1="36863" x2="29776" y2="32417"/>
                        <a14:foregroundMark x1="28927" y1="37429" x2="31110" y2="31124"/>
                        <a14:foregroundMark x1="30139" y1="34762" x2="26562" y2="24495"/>
                        <a14:foregroundMark x1="70467" y1="77122" x2="65979" y2="64349"/>
                        <a14:foregroundMark x1="62644" y1="33872" x2="67738" y2="19321"/>
                        <a14:foregroundMark x1="61431" y1="34519" x2="65191" y2="35651"/>
                        <a14:foregroundMark x1="60764" y1="36378" x2="63675" y2="39774"/>
                        <a14:foregroundMark x1="29654" y1="62247" x2="36386" y2="50202"/>
                        <a14:foregroundMark x1="29776" y1="37591" x2="36750" y2="51091"/>
                        <a14:foregroundMark x1="56822" y1="40097" x2="56822" y2="40097"/>
                        <a14:foregroundMark x1="44148" y1="37591" x2="44148" y2="37591"/>
                        <a14:foregroundMark x1="41237" y1="37753" x2="41237" y2="37753"/>
                        <a14:foregroundMark x1="43238" y1="38157" x2="43238" y2="38157"/>
                        <a14:foregroundMark x1="48090" y1="35085" x2="48514" y2="35085"/>
                        <a14:foregroundMark x1="47544" y1="35651" x2="47544" y2="35651"/>
                        <a14:foregroundMark x1="56458" y1="60954" x2="56458" y2="60954"/>
                        <a14:foregroundMark x1="59127" y1="37591" x2="63554" y2="31124"/>
                        <a14:foregroundMark x1="56580" y1="41714" x2="65434" y2="24495"/>
                        <a14:foregroundMark x1="66404" y1="27405" x2="66404" y2="26839"/>
                        <a14:foregroundMark x1="63554" y1="26839" x2="67738" y2="16249"/>
                        <a14:foregroundMark x1="30564" y1="41956" x2="35415" y2="34196"/>
                        <a14:backgroundMark x1="44694" y1="89167" x2="44694" y2="89167"/>
                        <a14:backgroundMark x1="46089" y1="80194" x2="54942" y2="77445"/>
                        <a14:backgroundMark x1="39721" y1="82134" x2="43663" y2="82134"/>
                        <a14:backgroundMark x1="41722" y1="89652" x2="36750" y2="79951"/>
                        <a14:backgroundMark x1="32747" y1="77284" x2="36386" y2="70331"/>
                        <a14:backgroundMark x1="61128" y1="27162" x2="61431" y2="20210"/>
                        <a14:backgroundMark x1="24621" y1="28294" x2="26380" y2="36702"/>
                        <a14:backgroundMark x1="43238" y1="65481" x2="46210" y2="64349"/>
                        <a14:backgroundMark x1="62765" y1="24333" x2="63190" y2="20210"/>
                        <a14:backgroundMark x1="60340" y1="31528" x2="61552" y2="286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44121">
            <a:off x="7560313" y="1059499"/>
            <a:ext cx="1401365" cy="1051024"/>
          </a:xfrm>
          <a:prstGeom prst="rect">
            <a:avLst/>
          </a:prstGeom>
        </p:spPr>
      </p:pic>
      <p:sp>
        <p:nvSpPr>
          <p:cNvPr id="1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3962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l"/>
            </a:pPr>
            <a:r>
              <a:rPr lang="en-US" altLang="ja-JP" sz="2800" dirty="0" smtClean="0"/>
              <a:t>A</a:t>
            </a:r>
            <a:r>
              <a:rPr lang="ja-JP" altLang="en-US" sz="2800" dirty="0" smtClean="0"/>
              <a:t>・</a:t>
            </a:r>
            <a:r>
              <a:rPr lang="en-US" altLang="ja-JP" sz="2800" dirty="0" smtClean="0"/>
              <a:t>B</a:t>
            </a:r>
            <a:r>
              <a:rPr lang="ja-JP" altLang="en-US" sz="2800" dirty="0" smtClean="0"/>
              <a:t>案共通必要技術</a:t>
            </a:r>
            <a:endParaRPr lang="en-US" altLang="ja-JP" sz="2800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ja-JP" altLang="en-US" sz="2600" dirty="0" smtClean="0"/>
              <a:t>データ収集（</a:t>
            </a:r>
            <a:r>
              <a:rPr lang="ja-JP" altLang="en-US" sz="2600" dirty="0" smtClean="0"/>
              <a:t>各物理量・操作ログ）</a:t>
            </a:r>
            <a:endParaRPr kumimoji="1" lang="en-US" altLang="ja-JP" sz="2600" dirty="0" smtClean="0"/>
          </a:p>
        </p:txBody>
      </p:sp>
      <p:sp>
        <p:nvSpPr>
          <p:cNvPr id="5" name="右矢印 4"/>
          <p:cNvSpPr/>
          <p:nvPr/>
        </p:nvSpPr>
        <p:spPr>
          <a:xfrm>
            <a:off x="851591" y="3756185"/>
            <a:ext cx="541421" cy="39704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1557245" y="3559082"/>
            <a:ext cx="7543801" cy="79124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ja-JP" sz="2400" dirty="0" smtClean="0"/>
              <a:t>BLE</a:t>
            </a:r>
            <a:r>
              <a:rPr lang="ja-JP" altLang="en-US" sz="2400" dirty="0" smtClean="0"/>
              <a:t>によって</a:t>
            </a:r>
            <a:r>
              <a:rPr lang="en-US" altLang="ja-JP" sz="2400" dirty="0" smtClean="0"/>
              <a:t>PC</a:t>
            </a:r>
            <a:r>
              <a:rPr lang="ja-JP" altLang="en-US" sz="2400" dirty="0" smtClean="0"/>
              <a:t>と通信・データ転送する方法が必要</a:t>
            </a:r>
            <a:endParaRPr lang="en-US" altLang="ja-JP" sz="2400" dirty="0" smtClean="0"/>
          </a:p>
        </p:txBody>
      </p:sp>
      <p:sp>
        <p:nvSpPr>
          <p:cNvPr id="3" name="角丸四角形吹き出し 2"/>
          <p:cNvSpPr/>
          <p:nvPr/>
        </p:nvSpPr>
        <p:spPr>
          <a:xfrm>
            <a:off x="1393012" y="4562764"/>
            <a:ext cx="6707279" cy="897714"/>
          </a:xfrm>
          <a:prstGeom prst="wedgeRoundRectCallout">
            <a:avLst>
              <a:gd name="adj1" fmla="val -2814"/>
              <a:gd name="adj2" fmla="val -91250"/>
              <a:gd name="adj3" fmla="val 16667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現状、</a:t>
            </a:r>
            <a:r>
              <a:rPr lang="ja-JP" altLang="en-US" dirty="0">
                <a:solidFill>
                  <a:srgbClr val="FF0000"/>
                </a:solidFill>
              </a:rPr>
              <a:t>クアッドコプタ</a:t>
            </a:r>
            <a:r>
              <a:rPr kumimoji="1" lang="ja-JP" altLang="en-US" dirty="0" smtClean="0">
                <a:solidFill>
                  <a:srgbClr val="FF0000"/>
                </a:solidFill>
              </a:rPr>
              <a:t>側から</a:t>
            </a:r>
            <a:r>
              <a:rPr kumimoji="1" lang="en-US" altLang="ja-JP" dirty="0" smtClean="0">
                <a:solidFill>
                  <a:srgbClr val="FF0000"/>
                </a:solidFill>
              </a:rPr>
              <a:t>PC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へデータを送る機能がない</a:t>
            </a:r>
            <a:r>
              <a:rPr kumimoji="1" lang="en-US" altLang="ja-JP" dirty="0" smtClean="0">
                <a:solidFill>
                  <a:srgbClr val="FF0000"/>
                </a:solidFill>
              </a:rPr>
              <a:t/>
            </a:r>
            <a:br>
              <a:rPr kumimoji="1" lang="en-US" altLang="ja-JP" dirty="0" smtClean="0">
                <a:solidFill>
                  <a:srgbClr val="FF0000"/>
                </a:solidFill>
              </a:rPr>
            </a:br>
            <a:r>
              <a:rPr kumimoji="1" lang="ja-JP" altLang="en-US" dirty="0" smtClean="0">
                <a:solidFill>
                  <a:srgbClr val="FF0000"/>
                </a:solidFill>
              </a:rPr>
              <a:t>（</a:t>
            </a:r>
            <a:r>
              <a:rPr kumimoji="1" lang="en-US" altLang="ja-JP" dirty="0" smtClean="0">
                <a:solidFill>
                  <a:srgbClr val="FF0000"/>
                </a:solidFill>
              </a:rPr>
              <a:t>PC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からドローンへは送れる）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80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技術面</a:t>
            </a:r>
            <a:endParaRPr kumimoji="1" lang="ja-JP" altLang="en-US" dirty="0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04" b="97979" l="9400" r="87326">
                        <a14:foregroundMark x1="18193" y1="25950" x2="18193" y2="25950"/>
                        <a14:foregroundMark x1="30321" y1="15683" x2="30321" y2="15683"/>
                        <a14:foregroundMark x1="34203" y1="39774" x2="34203" y2="39774"/>
                        <a14:foregroundMark x1="33960" y1="61681" x2="33960" y2="61681"/>
                        <a14:foregroundMark x1="34081" y1="58610" x2="34081" y2="58610"/>
                        <a14:foregroundMark x1="62098" y1="10509" x2="62098" y2="10509"/>
                        <a14:foregroundMark x1="65312" y1="60792" x2="65312" y2="60792"/>
                        <a14:foregroundMark x1="64767" y1="63298" x2="64767" y2="63298"/>
                        <a14:foregroundMark x1="63554" y1="35812" x2="63554" y2="38723"/>
                        <a14:foregroundMark x1="62644" y1="39046" x2="67314" y2="36540"/>
                        <a14:foregroundMark x1="62887" y1="60226" x2="65434" y2="64753"/>
                        <a14:foregroundMark x1="32323" y1="65966" x2="36628" y2="59175"/>
                        <a14:foregroundMark x1="30564" y1="63622" x2="34991" y2="55376"/>
                        <a14:foregroundMark x1="30139" y1="37753" x2="35537" y2="46241"/>
                        <a14:foregroundMark x1="31534" y1="34762" x2="38811" y2="41390"/>
                        <a14:foregroundMark x1="65191" y1="33306" x2="67738" y2="22555"/>
                        <a14:foregroundMark x1="67495" y1="22150" x2="62887" y2="36378"/>
                        <a14:foregroundMark x1="30139" y1="63864" x2="35173" y2="54325"/>
                        <a14:foregroundMark x1="29776" y1="64511" x2="35719" y2="52870"/>
                        <a14:foregroundMark x1="27471" y1="24495" x2="32080" y2="40340"/>
                        <a14:foregroundMark x1="26925" y1="76233" x2="32080" y2="63137"/>
                        <a14:foregroundMark x1="29654" y1="36863" x2="29776" y2="32417"/>
                        <a14:foregroundMark x1="28927" y1="37429" x2="31110" y2="31124"/>
                        <a14:foregroundMark x1="30139" y1="34762" x2="26562" y2="24495"/>
                        <a14:foregroundMark x1="70467" y1="77122" x2="65979" y2="64349"/>
                        <a14:foregroundMark x1="62644" y1="33872" x2="67738" y2="19321"/>
                        <a14:foregroundMark x1="61431" y1="34519" x2="65191" y2="35651"/>
                        <a14:foregroundMark x1="60764" y1="36378" x2="63675" y2="39774"/>
                        <a14:foregroundMark x1="29654" y1="62247" x2="36386" y2="50202"/>
                        <a14:foregroundMark x1="29776" y1="37591" x2="36750" y2="51091"/>
                        <a14:foregroundMark x1="56822" y1="40097" x2="56822" y2="40097"/>
                        <a14:foregroundMark x1="44148" y1="37591" x2="44148" y2="37591"/>
                        <a14:foregroundMark x1="41237" y1="37753" x2="41237" y2="37753"/>
                        <a14:foregroundMark x1="43238" y1="38157" x2="43238" y2="38157"/>
                        <a14:foregroundMark x1="48090" y1="35085" x2="48514" y2="35085"/>
                        <a14:foregroundMark x1="47544" y1="35651" x2="47544" y2="35651"/>
                        <a14:foregroundMark x1="56458" y1="60954" x2="56458" y2="60954"/>
                        <a14:foregroundMark x1="59127" y1="37591" x2="63554" y2="31124"/>
                        <a14:foregroundMark x1="56580" y1="41714" x2="65434" y2="24495"/>
                        <a14:foregroundMark x1="66404" y1="27405" x2="66404" y2="26839"/>
                        <a14:foregroundMark x1="63554" y1="26839" x2="67738" y2="16249"/>
                        <a14:foregroundMark x1="30564" y1="41956" x2="35415" y2="34196"/>
                        <a14:backgroundMark x1="44694" y1="89167" x2="44694" y2="89167"/>
                        <a14:backgroundMark x1="46089" y1="80194" x2="54942" y2="77445"/>
                        <a14:backgroundMark x1="39721" y1="82134" x2="43663" y2="82134"/>
                        <a14:backgroundMark x1="41722" y1="89652" x2="36750" y2="79951"/>
                        <a14:backgroundMark x1="32747" y1="77284" x2="36386" y2="70331"/>
                        <a14:backgroundMark x1="61128" y1="27162" x2="61431" y2="20210"/>
                        <a14:backgroundMark x1="24621" y1="28294" x2="26380" y2="36702"/>
                        <a14:backgroundMark x1="43238" y1="65481" x2="46210" y2="64349"/>
                        <a14:backgroundMark x1="62765" y1="24333" x2="63190" y2="20210"/>
                        <a14:backgroundMark x1="60340" y1="31528" x2="61552" y2="286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44121">
            <a:off x="7560313" y="1059499"/>
            <a:ext cx="1401365" cy="1051024"/>
          </a:xfrm>
          <a:prstGeom prst="rect">
            <a:avLst/>
          </a:prstGeom>
        </p:spPr>
      </p:pic>
      <p:sp>
        <p:nvSpPr>
          <p:cNvPr id="1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l"/>
            </a:pPr>
            <a:r>
              <a:rPr lang="en-US" altLang="ja-JP" sz="2800" dirty="0" smtClean="0"/>
              <a:t>A</a:t>
            </a:r>
            <a:r>
              <a:rPr lang="ja-JP" altLang="en-US" sz="2800" dirty="0" smtClean="0"/>
              <a:t>案</a:t>
            </a:r>
            <a:endParaRPr lang="en-US" altLang="ja-JP" sz="2800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ja-JP" altLang="en-US" sz="2600" dirty="0" smtClean="0"/>
              <a:t>データ収集</a:t>
            </a:r>
            <a:endParaRPr kumimoji="1" lang="en-US" altLang="ja-JP" sz="2600" dirty="0" smtClean="0"/>
          </a:p>
          <a:p>
            <a:pPr lvl="2">
              <a:lnSpc>
                <a:spcPct val="150000"/>
              </a:lnSpc>
              <a:buFont typeface="Wingdings" charset="2"/>
              <a:buChar char="l"/>
            </a:pPr>
            <a:r>
              <a:rPr lang="ja-JP" altLang="en-US" sz="2200" dirty="0" smtClean="0"/>
              <a:t>リモコンによる安定した操作をできるプロゲーマー</a:t>
            </a:r>
            <a:endParaRPr kumimoji="1" lang="en-US" altLang="ja-JP" sz="2200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endParaRPr kumimoji="1" lang="en-US" altLang="ja-JP" sz="2600" dirty="0" smtClean="0"/>
          </a:p>
        </p:txBody>
      </p:sp>
      <p:sp>
        <p:nvSpPr>
          <p:cNvPr id="5" name="角丸四角形吹き出し 4"/>
          <p:cNvSpPr/>
          <p:nvPr/>
        </p:nvSpPr>
        <p:spPr>
          <a:xfrm>
            <a:off x="1218360" y="4378037"/>
            <a:ext cx="6707279" cy="897714"/>
          </a:xfrm>
          <a:prstGeom prst="wedgeRoundRectCallout">
            <a:avLst>
              <a:gd name="adj1" fmla="val -2814"/>
              <a:gd name="adj2" fmla="val -91250"/>
              <a:gd name="adj3" fmla="val 16667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rgbClr val="FF0000"/>
                </a:solidFill>
              </a:rPr>
              <a:t>クアッドコ</a:t>
            </a:r>
            <a:r>
              <a:rPr lang="ja-JP" altLang="en-US" dirty="0">
                <a:solidFill>
                  <a:srgbClr val="FF0000"/>
                </a:solidFill>
              </a:rPr>
              <a:t>プ</a:t>
            </a:r>
            <a:r>
              <a:rPr lang="ja-JP" altLang="en-US" dirty="0" smtClean="0">
                <a:solidFill>
                  <a:srgbClr val="FF0000"/>
                </a:solidFill>
              </a:rPr>
              <a:t>タ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をリモコンで上手に飛ばすのは意外に難しい</a:t>
            </a:r>
            <a:endParaRPr kumimoji="1" lang="en-US" altLang="ja-JP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2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技術面</a:t>
            </a:r>
            <a:endParaRPr kumimoji="1" lang="ja-JP" altLang="en-US" dirty="0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04" b="97979" l="9400" r="87326">
                        <a14:foregroundMark x1="18193" y1="25950" x2="18193" y2="25950"/>
                        <a14:foregroundMark x1="30321" y1="15683" x2="30321" y2="15683"/>
                        <a14:foregroundMark x1="34203" y1="39774" x2="34203" y2="39774"/>
                        <a14:foregroundMark x1="33960" y1="61681" x2="33960" y2="61681"/>
                        <a14:foregroundMark x1="34081" y1="58610" x2="34081" y2="58610"/>
                        <a14:foregroundMark x1="62098" y1="10509" x2="62098" y2="10509"/>
                        <a14:foregroundMark x1="65312" y1="60792" x2="65312" y2="60792"/>
                        <a14:foregroundMark x1="64767" y1="63298" x2="64767" y2="63298"/>
                        <a14:foregroundMark x1="63554" y1="35812" x2="63554" y2="38723"/>
                        <a14:foregroundMark x1="62644" y1="39046" x2="67314" y2="36540"/>
                        <a14:foregroundMark x1="62887" y1="60226" x2="65434" y2="64753"/>
                        <a14:foregroundMark x1="32323" y1="65966" x2="36628" y2="59175"/>
                        <a14:foregroundMark x1="30564" y1="63622" x2="34991" y2="55376"/>
                        <a14:foregroundMark x1="30139" y1="37753" x2="35537" y2="46241"/>
                        <a14:foregroundMark x1="31534" y1="34762" x2="38811" y2="41390"/>
                        <a14:foregroundMark x1="65191" y1="33306" x2="67738" y2="22555"/>
                        <a14:foregroundMark x1="67495" y1="22150" x2="62887" y2="36378"/>
                        <a14:foregroundMark x1="30139" y1="63864" x2="35173" y2="54325"/>
                        <a14:foregroundMark x1="29776" y1="64511" x2="35719" y2="52870"/>
                        <a14:foregroundMark x1="27471" y1="24495" x2="32080" y2="40340"/>
                        <a14:foregroundMark x1="26925" y1="76233" x2="32080" y2="63137"/>
                        <a14:foregroundMark x1="29654" y1="36863" x2="29776" y2="32417"/>
                        <a14:foregroundMark x1="28927" y1="37429" x2="31110" y2="31124"/>
                        <a14:foregroundMark x1="30139" y1="34762" x2="26562" y2="24495"/>
                        <a14:foregroundMark x1="70467" y1="77122" x2="65979" y2="64349"/>
                        <a14:foregroundMark x1="62644" y1="33872" x2="67738" y2="19321"/>
                        <a14:foregroundMark x1="61431" y1="34519" x2="65191" y2="35651"/>
                        <a14:foregroundMark x1="60764" y1="36378" x2="63675" y2="39774"/>
                        <a14:foregroundMark x1="29654" y1="62247" x2="36386" y2="50202"/>
                        <a14:foregroundMark x1="29776" y1="37591" x2="36750" y2="51091"/>
                        <a14:foregroundMark x1="56822" y1="40097" x2="56822" y2="40097"/>
                        <a14:foregroundMark x1="44148" y1="37591" x2="44148" y2="37591"/>
                        <a14:foregroundMark x1="41237" y1="37753" x2="41237" y2="37753"/>
                        <a14:foregroundMark x1="43238" y1="38157" x2="43238" y2="38157"/>
                        <a14:foregroundMark x1="48090" y1="35085" x2="48514" y2="35085"/>
                        <a14:foregroundMark x1="47544" y1="35651" x2="47544" y2="35651"/>
                        <a14:foregroundMark x1="56458" y1="60954" x2="56458" y2="60954"/>
                        <a14:foregroundMark x1="59127" y1="37591" x2="63554" y2="31124"/>
                        <a14:foregroundMark x1="56580" y1="41714" x2="65434" y2="24495"/>
                        <a14:foregroundMark x1="66404" y1="27405" x2="66404" y2="26839"/>
                        <a14:foregroundMark x1="63554" y1="26839" x2="67738" y2="16249"/>
                        <a14:foregroundMark x1="30564" y1="41956" x2="35415" y2="34196"/>
                        <a14:backgroundMark x1="44694" y1="89167" x2="44694" y2="89167"/>
                        <a14:backgroundMark x1="46089" y1="80194" x2="54942" y2="77445"/>
                        <a14:backgroundMark x1="39721" y1="82134" x2="43663" y2="82134"/>
                        <a14:backgroundMark x1="41722" y1="89652" x2="36750" y2="79951"/>
                        <a14:backgroundMark x1="32747" y1="77284" x2="36386" y2="70331"/>
                        <a14:backgroundMark x1="61128" y1="27162" x2="61431" y2="20210"/>
                        <a14:backgroundMark x1="24621" y1="28294" x2="26380" y2="36702"/>
                        <a14:backgroundMark x1="43238" y1="65481" x2="46210" y2="64349"/>
                        <a14:backgroundMark x1="62765" y1="24333" x2="63190" y2="20210"/>
                        <a14:backgroundMark x1="60340" y1="31528" x2="61552" y2="286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44121">
            <a:off x="7560313" y="1059499"/>
            <a:ext cx="1401365" cy="1051024"/>
          </a:xfrm>
          <a:prstGeom prst="rect">
            <a:avLst/>
          </a:prstGeom>
        </p:spPr>
      </p:pic>
      <p:sp>
        <p:nvSpPr>
          <p:cNvPr id="1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l"/>
            </a:pPr>
            <a:r>
              <a:rPr lang="en-US" altLang="ja-JP" sz="2800" dirty="0" smtClean="0"/>
              <a:t>B</a:t>
            </a:r>
            <a:r>
              <a:rPr lang="ja-JP" altLang="en-US" sz="2800" dirty="0" smtClean="0"/>
              <a:t>案</a:t>
            </a:r>
            <a:endParaRPr lang="en-US" altLang="ja-JP" sz="2800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ja-JP" altLang="en-US" sz="2600" dirty="0" smtClean="0"/>
              <a:t>制御理論</a:t>
            </a:r>
            <a:endParaRPr kumimoji="1" lang="en-US" altLang="ja-JP" sz="2600" dirty="0" smtClean="0"/>
          </a:p>
        </p:txBody>
      </p:sp>
      <p:grpSp>
        <p:nvGrpSpPr>
          <p:cNvPr id="3" name="図形グループ 2"/>
          <p:cNvGrpSpPr/>
          <p:nvPr/>
        </p:nvGrpSpPr>
        <p:grpSpPr>
          <a:xfrm>
            <a:off x="4976949" y="2704010"/>
            <a:ext cx="2522823" cy="3079563"/>
            <a:chOff x="3853875" y="1089106"/>
            <a:chExt cx="3645897" cy="4694468"/>
          </a:xfrm>
        </p:grpSpPr>
        <p:grpSp>
          <p:nvGrpSpPr>
            <p:cNvPr id="27" name="グループ化 12"/>
            <p:cNvGrpSpPr/>
            <p:nvPr/>
          </p:nvGrpSpPr>
          <p:grpSpPr>
            <a:xfrm>
              <a:off x="3853875" y="1339917"/>
              <a:ext cx="3645897" cy="4192845"/>
              <a:chOff x="2639030" y="1241304"/>
              <a:chExt cx="3645897" cy="4192845"/>
            </a:xfrm>
          </p:grpSpPr>
          <p:grpSp>
            <p:nvGrpSpPr>
              <p:cNvPr id="28" name="グループ化 10"/>
              <p:cNvGrpSpPr/>
              <p:nvPr/>
            </p:nvGrpSpPr>
            <p:grpSpPr>
              <a:xfrm>
                <a:off x="2639030" y="1241304"/>
                <a:ext cx="3645897" cy="4192845"/>
                <a:chOff x="1228241" y="209338"/>
                <a:chExt cx="6008246" cy="6909587"/>
              </a:xfrm>
            </p:grpSpPr>
            <p:sp>
              <p:nvSpPr>
                <p:cNvPr id="30" name="角丸四角形 29"/>
                <p:cNvSpPr/>
                <p:nvPr/>
              </p:nvSpPr>
              <p:spPr>
                <a:xfrm>
                  <a:off x="3200400" y="2181497"/>
                  <a:ext cx="2063931" cy="2965269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" name="角丸四角形 30"/>
                <p:cNvSpPr/>
                <p:nvPr/>
              </p:nvSpPr>
              <p:spPr>
                <a:xfrm rot="2700000">
                  <a:off x="5408022" y="979715"/>
                  <a:ext cx="478971" cy="1693817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" name="角丸四角形 31"/>
                <p:cNvSpPr/>
                <p:nvPr/>
              </p:nvSpPr>
              <p:spPr>
                <a:xfrm rot="2700000">
                  <a:off x="2577736" y="4654732"/>
                  <a:ext cx="478971" cy="1693817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" name="角丸四角形 32"/>
                <p:cNvSpPr/>
                <p:nvPr/>
              </p:nvSpPr>
              <p:spPr>
                <a:xfrm rot="-2700000">
                  <a:off x="2577735" y="979713"/>
                  <a:ext cx="478971" cy="1693817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" name="角丸四角形 33"/>
                <p:cNvSpPr/>
                <p:nvPr/>
              </p:nvSpPr>
              <p:spPr>
                <a:xfrm rot="-2700000">
                  <a:off x="5408023" y="4654732"/>
                  <a:ext cx="478971" cy="1693817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5" name="フローチャート: 結合子 34"/>
                <p:cNvSpPr/>
                <p:nvPr/>
              </p:nvSpPr>
              <p:spPr>
                <a:xfrm>
                  <a:off x="1228241" y="209338"/>
                  <a:ext cx="1972159" cy="1972159"/>
                </a:xfrm>
                <a:prstGeom prst="flowChartConnector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6" name="フローチャート: 結合子 35"/>
                <p:cNvSpPr/>
                <p:nvPr/>
              </p:nvSpPr>
              <p:spPr>
                <a:xfrm>
                  <a:off x="5264328" y="209338"/>
                  <a:ext cx="1972159" cy="1972159"/>
                </a:xfrm>
                <a:prstGeom prst="flowChartConnector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" name="フローチャート: 結合子 36"/>
                <p:cNvSpPr/>
                <p:nvPr/>
              </p:nvSpPr>
              <p:spPr>
                <a:xfrm>
                  <a:off x="5264327" y="5146766"/>
                  <a:ext cx="1972159" cy="1972159"/>
                </a:xfrm>
                <a:prstGeom prst="flowChartConnector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8" name="フローチャート: 結合子 37"/>
                <p:cNvSpPr/>
                <p:nvPr/>
              </p:nvSpPr>
              <p:spPr>
                <a:xfrm>
                  <a:off x="1228241" y="5146766"/>
                  <a:ext cx="1972159" cy="1972159"/>
                </a:xfrm>
                <a:prstGeom prst="flowChartConnector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9" name="角丸四角形 28"/>
              <p:cNvSpPr/>
              <p:nvPr/>
            </p:nvSpPr>
            <p:spPr>
              <a:xfrm>
                <a:off x="3993201" y="2566672"/>
                <a:ext cx="937556" cy="1542109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9" name="円弧 38"/>
            <p:cNvSpPr/>
            <p:nvPr/>
          </p:nvSpPr>
          <p:spPr>
            <a:xfrm rot="10800000">
              <a:off x="3871613" y="4563327"/>
              <a:ext cx="1125596" cy="1196738"/>
            </a:xfrm>
            <a:prstGeom prst="arc">
              <a:avLst>
                <a:gd name="adj1" fmla="val 13634487"/>
                <a:gd name="adj2" fmla="val 18805023"/>
              </a:avLst>
            </a:prstGeom>
            <a:ln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弧 39"/>
            <p:cNvSpPr/>
            <p:nvPr/>
          </p:nvSpPr>
          <p:spPr>
            <a:xfrm>
              <a:off x="6338605" y="1089106"/>
              <a:ext cx="1125596" cy="1196738"/>
            </a:xfrm>
            <a:prstGeom prst="arc">
              <a:avLst>
                <a:gd name="adj1" fmla="val 13634487"/>
                <a:gd name="adj2" fmla="val 18805023"/>
              </a:avLst>
            </a:prstGeom>
            <a:ln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弧 40"/>
            <p:cNvSpPr/>
            <p:nvPr/>
          </p:nvSpPr>
          <p:spPr>
            <a:xfrm rot="10800000">
              <a:off x="6374176" y="4586836"/>
              <a:ext cx="1125596" cy="1196738"/>
            </a:xfrm>
            <a:prstGeom prst="arc">
              <a:avLst>
                <a:gd name="adj1" fmla="val 13634487"/>
                <a:gd name="adj2" fmla="val 18805023"/>
              </a:avLst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弧 41"/>
            <p:cNvSpPr/>
            <p:nvPr/>
          </p:nvSpPr>
          <p:spPr>
            <a:xfrm>
              <a:off x="3877113" y="1124572"/>
              <a:ext cx="1125596" cy="1196738"/>
            </a:xfrm>
            <a:prstGeom prst="arc">
              <a:avLst>
                <a:gd name="adj1" fmla="val 13634487"/>
                <a:gd name="adj2" fmla="val 18805023"/>
              </a:avLst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6514243" y="1426534"/>
              <a:ext cx="69762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4000" dirty="0" smtClean="0"/>
                <a:t>②</a:t>
              </a:r>
              <a:endParaRPr kumimoji="1" lang="ja-JP" altLang="en-US" sz="4000" dirty="0"/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4103429" y="1459374"/>
              <a:ext cx="69762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4000" dirty="0" smtClean="0"/>
                <a:t>③</a:t>
              </a:r>
              <a:endParaRPr kumimoji="1" lang="ja-JP" altLang="en-US" sz="4000" dirty="0"/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4085596" y="4470369"/>
              <a:ext cx="69762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4000" dirty="0" smtClean="0"/>
                <a:t>④</a:t>
              </a:r>
              <a:endParaRPr kumimoji="1" lang="ja-JP" altLang="en-US" sz="4000" dirty="0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6572239" y="4477319"/>
              <a:ext cx="69762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4000" dirty="0" smtClean="0"/>
                <a:t>①</a:t>
              </a:r>
              <a:endParaRPr kumimoji="1" lang="ja-JP" altLang="en-US" sz="4000" dirty="0"/>
            </a:p>
          </p:txBody>
        </p:sp>
      </p:grpSp>
      <p:grpSp>
        <p:nvGrpSpPr>
          <p:cNvPr id="47" name="グループ化 30"/>
          <p:cNvGrpSpPr/>
          <p:nvPr/>
        </p:nvGrpSpPr>
        <p:grpSpPr>
          <a:xfrm>
            <a:off x="1140624" y="3563272"/>
            <a:ext cx="2969337" cy="2372659"/>
            <a:chOff x="6182458" y="2118671"/>
            <a:chExt cx="2969337" cy="2372659"/>
          </a:xfrm>
        </p:grpSpPr>
        <p:grpSp>
          <p:nvGrpSpPr>
            <p:cNvPr id="48" name="グループ化 25"/>
            <p:cNvGrpSpPr/>
            <p:nvPr/>
          </p:nvGrpSpPr>
          <p:grpSpPr>
            <a:xfrm>
              <a:off x="7303715" y="2471821"/>
              <a:ext cx="953588" cy="966651"/>
              <a:chOff x="653143" y="3270761"/>
              <a:chExt cx="953588" cy="966651"/>
            </a:xfrm>
          </p:grpSpPr>
          <p:cxnSp>
            <p:nvCxnSpPr>
              <p:cNvPr id="53" name="直線矢印コネクタ 52"/>
              <p:cNvCxnSpPr/>
              <p:nvPr/>
            </p:nvCxnSpPr>
            <p:spPr>
              <a:xfrm>
                <a:off x="653143" y="4237412"/>
                <a:ext cx="95358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線矢印コネクタ 53"/>
              <p:cNvCxnSpPr/>
              <p:nvPr/>
            </p:nvCxnSpPr>
            <p:spPr>
              <a:xfrm flipV="1">
                <a:off x="653143" y="3270761"/>
                <a:ext cx="0" cy="9666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9" name="テキスト ボックス 48"/>
            <p:cNvSpPr txBox="1"/>
            <p:nvPr/>
          </p:nvSpPr>
          <p:spPr>
            <a:xfrm>
              <a:off x="6934078" y="2118671"/>
              <a:ext cx="7858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Y(Roll)</a:t>
              </a:r>
              <a:endParaRPr kumimoji="1" lang="ja-JP" altLang="en-US" dirty="0"/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8240584" y="3235491"/>
              <a:ext cx="911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X(Pitch)</a:t>
              </a:r>
              <a:endParaRPr kumimoji="1" lang="ja-JP" altLang="en-US" dirty="0"/>
            </a:p>
          </p:txBody>
        </p:sp>
        <p:cxnSp>
          <p:nvCxnSpPr>
            <p:cNvPr id="51" name="直線矢印コネクタ 50"/>
            <p:cNvCxnSpPr/>
            <p:nvPr/>
          </p:nvCxnSpPr>
          <p:spPr>
            <a:xfrm rot="-8100000" flipV="1">
              <a:off x="6961952" y="3296909"/>
              <a:ext cx="0" cy="966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テキスト ボックス 51"/>
            <p:cNvSpPr txBox="1"/>
            <p:nvPr/>
          </p:nvSpPr>
          <p:spPr>
            <a:xfrm>
              <a:off x="6182458" y="4121998"/>
              <a:ext cx="804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Z(Yaw)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0169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技術面</a:t>
            </a:r>
            <a:endParaRPr kumimoji="1" lang="ja-JP" altLang="en-US" dirty="0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04" b="97979" l="9400" r="87326">
                        <a14:foregroundMark x1="18193" y1="25950" x2="18193" y2="25950"/>
                        <a14:foregroundMark x1="30321" y1="15683" x2="30321" y2="15683"/>
                        <a14:foregroundMark x1="34203" y1="39774" x2="34203" y2="39774"/>
                        <a14:foregroundMark x1="33960" y1="61681" x2="33960" y2="61681"/>
                        <a14:foregroundMark x1="34081" y1="58610" x2="34081" y2="58610"/>
                        <a14:foregroundMark x1="62098" y1="10509" x2="62098" y2="10509"/>
                        <a14:foregroundMark x1="65312" y1="60792" x2="65312" y2="60792"/>
                        <a14:foregroundMark x1="64767" y1="63298" x2="64767" y2="63298"/>
                        <a14:foregroundMark x1="63554" y1="35812" x2="63554" y2="38723"/>
                        <a14:foregroundMark x1="62644" y1="39046" x2="67314" y2="36540"/>
                        <a14:foregroundMark x1="62887" y1="60226" x2="65434" y2="64753"/>
                        <a14:foregroundMark x1="32323" y1="65966" x2="36628" y2="59175"/>
                        <a14:foregroundMark x1="30564" y1="63622" x2="34991" y2="55376"/>
                        <a14:foregroundMark x1="30139" y1="37753" x2="35537" y2="46241"/>
                        <a14:foregroundMark x1="31534" y1="34762" x2="38811" y2="41390"/>
                        <a14:foregroundMark x1="65191" y1="33306" x2="67738" y2="22555"/>
                        <a14:foregroundMark x1="67495" y1="22150" x2="62887" y2="36378"/>
                        <a14:foregroundMark x1="30139" y1="63864" x2="35173" y2="54325"/>
                        <a14:foregroundMark x1="29776" y1="64511" x2="35719" y2="52870"/>
                        <a14:foregroundMark x1="27471" y1="24495" x2="32080" y2="40340"/>
                        <a14:foregroundMark x1="26925" y1="76233" x2="32080" y2="63137"/>
                        <a14:foregroundMark x1="29654" y1="36863" x2="29776" y2="32417"/>
                        <a14:foregroundMark x1="28927" y1="37429" x2="31110" y2="31124"/>
                        <a14:foregroundMark x1="30139" y1="34762" x2="26562" y2="24495"/>
                        <a14:foregroundMark x1="70467" y1="77122" x2="65979" y2="64349"/>
                        <a14:foregroundMark x1="62644" y1="33872" x2="67738" y2="19321"/>
                        <a14:foregroundMark x1="61431" y1="34519" x2="65191" y2="35651"/>
                        <a14:foregroundMark x1="60764" y1="36378" x2="63675" y2="39774"/>
                        <a14:foregroundMark x1="29654" y1="62247" x2="36386" y2="50202"/>
                        <a14:foregroundMark x1="29776" y1="37591" x2="36750" y2="51091"/>
                        <a14:foregroundMark x1="56822" y1="40097" x2="56822" y2="40097"/>
                        <a14:foregroundMark x1="44148" y1="37591" x2="44148" y2="37591"/>
                        <a14:foregroundMark x1="41237" y1="37753" x2="41237" y2="37753"/>
                        <a14:foregroundMark x1="43238" y1="38157" x2="43238" y2="38157"/>
                        <a14:foregroundMark x1="48090" y1="35085" x2="48514" y2="35085"/>
                        <a14:foregroundMark x1="47544" y1="35651" x2="47544" y2="35651"/>
                        <a14:foregroundMark x1="56458" y1="60954" x2="56458" y2="60954"/>
                        <a14:foregroundMark x1="59127" y1="37591" x2="63554" y2="31124"/>
                        <a14:foregroundMark x1="56580" y1="41714" x2="65434" y2="24495"/>
                        <a14:foregroundMark x1="66404" y1="27405" x2="66404" y2="26839"/>
                        <a14:foregroundMark x1="63554" y1="26839" x2="67738" y2="16249"/>
                        <a14:foregroundMark x1="30564" y1="41956" x2="35415" y2="34196"/>
                        <a14:backgroundMark x1="44694" y1="89167" x2="44694" y2="89167"/>
                        <a14:backgroundMark x1="46089" y1="80194" x2="54942" y2="77445"/>
                        <a14:backgroundMark x1="39721" y1="82134" x2="43663" y2="82134"/>
                        <a14:backgroundMark x1="41722" y1="89652" x2="36750" y2="79951"/>
                        <a14:backgroundMark x1="32747" y1="77284" x2="36386" y2="70331"/>
                        <a14:backgroundMark x1="61128" y1="27162" x2="61431" y2="20210"/>
                        <a14:backgroundMark x1="24621" y1="28294" x2="26380" y2="36702"/>
                        <a14:backgroundMark x1="43238" y1="65481" x2="46210" y2="64349"/>
                        <a14:backgroundMark x1="62765" y1="24333" x2="63190" y2="20210"/>
                        <a14:backgroundMark x1="60340" y1="31528" x2="61552" y2="286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44121">
            <a:off x="7560313" y="1059499"/>
            <a:ext cx="1401365" cy="1051024"/>
          </a:xfrm>
          <a:prstGeom prst="rect">
            <a:avLst/>
          </a:prstGeom>
        </p:spPr>
      </p:pic>
      <p:sp>
        <p:nvSpPr>
          <p:cNvPr id="1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l"/>
            </a:pPr>
            <a:r>
              <a:rPr lang="ja-JP" altLang="en-US" sz="2800" dirty="0" smtClean="0"/>
              <a:t>制御則の例（</a:t>
            </a:r>
            <a:r>
              <a:rPr lang="en-US" altLang="ja-JP" sz="2800" dirty="0" smtClean="0"/>
              <a:t>PID</a:t>
            </a:r>
            <a:r>
              <a:rPr lang="ja-JP" altLang="en-US" sz="2800" dirty="0" smtClean="0"/>
              <a:t>角度制御）</a:t>
            </a:r>
            <a:endParaRPr lang="en-US" altLang="ja-JP" sz="2800" dirty="0" smtClean="0"/>
          </a:p>
        </p:txBody>
      </p:sp>
      <p:grpSp>
        <p:nvGrpSpPr>
          <p:cNvPr id="55" name="図形グループ 54"/>
          <p:cNvGrpSpPr/>
          <p:nvPr/>
        </p:nvGrpSpPr>
        <p:grpSpPr>
          <a:xfrm>
            <a:off x="443276" y="4636721"/>
            <a:ext cx="1877587" cy="749683"/>
            <a:chOff x="1531819" y="3260995"/>
            <a:chExt cx="1877587" cy="749683"/>
          </a:xfrm>
        </p:grpSpPr>
        <p:cxnSp>
          <p:nvCxnSpPr>
            <p:cNvPr id="56" name="直線コネクタ 55"/>
            <p:cNvCxnSpPr/>
            <p:nvPr/>
          </p:nvCxnSpPr>
          <p:spPr>
            <a:xfrm>
              <a:off x="1531819" y="3618411"/>
              <a:ext cx="1877587" cy="1742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図形グループ 56"/>
            <p:cNvGrpSpPr/>
            <p:nvPr/>
          </p:nvGrpSpPr>
          <p:grpSpPr>
            <a:xfrm>
              <a:off x="1951830" y="3260995"/>
              <a:ext cx="1065206" cy="749683"/>
              <a:chOff x="4229298" y="3243569"/>
              <a:chExt cx="1065206" cy="749683"/>
            </a:xfrm>
          </p:grpSpPr>
          <p:grpSp>
            <p:nvGrpSpPr>
              <p:cNvPr id="58" name="グループ化 1"/>
              <p:cNvGrpSpPr/>
              <p:nvPr/>
            </p:nvGrpSpPr>
            <p:grpSpPr>
              <a:xfrm rot="5400000">
                <a:off x="4285531" y="3187336"/>
                <a:ext cx="749683" cy="862149"/>
                <a:chOff x="2639030" y="1241304"/>
                <a:chExt cx="3645897" cy="4192845"/>
              </a:xfrm>
            </p:grpSpPr>
            <p:grpSp>
              <p:nvGrpSpPr>
                <p:cNvPr id="61" name="グループ化 2"/>
                <p:cNvGrpSpPr/>
                <p:nvPr/>
              </p:nvGrpSpPr>
              <p:grpSpPr>
                <a:xfrm>
                  <a:off x="2639030" y="1241304"/>
                  <a:ext cx="3645897" cy="4192845"/>
                  <a:chOff x="1228241" y="209338"/>
                  <a:chExt cx="6008246" cy="6909587"/>
                </a:xfrm>
              </p:grpSpPr>
              <p:sp>
                <p:nvSpPr>
                  <p:cNvPr id="63" name="角丸四角形 62"/>
                  <p:cNvSpPr/>
                  <p:nvPr/>
                </p:nvSpPr>
                <p:spPr>
                  <a:xfrm>
                    <a:off x="3200400" y="2181497"/>
                    <a:ext cx="2063931" cy="2965269"/>
                  </a:xfrm>
                  <a:prstGeom prst="round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4" name="角丸四角形 63"/>
                  <p:cNvSpPr/>
                  <p:nvPr/>
                </p:nvSpPr>
                <p:spPr>
                  <a:xfrm rot="2700000">
                    <a:off x="5408022" y="979715"/>
                    <a:ext cx="478971" cy="1693817"/>
                  </a:xfrm>
                  <a:prstGeom prst="round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5" name="角丸四角形 64"/>
                  <p:cNvSpPr/>
                  <p:nvPr/>
                </p:nvSpPr>
                <p:spPr>
                  <a:xfrm rot="2700000">
                    <a:off x="2577736" y="4654732"/>
                    <a:ext cx="478971" cy="1693817"/>
                  </a:xfrm>
                  <a:prstGeom prst="round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6" name="角丸四角形 65"/>
                  <p:cNvSpPr/>
                  <p:nvPr/>
                </p:nvSpPr>
                <p:spPr>
                  <a:xfrm rot="-2700000">
                    <a:off x="2577735" y="979713"/>
                    <a:ext cx="478971" cy="1693817"/>
                  </a:xfrm>
                  <a:prstGeom prst="round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7" name="角丸四角形 66"/>
                  <p:cNvSpPr/>
                  <p:nvPr/>
                </p:nvSpPr>
                <p:spPr>
                  <a:xfrm rot="-2700000">
                    <a:off x="5408023" y="4654732"/>
                    <a:ext cx="478971" cy="1693817"/>
                  </a:xfrm>
                  <a:prstGeom prst="round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8" name="フローチャート: 結合子 67"/>
                  <p:cNvSpPr/>
                  <p:nvPr/>
                </p:nvSpPr>
                <p:spPr>
                  <a:xfrm>
                    <a:off x="1228241" y="209338"/>
                    <a:ext cx="1972159" cy="1972159"/>
                  </a:xfrm>
                  <a:prstGeom prst="flowChartConnector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9" name="フローチャート: 結合子 68"/>
                  <p:cNvSpPr/>
                  <p:nvPr/>
                </p:nvSpPr>
                <p:spPr>
                  <a:xfrm>
                    <a:off x="5264328" y="209338"/>
                    <a:ext cx="1972159" cy="1972159"/>
                  </a:xfrm>
                  <a:prstGeom prst="flowChartConnector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0" name="フローチャート: 結合子 69"/>
                  <p:cNvSpPr/>
                  <p:nvPr/>
                </p:nvSpPr>
                <p:spPr>
                  <a:xfrm>
                    <a:off x="5264327" y="5146766"/>
                    <a:ext cx="1972159" cy="1972159"/>
                  </a:xfrm>
                  <a:prstGeom prst="flowChartConnector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1" name="フローチャート: 結合子 70"/>
                  <p:cNvSpPr/>
                  <p:nvPr/>
                </p:nvSpPr>
                <p:spPr>
                  <a:xfrm>
                    <a:off x="1228241" y="5146766"/>
                    <a:ext cx="1972159" cy="1972159"/>
                  </a:xfrm>
                  <a:prstGeom prst="flowChartConnector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62" name="角丸四角形 61"/>
                <p:cNvSpPr/>
                <p:nvPr/>
              </p:nvSpPr>
              <p:spPr>
                <a:xfrm>
                  <a:off x="3993201" y="2566672"/>
                  <a:ext cx="937556" cy="1542109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59" name="直線矢印コネクタ 58"/>
              <p:cNvCxnSpPr/>
              <p:nvPr/>
            </p:nvCxnSpPr>
            <p:spPr>
              <a:xfrm>
                <a:off x="4671994" y="3618411"/>
                <a:ext cx="62251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" name="図形グループ 71"/>
          <p:cNvGrpSpPr/>
          <p:nvPr/>
        </p:nvGrpSpPr>
        <p:grpSpPr>
          <a:xfrm>
            <a:off x="2644150" y="4556876"/>
            <a:ext cx="1473424" cy="881370"/>
            <a:chOff x="3944983" y="2721057"/>
            <a:chExt cx="1473424" cy="881370"/>
          </a:xfrm>
        </p:grpSpPr>
        <p:grpSp>
          <p:nvGrpSpPr>
            <p:cNvPr id="73" name="グループ化 1"/>
            <p:cNvGrpSpPr/>
            <p:nvPr/>
          </p:nvGrpSpPr>
          <p:grpSpPr>
            <a:xfrm rot="5400000">
              <a:off x="4285531" y="2664824"/>
              <a:ext cx="749683" cy="862149"/>
              <a:chOff x="2639030" y="1241304"/>
              <a:chExt cx="3645897" cy="4192845"/>
            </a:xfrm>
          </p:grpSpPr>
          <p:grpSp>
            <p:nvGrpSpPr>
              <p:cNvPr id="77" name="グループ化 2"/>
              <p:cNvGrpSpPr/>
              <p:nvPr/>
            </p:nvGrpSpPr>
            <p:grpSpPr>
              <a:xfrm>
                <a:off x="2639030" y="1241304"/>
                <a:ext cx="3645897" cy="4192845"/>
                <a:chOff x="1228241" y="209338"/>
                <a:chExt cx="6008246" cy="6909587"/>
              </a:xfrm>
            </p:grpSpPr>
            <p:sp>
              <p:nvSpPr>
                <p:cNvPr id="79" name="角丸四角形 78"/>
                <p:cNvSpPr/>
                <p:nvPr/>
              </p:nvSpPr>
              <p:spPr>
                <a:xfrm>
                  <a:off x="3200400" y="2181497"/>
                  <a:ext cx="2063931" cy="2965269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0" name="角丸四角形 79"/>
                <p:cNvSpPr/>
                <p:nvPr/>
              </p:nvSpPr>
              <p:spPr>
                <a:xfrm rot="2700000">
                  <a:off x="5408022" y="979715"/>
                  <a:ext cx="478971" cy="1693817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1" name="角丸四角形 80"/>
                <p:cNvSpPr/>
                <p:nvPr/>
              </p:nvSpPr>
              <p:spPr>
                <a:xfrm rot="2700000">
                  <a:off x="2577736" y="4654732"/>
                  <a:ext cx="478971" cy="1693817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2" name="角丸四角形 81"/>
                <p:cNvSpPr/>
                <p:nvPr/>
              </p:nvSpPr>
              <p:spPr>
                <a:xfrm rot="-2700000">
                  <a:off x="2577735" y="979713"/>
                  <a:ext cx="478971" cy="1693817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3" name="角丸四角形 82"/>
                <p:cNvSpPr/>
                <p:nvPr/>
              </p:nvSpPr>
              <p:spPr>
                <a:xfrm rot="-2700000">
                  <a:off x="5408023" y="4654732"/>
                  <a:ext cx="478971" cy="1693817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4" name="フローチャート: 結合子 83"/>
                <p:cNvSpPr/>
                <p:nvPr/>
              </p:nvSpPr>
              <p:spPr>
                <a:xfrm>
                  <a:off x="1228241" y="209338"/>
                  <a:ext cx="1972159" cy="1972159"/>
                </a:xfrm>
                <a:prstGeom prst="flowChartConnector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" name="フローチャート: 結合子 84"/>
                <p:cNvSpPr/>
                <p:nvPr/>
              </p:nvSpPr>
              <p:spPr>
                <a:xfrm>
                  <a:off x="5264328" y="209338"/>
                  <a:ext cx="1972159" cy="1972159"/>
                </a:xfrm>
                <a:prstGeom prst="flowChartConnector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" name="フローチャート: 結合子 85"/>
                <p:cNvSpPr/>
                <p:nvPr/>
              </p:nvSpPr>
              <p:spPr>
                <a:xfrm>
                  <a:off x="5264327" y="5146766"/>
                  <a:ext cx="1972159" cy="1972159"/>
                </a:xfrm>
                <a:prstGeom prst="flowChartConnector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" name="フローチャート: 結合子 86"/>
                <p:cNvSpPr/>
                <p:nvPr/>
              </p:nvSpPr>
              <p:spPr>
                <a:xfrm>
                  <a:off x="1228241" y="5146766"/>
                  <a:ext cx="1972159" cy="1972159"/>
                </a:xfrm>
                <a:prstGeom prst="flowChartConnector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78" name="角丸四角形 77"/>
              <p:cNvSpPr/>
              <p:nvPr/>
            </p:nvSpPr>
            <p:spPr>
              <a:xfrm>
                <a:off x="3993201" y="2566672"/>
                <a:ext cx="937556" cy="1542109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74" name="直線コネクタ 73"/>
            <p:cNvCxnSpPr/>
            <p:nvPr/>
          </p:nvCxnSpPr>
          <p:spPr>
            <a:xfrm>
              <a:off x="3944983" y="3601033"/>
              <a:ext cx="14734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矢印コネクタ 74"/>
            <p:cNvCxnSpPr/>
            <p:nvPr/>
          </p:nvCxnSpPr>
          <p:spPr>
            <a:xfrm>
              <a:off x="4660372" y="3092975"/>
              <a:ext cx="0" cy="509452"/>
            </a:xfrm>
            <a:prstGeom prst="straightConnector1">
              <a:avLst/>
            </a:prstGeom>
            <a:ln w="25400"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" name="図形グループ 87"/>
          <p:cNvGrpSpPr/>
          <p:nvPr/>
        </p:nvGrpSpPr>
        <p:grpSpPr>
          <a:xfrm>
            <a:off x="4508462" y="4625691"/>
            <a:ext cx="1642456" cy="749683"/>
            <a:chOff x="1100744" y="3243569"/>
            <a:chExt cx="1642456" cy="749683"/>
          </a:xfrm>
        </p:grpSpPr>
        <p:grpSp>
          <p:nvGrpSpPr>
            <p:cNvPr id="89" name="グループ化 1"/>
            <p:cNvGrpSpPr/>
            <p:nvPr/>
          </p:nvGrpSpPr>
          <p:grpSpPr>
            <a:xfrm rot="4043493">
              <a:off x="1156977" y="3187336"/>
              <a:ext cx="749683" cy="862149"/>
              <a:chOff x="2639030" y="1241304"/>
              <a:chExt cx="3645897" cy="4192845"/>
            </a:xfrm>
          </p:grpSpPr>
          <p:grpSp>
            <p:nvGrpSpPr>
              <p:cNvPr id="93" name="グループ化 2"/>
              <p:cNvGrpSpPr/>
              <p:nvPr/>
            </p:nvGrpSpPr>
            <p:grpSpPr>
              <a:xfrm>
                <a:off x="2639030" y="1241304"/>
                <a:ext cx="3645897" cy="4192845"/>
                <a:chOff x="1228241" y="209338"/>
                <a:chExt cx="6008246" cy="6909587"/>
              </a:xfrm>
            </p:grpSpPr>
            <p:sp>
              <p:nvSpPr>
                <p:cNvPr id="95" name="角丸四角形 94"/>
                <p:cNvSpPr/>
                <p:nvPr/>
              </p:nvSpPr>
              <p:spPr>
                <a:xfrm>
                  <a:off x="3200400" y="2181497"/>
                  <a:ext cx="2063931" cy="2965269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6" name="角丸四角形 95"/>
                <p:cNvSpPr/>
                <p:nvPr/>
              </p:nvSpPr>
              <p:spPr>
                <a:xfrm rot="2700000">
                  <a:off x="5408022" y="979715"/>
                  <a:ext cx="478971" cy="1693817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7" name="角丸四角形 96"/>
                <p:cNvSpPr/>
                <p:nvPr/>
              </p:nvSpPr>
              <p:spPr>
                <a:xfrm rot="2700000">
                  <a:off x="2577736" y="4654732"/>
                  <a:ext cx="478971" cy="1693817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8" name="角丸四角形 97"/>
                <p:cNvSpPr/>
                <p:nvPr/>
              </p:nvSpPr>
              <p:spPr>
                <a:xfrm rot="-2700000">
                  <a:off x="2577735" y="979713"/>
                  <a:ext cx="478971" cy="1693817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9" name="角丸四角形 98"/>
                <p:cNvSpPr/>
                <p:nvPr/>
              </p:nvSpPr>
              <p:spPr>
                <a:xfrm rot="-2700000">
                  <a:off x="5408023" y="4654732"/>
                  <a:ext cx="478971" cy="1693817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0" name="フローチャート: 結合子 99"/>
                <p:cNvSpPr/>
                <p:nvPr/>
              </p:nvSpPr>
              <p:spPr>
                <a:xfrm>
                  <a:off x="1228241" y="209338"/>
                  <a:ext cx="1972159" cy="1972159"/>
                </a:xfrm>
                <a:prstGeom prst="flowChartConnector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1" name="フローチャート: 結合子 100"/>
                <p:cNvSpPr/>
                <p:nvPr/>
              </p:nvSpPr>
              <p:spPr>
                <a:xfrm>
                  <a:off x="5264328" y="209338"/>
                  <a:ext cx="1972159" cy="1972159"/>
                </a:xfrm>
                <a:prstGeom prst="flowChartConnector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2" name="フローチャート: 結合子 101"/>
                <p:cNvSpPr/>
                <p:nvPr/>
              </p:nvSpPr>
              <p:spPr>
                <a:xfrm>
                  <a:off x="5264327" y="5146766"/>
                  <a:ext cx="1972159" cy="1972159"/>
                </a:xfrm>
                <a:prstGeom prst="flowChartConnector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3" name="フローチャート: 結合子 102"/>
                <p:cNvSpPr/>
                <p:nvPr/>
              </p:nvSpPr>
              <p:spPr>
                <a:xfrm>
                  <a:off x="1228241" y="5146766"/>
                  <a:ext cx="1972159" cy="1972159"/>
                </a:xfrm>
                <a:prstGeom prst="flowChartConnector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94" name="角丸四角形 93"/>
              <p:cNvSpPr/>
              <p:nvPr/>
            </p:nvSpPr>
            <p:spPr>
              <a:xfrm>
                <a:off x="3993201" y="2566672"/>
                <a:ext cx="937556" cy="1542109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90" name="直線コネクタ 89"/>
            <p:cNvCxnSpPr/>
            <p:nvPr/>
          </p:nvCxnSpPr>
          <p:spPr>
            <a:xfrm flipV="1">
              <a:off x="1531819" y="3611430"/>
              <a:ext cx="1211381" cy="698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図形グループ 118"/>
          <p:cNvGrpSpPr/>
          <p:nvPr/>
        </p:nvGrpSpPr>
        <p:grpSpPr>
          <a:xfrm>
            <a:off x="6546975" y="4556880"/>
            <a:ext cx="1916486" cy="670515"/>
            <a:chOff x="3801291" y="3657600"/>
            <a:chExt cx="1685109" cy="423468"/>
          </a:xfrm>
        </p:grpSpPr>
        <p:grpSp>
          <p:nvGrpSpPr>
            <p:cNvPr id="120" name="グループ化 1"/>
            <p:cNvGrpSpPr/>
            <p:nvPr/>
          </p:nvGrpSpPr>
          <p:grpSpPr>
            <a:xfrm rot="5400000">
              <a:off x="4576540" y="3566161"/>
              <a:ext cx="167664" cy="862149"/>
              <a:chOff x="2639030" y="1241304"/>
              <a:chExt cx="3645897" cy="4192845"/>
            </a:xfrm>
          </p:grpSpPr>
          <p:grpSp>
            <p:nvGrpSpPr>
              <p:cNvPr id="123" name="グループ化 2"/>
              <p:cNvGrpSpPr/>
              <p:nvPr/>
            </p:nvGrpSpPr>
            <p:grpSpPr>
              <a:xfrm>
                <a:off x="2639030" y="1241304"/>
                <a:ext cx="3645897" cy="4192845"/>
                <a:chOff x="1228241" y="209338"/>
                <a:chExt cx="6008246" cy="6909587"/>
              </a:xfrm>
            </p:grpSpPr>
            <p:sp>
              <p:nvSpPr>
                <p:cNvPr id="125" name="角丸四角形 124"/>
                <p:cNvSpPr/>
                <p:nvPr/>
              </p:nvSpPr>
              <p:spPr>
                <a:xfrm>
                  <a:off x="3200400" y="2181497"/>
                  <a:ext cx="2063931" cy="2965269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6" name="角丸四角形 125"/>
                <p:cNvSpPr/>
                <p:nvPr/>
              </p:nvSpPr>
              <p:spPr>
                <a:xfrm rot="2700000">
                  <a:off x="5408022" y="979715"/>
                  <a:ext cx="478971" cy="1693817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7" name="角丸四角形 126"/>
                <p:cNvSpPr/>
                <p:nvPr/>
              </p:nvSpPr>
              <p:spPr>
                <a:xfrm rot="2700000">
                  <a:off x="2577736" y="4654732"/>
                  <a:ext cx="478971" cy="1693817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8" name="角丸四角形 127"/>
                <p:cNvSpPr/>
                <p:nvPr/>
              </p:nvSpPr>
              <p:spPr>
                <a:xfrm rot="-2700000">
                  <a:off x="2577735" y="979713"/>
                  <a:ext cx="478971" cy="1693817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9" name="角丸四角形 128"/>
                <p:cNvSpPr/>
                <p:nvPr/>
              </p:nvSpPr>
              <p:spPr>
                <a:xfrm rot="-2700000">
                  <a:off x="5408023" y="4654732"/>
                  <a:ext cx="478971" cy="1693817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0" name="フローチャート: 結合子 129"/>
                <p:cNvSpPr/>
                <p:nvPr/>
              </p:nvSpPr>
              <p:spPr>
                <a:xfrm>
                  <a:off x="1228241" y="209338"/>
                  <a:ext cx="1972159" cy="1972159"/>
                </a:xfrm>
                <a:prstGeom prst="flowChartConnector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1" name="フローチャート: 結合子 130"/>
                <p:cNvSpPr/>
                <p:nvPr/>
              </p:nvSpPr>
              <p:spPr>
                <a:xfrm>
                  <a:off x="5264328" y="209338"/>
                  <a:ext cx="1972159" cy="1972159"/>
                </a:xfrm>
                <a:prstGeom prst="flowChartConnector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2" name="フローチャート: 結合子 131"/>
                <p:cNvSpPr/>
                <p:nvPr/>
              </p:nvSpPr>
              <p:spPr>
                <a:xfrm>
                  <a:off x="5264327" y="5146766"/>
                  <a:ext cx="1972159" cy="1972159"/>
                </a:xfrm>
                <a:prstGeom prst="flowChartConnector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3" name="フローチャート: 結合子 132"/>
                <p:cNvSpPr/>
                <p:nvPr/>
              </p:nvSpPr>
              <p:spPr>
                <a:xfrm>
                  <a:off x="1228241" y="5146766"/>
                  <a:ext cx="1972159" cy="1972159"/>
                </a:xfrm>
                <a:prstGeom prst="flowChartConnector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24" name="角丸四角形 123"/>
              <p:cNvSpPr/>
              <p:nvPr/>
            </p:nvSpPr>
            <p:spPr>
              <a:xfrm>
                <a:off x="3993201" y="2566672"/>
                <a:ext cx="937556" cy="1542109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21" name="直線コネクタ 120"/>
            <p:cNvCxnSpPr/>
            <p:nvPr/>
          </p:nvCxnSpPr>
          <p:spPr>
            <a:xfrm>
              <a:off x="3801291" y="3657600"/>
              <a:ext cx="168510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正方形/長方形 133"/>
              <p:cNvSpPr/>
              <p:nvPr/>
            </p:nvSpPr>
            <p:spPr>
              <a:xfrm>
                <a:off x="2727731" y="3256485"/>
                <a:ext cx="5413277" cy="10610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f>
                        <m:f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34" name="正方形/長方形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731" y="3256485"/>
                <a:ext cx="5413277" cy="10610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テキスト ボックス 134"/>
              <p:cNvSpPr txBox="1"/>
              <p:nvPr/>
            </p:nvSpPr>
            <p:spPr>
              <a:xfrm>
                <a:off x="2806644" y="2664527"/>
                <a:ext cx="21328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5" name="テキスト ボックス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644" y="2664527"/>
                <a:ext cx="2132892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テキスト ボックス 135"/>
          <p:cNvSpPr txBox="1"/>
          <p:nvPr/>
        </p:nvSpPr>
        <p:spPr>
          <a:xfrm>
            <a:off x="584359" y="5552273"/>
            <a:ext cx="1420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Pitch</a:t>
            </a:r>
            <a:r>
              <a:rPr kumimoji="1" lang="ja-JP" altLang="en-US" sz="2400" dirty="0" smtClean="0"/>
              <a:t>制御</a:t>
            </a:r>
            <a:endParaRPr kumimoji="1" lang="ja-JP" altLang="en-US" sz="2400" dirty="0"/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2727731" y="5547988"/>
            <a:ext cx="1263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Roll</a:t>
            </a:r>
            <a:r>
              <a:rPr kumimoji="1" lang="ja-JP" altLang="en-US" sz="2400" dirty="0" smtClean="0"/>
              <a:t>制御</a:t>
            </a:r>
            <a:endParaRPr kumimoji="1" lang="ja-JP" altLang="en-US" sz="2400" dirty="0"/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4672831" y="5547988"/>
            <a:ext cx="1295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Yaw</a:t>
            </a:r>
            <a:r>
              <a:rPr kumimoji="1" lang="ja-JP" altLang="en-US" sz="2400" dirty="0" smtClean="0"/>
              <a:t>制御</a:t>
            </a:r>
            <a:endParaRPr kumimoji="1" lang="ja-JP" altLang="en-US" sz="2400" dirty="0"/>
          </a:p>
        </p:txBody>
      </p:sp>
      <p:sp>
        <p:nvSpPr>
          <p:cNvPr id="139" name="テキスト ボックス 138"/>
          <p:cNvSpPr txBox="1"/>
          <p:nvPr/>
        </p:nvSpPr>
        <p:spPr>
          <a:xfrm>
            <a:off x="6604010" y="5547987"/>
            <a:ext cx="180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Throttle</a:t>
            </a:r>
            <a:r>
              <a:rPr kumimoji="1" lang="ja-JP" altLang="en-US" sz="2400" dirty="0" smtClean="0"/>
              <a:t>制御</a:t>
            </a:r>
            <a:endParaRPr kumimoji="1" lang="ja-JP" altLang="en-US" sz="2400" dirty="0"/>
          </a:p>
        </p:txBody>
      </p:sp>
      <p:cxnSp>
        <p:nvCxnSpPr>
          <p:cNvPr id="104" name="直線矢印コネクタ 103"/>
          <p:cNvCxnSpPr/>
          <p:nvPr/>
        </p:nvCxnSpPr>
        <p:spPr>
          <a:xfrm>
            <a:off x="7574487" y="4556876"/>
            <a:ext cx="0" cy="509452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円弧 2"/>
          <p:cNvSpPr/>
          <p:nvPr/>
        </p:nvSpPr>
        <p:spPr>
          <a:xfrm rot="1277166">
            <a:off x="4655098" y="4612038"/>
            <a:ext cx="694912" cy="694912"/>
          </a:xfrm>
          <a:prstGeom prst="arc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テキスト ボックス 104"/>
              <p:cNvSpPr txBox="1"/>
              <p:nvPr/>
            </p:nvSpPr>
            <p:spPr>
              <a:xfrm>
                <a:off x="1018334" y="2677831"/>
                <a:ext cx="8691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差分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5" name="テキスト ボックス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334" y="2677831"/>
                <a:ext cx="869149" cy="461665"/>
              </a:xfrm>
              <a:prstGeom prst="rect">
                <a:avLst/>
              </a:prstGeom>
              <a:blipFill>
                <a:blip r:embed="rId6"/>
                <a:stretch>
                  <a:fillRect l="-1399" r="-1399" b="-92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/>
              <p:cNvSpPr txBox="1"/>
              <p:nvPr/>
            </p:nvSpPr>
            <p:spPr>
              <a:xfrm>
                <a:off x="492746" y="3526184"/>
                <a:ext cx="20617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目標</m:t>
                    </m:r>
                  </m:oMath>
                </a14:m>
                <a:r>
                  <a:rPr kumimoji="1" lang="ja-JP" altLang="en-US" sz="2400" dirty="0" smtClean="0"/>
                  <a:t>モーメント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6" name="テキスト ボックス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46" y="3526184"/>
                <a:ext cx="2061783" cy="461665"/>
              </a:xfrm>
              <a:prstGeom prst="rect">
                <a:avLst/>
              </a:prstGeom>
              <a:blipFill>
                <a:blip r:embed="rId7"/>
                <a:stretch>
                  <a:fillRect l="-2367" t="-15789" r="-3254" b="-236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76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技術面</a:t>
            </a:r>
            <a:endParaRPr kumimoji="1" lang="ja-JP" altLang="en-US" dirty="0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04" b="97979" l="9400" r="87326">
                        <a14:foregroundMark x1="18193" y1="25950" x2="18193" y2="25950"/>
                        <a14:foregroundMark x1="30321" y1="15683" x2="30321" y2="15683"/>
                        <a14:foregroundMark x1="34203" y1="39774" x2="34203" y2="39774"/>
                        <a14:foregroundMark x1="33960" y1="61681" x2="33960" y2="61681"/>
                        <a14:foregroundMark x1="34081" y1="58610" x2="34081" y2="58610"/>
                        <a14:foregroundMark x1="62098" y1="10509" x2="62098" y2="10509"/>
                        <a14:foregroundMark x1="65312" y1="60792" x2="65312" y2="60792"/>
                        <a14:foregroundMark x1="64767" y1="63298" x2="64767" y2="63298"/>
                        <a14:foregroundMark x1="63554" y1="35812" x2="63554" y2="38723"/>
                        <a14:foregroundMark x1="62644" y1="39046" x2="67314" y2="36540"/>
                        <a14:foregroundMark x1="62887" y1="60226" x2="65434" y2="64753"/>
                        <a14:foregroundMark x1="32323" y1="65966" x2="36628" y2="59175"/>
                        <a14:foregroundMark x1="30564" y1="63622" x2="34991" y2="55376"/>
                        <a14:foregroundMark x1="30139" y1="37753" x2="35537" y2="46241"/>
                        <a14:foregroundMark x1="31534" y1="34762" x2="38811" y2="41390"/>
                        <a14:foregroundMark x1="65191" y1="33306" x2="67738" y2="22555"/>
                        <a14:foregroundMark x1="67495" y1="22150" x2="62887" y2="36378"/>
                        <a14:foregroundMark x1="30139" y1="63864" x2="35173" y2="54325"/>
                        <a14:foregroundMark x1="29776" y1="64511" x2="35719" y2="52870"/>
                        <a14:foregroundMark x1="27471" y1="24495" x2="32080" y2="40340"/>
                        <a14:foregroundMark x1="26925" y1="76233" x2="32080" y2="63137"/>
                        <a14:foregroundMark x1="29654" y1="36863" x2="29776" y2="32417"/>
                        <a14:foregroundMark x1="28927" y1="37429" x2="31110" y2="31124"/>
                        <a14:foregroundMark x1="30139" y1="34762" x2="26562" y2="24495"/>
                        <a14:foregroundMark x1="70467" y1="77122" x2="65979" y2="64349"/>
                        <a14:foregroundMark x1="62644" y1="33872" x2="67738" y2="19321"/>
                        <a14:foregroundMark x1="61431" y1="34519" x2="65191" y2="35651"/>
                        <a14:foregroundMark x1="60764" y1="36378" x2="63675" y2="39774"/>
                        <a14:foregroundMark x1="29654" y1="62247" x2="36386" y2="50202"/>
                        <a14:foregroundMark x1="29776" y1="37591" x2="36750" y2="51091"/>
                        <a14:foregroundMark x1="56822" y1="40097" x2="56822" y2="40097"/>
                        <a14:foregroundMark x1="44148" y1="37591" x2="44148" y2="37591"/>
                        <a14:foregroundMark x1="41237" y1="37753" x2="41237" y2="37753"/>
                        <a14:foregroundMark x1="43238" y1="38157" x2="43238" y2="38157"/>
                        <a14:foregroundMark x1="48090" y1="35085" x2="48514" y2="35085"/>
                        <a14:foregroundMark x1="47544" y1="35651" x2="47544" y2="35651"/>
                        <a14:foregroundMark x1="56458" y1="60954" x2="56458" y2="60954"/>
                        <a14:foregroundMark x1="59127" y1="37591" x2="63554" y2="31124"/>
                        <a14:foregroundMark x1="56580" y1="41714" x2="65434" y2="24495"/>
                        <a14:foregroundMark x1="66404" y1="27405" x2="66404" y2="26839"/>
                        <a14:foregroundMark x1="63554" y1="26839" x2="67738" y2="16249"/>
                        <a14:foregroundMark x1="30564" y1="41956" x2="35415" y2="34196"/>
                        <a14:backgroundMark x1="44694" y1="89167" x2="44694" y2="89167"/>
                        <a14:backgroundMark x1="46089" y1="80194" x2="54942" y2="77445"/>
                        <a14:backgroundMark x1="39721" y1="82134" x2="43663" y2="82134"/>
                        <a14:backgroundMark x1="41722" y1="89652" x2="36750" y2="79951"/>
                        <a14:backgroundMark x1="32747" y1="77284" x2="36386" y2="70331"/>
                        <a14:backgroundMark x1="61128" y1="27162" x2="61431" y2="20210"/>
                        <a14:backgroundMark x1="24621" y1="28294" x2="26380" y2="36702"/>
                        <a14:backgroundMark x1="43238" y1="65481" x2="46210" y2="64349"/>
                        <a14:backgroundMark x1="62765" y1="24333" x2="63190" y2="20210"/>
                        <a14:backgroundMark x1="60340" y1="31528" x2="61552" y2="286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44121">
            <a:off x="7560313" y="1059499"/>
            <a:ext cx="1401365" cy="1051024"/>
          </a:xfrm>
          <a:prstGeom prst="rect">
            <a:avLst/>
          </a:prstGeom>
        </p:spPr>
      </p:pic>
      <p:sp>
        <p:nvSpPr>
          <p:cNvPr id="1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l"/>
            </a:pPr>
            <a:r>
              <a:rPr lang="en-US" altLang="ja-JP" sz="2400" dirty="0" smtClean="0"/>
              <a:t>3</a:t>
            </a:r>
            <a:r>
              <a:rPr lang="ja-JP" altLang="en-US" sz="2400" dirty="0" smtClean="0"/>
              <a:t>（</a:t>
            </a:r>
            <a:r>
              <a:rPr lang="en-US" altLang="ja-JP" sz="2400" dirty="0" smtClean="0"/>
              <a:t>+1</a:t>
            </a:r>
            <a:r>
              <a:rPr lang="ja-JP" altLang="en-US" sz="2400" dirty="0" smtClean="0"/>
              <a:t>）軸目標モーメントから各モータの必要力への変換</a:t>
            </a:r>
            <a:endParaRPr lang="en-US" altLang="ja-JP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テキスト ボックス 103"/>
              <p:cNvSpPr txBox="1"/>
              <p:nvPr/>
            </p:nvSpPr>
            <p:spPr>
              <a:xfrm>
                <a:off x="3355009" y="3287130"/>
                <a:ext cx="3244414" cy="3712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ja-JP" altLang="en-US" dirty="0"/>
                        <m:t>（</m:t>
                      </m:r>
                      <m:r>
                        <a:rPr lang="ja-JP" altLang="en-US" i="1" dirty="0">
                          <a:latin typeface="Cambria Math" panose="02040503050406030204" pitchFamily="18" charset="0"/>
                        </a:rPr>
                        <m:t>③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ja-JP" altLang="en-US" i="1" dirty="0">
                          <a:latin typeface="Cambria Math" panose="02040503050406030204" pitchFamily="18" charset="0"/>
                        </a:rPr>
                        <m:t>①</m:t>
                      </m:r>
                      <m:r>
                        <m:rPr>
                          <m:nor/>
                        </m:rPr>
                        <a:rPr lang="ja-JP" altLang="en-US" dirty="0"/>
                        <m:t>）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④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4" name="テキスト ボックス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009" y="3287130"/>
                <a:ext cx="3244414" cy="371255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テキスト ボックス 104"/>
              <p:cNvSpPr txBox="1"/>
              <p:nvPr/>
            </p:nvSpPr>
            <p:spPr>
              <a:xfrm>
                <a:off x="3353406" y="2570065"/>
                <a:ext cx="3247620" cy="3712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ja-JP" altLang="en-US" dirty="0"/>
                        <m:t>（</m:t>
                      </m:r>
                      <m:r>
                        <a:rPr lang="ja-JP" altLang="en-US" i="1" dirty="0"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ja-JP" altLang="en-US" i="1" dirty="0">
                          <a:latin typeface="Cambria Math" panose="02040503050406030204" pitchFamily="18" charset="0"/>
                        </a:rPr>
                        <m:t>③</m:t>
                      </m:r>
                      <m:r>
                        <m:rPr>
                          <m:nor/>
                        </m:rPr>
                        <a:rPr lang="ja-JP" altLang="en-US" dirty="0"/>
                        <m:t>）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④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①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5" name="テキスト ボックス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406" y="2570065"/>
                <a:ext cx="3247620" cy="371255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/>
              <p:cNvSpPr txBox="1"/>
              <p:nvPr/>
            </p:nvSpPr>
            <p:spPr>
              <a:xfrm>
                <a:off x="3353405" y="2946319"/>
                <a:ext cx="3204339" cy="3712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ja-JP" altLang="en-US" dirty="0"/>
                        <m:t>（</m:t>
                      </m:r>
                      <m:r>
                        <a:rPr lang="ja-JP" altLang="en-US" i="1" dirty="0">
                          <a:latin typeface="Cambria Math" panose="02040503050406030204" pitchFamily="18" charset="0"/>
                        </a:rPr>
                        <m:t>③＋④</m:t>
                      </m:r>
                      <m:r>
                        <m:rPr>
                          <m:nor/>
                        </m:rPr>
                        <a:rPr lang="ja-JP" altLang="en-US" dirty="0"/>
                        <m:t>）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①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6" name="テキスト ボックス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405" y="2946319"/>
                <a:ext cx="3204339" cy="371255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/>
              <p:cNvSpPr txBox="1"/>
              <p:nvPr/>
            </p:nvSpPr>
            <p:spPr>
              <a:xfrm>
                <a:off x="3353405" y="3666437"/>
                <a:ext cx="3567580" cy="3712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𝑇𝑡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①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③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④）</m:t>
                      </m:r>
                      <m:r>
                        <m:rPr>
                          <m:nor/>
                        </m:rPr>
                        <a:rPr lang="en-US" altLang="ja-JP" dirty="0"/>
                        <m:t>―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7" name="テキスト ボックス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405" y="3666437"/>
                <a:ext cx="3567580" cy="371255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テキスト ボックス 107"/>
          <p:cNvSpPr txBox="1"/>
          <p:nvPr/>
        </p:nvSpPr>
        <p:spPr>
          <a:xfrm>
            <a:off x="1110346" y="2534539"/>
            <a:ext cx="2299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Pitch</a:t>
            </a:r>
            <a:r>
              <a:rPr kumimoji="1" lang="ja-JP" altLang="en-US" sz="2400" dirty="0" smtClean="0"/>
              <a:t>軸</a:t>
            </a:r>
            <a:endParaRPr kumimoji="1" lang="en-US" altLang="ja-JP" sz="2400" dirty="0" smtClean="0"/>
          </a:p>
          <a:p>
            <a:r>
              <a:rPr lang="en-US" altLang="ja-JP" sz="2400" dirty="0" smtClean="0"/>
              <a:t>Roll</a:t>
            </a:r>
            <a:r>
              <a:rPr lang="ja-JP" altLang="en-US" sz="2400" dirty="0" smtClean="0"/>
              <a:t>軸</a:t>
            </a:r>
            <a:endParaRPr lang="en-US" altLang="ja-JP" sz="2400" dirty="0" smtClean="0"/>
          </a:p>
          <a:p>
            <a:r>
              <a:rPr lang="en-US" altLang="ja-JP" sz="2400" dirty="0" smtClean="0"/>
              <a:t>Yaw</a:t>
            </a:r>
            <a:r>
              <a:rPr lang="ja-JP" altLang="en-US" sz="2400" dirty="0" smtClean="0"/>
              <a:t>軸</a:t>
            </a:r>
            <a:endParaRPr lang="en-US" altLang="ja-JP" sz="2400" dirty="0" smtClean="0"/>
          </a:p>
          <a:p>
            <a:r>
              <a:rPr lang="en-US" altLang="ja-JP" sz="2400" dirty="0" smtClean="0"/>
              <a:t>Throttle</a:t>
            </a:r>
            <a:r>
              <a:rPr lang="ja-JP" altLang="en-US" sz="2400" dirty="0" smtClean="0"/>
              <a:t>方向</a:t>
            </a:r>
            <a:endParaRPr lang="ja-JP" altLang="en-US" sz="2400" dirty="0"/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6566817" y="2385399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＊右</a:t>
            </a:r>
            <a:r>
              <a:rPr kumimoji="1" lang="ja-JP" altLang="en-US" dirty="0" smtClean="0"/>
              <a:t>ねじ</a:t>
            </a:r>
            <a:r>
              <a:rPr lang="ja-JP" altLang="en-US" dirty="0" smtClean="0"/>
              <a:t>の方向</a:t>
            </a:r>
            <a:r>
              <a:rPr kumimoji="1" lang="ja-JP" altLang="en-US" dirty="0" smtClean="0"/>
              <a:t>を正</a:t>
            </a:r>
            <a:endParaRPr kumimoji="1" lang="ja-JP" altLang="en-US" dirty="0"/>
          </a:p>
        </p:txBody>
      </p:sp>
      <p:sp>
        <p:nvSpPr>
          <p:cNvPr id="113" name="正方形/長方形 112"/>
          <p:cNvSpPr/>
          <p:nvPr/>
        </p:nvSpPr>
        <p:spPr>
          <a:xfrm>
            <a:off x="822958" y="4212572"/>
            <a:ext cx="18854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 smtClean="0"/>
              <a:t>各モータ必要力</a:t>
            </a:r>
            <a:endParaRPr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テキスト ボックス 113"/>
              <p:cNvSpPr txBox="1"/>
              <p:nvPr/>
            </p:nvSpPr>
            <p:spPr>
              <a:xfrm>
                <a:off x="1071154" y="4908838"/>
                <a:ext cx="4156330" cy="3712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②＝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𝑃𝑡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𝑅𝑡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𝑌𝑡</m:t>
                          </m:r>
                        </m:sub>
                      </m:sSub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＋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𝑇𝑡</m:t>
                          </m:r>
                        </m:sub>
                      </m:sSub>
                      <m:r>
                        <a:rPr lang="ja-JP" altLang="en-US" i="1">
                          <a:latin typeface="Cambria Math" panose="02040503050406030204" pitchFamily="18" charset="0"/>
                        </a:rPr>
                        <m:t>－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𝑚𝑔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)/4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4" name="テキスト ボックス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154" y="4908838"/>
                <a:ext cx="4156330" cy="371255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テキスト ボックス 114"/>
              <p:cNvSpPr txBox="1"/>
              <p:nvPr/>
            </p:nvSpPr>
            <p:spPr>
              <a:xfrm>
                <a:off x="1071153" y="5288160"/>
                <a:ext cx="4201214" cy="3712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③＝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𝑃𝑡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𝑅𝑡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𝑌𝑡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𝑇𝑡</m:t>
                          </m:r>
                        </m:sub>
                      </m:sSub>
                      <m:r>
                        <a:rPr lang="ja-JP" altLang="en-US" i="1">
                          <a:latin typeface="Cambria Math" panose="02040503050406030204" pitchFamily="18" charset="0"/>
                        </a:rPr>
                        <m:t>＋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𝑚𝑔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5" name="テキスト ボックス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153" y="5288160"/>
                <a:ext cx="4201214" cy="371255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/>
              <p:cNvSpPr txBox="1"/>
              <p:nvPr/>
            </p:nvSpPr>
            <p:spPr>
              <a:xfrm>
                <a:off x="1071154" y="5659300"/>
                <a:ext cx="4374339" cy="3712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④＝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𝑃𝑡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𝑅𝑡</m:t>
                          </m:r>
                        </m:sub>
                      </m:sSub>
                      <m:r>
                        <a:rPr lang="ja-JP" altLang="en-US" i="1">
                          <a:latin typeface="Cambria Math" panose="02040503050406030204" pitchFamily="18" charset="0"/>
                        </a:rPr>
                        <m:t>－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𝑌𝑡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𝑇𝑡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𝑚𝑔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)/4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6" name="テキスト ボックス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154" y="5659300"/>
                <a:ext cx="4374339" cy="371255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テキスト ボックス 116"/>
              <p:cNvSpPr txBox="1"/>
              <p:nvPr/>
            </p:nvSpPr>
            <p:spPr>
              <a:xfrm>
                <a:off x="1071154" y="4541487"/>
                <a:ext cx="4438459" cy="3712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①＝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－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𝑃𝑡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𝑅𝑡</m:t>
                          </m:r>
                        </m:sub>
                      </m:sSub>
                      <m:r>
                        <a:rPr lang="ja-JP" altLang="en-US" i="1">
                          <a:latin typeface="Cambria Math" panose="02040503050406030204" pitchFamily="18" charset="0"/>
                        </a:rPr>
                        <m:t>＋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𝑌𝑡</m:t>
                          </m:r>
                        </m:sub>
                      </m:sSub>
                      <m:r>
                        <a:rPr lang="ja-JP" altLang="en-US" i="1">
                          <a:latin typeface="Cambria Math" panose="02040503050406030204" pitchFamily="18" charset="0"/>
                        </a:rPr>
                        <m:t>＋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𝑇𝑡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𝑚𝑔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)/4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7" name="テキスト ボックス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154" y="4541487"/>
                <a:ext cx="4438459" cy="371255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8" name="図形グループ 117"/>
          <p:cNvGrpSpPr/>
          <p:nvPr/>
        </p:nvGrpSpPr>
        <p:grpSpPr>
          <a:xfrm>
            <a:off x="6126480" y="4383502"/>
            <a:ext cx="1554480" cy="1647053"/>
            <a:chOff x="3853875" y="1089106"/>
            <a:chExt cx="3645897" cy="4694468"/>
          </a:xfrm>
        </p:grpSpPr>
        <p:grpSp>
          <p:nvGrpSpPr>
            <p:cNvPr id="140" name="グループ化 12"/>
            <p:cNvGrpSpPr/>
            <p:nvPr/>
          </p:nvGrpSpPr>
          <p:grpSpPr>
            <a:xfrm>
              <a:off x="3853875" y="1339917"/>
              <a:ext cx="3645897" cy="4192845"/>
              <a:chOff x="2639030" y="1241304"/>
              <a:chExt cx="3645897" cy="4192845"/>
            </a:xfrm>
          </p:grpSpPr>
          <p:grpSp>
            <p:nvGrpSpPr>
              <p:cNvPr id="149" name="グループ化 10"/>
              <p:cNvGrpSpPr/>
              <p:nvPr/>
            </p:nvGrpSpPr>
            <p:grpSpPr>
              <a:xfrm>
                <a:off x="2639030" y="1241304"/>
                <a:ext cx="3645897" cy="4192845"/>
                <a:chOff x="1228241" y="209338"/>
                <a:chExt cx="6008246" cy="6909587"/>
              </a:xfrm>
            </p:grpSpPr>
            <p:sp>
              <p:nvSpPr>
                <p:cNvPr id="151" name="角丸四角形 150"/>
                <p:cNvSpPr/>
                <p:nvPr/>
              </p:nvSpPr>
              <p:spPr>
                <a:xfrm>
                  <a:off x="3200400" y="2181497"/>
                  <a:ext cx="2063931" cy="2965269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/>
                </a:p>
              </p:txBody>
            </p:sp>
            <p:sp>
              <p:nvSpPr>
                <p:cNvPr id="152" name="角丸四角形 151"/>
                <p:cNvSpPr/>
                <p:nvPr/>
              </p:nvSpPr>
              <p:spPr>
                <a:xfrm rot="2700000">
                  <a:off x="5408022" y="979715"/>
                  <a:ext cx="478971" cy="1693817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/>
                </a:p>
              </p:txBody>
            </p:sp>
            <p:sp>
              <p:nvSpPr>
                <p:cNvPr id="153" name="角丸四角形 152"/>
                <p:cNvSpPr/>
                <p:nvPr/>
              </p:nvSpPr>
              <p:spPr>
                <a:xfrm rot="2700000">
                  <a:off x="2577736" y="4654732"/>
                  <a:ext cx="478971" cy="1693817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/>
                </a:p>
              </p:txBody>
            </p:sp>
            <p:sp>
              <p:nvSpPr>
                <p:cNvPr id="154" name="角丸四角形 153"/>
                <p:cNvSpPr/>
                <p:nvPr/>
              </p:nvSpPr>
              <p:spPr>
                <a:xfrm rot="-2700000">
                  <a:off x="2577735" y="979713"/>
                  <a:ext cx="478971" cy="1693817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/>
                </a:p>
              </p:txBody>
            </p:sp>
            <p:sp>
              <p:nvSpPr>
                <p:cNvPr id="155" name="角丸四角形 154"/>
                <p:cNvSpPr/>
                <p:nvPr/>
              </p:nvSpPr>
              <p:spPr>
                <a:xfrm rot="-2700000">
                  <a:off x="5408023" y="4654732"/>
                  <a:ext cx="478971" cy="1693817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/>
                </a:p>
              </p:txBody>
            </p:sp>
            <p:sp>
              <p:nvSpPr>
                <p:cNvPr id="156" name="フローチャート: 結合子 155"/>
                <p:cNvSpPr/>
                <p:nvPr/>
              </p:nvSpPr>
              <p:spPr>
                <a:xfrm>
                  <a:off x="1228241" y="209338"/>
                  <a:ext cx="1972159" cy="1972159"/>
                </a:xfrm>
                <a:prstGeom prst="flowChartConnector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/>
                </a:p>
              </p:txBody>
            </p:sp>
            <p:sp>
              <p:nvSpPr>
                <p:cNvPr id="157" name="フローチャート: 結合子 156"/>
                <p:cNvSpPr/>
                <p:nvPr/>
              </p:nvSpPr>
              <p:spPr>
                <a:xfrm>
                  <a:off x="5264328" y="209338"/>
                  <a:ext cx="1972159" cy="1972159"/>
                </a:xfrm>
                <a:prstGeom prst="flowChartConnector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/>
                </a:p>
              </p:txBody>
            </p:sp>
            <p:sp>
              <p:nvSpPr>
                <p:cNvPr id="158" name="フローチャート: 結合子 157"/>
                <p:cNvSpPr/>
                <p:nvPr/>
              </p:nvSpPr>
              <p:spPr>
                <a:xfrm>
                  <a:off x="5264327" y="5146766"/>
                  <a:ext cx="1972159" cy="1972159"/>
                </a:xfrm>
                <a:prstGeom prst="flowChartConnector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/>
                </a:p>
              </p:txBody>
            </p:sp>
            <p:sp>
              <p:nvSpPr>
                <p:cNvPr id="159" name="フローチャート: 結合子 158"/>
                <p:cNvSpPr/>
                <p:nvPr/>
              </p:nvSpPr>
              <p:spPr>
                <a:xfrm>
                  <a:off x="1228241" y="5146766"/>
                  <a:ext cx="1972159" cy="1972159"/>
                </a:xfrm>
                <a:prstGeom prst="flowChartConnector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/>
                </a:p>
              </p:txBody>
            </p:sp>
          </p:grpSp>
          <p:sp>
            <p:nvSpPr>
              <p:cNvPr id="150" name="角丸四角形 149"/>
              <p:cNvSpPr/>
              <p:nvPr/>
            </p:nvSpPr>
            <p:spPr>
              <a:xfrm>
                <a:off x="3993201" y="2566672"/>
                <a:ext cx="937556" cy="1542109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/>
              </a:p>
            </p:txBody>
          </p:sp>
        </p:grpSp>
        <p:sp>
          <p:nvSpPr>
            <p:cNvPr id="141" name="円弧 140"/>
            <p:cNvSpPr/>
            <p:nvPr/>
          </p:nvSpPr>
          <p:spPr>
            <a:xfrm rot="10800000">
              <a:off x="3871613" y="4563327"/>
              <a:ext cx="1125596" cy="1196738"/>
            </a:xfrm>
            <a:prstGeom prst="arc">
              <a:avLst>
                <a:gd name="adj1" fmla="val 13634487"/>
                <a:gd name="adj2" fmla="val 18805023"/>
              </a:avLst>
            </a:prstGeom>
            <a:ln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142" name="円弧 141"/>
            <p:cNvSpPr/>
            <p:nvPr/>
          </p:nvSpPr>
          <p:spPr>
            <a:xfrm>
              <a:off x="6338605" y="1089106"/>
              <a:ext cx="1125596" cy="1196738"/>
            </a:xfrm>
            <a:prstGeom prst="arc">
              <a:avLst>
                <a:gd name="adj1" fmla="val 13634487"/>
                <a:gd name="adj2" fmla="val 18805023"/>
              </a:avLst>
            </a:prstGeom>
            <a:ln>
              <a:head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143" name="円弧 142"/>
            <p:cNvSpPr/>
            <p:nvPr/>
          </p:nvSpPr>
          <p:spPr>
            <a:xfrm rot="10800000">
              <a:off x="6374176" y="4586836"/>
              <a:ext cx="1125596" cy="1196738"/>
            </a:xfrm>
            <a:prstGeom prst="arc">
              <a:avLst>
                <a:gd name="adj1" fmla="val 13634487"/>
                <a:gd name="adj2" fmla="val 18805023"/>
              </a:avLst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144" name="円弧 143"/>
            <p:cNvSpPr/>
            <p:nvPr/>
          </p:nvSpPr>
          <p:spPr>
            <a:xfrm>
              <a:off x="3877113" y="1124572"/>
              <a:ext cx="1125596" cy="1196738"/>
            </a:xfrm>
            <a:prstGeom prst="arc">
              <a:avLst>
                <a:gd name="adj1" fmla="val 13634487"/>
                <a:gd name="adj2" fmla="val 18805023"/>
              </a:avLst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145" name="テキスト ボックス 144"/>
            <p:cNvSpPr txBox="1"/>
            <p:nvPr/>
          </p:nvSpPr>
          <p:spPr>
            <a:xfrm>
              <a:off x="6376195" y="1389303"/>
              <a:ext cx="1035000" cy="1135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600" dirty="0" smtClean="0"/>
                <a:t>②</a:t>
              </a:r>
              <a:endParaRPr kumimoji="1" lang="ja-JP" altLang="en-US" sz="1600" dirty="0"/>
            </a:p>
          </p:txBody>
        </p:sp>
        <p:sp>
          <p:nvSpPr>
            <p:cNvPr id="146" name="テキスト ボックス 145"/>
            <p:cNvSpPr txBox="1"/>
            <p:nvPr/>
          </p:nvSpPr>
          <p:spPr>
            <a:xfrm>
              <a:off x="3934742" y="1384908"/>
              <a:ext cx="1035000" cy="1135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600" dirty="0" smtClean="0"/>
                <a:t>③</a:t>
              </a:r>
              <a:endParaRPr kumimoji="1" lang="ja-JP" altLang="en-US" sz="1600" dirty="0"/>
            </a:p>
          </p:txBody>
        </p:sp>
        <p:sp>
          <p:nvSpPr>
            <p:cNvPr id="147" name="テキスト ボックス 146"/>
            <p:cNvSpPr txBox="1"/>
            <p:nvPr/>
          </p:nvSpPr>
          <p:spPr>
            <a:xfrm>
              <a:off x="3916908" y="4470371"/>
              <a:ext cx="1035000" cy="1135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600" dirty="0" smtClean="0"/>
                <a:t>④</a:t>
              </a:r>
              <a:endParaRPr kumimoji="1" lang="ja-JP" altLang="en-US" sz="1600" dirty="0"/>
            </a:p>
          </p:txBody>
        </p:sp>
        <p:sp>
          <p:nvSpPr>
            <p:cNvPr id="148" name="テキスト ボックス 147"/>
            <p:cNvSpPr txBox="1"/>
            <p:nvPr/>
          </p:nvSpPr>
          <p:spPr>
            <a:xfrm>
              <a:off x="6342276" y="4402852"/>
              <a:ext cx="1035000" cy="1135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600" dirty="0" smtClean="0"/>
                <a:t>①</a:t>
              </a:r>
              <a:endParaRPr kumimoji="1" lang="ja-JP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3671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707266" cy="4266968"/>
          </a:xfrm>
        </p:spPr>
        <p:txBody>
          <a:bodyPr>
            <a:noAutofit/>
          </a:bodyPr>
          <a:lstStyle/>
          <a:p>
            <a:pPr marL="385754" indent="-385754">
              <a:buFont typeface="+mj-lt"/>
              <a:buAutoNum type="arabicPeriod"/>
            </a:pPr>
            <a:r>
              <a:rPr lang="ja-JP" altLang="en-US" sz="2800" dirty="0"/>
              <a:t>テーマ・</a:t>
            </a:r>
            <a:r>
              <a:rPr lang="ja-JP" altLang="en-US" sz="2800" dirty="0" smtClean="0"/>
              <a:t>目標</a:t>
            </a:r>
            <a:endParaRPr lang="en-US" altLang="ja-JP" sz="2800" dirty="0"/>
          </a:p>
          <a:p>
            <a:pPr marL="385754" indent="-385754">
              <a:buFont typeface="+mj-lt"/>
              <a:buAutoNum type="arabicPeriod"/>
            </a:pPr>
            <a:r>
              <a:rPr lang="en-US" altLang="ja-JP" sz="2800" dirty="0"/>
              <a:t>ESS</a:t>
            </a:r>
            <a:r>
              <a:rPr lang="ja-JP" altLang="en-US" sz="2800" dirty="0"/>
              <a:t>ロボットチャレンジに</a:t>
            </a:r>
            <a:r>
              <a:rPr lang="ja-JP" altLang="en-US" sz="2800" dirty="0" smtClean="0"/>
              <a:t>ついて</a:t>
            </a:r>
            <a:endParaRPr lang="en-US" altLang="ja-JP" sz="2800" dirty="0"/>
          </a:p>
          <a:p>
            <a:pPr marL="385754" indent="-385754">
              <a:buFont typeface="+mj-lt"/>
              <a:buAutoNum type="arabicPeriod"/>
            </a:pPr>
            <a:r>
              <a:rPr lang="ja-JP" altLang="en-US" sz="2800" dirty="0"/>
              <a:t>これまでの取り組み</a:t>
            </a:r>
            <a:endParaRPr lang="en-US" altLang="ja-JP" sz="2800" dirty="0"/>
          </a:p>
          <a:p>
            <a:pPr marL="385754" indent="-385754">
              <a:buFont typeface="+mj-lt"/>
              <a:buAutoNum type="arabicPeriod"/>
            </a:pPr>
            <a:r>
              <a:rPr lang="ja-JP" altLang="en-US" sz="2800" dirty="0" smtClean="0"/>
              <a:t>現在の状態</a:t>
            </a:r>
            <a:endParaRPr lang="en-US" altLang="ja-JP" sz="2800" dirty="0" smtClean="0"/>
          </a:p>
          <a:p>
            <a:pPr marL="385754" indent="-385754">
              <a:buFont typeface="+mj-lt"/>
              <a:buAutoNum type="arabicPeriod"/>
            </a:pPr>
            <a:r>
              <a:rPr lang="ja-JP" altLang="en-US" sz="2800" dirty="0" smtClean="0"/>
              <a:t>今後の制御方針</a:t>
            </a:r>
            <a:endParaRPr lang="en-US" altLang="ja-JP" sz="2800" dirty="0" smtClean="0"/>
          </a:p>
          <a:p>
            <a:pPr marL="385754" indent="-385754">
              <a:buFont typeface="+mj-lt"/>
              <a:buAutoNum type="arabicPeriod"/>
            </a:pPr>
            <a:r>
              <a:rPr lang="en-US" altLang="ja-JP" sz="2800" dirty="0" smtClean="0"/>
              <a:t>KPT</a:t>
            </a:r>
            <a:endParaRPr lang="en-US" altLang="ja-JP" sz="2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04" b="97979" l="9400" r="87326">
                        <a14:foregroundMark x1="18193" y1="25950" x2="18193" y2="25950"/>
                        <a14:foregroundMark x1="30321" y1="15683" x2="30321" y2="15683"/>
                        <a14:foregroundMark x1="34203" y1="39774" x2="34203" y2="39774"/>
                        <a14:foregroundMark x1="33960" y1="61681" x2="33960" y2="61681"/>
                        <a14:foregroundMark x1="34081" y1="58610" x2="34081" y2="58610"/>
                        <a14:foregroundMark x1="62098" y1="10509" x2="62098" y2="10509"/>
                        <a14:foregroundMark x1="65312" y1="60792" x2="65312" y2="60792"/>
                        <a14:foregroundMark x1="64767" y1="63298" x2="64767" y2="63298"/>
                        <a14:foregroundMark x1="63554" y1="35812" x2="63554" y2="38723"/>
                        <a14:foregroundMark x1="62644" y1="39046" x2="67314" y2="36540"/>
                        <a14:foregroundMark x1="62887" y1="60226" x2="65434" y2="64753"/>
                        <a14:foregroundMark x1="32323" y1="65966" x2="36628" y2="59175"/>
                        <a14:foregroundMark x1="30564" y1="63622" x2="34991" y2="55376"/>
                        <a14:foregroundMark x1="30139" y1="37753" x2="35537" y2="46241"/>
                        <a14:foregroundMark x1="31534" y1="34762" x2="38811" y2="41390"/>
                        <a14:foregroundMark x1="65191" y1="33306" x2="67738" y2="22555"/>
                        <a14:foregroundMark x1="67495" y1="22150" x2="62887" y2="36378"/>
                        <a14:foregroundMark x1="30139" y1="63864" x2="35173" y2="54325"/>
                        <a14:foregroundMark x1="29776" y1="64511" x2="35719" y2="52870"/>
                        <a14:foregroundMark x1="27471" y1="24495" x2="32080" y2="40340"/>
                        <a14:foregroundMark x1="26925" y1="76233" x2="32080" y2="63137"/>
                        <a14:foregroundMark x1="29654" y1="36863" x2="29776" y2="32417"/>
                        <a14:foregroundMark x1="28927" y1="37429" x2="31110" y2="31124"/>
                        <a14:foregroundMark x1="30139" y1="34762" x2="26562" y2="24495"/>
                        <a14:foregroundMark x1="70467" y1="77122" x2="65979" y2="64349"/>
                        <a14:foregroundMark x1="62644" y1="33872" x2="67738" y2="19321"/>
                        <a14:foregroundMark x1="61431" y1="34519" x2="65191" y2="35651"/>
                        <a14:foregroundMark x1="60764" y1="36378" x2="63675" y2="39774"/>
                        <a14:foregroundMark x1="29654" y1="62247" x2="36386" y2="50202"/>
                        <a14:foregroundMark x1="29776" y1="37591" x2="36750" y2="51091"/>
                        <a14:foregroundMark x1="56822" y1="40097" x2="56822" y2="40097"/>
                        <a14:foregroundMark x1="44148" y1="37591" x2="44148" y2="37591"/>
                        <a14:foregroundMark x1="41237" y1="37753" x2="41237" y2="37753"/>
                        <a14:foregroundMark x1="43238" y1="38157" x2="43238" y2="38157"/>
                        <a14:foregroundMark x1="48090" y1="35085" x2="48514" y2="35085"/>
                        <a14:foregroundMark x1="47544" y1="35651" x2="47544" y2="35651"/>
                        <a14:foregroundMark x1="56458" y1="60954" x2="56458" y2="60954"/>
                        <a14:foregroundMark x1="59127" y1="37591" x2="63554" y2="31124"/>
                        <a14:foregroundMark x1="56580" y1="41714" x2="65434" y2="24495"/>
                        <a14:foregroundMark x1="66404" y1="27405" x2="66404" y2="26839"/>
                        <a14:foregroundMark x1="63554" y1="26839" x2="67738" y2="16249"/>
                        <a14:foregroundMark x1="30564" y1="41956" x2="35415" y2="34196"/>
                        <a14:backgroundMark x1="44694" y1="89167" x2="44694" y2="89167"/>
                        <a14:backgroundMark x1="46089" y1="80194" x2="54942" y2="77445"/>
                        <a14:backgroundMark x1="39721" y1="82134" x2="43663" y2="82134"/>
                        <a14:backgroundMark x1="41722" y1="89652" x2="36750" y2="79951"/>
                        <a14:backgroundMark x1="32747" y1="77284" x2="36386" y2="70331"/>
                        <a14:backgroundMark x1="61128" y1="27162" x2="61431" y2="20210"/>
                        <a14:backgroundMark x1="24621" y1="28294" x2="26380" y2="36702"/>
                        <a14:backgroundMark x1="43238" y1="65481" x2="46210" y2="64349"/>
                        <a14:backgroundMark x1="62765" y1="24333" x2="63190" y2="20210"/>
                        <a14:backgroundMark x1="60340" y1="31528" x2="61552" y2="286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44121">
            <a:off x="7560313" y="1059499"/>
            <a:ext cx="1401365" cy="105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76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 smtClean="0"/>
              <a:t>PBL3</a:t>
            </a:r>
            <a:r>
              <a:rPr kumimoji="1" lang="ja-JP" altLang="en-US" dirty="0" smtClean="0"/>
              <a:t>の</a:t>
            </a:r>
            <a:r>
              <a:rPr lang="ja-JP" altLang="en-US" dirty="0"/>
              <a:t>目標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93018" y="2674805"/>
            <a:ext cx="7673743" cy="949403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17152" y="2487656"/>
            <a:ext cx="172906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70C0"/>
                </a:solidFill>
              </a:rPr>
              <a:t>PBL3</a:t>
            </a:r>
            <a:r>
              <a:rPr lang="ja-JP" altLang="en-US" sz="2400" dirty="0">
                <a:solidFill>
                  <a:srgbClr val="0070C0"/>
                </a:solidFill>
              </a:rPr>
              <a:t>の目標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12643" y="3033386"/>
            <a:ext cx="6394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ホバリング・自動制御の実装</a:t>
            </a:r>
          </a:p>
        </p:txBody>
      </p:sp>
      <p:sp>
        <p:nvSpPr>
          <p:cNvPr id="8" name="1 つの角を切り取った四角形 7"/>
          <p:cNvSpPr/>
          <p:nvPr/>
        </p:nvSpPr>
        <p:spPr>
          <a:xfrm>
            <a:off x="498764" y="3830548"/>
            <a:ext cx="3934691" cy="1751103"/>
          </a:xfrm>
          <a:prstGeom prst="snip1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9" name="1 つの角を切り取った四角形 8"/>
          <p:cNvSpPr/>
          <p:nvPr/>
        </p:nvSpPr>
        <p:spPr>
          <a:xfrm>
            <a:off x="4594861" y="3830548"/>
            <a:ext cx="3934691" cy="1751103"/>
          </a:xfrm>
          <a:prstGeom prst="snip1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98764" y="4443337"/>
            <a:ext cx="378921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100" dirty="0"/>
              <a:t>コントローラ操作時のログ取得</a:t>
            </a:r>
            <a:endParaRPr lang="en-US" altLang="ja-JP" sz="2100" dirty="0"/>
          </a:p>
          <a:p>
            <a:pPr algn="ctr"/>
            <a:r>
              <a:rPr lang="ja-JP" altLang="en-US" sz="2100" dirty="0"/>
              <a:t>＆</a:t>
            </a:r>
            <a:endParaRPr lang="en-US" altLang="ja-JP" sz="2100" dirty="0"/>
          </a:p>
          <a:p>
            <a:pPr algn="ctr"/>
            <a:r>
              <a:rPr lang="ja-JP" altLang="en-US" sz="2100" dirty="0"/>
              <a:t>強化学習による使用ログの選定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722313" y="3982788"/>
            <a:ext cx="229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案</a:t>
            </a:r>
            <a:r>
              <a:rPr lang="en-US" altLang="ja-JP" dirty="0" smtClean="0"/>
              <a:t>B</a:t>
            </a:r>
            <a:r>
              <a:rPr lang="ja-JP" altLang="en-US" dirty="0" smtClean="0"/>
              <a:t>：</a:t>
            </a:r>
            <a:endParaRPr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93017" y="4037050"/>
            <a:ext cx="229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案</a:t>
            </a:r>
            <a:r>
              <a:rPr lang="en-US" altLang="ja-JP" dirty="0" smtClean="0"/>
              <a:t>A</a:t>
            </a:r>
            <a:r>
              <a:rPr lang="ja-JP" altLang="en-US" dirty="0" smtClean="0"/>
              <a:t>：</a:t>
            </a:r>
            <a:endParaRPr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67596" y="4435971"/>
            <a:ext cx="378921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100" dirty="0"/>
              <a:t>Pitch</a:t>
            </a:r>
            <a:r>
              <a:rPr lang="ja-JP" altLang="en-US" sz="2100" dirty="0"/>
              <a:t>・</a:t>
            </a:r>
            <a:r>
              <a:rPr lang="en-US" altLang="ja-JP" sz="2100" dirty="0"/>
              <a:t>Roll</a:t>
            </a:r>
            <a:r>
              <a:rPr lang="ja-JP" altLang="en-US" sz="2100" dirty="0"/>
              <a:t>・</a:t>
            </a:r>
            <a:r>
              <a:rPr lang="en-US" altLang="ja-JP" sz="2100" dirty="0"/>
              <a:t>Yaw</a:t>
            </a:r>
            <a:r>
              <a:rPr lang="ja-JP" altLang="en-US" sz="2100" dirty="0"/>
              <a:t>のゲイン調整</a:t>
            </a:r>
            <a:r>
              <a:rPr lang="en-US" altLang="ja-JP" sz="2100" dirty="0"/>
              <a:t/>
            </a:r>
            <a:br>
              <a:rPr lang="en-US" altLang="ja-JP" sz="2100" dirty="0"/>
            </a:br>
            <a:r>
              <a:rPr lang="ja-JP" altLang="en-US" sz="2100" dirty="0"/>
              <a:t>＆</a:t>
            </a:r>
            <a:r>
              <a:rPr lang="en-US" altLang="ja-JP" sz="2100" dirty="0"/>
              <a:t/>
            </a:r>
            <a:br>
              <a:rPr lang="en-US" altLang="ja-JP" sz="2100" dirty="0"/>
            </a:br>
            <a:r>
              <a:rPr lang="ja-JP" altLang="en-US" sz="2100" dirty="0"/>
              <a:t>モーター出力の計算</a:t>
            </a:r>
            <a:endParaRPr lang="en-US" altLang="ja-JP" sz="2100" dirty="0"/>
          </a:p>
        </p:txBody>
      </p:sp>
    </p:spTree>
    <p:extLst>
      <p:ext uri="{BB962C8B-B14F-4D97-AF65-F5344CB8AC3E}">
        <p14:creationId xmlns:p14="http://schemas.microsoft.com/office/powerpoint/2010/main" val="2758884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dirty="0" smtClean="0"/>
              <a:t>PBL3</a:t>
            </a:r>
            <a:r>
              <a:rPr lang="ja-JP" altLang="en-US" dirty="0" smtClean="0"/>
              <a:t>の課題（</a:t>
            </a:r>
            <a:r>
              <a:rPr lang="en-US" altLang="ja-JP" dirty="0" smtClean="0"/>
              <a:t>2/3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67146" y="2241551"/>
            <a:ext cx="7999615" cy="32985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325" dirty="0"/>
              <a:t>センサ値のログ取得</a:t>
            </a:r>
            <a:endParaRPr lang="en-US" altLang="ja-JP" sz="2325" dirty="0"/>
          </a:p>
          <a:p>
            <a:pPr marL="0" indent="0">
              <a:buNone/>
            </a:pPr>
            <a:r>
              <a:rPr lang="en-US" altLang="ja-JP" sz="2325" dirty="0"/>
              <a:t>	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325" dirty="0"/>
              <a:t>センサ値から物理量（位置・速度・角速度）の算出</a:t>
            </a:r>
            <a:endParaRPr lang="en-US" altLang="ja-JP" sz="2325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325" dirty="0"/>
              <a:t>相補フィルタの実装</a:t>
            </a:r>
            <a:endParaRPr lang="en-US" altLang="ja-JP" sz="2325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2325" dirty="0"/>
              <a:t>Pitch</a:t>
            </a:r>
            <a:r>
              <a:rPr lang="ja-JP" altLang="en-US" sz="2325" dirty="0"/>
              <a:t>・</a:t>
            </a:r>
            <a:r>
              <a:rPr lang="en-US" altLang="ja-JP" sz="2325" dirty="0"/>
              <a:t>Roll</a:t>
            </a:r>
            <a:r>
              <a:rPr lang="ja-JP" altLang="en-US" sz="2325" dirty="0"/>
              <a:t>・</a:t>
            </a:r>
            <a:r>
              <a:rPr lang="en-US" altLang="ja-JP" sz="2325" dirty="0"/>
              <a:t>Yaw</a:t>
            </a:r>
            <a:r>
              <a:rPr lang="ja-JP" altLang="en-US" sz="2325" dirty="0"/>
              <a:t>の</a:t>
            </a:r>
            <a:r>
              <a:rPr lang="en-US" altLang="ja-JP" sz="2325" dirty="0"/>
              <a:t>PID</a:t>
            </a:r>
            <a:r>
              <a:rPr lang="ja-JP" altLang="en-US" sz="2325" dirty="0"/>
              <a:t>制御の実装</a:t>
            </a:r>
            <a:endParaRPr lang="en-US" altLang="ja-JP" sz="2325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2325" dirty="0"/>
              <a:t>Pitch</a:t>
            </a:r>
            <a:r>
              <a:rPr lang="ja-JP" altLang="en-US" sz="2325" dirty="0"/>
              <a:t>・</a:t>
            </a:r>
            <a:r>
              <a:rPr lang="en-US" altLang="ja-JP" sz="2325" dirty="0"/>
              <a:t>Roll</a:t>
            </a:r>
            <a:r>
              <a:rPr lang="ja-JP" altLang="en-US" sz="2325" dirty="0"/>
              <a:t>・</a:t>
            </a:r>
            <a:r>
              <a:rPr lang="en-US" altLang="ja-JP" sz="2325" dirty="0"/>
              <a:t>Yaw</a:t>
            </a:r>
            <a:r>
              <a:rPr lang="ja-JP" altLang="en-US" sz="2325" dirty="0"/>
              <a:t>のゲイン調整</a:t>
            </a:r>
            <a:endParaRPr lang="en-US" altLang="ja-JP" sz="2325" dirty="0"/>
          </a:p>
        </p:txBody>
      </p:sp>
      <p:sp>
        <p:nvSpPr>
          <p:cNvPr id="4" name="ホームベース 3"/>
          <p:cNvSpPr/>
          <p:nvPr/>
        </p:nvSpPr>
        <p:spPr>
          <a:xfrm>
            <a:off x="7524058" y="2597802"/>
            <a:ext cx="534440" cy="244402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" name="ホームベース 4"/>
          <p:cNvSpPr/>
          <p:nvPr/>
        </p:nvSpPr>
        <p:spPr>
          <a:xfrm>
            <a:off x="7524058" y="2262117"/>
            <a:ext cx="534440" cy="266252"/>
          </a:xfrm>
          <a:prstGeom prst="homePlat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058497" y="2220984"/>
            <a:ext cx="73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案</a:t>
            </a:r>
            <a:r>
              <a:rPr lang="en-US" altLang="ja-JP" dirty="0" smtClean="0"/>
              <a:t>A</a:t>
            </a:r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058496" y="2546877"/>
            <a:ext cx="69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案</a:t>
            </a:r>
            <a:r>
              <a:rPr lang="en-US" altLang="ja-JP" dirty="0" smtClean="0"/>
              <a:t>B</a:t>
            </a:r>
            <a:endParaRPr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7327669" y="2200202"/>
            <a:ext cx="1427018" cy="6929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0" name="ホームベース 9"/>
          <p:cNvSpPr/>
          <p:nvPr/>
        </p:nvSpPr>
        <p:spPr>
          <a:xfrm>
            <a:off x="3492385" y="2300981"/>
            <a:ext cx="534440" cy="266252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2" name="ホームベース 11"/>
          <p:cNvSpPr/>
          <p:nvPr/>
        </p:nvSpPr>
        <p:spPr>
          <a:xfrm>
            <a:off x="4125019" y="2311905"/>
            <a:ext cx="534440" cy="244402"/>
          </a:xfrm>
          <a:prstGeom prst="homePlat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5" name="右矢印 14"/>
          <p:cNvSpPr/>
          <p:nvPr/>
        </p:nvSpPr>
        <p:spPr>
          <a:xfrm>
            <a:off x="678872" y="2744536"/>
            <a:ext cx="457200" cy="25948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6" name="右矢印 15"/>
          <p:cNvSpPr/>
          <p:nvPr/>
        </p:nvSpPr>
        <p:spPr>
          <a:xfrm>
            <a:off x="692209" y="5387042"/>
            <a:ext cx="457200" cy="25948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177117" y="2711271"/>
            <a:ext cx="559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accent2"/>
                </a:solidFill>
              </a:rPr>
              <a:t>クアッドコプタ側</a:t>
            </a:r>
            <a:r>
              <a:rPr lang="ja-JP" altLang="en-US" dirty="0">
                <a:solidFill>
                  <a:schemeClr val="accent2"/>
                </a:solidFill>
              </a:rPr>
              <a:t>から</a:t>
            </a:r>
            <a:r>
              <a:rPr lang="en-US" altLang="ja-JP" dirty="0">
                <a:solidFill>
                  <a:schemeClr val="accent2"/>
                </a:solidFill>
              </a:rPr>
              <a:t>PC</a:t>
            </a:r>
            <a:r>
              <a:rPr lang="ja-JP" altLang="en-US" dirty="0">
                <a:solidFill>
                  <a:schemeClr val="accent2"/>
                </a:solidFill>
              </a:rPr>
              <a:t>へ</a:t>
            </a:r>
            <a:r>
              <a:rPr lang="en-US" altLang="ja-JP" dirty="0">
                <a:solidFill>
                  <a:schemeClr val="accent2"/>
                </a:solidFill>
              </a:rPr>
              <a:t>Bluetooth</a:t>
            </a:r>
            <a:r>
              <a:rPr lang="ja-JP" altLang="en-US" dirty="0">
                <a:solidFill>
                  <a:schemeClr val="accent2"/>
                </a:solidFill>
              </a:rPr>
              <a:t>を使ってログを送る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206125" y="5308152"/>
            <a:ext cx="510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accent2"/>
                </a:solidFill>
              </a:rPr>
              <a:t>クアッドコプタを</a:t>
            </a:r>
            <a:r>
              <a:rPr lang="ja-JP" altLang="en-US" dirty="0">
                <a:solidFill>
                  <a:schemeClr val="accent2"/>
                </a:solidFill>
              </a:rPr>
              <a:t>固定して各軸に関してゲインを調整</a:t>
            </a:r>
          </a:p>
        </p:txBody>
      </p:sp>
      <p:sp>
        <p:nvSpPr>
          <p:cNvPr id="19" name="ホームベース 18"/>
          <p:cNvSpPr/>
          <p:nvPr/>
        </p:nvSpPr>
        <p:spPr>
          <a:xfrm>
            <a:off x="6877513" y="3312170"/>
            <a:ext cx="534440" cy="266252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0" name="ホームベース 19"/>
          <p:cNvSpPr/>
          <p:nvPr/>
        </p:nvSpPr>
        <p:spPr>
          <a:xfrm>
            <a:off x="5048712" y="3890819"/>
            <a:ext cx="534440" cy="266252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1" name="ホームベース 20"/>
          <p:cNvSpPr/>
          <p:nvPr/>
        </p:nvSpPr>
        <p:spPr>
          <a:xfrm>
            <a:off x="5040286" y="4835327"/>
            <a:ext cx="534440" cy="266252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2" name="ホームベース 21"/>
          <p:cNvSpPr/>
          <p:nvPr/>
        </p:nvSpPr>
        <p:spPr>
          <a:xfrm>
            <a:off x="5044499" y="4330812"/>
            <a:ext cx="534440" cy="266252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3359898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dirty="0" smtClean="0"/>
              <a:t>PBL3</a:t>
            </a:r>
            <a:r>
              <a:rPr lang="ja-JP" altLang="en-US" dirty="0" smtClean="0"/>
              <a:t>の課題（</a:t>
            </a:r>
            <a:r>
              <a:rPr lang="en-US" altLang="ja-JP" dirty="0" smtClean="0"/>
              <a:t>3/3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67146" y="2241551"/>
            <a:ext cx="7999615" cy="32985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2325" dirty="0" smtClean="0"/>
              <a:t>Throttle</a:t>
            </a:r>
            <a:r>
              <a:rPr lang="ja-JP" altLang="en-US" sz="2325" dirty="0" smtClean="0"/>
              <a:t>の</a:t>
            </a:r>
            <a:r>
              <a:rPr lang="en-US" altLang="ja-JP" sz="2325" dirty="0" smtClean="0"/>
              <a:t>PID</a:t>
            </a:r>
            <a:r>
              <a:rPr lang="ja-JP" altLang="en-US" sz="2325" dirty="0" smtClean="0"/>
              <a:t>制御</a:t>
            </a:r>
            <a:r>
              <a:rPr lang="ja-JP" altLang="en-US" sz="2325" dirty="0"/>
              <a:t>の</a:t>
            </a:r>
            <a:r>
              <a:rPr lang="ja-JP" altLang="en-US" sz="2325" dirty="0" smtClean="0"/>
              <a:t>実装とゲイン調整</a:t>
            </a:r>
            <a:r>
              <a:rPr lang="en-US" altLang="ja-JP" sz="2325" dirty="0"/>
              <a:t/>
            </a:r>
            <a:br>
              <a:rPr lang="en-US" altLang="ja-JP" sz="2325" dirty="0"/>
            </a:br>
            <a:r>
              <a:rPr lang="en-US" altLang="ja-JP" sz="2325" dirty="0"/>
              <a:t>	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325" dirty="0" smtClean="0"/>
              <a:t>各モーターの必要力</a:t>
            </a:r>
            <a:r>
              <a:rPr lang="en-US" altLang="ja-JP" sz="2325" dirty="0" smtClean="0"/>
              <a:t>-</a:t>
            </a:r>
            <a:r>
              <a:rPr lang="ja-JP" altLang="en-US" sz="2325" dirty="0" smtClean="0"/>
              <a:t>必要回転数の変換係数を求める</a:t>
            </a:r>
            <a:endParaRPr lang="en-US" altLang="ja-JP" sz="2325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325" dirty="0"/>
              <a:t>コントローラ操作</a:t>
            </a:r>
            <a:r>
              <a:rPr lang="ja-JP" altLang="en-US" sz="2325" dirty="0" smtClean="0"/>
              <a:t>時の操作ログの</a:t>
            </a:r>
            <a:r>
              <a:rPr lang="ja-JP" altLang="en-US" sz="2325" dirty="0"/>
              <a:t>取得</a:t>
            </a:r>
            <a:endParaRPr lang="en-US" altLang="ja-JP" sz="2325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325" dirty="0"/>
              <a:t>制御に使用するログの選定（強化学習）</a:t>
            </a:r>
            <a:endParaRPr lang="en-US" altLang="ja-JP" sz="2325" dirty="0"/>
          </a:p>
          <a:p>
            <a:pPr>
              <a:buFont typeface="Wingdings" panose="05000000000000000000" pitchFamily="2" charset="2"/>
              <a:buChar char="l"/>
            </a:pPr>
            <a:endParaRPr kumimoji="1" lang="en-US" altLang="ja-JP" dirty="0" smtClean="0"/>
          </a:p>
        </p:txBody>
      </p:sp>
      <p:sp>
        <p:nvSpPr>
          <p:cNvPr id="4" name="ホームベース 3"/>
          <p:cNvSpPr/>
          <p:nvPr/>
        </p:nvSpPr>
        <p:spPr>
          <a:xfrm>
            <a:off x="7524058" y="2597802"/>
            <a:ext cx="534440" cy="244402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" name="ホームベース 4"/>
          <p:cNvSpPr/>
          <p:nvPr/>
        </p:nvSpPr>
        <p:spPr>
          <a:xfrm>
            <a:off x="7524058" y="2262117"/>
            <a:ext cx="534440" cy="266252"/>
          </a:xfrm>
          <a:prstGeom prst="homePlat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058497" y="2220984"/>
            <a:ext cx="73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案</a:t>
            </a:r>
            <a:r>
              <a:rPr lang="en-US" altLang="ja-JP" dirty="0" smtClean="0"/>
              <a:t>A</a:t>
            </a:r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058496" y="2546877"/>
            <a:ext cx="69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案</a:t>
            </a:r>
            <a:r>
              <a:rPr lang="en-US" altLang="ja-JP" dirty="0" smtClean="0"/>
              <a:t>B</a:t>
            </a:r>
            <a:endParaRPr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7327669" y="2200202"/>
            <a:ext cx="1427018" cy="6929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2" name="ホームベース 11"/>
          <p:cNvSpPr/>
          <p:nvPr/>
        </p:nvSpPr>
        <p:spPr>
          <a:xfrm>
            <a:off x="5636376" y="3671460"/>
            <a:ext cx="534440" cy="244402"/>
          </a:xfrm>
          <a:prstGeom prst="homePlat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3" name="ホームベース 12"/>
          <p:cNvSpPr/>
          <p:nvPr/>
        </p:nvSpPr>
        <p:spPr>
          <a:xfrm>
            <a:off x="5636376" y="4142972"/>
            <a:ext cx="534440" cy="244402"/>
          </a:xfrm>
          <a:prstGeom prst="homePlat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4" name="右矢印 13"/>
          <p:cNvSpPr/>
          <p:nvPr/>
        </p:nvSpPr>
        <p:spPr>
          <a:xfrm>
            <a:off x="630383" y="2696047"/>
            <a:ext cx="457200" cy="25948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128627" y="2676636"/>
            <a:ext cx="6119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accent2"/>
                </a:solidFill>
              </a:rPr>
              <a:t>加速度・気圧センサを使って</a:t>
            </a:r>
            <a:r>
              <a:rPr lang="en-US" altLang="ja-JP" dirty="0">
                <a:solidFill>
                  <a:schemeClr val="accent2"/>
                </a:solidFill>
              </a:rPr>
              <a:t>Throttle</a:t>
            </a:r>
            <a:r>
              <a:rPr lang="ja-JP" altLang="en-US" dirty="0">
                <a:solidFill>
                  <a:schemeClr val="accent2"/>
                </a:solidFill>
              </a:rPr>
              <a:t>方向の速度・位置を計算</a:t>
            </a:r>
          </a:p>
        </p:txBody>
      </p:sp>
      <p:sp>
        <p:nvSpPr>
          <p:cNvPr id="16" name="ホームベース 15"/>
          <p:cNvSpPr/>
          <p:nvPr/>
        </p:nvSpPr>
        <p:spPr>
          <a:xfrm>
            <a:off x="7524056" y="3154726"/>
            <a:ext cx="534440" cy="244402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7" name="ホームベース 16"/>
          <p:cNvSpPr/>
          <p:nvPr/>
        </p:nvSpPr>
        <p:spPr>
          <a:xfrm>
            <a:off x="5636376" y="2345914"/>
            <a:ext cx="534440" cy="244402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1316105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dirty="0" smtClean="0"/>
              <a:t>Keep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40486" y="2603431"/>
            <a:ext cx="6485750" cy="25418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sz="2400" dirty="0"/>
              <a:t>Trello</a:t>
            </a:r>
            <a:r>
              <a:rPr lang="ja-JP" altLang="en-US" sz="2400" dirty="0"/>
              <a:t>を使ったタスク分割</a:t>
            </a:r>
            <a:endParaRPr lang="en-US" altLang="ja-JP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2400" dirty="0"/>
              <a:t>Slack</a:t>
            </a:r>
            <a:r>
              <a:rPr lang="ja-JP" altLang="en-US" sz="2400" dirty="0"/>
              <a:t>による情報共有</a:t>
            </a:r>
            <a:endParaRPr lang="en-US" altLang="ja-JP" sz="2400" dirty="0"/>
          </a:p>
        </p:txBody>
      </p:sp>
      <p:sp>
        <p:nvSpPr>
          <p:cNvPr id="5" name="角丸四角形 4"/>
          <p:cNvSpPr/>
          <p:nvPr/>
        </p:nvSpPr>
        <p:spPr>
          <a:xfrm>
            <a:off x="923060" y="2305051"/>
            <a:ext cx="7368886" cy="3013364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1067519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ja-JP" dirty="0" smtClean="0"/>
              <a:t>Proble</a:t>
            </a:r>
            <a:r>
              <a:rPr lang="en-US" altLang="ja-JP" dirty="0"/>
              <a:t>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40486" y="2603431"/>
            <a:ext cx="6485750" cy="25418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400" dirty="0"/>
              <a:t>機体の不具合等による</a:t>
            </a:r>
            <a:r>
              <a:rPr lang="en-US" altLang="ja-JP" sz="2400" dirty="0"/>
              <a:t>PBL</a:t>
            </a:r>
            <a:r>
              <a:rPr lang="ja-JP" altLang="en-US" sz="2400" dirty="0"/>
              <a:t>開始の遅れ</a:t>
            </a:r>
            <a:endParaRPr lang="en-US" altLang="ja-JP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400" dirty="0"/>
              <a:t>モチベーションの低下</a:t>
            </a:r>
            <a:endParaRPr lang="en-US" altLang="ja-JP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400" dirty="0"/>
              <a:t>毎日口頭で、簡単な進捗報告をすべきだったこと</a:t>
            </a:r>
            <a:endParaRPr lang="en-US" altLang="ja-JP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400" dirty="0"/>
              <a:t>リスク管理</a:t>
            </a:r>
          </a:p>
          <a:p>
            <a:pPr marL="0" indent="0">
              <a:buNone/>
            </a:pPr>
            <a:endParaRPr lang="en-US" altLang="ja-JP" sz="2400" dirty="0"/>
          </a:p>
        </p:txBody>
      </p:sp>
      <p:sp>
        <p:nvSpPr>
          <p:cNvPr id="5" name="角丸四角形 4"/>
          <p:cNvSpPr/>
          <p:nvPr/>
        </p:nvSpPr>
        <p:spPr>
          <a:xfrm>
            <a:off x="923060" y="2305051"/>
            <a:ext cx="7368886" cy="3013364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4263222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 smtClean="0"/>
              <a:t>Try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40486" y="2603431"/>
            <a:ext cx="6485750" cy="25418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2400" dirty="0"/>
              <a:t>毎回、最後に簡単な進捗報告を口頭で行う</a:t>
            </a:r>
            <a:endParaRPr lang="en-US" altLang="ja-JP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2400" dirty="0"/>
              <a:t>Slack</a:t>
            </a:r>
            <a:r>
              <a:rPr lang="ja-JP" altLang="en-US" sz="2400" dirty="0"/>
              <a:t>のコメントを詳しく書く</a:t>
            </a:r>
            <a:endParaRPr lang="en-US" altLang="ja-JP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400" dirty="0"/>
              <a:t>制御方針に関して、</a:t>
            </a:r>
            <a:r>
              <a:rPr lang="en-US" altLang="ja-JP" sz="2400" dirty="0"/>
              <a:t>2</a:t>
            </a:r>
            <a:r>
              <a:rPr lang="ja-JP" altLang="en-US" sz="2400" dirty="0"/>
              <a:t>案並行によるリスク回避</a:t>
            </a:r>
          </a:p>
          <a:p>
            <a:pPr marL="0" indent="0">
              <a:buNone/>
            </a:pPr>
            <a:endParaRPr lang="en-US" altLang="ja-JP" sz="2400" dirty="0"/>
          </a:p>
        </p:txBody>
      </p:sp>
      <p:sp>
        <p:nvSpPr>
          <p:cNvPr id="5" name="角丸四角形 4"/>
          <p:cNvSpPr/>
          <p:nvPr/>
        </p:nvSpPr>
        <p:spPr>
          <a:xfrm>
            <a:off x="923060" y="2305051"/>
            <a:ext cx="7368886" cy="3013364"/>
          </a:xfrm>
          <a:prstGeom prst="round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3052616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 smtClean="0"/>
              <a:t>PBL3</a:t>
            </a:r>
            <a:r>
              <a:rPr kumimoji="1" lang="ja-JP" altLang="en-US" dirty="0" smtClean="0"/>
              <a:t>スケジュール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3" y="2257348"/>
            <a:ext cx="9058325" cy="3622175"/>
          </a:xfrm>
        </p:spPr>
      </p:pic>
    </p:spTree>
    <p:extLst>
      <p:ext uri="{BB962C8B-B14F-4D97-AF65-F5344CB8AC3E}">
        <p14:creationId xmlns:p14="http://schemas.microsoft.com/office/powerpoint/2010/main" val="3882342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02178" y="3107463"/>
            <a:ext cx="7543800" cy="659245"/>
          </a:xfrm>
        </p:spPr>
        <p:txBody>
          <a:bodyPr>
            <a:normAutofit lnSpcReduction="10000"/>
          </a:bodyPr>
          <a:lstStyle/>
          <a:p>
            <a:r>
              <a:rPr lang="ja-JP" altLang="en-US" sz="4500" dirty="0"/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286301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560323" y="2701002"/>
            <a:ext cx="4806437" cy="3168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クアッドコプタ</a:t>
            </a:r>
            <a:r>
              <a:rPr lang="en-US" altLang="ja-JP" sz="3200" dirty="0">
                <a:solidFill>
                  <a:schemeClr val="tx1"/>
                </a:solidFill>
              </a:rPr>
              <a:t>―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3836243" y="3792558"/>
            <a:ext cx="1715021" cy="6675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センサ</a:t>
            </a:r>
            <a:endParaRPr lang="en-US" altLang="ja-JP" sz="2000" dirty="0" smtClean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836243" y="4674192"/>
            <a:ext cx="1715021" cy="6675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rPr>
              <a:t>モータ</a:t>
            </a:r>
            <a:endParaRPr lang="en-US" altLang="ja-JP" sz="2000" dirty="0" smtClean="0">
              <a:solidFill>
                <a:schemeClr val="tx1"/>
              </a:solidFill>
              <a:latin typeface="Hiragino Kaku Gothic Pro W3" charset="-128"/>
              <a:ea typeface="Hiragino Kaku Gothic Pro W3" charset="-128"/>
              <a:cs typeface="Hiragino Kaku Gothic Pro W3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407733" y="3792558"/>
            <a:ext cx="1705011" cy="154915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smtClean="0">
                <a:solidFill>
                  <a:schemeClr val="tx1"/>
                </a:solidFill>
              </a:rPr>
              <a:t>制御</a:t>
            </a:r>
            <a:endParaRPr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5649496" y="4126316"/>
            <a:ext cx="660004" cy="1"/>
          </a:xfrm>
          <a:prstGeom prst="straightConnector1">
            <a:avLst/>
          </a:prstGeom>
          <a:ln w="1016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5649833" y="5007951"/>
            <a:ext cx="660004" cy="1"/>
          </a:xfrm>
          <a:prstGeom prst="straightConnector1">
            <a:avLst/>
          </a:prstGeom>
          <a:ln w="1016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20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各システム案まとめ</a:t>
            </a:r>
            <a:endParaRPr kumimoji="1" lang="ja-JP" altLang="en-US" dirty="0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04" b="97979" l="9400" r="87326">
                        <a14:foregroundMark x1="18193" y1="25950" x2="18193" y2="25950"/>
                        <a14:foregroundMark x1="30321" y1="15683" x2="30321" y2="15683"/>
                        <a14:foregroundMark x1="34203" y1="39774" x2="34203" y2="39774"/>
                        <a14:foregroundMark x1="33960" y1="61681" x2="33960" y2="61681"/>
                        <a14:foregroundMark x1="34081" y1="58610" x2="34081" y2="58610"/>
                        <a14:foregroundMark x1="62098" y1="10509" x2="62098" y2="10509"/>
                        <a14:foregroundMark x1="65312" y1="60792" x2="65312" y2="60792"/>
                        <a14:foregroundMark x1="64767" y1="63298" x2="64767" y2="63298"/>
                        <a14:foregroundMark x1="63554" y1="35812" x2="63554" y2="38723"/>
                        <a14:foregroundMark x1="62644" y1="39046" x2="67314" y2="36540"/>
                        <a14:foregroundMark x1="62887" y1="60226" x2="65434" y2="64753"/>
                        <a14:foregroundMark x1="32323" y1="65966" x2="36628" y2="59175"/>
                        <a14:foregroundMark x1="30564" y1="63622" x2="34991" y2="55376"/>
                        <a14:foregroundMark x1="30139" y1="37753" x2="35537" y2="46241"/>
                        <a14:foregroundMark x1="31534" y1="34762" x2="38811" y2="41390"/>
                        <a14:foregroundMark x1="65191" y1="33306" x2="67738" y2="22555"/>
                        <a14:foregroundMark x1="67495" y1="22150" x2="62887" y2="36378"/>
                        <a14:foregroundMark x1="30139" y1="63864" x2="35173" y2="54325"/>
                        <a14:foregroundMark x1="29776" y1="64511" x2="35719" y2="52870"/>
                        <a14:foregroundMark x1="27471" y1="24495" x2="32080" y2="40340"/>
                        <a14:foregroundMark x1="26925" y1="76233" x2="32080" y2="63137"/>
                        <a14:foregroundMark x1="29654" y1="36863" x2="29776" y2="32417"/>
                        <a14:foregroundMark x1="28927" y1="37429" x2="31110" y2="31124"/>
                        <a14:foregroundMark x1="30139" y1="34762" x2="26562" y2="24495"/>
                        <a14:foregroundMark x1="70467" y1="77122" x2="65979" y2="64349"/>
                        <a14:foregroundMark x1="62644" y1="33872" x2="67738" y2="19321"/>
                        <a14:foregroundMark x1="61431" y1="34519" x2="65191" y2="35651"/>
                        <a14:foregroundMark x1="60764" y1="36378" x2="63675" y2="39774"/>
                        <a14:foregroundMark x1="29654" y1="62247" x2="36386" y2="50202"/>
                        <a14:foregroundMark x1="29776" y1="37591" x2="36750" y2="51091"/>
                        <a14:foregroundMark x1="56822" y1="40097" x2="56822" y2="40097"/>
                        <a14:foregroundMark x1="44148" y1="37591" x2="44148" y2="37591"/>
                        <a14:foregroundMark x1="41237" y1="37753" x2="41237" y2="37753"/>
                        <a14:foregroundMark x1="43238" y1="38157" x2="43238" y2="38157"/>
                        <a14:foregroundMark x1="48090" y1="35085" x2="48514" y2="35085"/>
                        <a14:foregroundMark x1="47544" y1="35651" x2="47544" y2="35651"/>
                        <a14:foregroundMark x1="56458" y1="60954" x2="56458" y2="60954"/>
                        <a14:foregroundMark x1="59127" y1="37591" x2="63554" y2="31124"/>
                        <a14:foregroundMark x1="56580" y1="41714" x2="65434" y2="24495"/>
                        <a14:foregroundMark x1="66404" y1="27405" x2="66404" y2="26839"/>
                        <a14:foregroundMark x1="63554" y1="26839" x2="67738" y2="16249"/>
                        <a14:foregroundMark x1="30564" y1="41956" x2="35415" y2="34196"/>
                        <a14:backgroundMark x1="44694" y1="89167" x2="44694" y2="89167"/>
                        <a14:backgroundMark x1="46089" y1="80194" x2="54942" y2="77445"/>
                        <a14:backgroundMark x1="39721" y1="82134" x2="43663" y2="82134"/>
                        <a14:backgroundMark x1="41722" y1="89652" x2="36750" y2="79951"/>
                        <a14:backgroundMark x1="32747" y1="77284" x2="36386" y2="70331"/>
                        <a14:backgroundMark x1="61128" y1="27162" x2="61431" y2="20210"/>
                        <a14:backgroundMark x1="24621" y1="28294" x2="26380" y2="36702"/>
                        <a14:backgroundMark x1="43238" y1="65481" x2="46210" y2="64349"/>
                        <a14:backgroundMark x1="62765" y1="24333" x2="63190" y2="20210"/>
                        <a14:backgroundMark x1="60340" y1="31528" x2="61552" y2="286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44121">
            <a:off x="7560313" y="1059499"/>
            <a:ext cx="1401365" cy="1051024"/>
          </a:xfrm>
          <a:prstGeom prst="rect">
            <a:avLst/>
          </a:prstGeom>
        </p:spPr>
      </p:pic>
      <p:sp>
        <p:nvSpPr>
          <p:cNvPr id="1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ja-JP" sz="2800" dirty="0" smtClean="0"/>
              <a:t>A</a:t>
            </a:r>
            <a:r>
              <a:rPr kumimoji="1" lang="ja-JP" altLang="en-US" sz="2800" dirty="0" smtClean="0"/>
              <a:t>案まとめ</a:t>
            </a:r>
            <a:endParaRPr kumimoji="1" lang="en-US" altLang="ja-JP" sz="2800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lang="ja-JP" altLang="en-US" sz="2400" dirty="0" smtClean="0"/>
              <a:t>ドローンのリモコン操作のログデータを</a:t>
            </a:r>
            <a:r>
              <a:rPr lang="ja-JP" altLang="en-US" sz="2400" dirty="0"/>
              <a:t>収集</a:t>
            </a:r>
            <a:endParaRPr lang="en-US" altLang="ja-JP" sz="2400" dirty="0" smtClean="0"/>
          </a:p>
          <a:p>
            <a:pPr lvl="2">
              <a:lnSpc>
                <a:spcPct val="150000"/>
              </a:lnSpc>
              <a:buFont typeface="Wingdings" charset="2"/>
              <a:buChar char="l"/>
            </a:pPr>
            <a:r>
              <a:rPr lang="ja-JP" altLang="en-US" sz="1800" dirty="0" smtClean="0"/>
              <a:t>操作：上昇・ホバリング・前進・旋回など</a:t>
            </a:r>
            <a:endParaRPr lang="en-US" altLang="ja-JP" sz="1800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lang="ja-JP" altLang="en-US" sz="2400" dirty="0" smtClean="0"/>
              <a:t>動作が安定した際における操作ログを本番時に使用</a:t>
            </a:r>
            <a:endParaRPr lang="en-US" altLang="ja-JP" sz="2400" dirty="0" smtClean="0"/>
          </a:p>
          <a:p>
            <a:pPr lvl="2">
              <a:lnSpc>
                <a:spcPct val="150000"/>
              </a:lnSpc>
              <a:buFont typeface="Wingdings" charset="2"/>
              <a:buChar char="l"/>
            </a:pPr>
            <a:r>
              <a:rPr lang="ja-JP" altLang="en-US" sz="1800" dirty="0" smtClean="0"/>
              <a:t>ドローン内部に一連の操作ログを保存、そのログを入力値とする</a:t>
            </a:r>
            <a:endParaRPr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23578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300" dirty="0"/>
              <a:t>テーマ・目標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49067" y="2442950"/>
            <a:ext cx="6066924" cy="442057"/>
          </a:xfrm>
        </p:spPr>
        <p:txBody>
          <a:bodyPr>
            <a:noAutofit/>
          </a:bodyPr>
          <a:lstStyle/>
          <a:p>
            <a:pPr algn="ctr"/>
            <a:r>
              <a:rPr lang="ja-JP" altLang="en-US" sz="2700" b="1" dirty="0" smtClean="0">
                <a:solidFill>
                  <a:srgbClr val="0070C0"/>
                </a:solidFill>
              </a:rPr>
              <a:t>「クアッドコプタ自動制</a:t>
            </a:r>
            <a:r>
              <a:rPr lang="ja-JP" altLang="en-US" sz="2700" b="1" dirty="0">
                <a:solidFill>
                  <a:srgbClr val="0070C0"/>
                </a:solidFill>
              </a:rPr>
              <a:t>御システムの開発」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745959" y="3144345"/>
            <a:ext cx="7673743" cy="949403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70092" y="2957193"/>
            <a:ext cx="157020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0070C0"/>
                </a:solidFill>
              </a:rPr>
              <a:t>最終目標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65584" y="3502925"/>
            <a:ext cx="6394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完全なホバリング・自動制御の実装！！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45958" y="4353084"/>
            <a:ext cx="196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PBL2</a:t>
            </a:r>
            <a:r>
              <a:rPr lang="ja-JP" altLang="en-US" sz="2400" dirty="0"/>
              <a:t>の目標</a:t>
            </a:r>
          </a:p>
        </p:txBody>
      </p:sp>
      <p:sp>
        <p:nvSpPr>
          <p:cNvPr id="9" name="右矢印 8"/>
          <p:cNvSpPr/>
          <p:nvPr/>
        </p:nvSpPr>
        <p:spPr>
          <a:xfrm>
            <a:off x="812678" y="4899861"/>
            <a:ext cx="541421" cy="39704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456366" y="4888491"/>
            <a:ext cx="5191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完全</a:t>
            </a:r>
            <a:r>
              <a:rPr lang="ja-JP" altLang="en-US" sz="2400" dirty="0" smtClean="0"/>
              <a:t>なホバリング</a:t>
            </a:r>
            <a:r>
              <a:rPr lang="ja-JP" altLang="en-US" sz="2400" dirty="0"/>
              <a:t>の実装</a:t>
            </a: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04" b="97979" l="9400" r="87326">
                        <a14:foregroundMark x1="18193" y1="25950" x2="18193" y2="25950"/>
                        <a14:foregroundMark x1="30321" y1="15683" x2="30321" y2="15683"/>
                        <a14:foregroundMark x1="34203" y1="39774" x2="34203" y2="39774"/>
                        <a14:foregroundMark x1="33960" y1="61681" x2="33960" y2="61681"/>
                        <a14:foregroundMark x1="34081" y1="58610" x2="34081" y2="58610"/>
                        <a14:foregroundMark x1="62098" y1="10509" x2="62098" y2="10509"/>
                        <a14:foregroundMark x1="65312" y1="60792" x2="65312" y2="60792"/>
                        <a14:foregroundMark x1="64767" y1="63298" x2="64767" y2="63298"/>
                        <a14:foregroundMark x1="63554" y1="35812" x2="63554" y2="38723"/>
                        <a14:foregroundMark x1="62644" y1="39046" x2="67314" y2="36540"/>
                        <a14:foregroundMark x1="62887" y1="60226" x2="65434" y2="64753"/>
                        <a14:foregroundMark x1="32323" y1="65966" x2="36628" y2="59175"/>
                        <a14:foregroundMark x1="30564" y1="63622" x2="34991" y2="55376"/>
                        <a14:foregroundMark x1="30139" y1="37753" x2="35537" y2="46241"/>
                        <a14:foregroundMark x1="31534" y1="34762" x2="38811" y2="41390"/>
                        <a14:foregroundMark x1="65191" y1="33306" x2="67738" y2="22555"/>
                        <a14:foregroundMark x1="67495" y1="22150" x2="62887" y2="36378"/>
                        <a14:foregroundMark x1="30139" y1="63864" x2="35173" y2="54325"/>
                        <a14:foregroundMark x1="29776" y1="64511" x2="35719" y2="52870"/>
                        <a14:foregroundMark x1="27471" y1="24495" x2="32080" y2="40340"/>
                        <a14:foregroundMark x1="26925" y1="76233" x2="32080" y2="63137"/>
                        <a14:foregroundMark x1="29654" y1="36863" x2="29776" y2="32417"/>
                        <a14:foregroundMark x1="28927" y1="37429" x2="31110" y2="31124"/>
                        <a14:foregroundMark x1="30139" y1="34762" x2="26562" y2="24495"/>
                        <a14:foregroundMark x1="70467" y1="77122" x2="65979" y2="64349"/>
                        <a14:foregroundMark x1="62644" y1="33872" x2="67738" y2="19321"/>
                        <a14:foregroundMark x1="61431" y1="34519" x2="65191" y2="35651"/>
                        <a14:foregroundMark x1="60764" y1="36378" x2="63675" y2="39774"/>
                        <a14:foregroundMark x1="29654" y1="62247" x2="36386" y2="50202"/>
                        <a14:foregroundMark x1="29776" y1="37591" x2="36750" y2="51091"/>
                        <a14:foregroundMark x1="56822" y1="40097" x2="56822" y2="40097"/>
                        <a14:foregroundMark x1="44148" y1="37591" x2="44148" y2="37591"/>
                        <a14:foregroundMark x1="41237" y1="37753" x2="41237" y2="37753"/>
                        <a14:foregroundMark x1="43238" y1="38157" x2="43238" y2="38157"/>
                        <a14:foregroundMark x1="48090" y1="35085" x2="48514" y2="35085"/>
                        <a14:foregroundMark x1="47544" y1="35651" x2="47544" y2="35651"/>
                        <a14:foregroundMark x1="56458" y1="60954" x2="56458" y2="60954"/>
                        <a14:foregroundMark x1="59127" y1="37591" x2="63554" y2="31124"/>
                        <a14:foregroundMark x1="56580" y1="41714" x2="65434" y2="24495"/>
                        <a14:foregroundMark x1="66404" y1="27405" x2="66404" y2="26839"/>
                        <a14:foregroundMark x1="63554" y1="26839" x2="67738" y2="16249"/>
                        <a14:foregroundMark x1="30564" y1="41956" x2="35415" y2="34196"/>
                        <a14:backgroundMark x1="44694" y1="89167" x2="44694" y2="89167"/>
                        <a14:backgroundMark x1="46089" y1="80194" x2="54942" y2="77445"/>
                        <a14:backgroundMark x1="39721" y1="82134" x2="43663" y2="82134"/>
                        <a14:backgroundMark x1="41722" y1="89652" x2="36750" y2="79951"/>
                        <a14:backgroundMark x1="32747" y1="77284" x2="36386" y2="70331"/>
                        <a14:backgroundMark x1="61128" y1="27162" x2="61431" y2="20210"/>
                        <a14:backgroundMark x1="24621" y1="28294" x2="26380" y2="36702"/>
                        <a14:backgroundMark x1="43238" y1="65481" x2="46210" y2="64349"/>
                        <a14:backgroundMark x1="62765" y1="24333" x2="63190" y2="20210"/>
                        <a14:backgroundMark x1="60340" y1="31528" x2="61552" y2="286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44121">
            <a:off x="7560313" y="1059499"/>
            <a:ext cx="1401365" cy="105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69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各システム案まとめ</a:t>
            </a:r>
            <a:endParaRPr kumimoji="1" lang="ja-JP" altLang="en-US" dirty="0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04" b="97979" l="9400" r="87326">
                        <a14:foregroundMark x1="18193" y1="25950" x2="18193" y2="25950"/>
                        <a14:foregroundMark x1="30321" y1="15683" x2="30321" y2="15683"/>
                        <a14:foregroundMark x1="34203" y1="39774" x2="34203" y2="39774"/>
                        <a14:foregroundMark x1="33960" y1="61681" x2="33960" y2="61681"/>
                        <a14:foregroundMark x1="34081" y1="58610" x2="34081" y2="58610"/>
                        <a14:foregroundMark x1="62098" y1="10509" x2="62098" y2="10509"/>
                        <a14:foregroundMark x1="65312" y1="60792" x2="65312" y2="60792"/>
                        <a14:foregroundMark x1="64767" y1="63298" x2="64767" y2="63298"/>
                        <a14:foregroundMark x1="63554" y1="35812" x2="63554" y2="38723"/>
                        <a14:foregroundMark x1="62644" y1="39046" x2="67314" y2="36540"/>
                        <a14:foregroundMark x1="62887" y1="60226" x2="65434" y2="64753"/>
                        <a14:foregroundMark x1="32323" y1="65966" x2="36628" y2="59175"/>
                        <a14:foregroundMark x1="30564" y1="63622" x2="34991" y2="55376"/>
                        <a14:foregroundMark x1="30139" y1="37753" x2="35537" y2="46241"/>
                        <a14:foregroundMark x1="31534" y1="34762" x2="38811" y2="41390"/>
                        <a14:foregroundMark x1="65191" y1="33306" x2="67738" y2="22555"/>
                        <a14:foregroundMark x1="67495" y1="22150" x2="62887" y2="36378"/>
                        <a14:foregroundMark x1="30139" y1="63864" x2="35173" y2="54325"/>
                        <a14:foregroundMark x1="29776" y1="64511" x2="35719" y2="52870"/>
                        <a14:foregroundMark x1="27471" y1="24495" x2="32080" y2="40340"/>
                        <a14:foregroundMark x1="26925" y1="76233" x2="32080" y2="63137"/>
                        <a14:foregroundMark x1="29654" y1="36863" x2="29776" y2="32417"/>
                        <a14:foregroundMark x1="28927" y1="37429" x2="31110" y2="31124"/>
                        <a14:foregroundMark x1="30139" y1="34762" x2="26562" y2="24495"/>
                        <a14:foregroundMark x1="70467" y1="77122" x2="65979" y2="64349"/>
                        <a14:foregroundMark x1="62644" y1="33872" x2="67738" y2="19321"/>
                        <a14:foregroundMark x1="61431" y1="34519" x2="65191" y2="35651"/>
                        <a14:foregroundMark x1="60764" y1="36378" x2="63675" y2="39774"/>
                        <a14:foregroundMark x1="29654" y1="62247" x2="36386" y2="50202"/>
                        <a14:foregroundMark x1="29776" y1="37591" x2="36750" y2="51091"/>
                        <a14:foregroundMark x1="56822" y1="40097" x2="56822" y2="40097"/>
                        <a14:foregroundMark x1="44148" y1="37591" x2="44148" y2="37591"/>
                        <a14:foregroundMark x1="41237" y1="37753" x2="41237" y2="37753"/>
                        <a14:foregroundMark x1="43238" y1="38157" x2="43238" y2="38157"/>
                        <a14:foregroundMark x1="48090" y1="35085" x2="48514" y2="35085"/>
                        <a14:foregroundMark x1="47544" y1="35651" x2="47544" y2="35651"/>
                        <a14:foregroundMark x1="56458" y1="60954" x2="56458" y2="60954"/>
                        <a14:foregroundMark x1="59127" y1="37591" x2="63554" y2="31124"/>
                        <a14:foregroundMark x1="56580" y1="41714" x2="65434" y2="24495"/>
                        <a14:foregroundMark x1="66404" y1="27405" x2="66404" y2="26839"/>
                        <a14:foregroundMark x1="63554" y1="26839" x2="67738" y2="16249"/>
                        <a14:foregroundMark x1="30564" y1="41956" x2="35415" y2="34196"/>
                        <a14:backgroundMark x1="44694" y1="89167" x2="44694" y2="89167"/>
                        <a14:backgroundMark x1="46089" y1="80194" x2="54942" y2="77445"/>
                        <a14:backgroundMark x1="39721" y1="82134" x2="43663" y2="82134"/>
                        <a14:backgroundMark x1="41722" y1="89652" x2="36750" y2="79951"/>
                        <a14:backgroundMark x1="32747" y1="77284" x2="36386" y2="70331"/>
                        <a14:backgroundMark x1="61128" y1="27162" x2="61431" y2="20210"/>
                        <a14:backgroundMark x1="24621" y1="28294" x2="26380" y2="36702"/>
                        <a14:backgroundMark x1="43238" y1="65481" x2="46210" y2="64349"/>
                        <a14:backgroundMark x1="62765" y1="24333" x2="63190" y2="20210"/>
                        <a14:backgroundMark x1="60340" y1="31528" x2="61552" y2="286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44121">
            <a:off x="7560313" y="1059499"/>
            <a:ext cx="1401365" cy="1051024"/>
          </a:xfrm>
          <a:prstGeom prst="rect">
            <a:avLst/>
          </a:prstGeom>
        </p:spPr>
      </p:pic>
      <p:sp>
        <p:nvSpPr>
          <p:cNvPr id="1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ja-JP" sz="2800" dirty="0" smtClean="0"/>
              <a:t>A</a:t>
            </a:r>
            <a:r>
              <a:rPr kumimoji="1" lang="ja-JP" altLang="en-US" sz="2800" dirty="0" smtClean="0"/>
              <a:t>案まとめ</a:t>
            </a:r>
            <a:endParaRPr kumimoji="1" lang="en-US" altLang="ja-JP" sz="2800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lang="en-US" altLang="ja-JP" sz="2400" dirty="0" smtClean="0"/>
              <a:t>Pros</a:t>
            </a:r>
          </a:p>
          <a:p>
            <a:pPr lvl="2">
              <a:lnSpc>
                <a:spcPct val="150000"/>
              </a:lnSpc>
              <a:buFont typeface="Wingdings" charset="2"/>
              <a:buChar char="l"/>
            </a:pPr>
            <a:r>
              <a:rPr lang="ja-JP" altLang="en-US" sz="1800" dirty="0" smtClean="0"/>
              <a:t>パラメータのチューニングがないので作業量が少なめ</a:t>
            </a:r>
            <a:endParaRPr lang="en-US" altLang="ja-JP" sz="1800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lang="en-US" altLang="ja-JP" sz="2400" dirty="0" smtClean="0"/>
              <a:t>Cons</a:t>
            </a:r>
          </a:p>
          <a:p>
            <a:pPr lvl="2">
              <a:lnSpc>
                <a:spcPct val="150000"/>
              </a:lnSpc>
              <a:buFont typeface="Wingdings" charset="2"/>
              <a:buChar char="l"/>
            </a:pPr>
            <a:r>
              <a:rPr lang="ja-JP" altLang="en-US" sz="1800" dirty="0" smtClean="0"/>
              <a:t>外乱の影響をもろに受ける</a:t>
            </a:r>
            <a:endParaRPr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77147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各システム案まとめ</a:t>
            </a:r>
            <a:endParaRPr kumimoji="1" lang="ja-JP" altLang="en-US" dirty="0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04" b="97979" l="9400" r="87326">
                        <a14:foregroundMark x1="18193" y1="25950" x2="18193" y2="25950"/>
                        <a14:foregroundMark x1="30321" y1="15683" x2="30321" y2="15683"/>
                        <a14:foregroundMark x1="34203" y1="39774" x2="34203" y2="39774"/>
                        <a14:foregroundMark x1="33960" y1="61681" x2="33960" y2="61681"/>
                        <a14:foregroundMark x1="34081" y1="58610" x2="34081" y2="58610"/>
                        <a14:foregroundMark x1="62098" y1="10509" x2="62098" y2="10509"/>
                        <a14:foregroundMark x1="65312" y1="60792" x2="65312" y2="60792"/>
                        <a14:foregroundMark x1="64767" y1="63298" x2="64767" y2="63298"/>
                        <a14:foregroundMark x1="63554" y1="35812" x2="63554" y2="38723"/>
                        <a14:foregroundMark x1="62644" y1="39046" x2="67314" y2="36540"/>
                        <a14:foregroundMark x1="62887" y1="60226" x2="65434" y2="64753"/>
                        <a14:foregroundMark x1="32323" y1="65966" x2="36628" y2="59175"/>
                        <a14:foregroundMark x1="30564" y1="63622" x2="34991" y2="55376"/>
                        <a14:foregroundMark x1="30139" y1="37753" x2="35537" y2="46241"/>
                        <a14:foregroundMark x1="31534" y1="34762" x2="38811" y2="41390"/>
                        <a14:foregroundMark x1="65191" y1="33306" x2="67738" y2="22555"/>
                        <a14:foregroundMark x1="67495" y1="22150" x2="62887" y2="36378"/>
                        <a14:foregroundMark x1="30139" y1="63864" x2="35173" y2="54325"/>
                        <a14:foregroundMark x1="29776" y1="64511" x2="35719" y2="52870"/>
                        <a14:foregroundMark x1="27471" y1="24495" x2="32080" y2="40340"/>
                        <a14:foregroundMark x1="26925" y1="76233" x2="32080" y2="63137"/>
                        <a14:foregroundMark x1="29654" y1="36863" x2="29776" y2="32417"/>
                        <a14:foregroundMark x1="28927" y1="37429" x2="31110" y2="31124"/>
                        <a14:foregroundMark x1="30139" y1="34762" x2="26562" y2="24495"/>
                        <a14:foregroundMark x1="70467" y1="77122" x2="65979" y2="64349"/>
                        <a14:foregroundMark x1="62644" y1="33872" x2="67738" y2="19321"/>
                        <a14:foregroundMark x1="61431" y1="34519" x2="65191" y2="35651"/>
                        <a14:foregroundMark x1="60764" y1="36378" x2="63675" y2="39774"/>
                        <a14:foregroundMark x1="29654" y1="62247" x2="36386" y2="50202"/>
                        <a14:foregroundMark x1="29776" y1="37591" x2="36750" y2="51091"/>
                        <a14:foregroundMark x1="56822" y1="40097" x2="56822" y2="40097"/>
                        <a14:foregroundMark x1="44148" y1="37591" x2="44148" y2="37591"/>
                        <a14:foregroundMark x1="41237" y1="37753" x2="41237" y2="37753"/>
                        <a14:foregroundMark x1="43238" y1="38157" x2="43238" y2="38157"/>
                        <a14:foregroundMark x1="48090" y1="35085" x2="48514" y2="35085"/>
                        <a14:foregroundMark x1="47544" y1="35651" x2="47544" y2="35651"/>
                        <a14:foregroundMark x1="56458" y1="60954" x2="56458" y2="60954"/>
                        <a14:foregroundMark x1="59127" y1="37591" x2="63554" y2="31124"/>
                        <a14:foregroundMark x1="56580" y1="41714" x2="65434" y2="24495"/>
                        <a14:foregroundMark x1="66404" y1="27405" x2="66404" y2="26839"/>
                        <a14:foregroundMark x1="63554" y1="26839" x2="67738" y2="16249"/>
                        <a14:foregroundMark x1="30564" y1="41956" x2="35415" y2="34196"/>
                        <a14:backgroundMark x1="44694" y1="89167" x2="44694" y2="89167"/>
                        <a14:backgroundMark x1="46089" y1="80194" x2="54942" y2="77445"/>
                        <a14:backgroundMark x1="39721" y1="82134" x2="43663" y2="82134"/>
                        <a14:backgroundMark x1="41722" y1="89652" x2="36750" y2="79951"/>
                        <a14:backgroundMark x1="32747" y1="77284" x2="36386" y2="70331"/>
                        <a14:backgroundMark x1="61128" y1="27162" x2="61431" y2="20210"/>
                        <a14:backgroundMark x1="24621" y1="28294" x2="26380" y2="36702"/>
                        <a14:backgroundMark x1="43238" y1="65481" x2="46210" y2="64349"/>
                        <a14:backgroundMark x1="62765" y1="24333" x2="63190" y2="20210"/>
                        <a14:backgroundMark x1="60340" y1="31528" x2="61552" y2="286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44121">
            <a:off x="7560313" y="1059499"/>
            <a:ext cx="1401365" cy="1051024"/>
          </a:xfrm>
          <a:prstGeom prst="rect">
            <a:avLst/>
          </a:prstGeom>
        </p:spPr>
      </p:pic>
      <p:sp>
        <p:nvSpPr>
          <p:cNvPr id="1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l"/>
            </a:pPr>
            <a:r>
              <a:rPr lang="en-US" altLang="ja-JP" sz="2800" dirty="0" smtClean="0"/>
              <a:t>B</a:t>
            </a:r>
            <a:r>
              <a:rPr kumimoji="1" lang="ja-JP" altLang="en-US" sz="2800" dirty="0" smtClean="0"/>
              <a:t>案まとめ</a:t>
            </a:r>
            <a:endParaRPr kumimoji="1" lang="en-US" altLang="ja-JP" sz="2800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lang="ja-JP" altLang="en-US" sz="2400" dirty="0" smtClean="0"/>
              <a:t>制御・信号処理技術に基づいた飛行</a:t>
            </a:r>
            <a:endParaRPr lang="en-US" altLang="ja-JP" sz="2400" dirty="0" smtClean="0"/>
          </a:p>
          <a:p>
            <a:pPr lvl="2">
              <a:lnSpc>
                <a:spcPct val="150000"/>
              </a:lnSpc>
              <a:buFont typeface="Wingdings" charset="2"/>
              <a:buChar char="l"/>
            </a:pPr>
            <a:r>
              <a:rPr lang="en-US" altLang="ja-JP" sz="1800" dirty="0" smtClean="0"/>
              <a:t>PID</a:t>
            </a:r>
            <a:r>
              <a:rPr lang="ja-JP" altLang="en-US" sz="1800" dirty="0" smtClean="0"/>
              <a:t>制御・</a:t>
            </a:r>
            <a:r>
              <a:rPr lang="en-US" altLang="ja-JP" sz="1800" dirty="0" smtClean="0"/>
              <a:t>IIR</a:t>
            </a:r>
            <a:r>
              <a:rPr lang="ja-JP" altLang="en-US" sz="1800" dirty="0" smtClean="0"/>
              <a:t>フィルタ・相補フィルタなど</a:t>
            </a:r>
            <a:endParaRPr lang="en-US" altLang="ja-JP" sz="1800" dirty="0" smtClean="0"/>
          </a:p>
        </p:txBody>
      </p:sp>
    </p:spTree>
    <p:extLst>
      <p:ext uri="{BB962C8B-B14F-4D97-AF65-F5344CB8AC3E}">
        <p14:creationId xmlns:p14="http://schemas.microsoft.com/office/powerpoint/2010/main" val="133559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各システム案まとめ</a:t>
            </a:r>
            <a:endParaRPr kumimoji="1" lang="ja-JP" altLang="en-US" dirty="0"/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04" b="97979" l="9400" r="87326">
                        <a14:foregroundMark x1="18193" y1="25950" x2="18193" y2="25950"/>
                        <a14:foregroundMark x1="30321" y1="15683" x2="30321" y2="15683"/>
                        <a14:foregroundMark x1="34203" y1="39774" x2="34203" y2="39774"/>
                        <a14:foregroundMark x1="33960" y1="61681" x2="33960" y2="61681"/>
                        <a14:foregroundMark x1="34081" y1="58610" x2="34081" y2="58610"/>
                        <a14:foregroundMark x1="62098" y1="10509" x2="62098" y2="10509"/>
                        <a14:foregroundMark x1="65312" y1="60792" x2="65312" y2="60792"/>
                        <a14:foregroundMark x1="64767" y1="63298" x2="64767" y2="63298"/>
                        <a14:foregroundMark x1="63554" y1="35812" x2="63554" y2="38723"/>
                        <a14:foregroundMark x1="62644" y1="39046" x2="67314" y2="36540"/>
                        <a14:foregroundMark x1="62887" y1="60226" x2="65434" y2="64753"/>
                        <a14:foregroundMark x1="32323" y1="65966" x2="36628" y2="59175"/>
                        <a14:foregroundMark x1="30564" y1="63622" x2="34991" y2="55376"/>
                        <a14:foregroundMark x1="30139" y1="37753" x2="35537" y2="46241"/>
                        <a14:foregroundMark x1="31534" y1="34762" x2="38811" y2="41390"/>
                        <a14:foregroundMark x1="65191" y1="33306" x2="67738" y2="22555"/>
                        <a14:foregroundMark x1="67495" y1="22150" x2="62887" y2="36378"/>
                        <a14:foregroundMark x1="30139" y1="63864" x2="35173" y2="54325"/>
                        <a14:foregroundMark x1="29776" y1="64511" x2="35719" y2="52870"/>
                        <a14:foregroundMark x1="27471" y1="24495" x2="32080" y2="40340"/>
                        <a14:foregroundMark x1="26925" y1="76233" x2="32080" y2="63137"/>
                        <a14:foregroundMark x1="29654" y1="36863" x2="29776" y2="32417"/>
                        <a14:foregroundMark x1="28927" y1="37429" x2="31110" y2="31124"/>
                        <a14:foregroundMark x1="30139" y1="34762" x2="26562" y2="24495"/>
                        <a14:foregroundMark x1="70467" y1="77122" x2="65979" y2="64349"/>
                        <a14:foregroundMark x1="62644" y1="33872" x2="67738" y2="19321"/>
                        <a14:foregroundMark x1="61431" y1="34519" x2="65191" y2="35651"/>
                        <a14:foregroundMark x1="60764" y1="36378" x2="63675" y2="39774"/>
                        <a14:foregroundMark x1="29654" y1="62247" x2="36386" y2="50202"/>
                        <a14:foregroundMark x1="29776" y1="37591" x2="36750" y2="51091"/>
                        <a14:foregroundMark x1="56822" y1="40097" x2="56822" y2="40097"/>
                        <a14:foregroundMark x1="44148" y1="37591" x2="44148" y2="37591"/>
                        <a14:foregroundMark x1="41237" y1="37753" x2="41237" y2="37753"/>
                        <a14:foregroundMark x1="43238" y1="38157" x2="43238" y2="38157"/>
                        <a14:foregroundMark x1="48090" y1="35085" x2="48514" y2="35085"/>
                        <a14:foregroundMark x1="47544" y1="35651" x2="47544" y2="35651"/>
                        <a14:foregroundMark x1="56458" y1="60954" x2="56458" y2="60954"/>
                        <a14:foregroundMark x1="59127" y1="37591" x2="63554" y2="31124"/>
                        <a14:foregroundMark x1="56580" y1="41714" x2="65434" y2="24495"/>
                        <a14:foregroundMark x1="66404" y1="27405" x2="66404" y2="26839"/>
                        <a14:foregroundMark x1="63554" y1="26839" x2="67738" y2="16249"/>
                        <a14:foregroundMark x1="30564" y1="41956" x2="35415" y2="34196"/>
                        <a14:backgroundMark x1="44694" y1="89167" x2="44694" y2="89167"/>
                        <a14:backgroundMark x1="46089" y1="80194" x2="54942" y2="77445"/>
                        <a14:backgroundMark x1="39721" y1="82134" x2="43663" y2="82134"/>
                        <a14:backgroundMark x1="41722" y1="89652" x2="36750" y2="79951"/>
                        <a14:backgroundMark x1="32747" y1="77284" x2="36386" y2="70331"/>
                        <a14:backgroundMark x1="61128" y1="27162" x2="61431" y2="20210"/>
                        <a14:backgroundMark x1="24621" y1="28294" x2="26380" y2="36702"/>
                        <a14:backgroundMark x1="43238" y1="65481" x2="46210" y2="64349"/>
                        <a14:backgroundMark x1="62765" y1="24333" x2="63190" y2="20210"/>
                        <a14:backgroundMark x1="60340" y1="31528" x2="61552" y2="286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44121">
            <a:off x="7560313" y="1059499"/>
            <a:ext cx="1401365" cy="1051024"/>
          </a:xfrm>
          <a:prstGeom prst="rect">
            <a:avLst/>
          </a:prstGeom>
        </p:spPr>
      </p:pic>
      <p:sp>
        <p:nvSpPr>
          <p:cNvPr id="1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l"/>
            </a:pPr>
            <a:r>
              <a:rPr lang="en-US" altLang="ja-JP" sz="2800" dirty="0" smtClean="0"/>
              <a:t>B</a:t>
            </a:r>
            <a:r>
              <a:rPr kumimoji="1" lang="ja-JP" altLang="en-US" sz="2800" dirty="0" smtClean="0"/>
              <a:t>案まとめ</a:t>
            </a:r>
            <a:endParaRPr kumimoji="1" lang="en-US" altLang="ja-JP" sz="2800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lang="en-US" altLang="ja-JP" sz="2400" dirty="0" smtClean="0"/>
              <a:t>Pros</a:t>
            </a:r>
          </a:p>
          <a:p>
            <a:pPr lvl="2">
              <a:lnSpc>
                <a:spcPct val="150000"/>
              </a:lnSpc>
              <a:buFont typeface="Wingdings" charset="2"/>
              <a:buChar char="l"/>
            </a:pPr>
            <a:r>
              <a:rPr lang="ja-JP" altLang="en-US" sz="1800" dirty="0" smtClean="0"/>
              <a:t>うまくいけば、安定した飛行がのぞめる</a:t>
            </a:r>
            <a:endParaRPr lang="en-US" altLang="ja-JP" sz="1800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lang="en-US" altLang="ja-JP" sz="2400" dirty="0" smtClean="0"/>
              <a:t>Cons</a:t>
            </a:r>
          </a:p>
          <a:p>
            <a:pPr lvl="2">
              <a:lnSpc>
                <a:spcPct val="150000"/>
              </a:lnSpc>
              <a:buFont typeface="Wingdings" charset="2"/>
              <a:buChar char="l"/>
            </a:pPr>
            <a:r>
              <a:rPr lang="ja-JP" altLang="en-US" sz="1800" dirty="0" smtClean="0"/>
              <a:t>パラメータ値のチューニングがかなりめんどう</a:t>
            </a:r>
            <a:endParaRPr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52993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300" dirty="0"/>
              <a:t>背景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3203" y="3668654"/>
            <a:ext cx="7396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昨年</a:t>
            </a:r>
            <a:r>
              <a:rPr lang="ja-JP" altLang="en-US" sz="2000" dirty="0" smtClean="0"/>
              <a:t>：</a:t>
            </a:r>
            <a:endParaRPr lang="ja-JP" altLang="en-US" sz="2000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04" b="97979" l="9400" r="87326">
                        <a14:foregroundMark x1="18193" y1="25950" x2="18193" y2="25950"/>
                        <a14:foregroundMark x1="30321" y1="15683" x2="30321" y2="15683"/>
                        <a14:foregroundMark x1="34203" y1="39774" x2="34203" y2="39774"/>
                        <a14:foregroundMark x1="33960" y1="61681" x2="33960" y2="61681"/>
                        <a14:foregroundMark x1="34081" y1="58610" x2="34081" y2="58610"/>
                        <a14:foregroundMark x1="62098" y1="10509" x2="62098" y2="10509"/>
                        <a14:foregroundMark x1="65312" y1="60792" x2="65312" y2="60792"/>
                        <a14:foregroundMark x1="64767" y1="63298" x2="64767" y2="63298"/>
                        <a14:foregroundMark x1="63554" y1="35812" x2="63554" y2="38723"/>
                        <a14:foregroundMark x1="62644" y1="39046" x2="67314" y2="36540"/>
                        <a14:foregroundMark x1="62887" y1="60226" x2="65434" y2="64753"/>
                        <a14:foregroundMark x1="32323" y1="65966" x2="36628" y2="59175"/>
                        <a14:foregroundMark x1="30564" y1="63622" x2="34991" y2="55376"/>
                        <a14:foregroundMark x1="30139" y1="37753" x2="35537" y2="46241"/>
                        <a14:foregroundMark x1="31534" y1="34762" x2="38811" y2="41390"/>
                        <a14:foregroundMark x1="65191" y1="33306" x2="67738" y2="22555"/>
                        <a14:foregroundMark x1="67495" y1="22150" x2="62887" y2="36378"/>
                        <a14:foregroundMark x1="30139" y1="63864" x2="35173" y2="54325"/>
                        <a14:foregroundMark x1="29776" y1="64511" x2="35719" y2="52870"/>
                        <a14:foregroundMark x1="27471" y1="24495" x2="32080" y2="40340"/>
                        <a14:foregroundMark x1="26925" y1="76233" x2="32080" y2="63137"/>
                        <a14:foregroundMark x1="29654" y1="36863" x2="29776" y2="32417"/>
                        <a14:foregroundMark x1="28927" y1="37429" x2="31110" y2="31124"/>
                        <a14:foregroundMark x1="30139" y1="34762" x2="26562" y2="24495"/>
                        <a14:foregroundMark x1="70467" y1="77122" x2="65979" y2="64349"/>
                        <a14:foregroundMark x1="62644" y1="33872" x2="67738" y2="19321"/>
                        <a14:foregroundMark x1="61431" y1="34519" x2="65191" y2="35651"/>
                        <a14:foregroundMark x1="60764" y1="36378" x2="63675" y2="39774"/>
                        <a14:foregroundMark x1="29654" y1="62247" x2="36386" y2="50202"/>
                        <a14:foregroundMark x1="29776" y1="37591" x2="36750" y2="51091"/>
                        <a14:foregroundMark x1="56822" y1="40097" x2="56822" y2="40097"/>
                        <a14:foregroundMark x1="44148" y1="37591" x2="44148" y2="37591"/>
                        <a14:foregroundMark x1="41237" y1="37753" x2="41237" y2="37753"/>
                        <a14:foregroundMark x1="43238" y1="38157" x2="43238" y2="38157"/>
                        <a14:foregroundMark x1="48090" y1="35085" x2="48514" y2="35085"/>
                        <a14:foregroundMark x1="47544" y1="35651" x2="47544" y2="35651"/>
                        <a14:foregroundMark x1="56458" y1="60954" x2="56458" y2="60954"/>
                        <a14:foregroundMark x1="59127" y1="37591" x2="63554" y2="31124"/>
                        <a14:foregroundMark x1="56580" y1="41714" x2="65434" y2="24495"/>
                        <a14:foregroundMark x1="66404" y1="27405" x2="66404" y2="26839"/>
                        <a14:foregroundMark x1="63554" y1="26839" x2="67738" y2="16249"/>
                        <a14:foregroundMark x1="30564" y1="41956" x2="35415" y2="34196"/>
                        <a14:backgroundMark x1="44694" y1="89167" x2="44694" y2="89167"/>
                        <a14:backgroundMark x1="46089" y1="80194" x2="54942" y2="77445"/>
                        <a14:backgroundMark x1="39721" y1="82134" x2="43663" y2="82134"/>
                        <a14:backgroundMark x1="41722" y1="89652" x2="36750" y2="79951"/>
                        <a14:backgroundMark x1="32747" y1="77284" x2="36386" y2="70331"/>
                        <a14:backgroundMark x1="61128" y1="27162" x2="61431" y2="20210"/>
                        <a14:backgroundMark x1="24621" y1="28294" x2="26380" y2="36702"/>
                        <a14:backgroundMark x1="43238" y1="65481" x2="46210" y2="64349"/>
                        <a14:backgroundMark x1="62765" y1="24333" x2="63190" y2="20210"/>
                        <a14:backgroundMark x1="60340" y1="31528" x2="61552" y2="286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44121">
            <a:off x="7560313" y="1059499"/>
            <a:ext cx="1401365" cy="1051024"/>
          </a:xfrm>
          <a:prstGeom prst="rect">
            <a:avLst/>
          </a:prstGeom>
        </p:spPr>
      </p:pic>
      <p:sp>
        <p:nvSpPr>
          <p:cNvPr id="3" name="角丸四角形 2"/>
          <p:cNvSpPr/>
          <p:nvPr/>
        </p:nvSpPr>
        <p:spPr>
          <a:xfrm>
            <a:off x="822960" y="2253673"/>
            <a:ext cx="7295804" cy="1138815"/>
          </a:xfrm>
          <a:prstGeom prst="roundRect">
            <a:avLst/>
          </a:prstGeom>
          <a:solidFill>
            <a:srgbClr val="FFE38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FF0000"/>
                </a:solidFill>
              </a:rPr>
              <a:t>これまでも先輩方が自律飛行に調整してきたが</a:t>
            </a:r>
            <a:endParaRPr kumimoji="1" lang="en-US" altLang="ja-JP" sz="2400" dirty="0" smtClean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rgbClr val="FF0000"/>
                </a:solidFill>
              </a:rPr>
              <a:t>一度も成功していない！！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63203" y="4888544"/>
            <a:ext cx="7396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一昨年</a:t>
            </a:r>
            <a:r>
              <a:rPr lang="ja-JP" altLang="en-US" sz="2000" dirty="0" smtClean="0"/>
              <a:t>：</a:t>
            </a:r>
            <a:endParaRPr lang="ja-JP" altLang="en-US" sz="2000" dirty="0"/>
          </a:p>
        </p:txBody>
      </p:sp>
      <p:sp>
        <p:nvSpPr>
          <p:cNvPr id="12" name="右矢印 11"/>
          <p:cNvSpPr/>
          <p:nvPr/>
        </p:nvSpPr>
        <p:spPr>
          <a:xfrm>
            <a:off x="552249" y="4364152"/>
            <a:ext cx="541421" cy="39704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3" name="右矢印 12"/>
          <p:cNvSpPr/>
          <p:nvPr/>
        </p:nvSpPr>
        <p:spPr>
          <a:xfrm>
            <a:off x="552249" y="5491117"/>
            <a:ext cx="541421" cy="39704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149086" y="4335863"/>
            <a:ext cx="7396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PID</a:t>
            </a:r>
            <a:r>
              <a:rPr lang="ja-JP" altLang="en-US" sz="2000" dirty="0" smtClean="0"/>
              <a:t>制御によって完全自律飛行する方法</a:t>
            </a:r>
            <a:endParaRPr lang="ja-JP" altLang="en-US" sz="20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190653" y="5488049"/>
            <a:ext cx="7396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AR</a:t>
            </a:r>
            <a:r>
              <a:rPr lang="ja-JP" altLang="en-US" sz="2000" dirty="0" smtClean="0"/>
              <a:t>マーカーを使用した空間座標の特定による方法</a:t>
            </a:r>
            <a:endParaRPr lang="ja-JP" altLang="en-US" sz="2000" dirty="0"/>
          </a:p>
        </p:txBody>
      </p:sp>
      <p:grpSp>
        <p:nvGrpSpPr>
          <p:cNvPr id="16" name="グループ化 30"/>
          <p:cNvGrpSpPr/>
          <p:nvPr/>
        </p:nvGrpSpPr>
        <p:grpSpPr>
          <a:xfrm>
            <a:off x="5878877" y="3526537"/>
            <a:ext cx="1547161" cy="1458832"/>
            <a:chOff x="6182458" y="1972091"/>
            <a:chExt cx="2969337" cy="2519239"/>
          </a:xfrm>
        </p:grpSpPr>
        <p:grpSp>
          <p:nvGrpSpPr>
            <p:cNvPr id="17" name="グループ化 25"/>
            <p:cNvGrpSpPr/>
            <p:nvPr/>
          </p:nvGrpSpPr>
          <p:grpSpPr>
            <a:xfrm>
              <a:off x="7303715" y="2471821"/>
              <a:ext cx="953588" cy="966651"/>
              <a:chOff x="653143" y="3270761"/>
              <a:chExt cx="953588" cy="966651"/>
            </a:xfrm>
          </p:grpSpPr>
          <p:cxnSp>
            <p:nvCxnSpPr>
              <p:cNvPr id="22" name="直線矢印コネクタ 21"/>
              <p:cNvCxnSpPr/>
              <p:nvPr/>
            </p:nvCxnSpPr>
            <p:spPr>
              <a:xfrm>
                <a:off x="653143" y="4237412"/>
                <a:ext cx="95358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線矢印コネクタ 22"/>
              <p:cNvCxnSpPr/>
              <p:nvPr/>
            </p:nvCxnSpPr>
            <p:spPr>
              <a:xfrm flipV="1">
                <a:off x="653143" y="3270761"/>
                <a:ext cx="0" cy="9666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テキスト ボックス 17"/>
            <p:cNvSpPr txBox="1"/>
            <p:nvPr/>
          </p:nvSpPr>
          <p:spPr>
            <a:xfrm>
              <a:off x="6948849" y="1972091"/>
              <a:ext cx="78585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Y(Roll)</a:t>
              </a:r>
              <a:endParaRPr kumimoji="1" lang="ja-JP" altLang="en-US" dirty="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8240584" y="3235491"/>
              <a:ext cx="911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X(Pitch)</a:t>
              </a:r>
              <a:endParaRPr kumimoji="1" lang="ja-JP" altLang="en-US" dirty="0"/>
            </a:p>
          </p:txBody>
        </p:sp>
        <p:cxnSp>
          <p:nvCxnSpPr>
            <p:cNvPr id="20" name="直線矢印コネクタ 19"/>
            <p:cNvCxnSpPr/>
            <p:nvPr/>
          </p:nvCxnSpPr>
          <p:spPr>
            <a:xfrm rot="-8100000" flipV="1">
              <a:off x="6961952" y="3296909"/>
              <a:ext cx="0" cy="966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6182458" y="4121998"/>
              <a:ext cx="804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Z(Yaw)</a:t>
              </a:r>
              <a:endParaRPr kumimoji="1" lang="ja-JP" altLang="en-US" dirty="0"/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6853737" y="5284050"/>
            <a:ext cx="1936443" cy="1485734"/>
            <a:chOff x="236538" y="2362200"/>
            <a:chExt cx="4249737" cy="3290888"/>
          </a:xfrm>
        </p:grpSpPr>
        <p:grpSp>
          <p:nvGrpSpPr>
            <p:cNvPr id="24" name="グループ化 83"/>
            <p:cNvGrpSpPr>
              <a:grpSpLocks/>
            </p:cNvGrpSpPr>
            <p:nvPr/>
          </p:nvGrpSpPr>
          <p:grpSpPr bwMode="auto">
            <a:xfrm>
              <a:off x="3059113" y="2662238"/>
              <a:ext cx="1427162" cy="2378075"/>
              <a:chOff x="6091110" y="3653331"/>
              <a:chExt cx="1512168" cy="2521732"/>
            </a:xfrm>
          </p:grpSpPr>
          <p:grpSp>
            <p:nvGrpSpPr>
              <p:cNvPr id="25" name="グループ化 41"/>
              <p:cNvGrpSpPr>
                <a:grpSpLocks/>
              </p:cNvGrpSpPr>
              <p:nvPr/>
            </p:nvGrpSpPr>
            <p:grpSpPr bwMode="auto">
              <a:xfrm>
                <a:off x="6091110" y="3653331"/>
                <a:ext cx="1512168" cy="1287837"/>
                <a:chOff x="471087" y="1359781"/>
                <a:chExt cx="2756023" cy="2754088"/>
              </a:xfrm>
            </p:grpSpPr>
            <p:sp>
              <p:nvSpPr>
                <p:cNvPr id="28" name="正方形/長方形 27"/>
                <p:cNvSpPr/>
                <p:nvPr/>
              </p:nvSpPr>
              <p:spPr>
                <a:xfrm rot="2700000">
                  <a:off x="824699" y="2669073"/>
                  <a:ext cx="2030407" cy="13182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 sz="1886"/>
                </a:p>
              </p:txBody>
            </p:sp>
            <p:sp>
              <p:nvSpPr>
                <p:cNvPr id="29" name="正方形/長方形 28"/>
                <p:cNvSpPr/>
                <p:nvPr/>
              </p:nvSpPr>
              <p:spPr>
                <a:xfrm rot="-2700000">
                  <a:off x="823636" y="2666584"/>
                  <a:ext cx="2029464" cy="13320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 sz="1886"/>
                </a:p>
              </p:txBody>
            </p:sp>
            <p:sp>
              <p:nvSpPr>
                <p:cNvPr id="30" name="角丸四角形 29"/>
                <p:cNvSpPr/>
                <p:nvPr/>
              </p:nvSpPr>
              <p:spPr>
                <a:xfrm>
                  <a:off x="1381586" y="2277783"/>
                  <a:ext cx="913565" cy="910804"/>
                </a:xfrm>
                <a:prstGeom prst="round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ja-JP" altLang="en-US" sz="1886"/>
                </a:p>
              </p:txBody>
            </p:sp>
            <p:grpSp>
              <p:nvGrpSpPr>
                <p:cNvPr id="31" name="グループ化 45"/>
                <p:cNvGrpSpPr>
                  <a:grpSpLocks/>
                </p:cNvGrpSpPr>
                <p:nvPr/>
              </p:nvGrpSpPr>
              <p:grpSpPr bwMode="auto">
                <a:xfrm rot="2700000">
                  <a:off x="1838324" y="1972592"/>
                  <a:ext cx="1374898" cy="149275"/>
                  <a:chOff x="2812672" y="1577494"/>
                  <a:chExt cx="2105526" cy="228600"/>
                </a:xfrm>
              </p:grpSpPr>
              <p:sp>
                <p:nvSpPr>
                  <p:cNvPr id="44" name="フローチャート: 結合子 46"/>
                  <p:cNvSpPr/>
                  <p:nvPr/>
                </p:nvSpPr>
                <p:spPr>
                  <a:xfrm>
                    <a:off x="3756400" y="1576007"/>
                    <a:ext cx="220523" cy="23004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 sz="1886"/>
                  </a:p>
                </p:txBody>
              </p:sp>
              <p:sp>
                <p:nvSpPr>
                  <p:cNvPr id="45" name="角丸四角形 44"/>
                  <p:cNvSpPr/>
                  <p:nvPr/>
                </p:nvSpPr>
                <p:spPr>
                  <a:xfrm>
                    <a:off x="3970298" y="1589240"/>
                    <a:ext cx="942738" cy="173703"/>
                  </a:xfrm>
                  <a:prstGeom prst="roundRect">
                    <a:avLst>
                      <a:gd name="adj" fmla="val 39286"/>
                    </a:avLst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 sz="1886"/>
                  </a:p>
                </p:txBody>
              </p:sp>
              <p:sp>
                <p:nvSpPr>
                  <p:cNvPr id="46" name="角丸四角形 45"/>
                  <p:cNvSpPr/>
                  <p:nvPr/>
                </p:nvSpPr>
                <p:spPr>
                  <a:xfrm>
                    <a:off x="2804696" y="1585921"/>
                    <a:ext cx="942738" cy="173706"/>
                  </a:xfrm>
                  <a:prstGeom prst="roundRect">
                    <a:avLst>
                      <a:gd name="adj" fmla="val 39286"/>
                    </a:avLst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 sz="1886"/>
                  </a:p>
                </p:txBody>
              </p:sp>
            </p:grpSp>
            <p:grpSp>
              <p:nvGrpSpPr>
                <p:cNvPr id="32" name="グループ化 46"/>
                <p:cNvGrpSpPr>
                  <a:grpSpLocks/>
                </p:cNvGrpSpPr>
                <p:nvPr/>
              </p:nvGrpSpPr>
              <p:grpSpPr bwMode="auto">
                <a:xfrm rot="2700000">
                  <a:off x="457199" y="3351782"/>
                  <a:ext cx="1374898" cy="149275"/>
                  <a:chOff x="2812672" y="1577494"/>
                  <a:chExt cx="2105526" cy="228600"/>
                </a:xfrm>
              </p:grpSpPr>
              <p:sp>
                <p:nvSpPr>
                  <p:cNvPr id="41" name="フローチャート: 結合子 43"/>
                  <p:cNvSpPr/>
                  <p:nvPr/>
                </p:nvSpPr>
                <p:spPr>
                  <a:xfrm>
                    <a:off x="3749388" y="1570910"/>
                    <a:ext cx="226038" cy="23943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 sz="1886"/>
                  </a:p>
                </p:txBody>
              </p:sp>
              <p:sp>
                <p:nvSpPr>
                  <p:cNvPr id="42" name="角丸四角形 41"/>
                  <p:cNvSpPr/>
                  <p:nvPr/>
                </p:nvSpPr>
                <p:spPr>
                  <a:xfrm>
                    <a:off x="3952400" y="1603772"/>
                    <a:ext cx="942734" cy="173706"/>
                  </a:xfrm>
                  <a:prstGeom prst="roundRect">
                    <a:avLst>
                      <a:gd name="adj" fmla="val 39286"/>
                    </a:avLst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 sz="1886"/>
                  </a:p>
                </p:txBody>
              </p:sp>
              <p:sp>
                <p:nvSpPr>
                  <p:cNvPr id="43" name="角丸四角形 42"/>
                  <p:cNvSpPr/>
                  <p:nvPr/>
                </p:nvSpPr>
                <p:spPr>
                  <a:xfrm>
                    <a:off x="2782900" y="1603772"/>
                    <a:ext cx="942734" cy="173706"/>
                  </a:xfrm>
                  <a:prstGeom prst="roundRect">
                    <a:avLst>
                      <a:gd name="adj" fmla="val 39286"/>
                    </a:avLst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 sz="1886"/>
                  </a:p>
                </p:txBody>
              </p:sp>
            </p:grpSp>
            <p:grpSp>
              <p:nvGrpSpPr>
                <p:cNvPr id="33" name="グループ化 47"/>
                <p:cNvGrpSpPr>
                  <a:grpSpLocks/>
                </p:cNvGrpSpPr>
                <p:nvPr/>
              </p:nvGrpSpPr>
              <p:grpSpPr bwMode="auto">
                <a:xfrm rot="-2700000">
                  <a:off x="1852212" y="3351782"/>
                  <a:ext cx="1374898" cy="149275"/>
                  <a:chOff x="2812672" y="1577494"/>
                  <a:chExt cx="2105526" cy="228600"/>
                </a:xfrm>
              </p:grpSpPr>
              <p:sp>
                <p:nvSpPr>
                  <p:cNvPr id="38" name="フローチャート: 結合子 40"/>
                  <p:cNvSpPr/>
                  <p:nvPr/>
                </p:nvSpPr>
                <p:spPr>
                  <a:xfrm>
                    <a:off x="3753779" y="1576712"/>
                    <a:ext cx="225348" cy="231548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 sz="1886"/>
                  </a:p>
                </p:txBody>
              </p:sp>
              <p:sp>
                <p:nvSpPr>
                  <p:cNvPr id="39" name="角丸四角形 38"/>
                  <p:cNvSpPr/>
                  <p:nvPr/>
                </p:nvSpPr>
                <p:spPr>
                  <a:xfrm>
                    <a:off x="4008205" y="1516427"/>
                    <a:ext cx="924866" cy="203985"/>
                  </a:xfrm>
                  <a:prstGeom prst="roundRect">
                    <a:avLst>
                      <a:gd name="adj" fmla="val 39286"/>
                    </a:avLst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 sz="1886"/>
                  </a:p>
                </p:txBody>
              </p:sp>
              <p:sp>
                <p:nvSpPr>
                  <p:cNvPr id="40" name="角丸四角形 39"/>
                  <p:cNvSpPr/>
                  <p:nvPr/>
                </p:nvSpPr>
                <p:spPr>
                  <a:xfrm>
                    <a:off x="2894849" y="1523889"/>
                    <a:ext cx="910783" cy="192959"/>
                  </a:xfrm>
                  <a:prstGeom prst="roundRect">
                    <a:avLst>
                      <a:gd name="adj" fmla="val 39286"/>
                    </a:avLst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 sz="1886"/>
                  </a:p>
                </p:txBody>
              </p:sp>
            </p:grpSp>
            <p:grpSp>
              <p:nvGrpSpPr>
                <p:cNvPr id="34" name="グループ化 48"/>
                <p:cNvGrpSpPr>
                  <a:grpSpLocks/>
                </p:cNvGrpSpPr>
                <p:nvPr/>
              </p:nvGrpSpPr>
              <p:grpSpPr bwMode="auto">
                <a:xfrm rot="-2700000">
                  <a:off x="471087" y="1972592"/>
                  <a:ext cx="1374898" cy="149275"/>
                  <a:chOff x="2812672" y="1577494"/>
                  <a:chExt cx="2105526" cy="228600"/>
                </a:xfrm>
              </p:grpSpPr>
              <p:sp>
                <p:nvSpPr>
                  <p:cNvPr id="35" name="フローチャート: 結合子 37"/>
                  <p:cNvSpPr/>
                  <p:nvPr/>
                </p:nvSpPr>
                <p:spPr>
                  <a:xfrm>
                    <a:off x="3753475" y="1526037"/>
                    <a:ext cx="225348" cy="248089"/>
                  </a:xfrm>
                  <a:prstGeom prst="flowChartConnector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 sz="1886"/>
                  </a:p>
                </p:txBody>
              </p:sp>
              <p:sp>
                <p:nvSpPr>
                  <p:cNvPr id="36" name="角丸四角形 35"/>
                  <p:cNvSpPr/>
                  <p:nvPr/>
                </p:nvSpPr>
                <p:spPr>
                  <a:xfrm>
                    <a:off x="3978995" y="1564628"/>
                    <a:ext cx="929562" cy="170907"/>
                  </a:xfrm>
                  <a:prstGeom prst="roundRect">
                    <a:avLst>
                      <a:gd name="adj" fmla="val 39286"/>
                    </a:avLst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 sz="1886"/>
                  </a:p>
                </p:txBody>
              </p:sp>
              <p:sp>
                <p:nvSpPr>
                  <p:cNvPr id="37" name="角丸四角形 36"/>
                  <p:cNvSpPr/>
                  <p:nvPr/>
                </p:nvSpPr>
                <p:spPr>
                  <a:xfrm>
                    <a:off x="2832041" y="1481013"/>
                    <a:ext cx="929562" cy="209496"/>
                  </a:xfrm>
                  <a:prstGeom prst="roundRect">
                    <a:avLst>
                      <a:gd name="adj" fmla="val 39286"/>
                    </a:avLst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ja-JP" altLang="en-US" sz="1886"/>
                  </a:p>
                </p:txBody>
              </p:sp>
            </p:grpSp>
          </p:grpSp>
          <p:pic>
            <p:nvPicPr>
              <p:cNvPr id="26" name="Picture 8" descr="http://biz-ar.jp/androidapp/img/ar_marker.png"/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256" b="1534"/>
              <a:stretch>
                <a:fillRect/>
              </a:stretch>
            </p:blipFill>
            <p:spPr bwMode="auto">
              <a:xfrm>
                <a:off x="6332748" y="5202685"/>
                <a:ext cx="975112" cy="972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27" name="直線コネクタ 26"/>
              <p:cNvCxnSpPr/>
              <p:nvPr/>
            </p:nvCxnSpPr>
            <p:spPr>
              <a:xfrm flipH="1">
                <a:off x="6821122" y="4510181"/>
                <a:ext cx="20185" cy="691878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グループ化 89"/>
            <p:cNvGrpSpPr>
              <a:grpSpLocks/>
            </p:cNvGrpSpPr>
            <p:nvPr/>
          </p:nvGrpSpPr>
          <p:grpSpPr bwMode="auto">
            <a:xfrm>
              <a:off x="236538" y="2362200"/>
              <a:ext cx="2001837" cy="1868488"/>
              <a:chOff x="274721" y="1556185"/>
              <a:chExt cx="2122318" cy="1981383"/>
            </a:xfrm>
          </p:grpSpPr>
          <p:pic>
            <p:nvPicPr>
              <p:cNvPr id="48" name="Picture 4" descr="[フリーイラスト素材] クリップアート, ノートパソコン / ラップトップ, PC / パソコン / コンピュータ, 家電機器 / 家電製品, SVG ID:201402130300"/>
              <p:cNvPicPr>
                <a:picLocks noChangeAspect="1" noChangeArrowheads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74721" y="1556185"/>
                <a:ext cx="2122318" cy="19813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" name="テキスト ボックス 31"/>
              <p:cNvSpPr txBox="1">
                <a:spLocks noChangeArrowheads="1"/>
              </p:cNvSpPr>
              <p:nvPr/>
            </p:nvSpPr>
            <p:spPr bwMode="auto">
              <a:xfrm>
                <a:off x="1336721" y="2781713"/>
                <a:ext cx="456105" cy="405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ja-JP" altLang="en-US" sz="1886">
                  <a:latin typeface="Calibri" charset="0"/>
                  <a:ea typeface="ＭＳ Ｐゴシック" charset="-128"/>
                </a:endParaRPr>
              </a:p>
            </p:txBody>
          </p:sp>
        </p:grpSp>
        <p:cxnSp>
          <p:nvCxnSpPr>
            <p:cNvPr id="50" name="曲線コネクタ 49"/>
            <p:cNvCxnSpPr/>
            <p:nvPr/>
          </p:nvCxnSpPr>
          <p:spPr>
            <a:xfrm rot="16200000" flipH="1">
              <a:off x="1149350" y="4195763"/>
              <a:ext cx="1011238" cy="40481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51" name="グループ化 67"/>
            <p:cNvGrpSpPr>
              <a:grpSpLocks/>
            </p:cNvGrpSpPr>
            <p:nvPr/>
          </p:nvGrpSpPr>
          <p:grpSpPr bwMode="auto">
            <a:xfrm>
              <a:off x="1274763" y="4568825"/>
              <a:ext cx="1066800" cy="1084263"/>
              <a:chOff x="3008783" y="5364446"/>
              <a:chExt cx="1008113" cy="960404"/>
            </a:xfrm>
          </p:grpSpPr>
          <p:pic>
            <p:nvPicPr>
              <p:cNvPr id="52" name="Picture 6" descr="要素"/>
              <p:cNvPicPr>
                <a:picLocks noChangeAspect="1" noChangeArrowheads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08783" y="5364446"/>
                <a:ext cx="964261" cy="960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テキスト ボックス 35"/>
              <p:cNvSpPr txBox="1">
                <a:spLocks noChangeArrowheads="1"/>
              </p:cNvSpPr>
              <p:nvPr/>
            </p:nvSpPr>
            <p:spPr bwMode="auto">
              <a:xfrm>
                <a:off x="3103293" y="5661145"/>
                <a:ext cx="913603" cy="3388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ja-JP" altLang="en-US" sz="1886">
                  <a:latin typeface="Calibri" charset="0"/>
                  <a:ea typeface="ＭＳ Ｐゴシック" charset="-128"/>
                </a:endParaRPr>
              </a:p>
            </p:txBody>
          </p:sp>
        </p:grpSp>
        <p:sp>
          <p:nvSpPr>
            <p:cNvPr id="55" name="稲妻 54"/>
            <p:cNvSpPr>
              <a:spLocks noChangeArrowheads="1"/>
            </p:cNvSpPr>
            <p:nvPr/>
          </p:nvSpPr>
          <p:spPr bwMode="auto">
            <a:xfrm rot="3897575" flipH="1">
              <a:off x="2582863" y="3116263"/>
              <a:ext cx="679450" cy="1016000"/>
            </a:xfrm>
            <a:prstGeom prst="lightningBolt">
              <a:avLst/>
            </a:prstGeom>
            <a:solidFill>
              <a:srgbClr val="FFD9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just">
                <a:lnSpc>
                  <a:spcPct val="140000"/>
                </a:lnSpc>
                <a:spcAft>
                  <a:spcPts val="566"/>
                </a:spcAft>
                <a:defRPr/>
              </a:pPr>
              <a:endParaRPr lang="ja-JP" altLang="en-US" sz="1508">
                <a:solidFill>
                  <a:srgbClr val="4D4D4D"/>
                </a:solidFill>
                <a:latin typeface="メイリオ" charset="-128"/>
                <a:ea typeface="メイリオ" charset="-128"/>
                <a:cs typeface="メイリオ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22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300" dirty="0"/>
              <a:t>ESS</a:t>
            </a:r>
            <a:r>
              <a:rPr lang="ja-JP" altLang="en-US" sz="3300" dirty="0"/>
              <a:t>ロボットチャレンジについて</a:t>
            </a:r>
          </a:p>
        </p:txBody>
      </p:sp>
      <p:sp>
        <p:nvSpPr>
          <p:cNvPr id="14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7072312" y="7104672"/>
            <a:ext cx="235103" cy="145044"/>
          </a:xfrm>
        </p:spPr>
        <p:txBody>
          <a:bodyPr/>
          <a:lstStyle/>
          <a:p>
            <a:pPr>
              <a:defRPr/>
            </a:pPr>
            <a:fld id="{CFE33FC2-066E-4973-A23B-FABA1B96438E}" type="slidenum">
              <a:rPr lang="ja-JP" altLang="en-US"/>
              <a:pPr>
                <a:defRPr/>
              </a:pPr>
              <a:t>5</a:t>
            </a:fld>
            <a:endParaRPr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019517" y="2253092"/>
            <a:ext cx="7095800" cy="1198743"/>
          </a:xfrm>
          <a:prstGeom prst="roundRect">
            <a:avLst/>
          </a:prstGeom>
          <a:solidFill>
            <a:srgbClr val="FFE9E9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28" tIns="0" rIns="101828" bIns="17820" anchor="ctr"/>
          <a:lstStyle/>
          <a:p>
            <a:pPr algn="ctr">
              <a:defRPr/>
            </a:pPr>
            <a:endParaRPr lang="ja-JP" altLang="en-US" sz="990" dirty="0">
              <a:solidFill>
                <a:schemeClr val="tx1"/>
              </a:solidFill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sp>
        <p:nvSpPr>
          <p:cNvPr id="5" name="テキスト プレースホルダー 2"/>
          <p:cNvSpPr txBox="1">
            <a:spLocks/>
          </p:cNvSpPr>
          <p:nvPr/>
        </p:nvSpPr>
        <p:spPr>
          <a:xfrm>
            <a:off x="1130352" y="2258154"/>
            <a:ext cx="6841562" cy="1144352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37479">
              <a:defRPr/>
            </a:pPr>
            <a:r>
              <a:rPr lang="en-US" altLang="ja-JP" sz="2263" b="1" dirty="0">
                <a:solidFill>
                  <a:srgbClr val="DF0001"/>
                </a:solidFill>
              </a:rPr>
              <a:t>ESS</a:t>
            </a:r>
            <a:r>
              <a:rPr lang="ja-JP" altLang="en-US" sz="2263" b="1" dirty="0">
                <a:solidFill>
                  <a:srgbClr val="DF0001"/>
                </a:solidFill>
                <a:latin typeface="メイリオ" charset="-128"/>
                <a:ea typeface="メイリオ" charset="-128"/>
              </a:rPr>
              <a:t>ロボットチャレンジとは</a:t>
            </a:r>
          </a:p>
          <a:p>
            <a:pPr marL="199804" lvl="2" defTabSz="737479">
              <a:lnSpc>
                <a:spcPct val="150000"/>
              </a:lnSpc>
              <a:defRPr/>
            </a:pPr>
            <a:r>
              <a:rPr lang="ja-JP" altLang="en-US" sz="1697" dirty="0">
                <a:latin typeface="メイリオ" charset="-128"/>
                <a:ea typeface="メイリオ" charset="-128"/>
              </a:rPr>
              <a:t>様々な研究分野で活動している人々が</a:t>
            </a:r>
            <a:br>
              <a:rPr lang="ja-JP" altLang="en-US" sz="1697" dirty="0">
                <a:latin typeface="メイリオ" charset="-128"/>
                <a:ea typeface="メイリオ" charset="-128"/>
              </a:rPr>
            </a:br>
            <a:r>
              <a:rPr lang="en-US" altLang="ja-JP" sz="1697" dirty="0"/>
              <a:t>1</a:t>
            </a:r>
            <a:r>
              <a:rPr lang="ja-JP" altLang="en-US" sz="1697" dirty="0" err="1">
                <a:latin typeface="メイリオ" charset="-128"/>
                <a:ea typeface="メイリオ" charset="-128"/>
              </a:rPr>
              <a:t>つの</a:t>
            </a:r>
            <a:r>
              <a:rPr lang="ja-JP" altLang="en-US" sz="1697" dirty="0">
                <a:latin typeface="メイリオ" charset="-128"/>
                <a:ea typeface="メイリオ" charset="-128"/>
              </a:rPr>
              <a:t>組込みシステムテーマで集い競技を行う企画</a:t>
            </a:r>
          </a:p>
        </p:txBody>
      </p:sp>
      <p:sp>
        <p:nvSpPr>
          <p:cNvPr id="6" name="テキスト ボックス 3"/>
          <p:cNvSpPr txBox="1">
            <a:spLocks noChangeArrowheads="1"/>
          </p:cNvSpPr>
          <p:nvPr/>
        </p:nvSpPr>
        <p:spPr bwMode="auto">
          <a:xfrm>
            <a:off x="447676" y="4273880"/>
            <a:ext cx="682676" cy="57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 algn="just">
              <a:lnSpc>
                <a:spcPct val="125000"/>
              </a:lnSpc>
              <a:defRPr/>
            </a:pPr>
            <a:endParaRPr lang="ja-JP" altLang="en-US" sz="990">
              <a:solidFill>
                <a:srgbClr val="000000"/>
              </a:solidFill>
              <a:latin typeface="ＭＳ Ｐゴシック" charset="-128"/>
              <a:ea typeface="ＭＳ Ｐゴシック" charset="-128"/>
            </a:endParaRPr>
          </a:p>
        </p:txBody>
      </p:sp>
      <p:grpSp>
        <p:nvGrpSpPr>
          <p:cNvPr id="7" name="図形グループ 3"/>
          <p:cNvGrpSpPr>
            <a:grpSpLocks/>
          </p:cNvGrpSpPr>
          <p:nvPr/>
        </p:nvGrpSpPr>
        <p:grpSpPr bwMode="auto">
          <a:xfrm>
            <a:off x="1019517" y="3594396"/>
            <a:ext cx="3119185" cy="1986916"/>
            <a:chOff x="954212" y="4013713"/>
            <a:chExt cx="4176464" cy="3136661"/>
          </a:xfrm>
        </p:grpSpPr>
        <p:pic>
          <p:nvPicPr>
            <p:cNvPr id="8" name="図 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12" y="4013713"/>
              <a:ext cx="4176464" cy="2784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テキスト ボックス 8"/>
            <p:cNvSpPr txBox="1"/>
            <p:nvPr/>
          </p:nvSpPr>
          <p:spPr>
            <a:xfrm>
              <a:off x="1275211" y="6791760"/>
              <a:ext cx="3524997" cy="358614"/>
            </a:xfrm>
            <a:prstGeom prst="rect">
              <a:avLst/>
            </a:prstGeom>
            <a:noFill/>
          </p:spPr>
          <p:txBody>
            <a:bodyPr wrap="none" lIns="0" tIns="0" rIns="0" bIns="0"/>
            <a:lstStyle/>
            <a:p>
              <a:pPr algn="just">
                <a:lnSpc>
                  <a:spcPct val="125000"/>
                </a:lnSpc>
                <a:defRPr/>
              </a:pPr>
              <a:r>
                <a:rPr lang="ja-JP" altLang="en-US" sz="1415" dirty="0">
                  <a:latin typeface="+mn-ea"/>
                </a:rPr>
                <a:t>スマートモバイルロボット競技</a:t>
              </a:r>
              <a:endParaRPr lang="ja-JP" altLang="en-US" sz="1415" dirty="0">
                <a:solidFill>
                  <a:srgbClr val="000000"/>
                </a:solidFill>
                <a:latin typeface="+mn-ea"/>
              </a:endParaRPr>
            </a:p>
          </p:txBody>
        </p:sp>
      </p:grpSp>
      <p:grpSp>
        <p:nvGrpSpPr>
          <p:cNvPr id="10" name="図形グループ 2"/>
          <p:cNvGrpSpPr>
            <a:grpSpLocks/>
          </p:cNvGrpSpPr>
          <p:nvPr/>
        </p:nvGrpSpPr>
        <p:grpSpPr bwMode="auto">
          <a:xfrm>
            <a:off x="5008581" y="3555085"/>
            <a:ext cx="3119186" cy="1995131"/>
            <a:chOff x="5668742" y="3911083"/>
            <a:chExt cx="4175324" cy="3150661"/>
          </a:xfrm>
        </p:grpSpPr>
        <p:pic>
          <p:nvPicPr>
            <p:cNvPr id="11" name="図 1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8742" y="3911083"/>
              <a:ext cx="4175324" cy="2782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テキスト ボックス 11"/>
            <p:cNvSpPr txBox="1"/>
            <p:nvPr/>
          </p:nvSpPr>
          <p:spPr>
            <a:xfrm>
              <a:off x="6673447" y="6703012"/>
              <a:ext cx="2165917" cy="358732"/>
            </a:xfrm>
            <a:prstGeom prst="rect">
              <a:avLst/>
            </a:prstGeom>
            <a:noFill/>
          </p:spPr>
          <p:txBody>
            <a:bodyPr wrap="none" lIns="0" tIns="0" rIns="0" bIns="0"/>
            <a:lstStyle/>
            <a:p>
              <a:pPr algn="just">
                <a:lnSpc>
                  <a:spcPct val="125000"/>
                </a:lnSpc>
                <a:defRPr/>
              </a:pPr>
              <a:r>
                <a:rPr lang="ja-JP" altLang="en-US" sz="1415" dirty="0">
                  <a:latin typeface="+mn-ea"/>
                </a:rPr>
                <a:t>マルチコプタ競技</a:t>
              </a:r>
              <a:endParaRPr lang="ja-JP" altLang="en-US" sz="1415" dirty="0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13" name="角丸四角形 12"/>
          <p:cNvSpPr/>
          <p:nvPr/>
        </p:nvSpPr>
        <p:spPr>
          <a:xfrm>
            <a:off x="4851327" y="3491533"/>
            <a:ext cx="3419840" cy="2089779"/>
          </a:xfrm>
          <a:prstGeom prst="roundRect">
            <a:avLst>
              <a:gd name="adj" fmla="val 1830"/>
            </a:avLst>
          </a:prstGeom>
          <a:noFill/>
          <a:ln w="28575">
            <a:solidFill>
              <a:srgbClr val="DF000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28" tIns="0" rIns="101828" bIns="17820" anchor="ctr"/>
          <a:lstStyle/>
          <a:p>
            <a:pPr algn="ctr">
              <a:defRPr/>
            </a:pPr>
            <a:endParaRPr lang="ja-JP" altLang="en-US" sz="990" dirty="0">
              <a:solidFill>
                <a:schemeClr val="tx1"/>
              </a:solidFill>
              <a:latin typeface="HGPｺﾞｼｯｸM" panose="020B0600000000000000" pitchFamily="50" charset="-128"/>
              <a:ea typeface="HGPｺﾞｼｯｸM" panose="020B0600000000000000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04" b="97979" l="9400" r="87326">
                        <a14:foregroundMark x1="18193" y1="25950" x2="18193" y2="25950"/>
                        <a14:foregroundMark x1="30321" y1="15683" x2="30321" y2="15683"/>
                        <a14:foregroundMark x1="34203" y1="39774" x2="34203" y2="39774"/>
                        <a14:foregroundMark x1="33960" y1="61681" x2="33960" y2="61681"/>
                        <a14:foregroundMark x1="34081" y1="58610" x2="34081" y2="58610"/>
                        <a14:foregroundMark x1="62098" y1="10509" x2="62098" y2="10509"/>
                        <a14:foregroundMark x1="65312" y1="60792" x2="65312" y2="60792"/>
                        <a14:foregroundMark x1="64767" y1="63298" x2="64767" y2="63298"/>
                        <a14:foregroundMark x1="63554" y1="35812" x2="63554" y2="38723"/>
                        <a14:foregroundMark x1="62644" y1="39046" x2="67314" y2="36540"/>
                        <a14:foregroundMark x1="62887" y1="60226" x2="65434" y2="64753"/>
                        <a14:foregroundMark x1="32323" y1="65966" x2="36628" y2="59175"/>
                        <a14:foregroundMark x1="30564" y1="63622" x2="34991" y2="55376"/>
                        <a14:foregroundMark x1="30139" y1="37753" x2="35537" y2="46241"/>
                        <a14:foregroundMark x1="31534" y1="34762" x2="38811" y2="41390"/>
                        <a14:foregroundMark x1="65191" y1="33306" x2="67738" y2="22555"/>
                        <a14:foregroundMark x1="67495" y1="22150" x2="62887" y2="36378"/>
                        <a14:foregroundMark x1="30139" y1="63864" x2="35173" y2="54325"/>
                        <a14:foregroundMark x1="29776" y1="64511" x2="35719" y2="52870"/>
                        <a14:foregroundMark x1="27471" y1="24495" x2="32080" y2="40340"/>
                        <a14:foregroundMark x1="26925" y1="76233" x2="32080" y2="63137"/>
                        <a14:foregroundMark x1="29654" y1="36863" x2="29776" y2="32417"/>
                        <a14:foregroundMark x1="28927" y1="37429" x2="31110" y2="31124"/>
                        <a14:foregroundMark x1="30139" y1="34762" x2="26562" y2="24495"/>
                        <a14:foregroundMark x1="70467" y1="77122" x2="65979" y2="64349"/>
                        <a14:foregroundMark x1="62644" y1="33872" x2="67738" y2="19321"/>
                        <a14:foregroundMark x1="61431" y1="34519" x2="65191" y2="35651"/>
                        <a14:foregroundMark x1="60764" y1="36378" x2="63675" y2="39774"/>
                        <a14:foregroundMark x1="29654" y1="62247" x2="36386" y2="50202"/>
                        <a14:foregroundMark x1="29776" y1="37591" x2="36750" y2="51091"/>
                        <a14:foregroundMark x1="56822" y1="40097" x2="56822" y2="40097"/>
                        <a14:foregroundMark x1="44148" y1="37591" x2="44148" y2="37591"/>
                        <a14:foregroundMark x1="41237" y1="37753" x2="41237" y2="37753"/>
                        <a14:foregroundMark x1="43238" y1="38157" x2="43238" y2="38157"/>
                        <a14:foregroundMark x1="48090" y1="35085" x2="48514" y2="35085"/>
                        <a14:foregroundMark x1="47544" y1="35651" x2="47544" y2="35651"/>
                        <a14:foregroundMark x1="56458" y1="60954" x2="56458" y2="60954"/>
                        <a14:foregroundMark x1="59127" y1="37591" x2="63554" y2="31124"/>
                        <a14:foregroundMark x1="56580" y1="41714" x2="65434" y2="24495"/>
                        <a14:foregroundMark x1="66404" y1="27405" x2="66404" y2="26839"/>
                        <a14:foregroundMark x1="63554" y1="26839" x2="67738" y2="16249"/>
                        <a14:foregroundMark x1="30564" y1="41956" x2="35415" y2="34196"/>
                        <a14:backgroundMark x1="44694" y1="89167" x2="44694" y2="89167"/>
                        <a14:backgroundMark x1="46089" y1="80194" x2="54942" y2="77445"/>
                        <a14:backgroundMark x1="39721" y1="82134" x2="43663" y2="82134"/>
                        <a14:backgroundMark x1="41722" y1="89652" x2="36750" y2="79951"/>
                        <a14:backgroundMark x1="32747" y1="77284" x2="36386" y2="70331"/>
                        <a14:backgroundMark x1="61128" y1="27162" x2="61431" y2="20210"/>
                        <a14:backgroundMark x1="24621" y1="28294" x2="26380" y2="36702"/>
                        <a14:backgroundMark x1="43238" y1="65481" x2="46210" y2="64349"/>
                        <a14:backgroundMark x1="62765" y1="24333" x2="63190" y2="20210"/>
                        <a14:backgroundMark x1="60340" y1="31528" x2="61552" y2="286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44121">
            <a:off x="7560313" y="1059499"/>
            <a:ext cx="1401365" cy="105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300" dirty="0"/>
              <a:t>昨年のマルチコプタ競技内容</a:t>
            </a:r>
          </a:p>
        </p:txBody>
      </p:sp>
      <p:sp>
        <p:nvSpPr>
          <p:cNvPr id="4" name="正方形/長方形 3"/>
          <p:cNvSpPr>
            <a:spLocks noChangeArrowheads="1"/>
          </p:cNvSpPr>
          <p:nvPr/>
        </p:nvSpPr>
        <p:spPr bwMode="auto">
          <a:xfrm>
            <a:off x="1621195" y="2361880"/>
            <a:ext cx="5906691" cy="3412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altLang="ja-JP" sz="1980">
              <a:latin typeface="Calibri" charset="0"/>
              <a:ea typeface="ＭＳ Ｐゴシック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6578959" y="2902421"/>
            <a:ext cx="1203722" cy="2638425"/>
          </a:xfrm>
          <a:prstGeom prst="roundRect">
            <a:avLst/>
          </a:prstGeom>
          <a:solidFill>
            <a:srgbClr val="E8849E">
              <a:alpha val="39216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ja-JP" sz="1415" dirty="0"/>
          </a:p>
        </p:txBody>
      </p:sp>
      <p:sp>
        <p:nvSpPr>
          <p:cNvPr id="6" name="角丸四角形 5"/>
          <p:cNvSpPr/>
          <p:nvPr/>
        </p:nvSpPr>
        <p:spPr>
          <a:xfrm>
            <a:off x="1367593" y="2902421"/>
            <a:ext cx="1203722" cy="2638425"/>
          </a:xfrm>
          <a:prstGeom prst="roundRect">
            <a:avLst/>
          </a:prstGeom>
          <a:solidFill>
            <a:srgbClr val="DFC836">
              <a:alpha val="20392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ja-JP" sz="1415" dirty="0"/>
          </a:p>
        </p:txBody>
      </p:sp>
      <p:sp>
        <p:nvSpPr>
          <p:cNvPr id="7" name="テキスト ボックス 6"/>
          <p:cNvSpPr txBox="1">
            <a:spLocks noChangeArrowheads="1"/>
          </p:cNvSpPr>
          <p:nvPr/>
        </p:nvSpPr>
        <p:spPr bwMode="auto">
          <a:xfrm>
            <a:off x="1572379" y="2265439"/>
            <a:ext cx="8771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ja-JP" altLang="en-US"/>
              <a:t>離着陸</a:t>
            </a:r>
            <a:endParaRPr lang="en-US" altLang="ja-JP"/>
          </a:p>
          <a:p>
            <a:r>
              <a:rPr lang="ja-JP" altLang="en-US"/>
              <a:t>エリア</a:t>
            </a:r>
          </a:p>
        </p:txBody>
      </p:sp>
      <p:sp>
        <p:nvSpPr>
          <p:cNvPr id="8" name="テキスト ボックス 7"/>
          <p:cNvSpPr txBox="1">
            <a:spLocks noChangeArrowheads="1"/>
          </p:cNvSpPr>
          <p:nvPr/>
        </p:nvSpPr>
        <p:spPr bwMode="auto">
          <a:xfrm>
            <a:off x="6861139" y="2279727"/>
            <a:ext cx="7697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ja-JP" altLang="en-US"/>
              <a:t>旋回</a:t>
            </a:r>
            <a:endParaRPr lang="en-US" altLang="ja-JP"/>
          </a:p>
          <a:p>
            <a:r>
              <a:rPr lang="ja-JP" altLang="en-US"/>
              <a:t>エリア</a:t>
            </a:r>
          </a:p>
        </p:txBody>
      </p:sp>
      <p:cxnSp>
        <p:nvCxnSpPr>
          <p:cNvPr id="9" name="直線コネクタ 8"/>
          <p:cNvCxnSpPr/>
          <p:nvPr/>
        </p:nvCxnSpPr>
        <p:spPr>
          <a:xfrm>
            <a:off x="2571315" y="3156023"/>
            <a:ext cx="400764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2576079" y="5287242"/>
            <a:ext cx="400883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>
            <a:spLocks noChangeArrowheads="1"/>
          </p:cNvSpPr>
          <p:nvPr/>
        </p:nvSpPr>
        <p:spPr bwMode="auto">
          <a:xfrm>
            <a:off x="3960774" y="2177333"/>
            <a:ext cx="12314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ja-JP" altLang="en-US"/>
              <a:t>飛行エリア</a:t>
            </a: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2576079" y="2715492"/>
            <a:ext cx="400288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V="1">
            <a:off x="2571313" y="2572617"/>
            <a:ext cx="0" cy="2857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V="1">
            <a:off x="6578957" y="2572617"/>
            <a:ext cx="0" cy="2857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320341" y="2572619"/>
            <a:ext cx="60305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/>
              <a:t>10m</a:t>
            </a:r>
            <a:endParaRPr lang="ja-JP" altLang="en-US" dirty="0"/>
          </a:p>
        </p:txBody>
      </p:sp>
      <p:grpSp>
        <p:nvGrpSpPr>
          <p:cNvPr id="16" name="グループ化 16"/>
          <p:cNvGrpSpPr>
            <a:grpSpLocks/>
          </p:cNvGrpSpPr>
          <p:nvPr/>
        </p:nvGrpSpPr>
        <p:grpSpPr bwMode="auto">
          <a:xfrm>
            <a:off x="1730734" y="3334617"/>
            <a:ext cx="460772" cy="438150"/>
            <a:chOff x="471087" y="1353159"/>
            <a:chExt cx="2756023" cy="2760698"/>
          </a:xfrm>
        </p:grpSpPr>
        <p:sp>
          <p:nvSpPr>
            <p:cNvPr id="17" name="正方形/長方形 16"/>
            <p:cNvSpPr/>
            <p:nvPr/>
          </p:nvSpPr>
          <p:spPr>
            <a:xfrm rot="2700000">
              <a:off x="822099" y="2665855"/>
              <a:ext cx="2025512" cy="1353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1415"/>
            </a:p>
          </p:txBody>
        </p:sp>
        <p:sp>
          <p:nvSpPr>
            <p:cNvPr id="18" name="正方形/長方形 17"/>
            <p:cNvSpPr/>
            <p:nvPr/>
          </p:nvSpPr>
          <p:spPr>
            <a:xfrm rot="18900000">
              <a:off x="820043" y="2665993"/>
              <a:ext cx="2029625" cy="1350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1415"/>
            </a:p>
          </p:txBody>
        </p:sp>
        <p:sp>
          <p:nvSpPr>
            <p:cNvPr id="19" name="角丸四角形 18"/>
            <p:cNvSpPr/>
            <p:nvPr/>
          </p:nvSpPr>
          <p:spPr>
            <a:xfrm>
              <a:off x="1375520" y="2275895"/>
              <a:ext cx="918671" cy="915231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1415"/>
            </a:p>
          </p:txBody>
        </p:sp>
        <p:grpSp>
          <p:nvGrpSpPr>
            <p:cNvPr id="20" name="グループ化 20"/>
            <p:cNvGrpSpPr>
              <a:grpSpLocks/>
            </p:cNvGrpSpPr>
            <p:nvPr/>
          </p:nvGrpSpPr>
          <p:grpSpPr bwMode="auto">
            <a:xfrm rot="2700000">
              <a:off x="1832932" y="1970774"/>
              <a:ext cx="1383113" cy="147884"/>
              <a:chOff x="2802268" y="1577235"/>
              <a:chExt cx="2118109" cy="226473"/>
            </a:xfrm>
          </p:grpSpPr>
          <p:sp>
            <p:nvSpPr>
              <p:cNvPr id="33" name="フローチャート: 結合子 46"/>
              <p:cNvSpPr/>
              <p:nvPr/>
            </p:nvSpPr>
            <p:spPr>
              <a:xfrm>
                <a:off x="3684628" y="1378633"/>
                <a:ext cx="206792" cy="294457"/>
              </a:xfrm>
              <a:prstGeom prst="flowChartConnector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 sz="1415"/>
              </a:p>
            </p:txBody>
          </p:sp>
          <p:sp>
            <p:nvSpPr>
              <p:cNvPr id="34" name="角丸四角形 33"/>
              <p:cNvSpPr/>
              <p:nvPr/>
            </p:nvSpPr>
            <p:spPr>
              <a:xfrm>
                <a:off x="3841956" y="1456947"/>
                <a:ext cx="907584" cy="207217"/>
              </a:xfrm>
              <a:prstGeom prst="roundRect">
                <a:avLst>
                  <a:gd name="adj" fmla="val 39286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 sz="1415"/>
              </a:p>
            </p:txBody>
          </p:sp>
          <p:sp>
            <p:nvSpPr>
              <p:cNvPr id="35" name="角丸四角形 34"/>
              <p:cNvSpPr/>
              <p:nvPr/>
            </p:nvSpPr>
            <p:spPr>
              <a:xfrm>
                <a:off x="2776083" y="1582866"/>
                <a:ext cx="919076" cy="163593"/>
              </a:xfrm>
              <a:prstGeom prst="roundRect">
                <a:avLst>
                  <a:gd name="adj" fmla="val 39286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 sz="1415"/>
              </a:p>
            </p:txBody>
          </p:sp>
        </p:grpSp>
        <p:grpSp>
          <p:nvGrpSpPr>
            <p:cNvPr id="21" name="グループ化 21"/>
            <p:cNvGrpSpPr>
              <a:grpSpLocks/>
            </p:cNvGrpSpPr>
            <p:nvPr/>
          </p:nvGrpSpPr>
          <p:grpSpPr bwMode="auto">
            <a:xfrm rot="2700000">
              <a:off x="457200" y="3351773"/>
              <a:ext cx="1374894" cy="149273"/>
              <a:chOff x="2812672" y="1577494"/>
              <a:chExt cx="2105526" cy="228600"/>
            </a:xfrm>
          </p:grpSpPr>
          <p:sp>
            <p:nvSpPr>
              <p:cNvPr id="30" name="フローチャート: 結合子 43"/>
              <p:cNvSpPr/>
              <p:nvPr/>
            </p:nvSpPr>
            <p:spPr>
              <a:xfrm>
                <a:off x="3710385" y="1573502"/>
                <a:ext cx="229769" cy="239936"/>
              </a:xfrm>
              <a:prstGeom prst="flowChartConnector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 sz="1415"/>
              </a:p>
            </p:txBody>
          </p:sp>
          <p:sp>
            <p:nvSpPr>
              <p:cNvPr id="31" name="角丸四角形 30"/>
              <p:cNvSpPr/>
              <p:nvPr/>
            </p:nvSpPr>
            <p:spPr>
              <a:xfrm>
                <a:off x="3939140" y="1606235"/>
                <a:ext cx="942054" cy="174499"/>
              </a:xfrm>
              <a:prstGeom prst="roundRect">
                <a:avLst>
                  <a:gd name="adj" fmla="val 39286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 sz="1415"/>
              </a:p>
            </p:txBody>
          </p:sp>
          <p:sp>
            <p:nvSpPr>
              <p:cNvPr id="32" name="角丸四角形 31"/>
              <p:cNvSpPr/>
              <p:nvPr/>
            </p:nvSpPr>
            <p:spPr>
              <a:xfrm>
                <a:off x="2665133" y="1606230"/>
                <a:ext cx="988008" cy="174499"/>
              </a:xfrm>
              <a:prstGeom prst="roundRect">
                <a:avLst>
                  <a:gd name="adj" fmla="val 39286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 sz="1415"/>
              </a:p>
            </p:txBody>
          </p:sp>
        </p:grpSp>
        <p:grpSp>
          <p:nvGrpSpPr>
            <p:cNvPr id="22" name="グループ化 22"/>
            <p:cNvGrpSpPr>
              <a:grpSpLocks/>
            </p:cNvGrpSpPr>
            <p:nvPr/>
          </p:nvGrpSpPr>
          <p:grpSpPr bwMode="auto">
            <a:xfrm rot="-2700000">
              <a:off x="1852213" y="3351773"/>
              <a:ext cx="1374897" cy="149273"/>
              <a:chOff x="2812672" y="1577494"/>
              <a:chExt cx="2105526" cy="228600"/>
            </a:xfrm>
          </p:grpSpPr>
          <p:sp>
            <p:nvSpPr>
              <p:cNvPr id="27" name="フローチャート: 結合子 40"/>
              <p:cNvSpPr/>
              <p:nvPr/>
            </p:nvSpPr>
            <p:spPr>
              <a:xfrm>
                <a:off x="3753964" y="1574208"/>
                <a:ext cx="229028" cy="229772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 sz="1415"/>
              </a:p>
            </p:txBody>
          </p:sp>
          <p:sp>
            <p:nvSpPr>
              <p:cNvPr id="28" name="角丸四角形 27"/>
              <p:cNvSpPr/>
              <p:nvPr/>
            </p:nvSpPr>
            <p:spPr>
              <a:xfrm>
                <a:off x="3981752" y="1507132"/>
                <a:ext cx="937909" cy="160841"/>
              </a:xfrm>
              <a:prstGeom prst="roundRect">
                <a:avLst>
                  <a:gd name="adj" fmla="val 39286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 sz="1415"/>
              </a:p>
            </p:txBody>
          </p:sp>
          <p:sp>
            <p:nvSpPr>
              <p:cNvPr id="29" name="角丸四角形 28"/>
              <p:cNvSpPr/>
              <p:nvPr/>
            </p:nvSpPr>
            <p:spPr>
              <a:xfrm>
                <a:off x="2801867" y="1596490"/>
                <a:ext cx="937909" cy="160841"/>
              </a:xfrm>
              <a:prstGeom prst="roundRect">
                <a:avLst>
                  <a:gd name="adj" fmla="val 39286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 sz="1415"/>
              </a:p>
            </p:txBody>
          </p:sp>
        </p:grpSp>
        <p:grpSp>
          <p:nvGrpSpPr>
            <p:cNvPr id="23" name="グループ化 23"/>
            <p:cNvGrpSpPr>
              <a:grpSpLocks/>
            </p:cNvGrpSpPr>
            <p:nvPr/>
          </p:nvGrpSpPr>
          <p:grpSpPr bwMode="auto">
            <a:xfrm rot="-2700000">
              <a:off x="471087" y="1972591"/>
              <a:ext cx="1374897" cy="149273"/>
              <a:chOff x="2812672" y="1577494"/>
              <a:chExt cx="2105526" cy="228600"/>
            </a:xfrm>
          </p:grpSpPr>
          <p:sp>
            <p:nvSpPr>
              <p:cNvPr id="24" name="フローチャート: 結合子 37"/>
              <p:cNvSpPr/>
              <p:nvPr/>
            </p:nvSpPr>
            <p:spPr>
              <a:xfrm>
                <a:off x="3750826" y="1582247"/>
                <a:ext cx="229028" cy="21828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 sz="1415"/>
              </a:p>
            </p:txBody>
          </p:sp>
          <p:sp>
            <p:nvSpPr>
              <p:cNvPr id="25" name="角丸四角形 24"/>
              <p:cNvSpPr/>
              <p:nvPr/>
            </p:nvSpPr>
            <p:spPr>
              <a:xfrm>
                <a:off x="3969308" y="1603827"/>
                <a:ext cx="948812" cy="126378"/>
              </a:xfrm>
              <a:prstGeom prst="roundRect">
                <a:avLst>
                  <a:gd name="adj" fmla="val 39286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 sz="1415"/>
              </a:p>
            </p:txBody>
          </p:sp>
          <p:sp>
            <p:nvSpPr>
              <p:cNvPr id="26" name="角丸四角形 25"/>
              <p:cNvSpPr/>
              <p:nvPr/>
            </p:nvSpPr>
            <p:spPr>
              <a:xfrm>
                <a:off x="2800328" y="1579459"/>
                <a:ext cx="927007" cy="126371"/>
              </a:xfrm>
              <a:prstGeom prst="roundRect">
                <a:avLst>
                  <a:gd name="adj" fmla="val 39286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 sz="1415"/>
              </a:p>
            </p:txBody>
          </p:sp>
        </p:grpSp>
      </p:grpSp>
      <p:sp>
        <p:nvSpPr>
          <p:cNvPr id="36" name="テキスト ボックス 35"/>
          <p:cNvSpPr txBox="1">
            <a:spLocks noChangeArrowheads="1"/>
          </p:cNvSpPr>
          <p:nvPr/>
        </p:nvSpPr>
        <p:spPr bwMode="auto">
          <a:xfrm>
            <a:off x="1679539" y="3933502"/>
            <a:ext cx="620683" cy="353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1697">
                <a:latin typeface="Calibri" charset="0"/>
                <a:ea typeface="ＭＳ Ｐゴシック" charset="-128"/>
              </a:rPr>
              <a:t>離陸</a:t>
            </a:r>
          </a:p>
        </p:txBody>
      </p:sp>
      <p:sp>
        <p:nvSpPr>
          <p:cNvPr id="37" name="テキスト ボックス 36"/>
          <p:cNvSpPr txBox="1">
            <a:spLocks noChangeArrowheads="1"/>
          </p:cNvSpPr>
          <p:nvPr/>
        </p:nvSpPr>
        <p:spPr bwMode="auto">
          <a:xfrm>
            <a:off x="1675966" y="4174009"/>
            <a:ext cx="620683" cy="353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1697">
                <a:latin typeface="Calibri" charset="0"/>
                <a:ea typeface="ＭＳ Ｐゴシック" charset="-128"/>
              </a:rPr>
              <a:t>着陸</a:t>
            </a:r>
          </a:p>
        </p:txBody>
      </p:sp>
      <p:pic>
        <p:nvPicPr>
          <p:cNvPr id="42" name="図 41"/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04" b="97979" l="9400" r="87326">
                        <a14:foregroundMark x1="18193" y1="25950" x2="18193" y2="25950"/>
                        <a14:foregroundMark x1="30321" y1="15683" x2="30321" y2="15683"/>
                        <a14:foregroundMark x1="34203" y1="39774" x2="34203" y2="39774"/>
                        <a14:foregroundMark x1="33960" y1="61681" x2="33960" y2="61681"/>
                        <a14:foregroundMark x1="34081" y1="58610" x2="34081" y2="58610"/>
                        <a14:foregroundMark x1="62098" y1="10509" x2="62098" y2="10509"/>
                        <a14:foregroundMark x1="65312" y1="60792" x2="65312" y2="60792"/>
                        <a14:foregroundMark x1="64767" y1="63298" x2="64767" y2="63298"/>
                        <a14:foregroundMark x1="63554" y1="35812" x2="63554" y2="38723"/>
                        <a14:foregroundMark x1="62644" y1="39046" x2="67314" y2="36540"/>
                        <a14:foregroundMark x1="62887" y1="60226" x2="65434" y2="64753"/>
                        <a14:foregroundMark x1="32323" y1="65966" x2="36628" y2="59175"/>
                        <a14:foregroundMark x1="30564" y1="63622" x2="34991" y2="55376"/>
                        <a14:foregroundMark x1="30139" y1="37753" x2="35537" y2="46241"/>
                        <a14:foregroundMark x1="31534" y1="34762" x2="38811" y2="41390"/>
                        <a14:foregroundMark x1="65191" y1="33306" x2="67738" y2="22555"/>
                        <a14:foregroundMark x1="67495" y1="22150" x2="62887" y2="36378"/>
                        <a14:foregroundMark x1="30139" y1="63864" x2="35173" y2="54325"/>
                        <a14:foregroundMark x1="29776" y1="64511" x2="35719" y2="52870"/>
                        <a14:foregroundMark x1="27471" y1="24495" x2="32080" y2="40340"/>
                        <a14:foregroundMark x1="26925" y1="76233" x2="32080" y2="63137"/>
                        <a14:foregroundMark x1="29654" y1="36863" x2="29776" y2="32417"/>
                        <a14:foregroundMark x1="28927" y1="37429" x2="31110" y2="31124"/>
                        <a14:foregroundMark x1="30139" y1="34762" x2="26562" y2="24495"/>
                        <a14:foregroundMark x1="70467" y1="77122" x2="65979" y2="64349"/>
                        <a14:foregroundMark x1="62644" y1="33872" x2="67738" y2="19321"/>
                        <a14:foregroundMark x1="61431" y1="34519" x2="65191" y2="35651"/>
                        <a14:foregroundMark x1="60764" y1="36378" x2="63675" y2="39774"/>
                        <a14:foregroundMark x1="29654" y1="62247" x2="36386" y2="50202"/>
                        <a14:foregroundMark x1="29776" y1="37591" x2="36750" y2="51091"/>
                        <a14:foregroundMark x1="56822" y1="40097" x2="56822" y2="40097"/>
                        <a14:foregroundMark x1="44148" y1="37591" x2="44148" y2="37591"/>
                        <a14:foregroundMark x1="41237" y1="37753" x2="41237" y2="37753"/>
                        <a14:foregroundMark x1="43238" y1="38157" x2="43238" y2="38157"/>
                        <a14:foregroundMark x1="48090" y1="35085" x2="48514" y2="35085"/>
                        <a14:foregroundMark x1="47544" y1="35651" x2="47544" y2="35651"/>
                        <a14:foregroundMark x1="56458" y1="60954" x2="56458" y2="60954"/>
                        <a14:foregroundMark x1="59127" y1="37591" x2="63554" y2="31124"/>
                        <a14:foregroundMark x1="56580" y1="41714" x2="65434" y2="24495"/>
                        <a14:foregroundMark x1="66404" y1="27405" x2="66404" y2="26839"/>
                        <a14:foregroundMark x1="63554" y1="26839" x2="67738" y2="16249"/>
                        <a14:foregroundMark x1="30564" y1="41956" x2="35415" y2="34196"/>
                        <a14:backgroundMark x1="44694" y1="89167" x2="44694" y2="89167"/>
                        <a14:backgroundMark x1="46089" y1="80194" x2="54942" y2="77445"/>
                        <a14:backgroundMark x1="39721" y1="82134" x2="43663" y2="82134"/>
                        <a14:backgroundMark x1="41722" y1="89652" x2="36750" y2="79951"/>
                        <a14:backgroundMark x1="32747" y1="77284" x2="36386" y2="70331"/>
                        <a14:backgroundMark x1="61128" y1="27162" x2="61431" y2="20210"/>
                        <a14:backgroundMark x1="24621" y1="28294" x2="26380" y2="36702"/>
                        <a14:backgroundMark x1="43238" y1="65481" x2="46210" y2="64349"/>
                        <a14:backgroundMark x1="62765" y1="24333" x2="63190" y2="20210"/>
                        <a14:backgroundMark x1="60340" y1="31528" x2="61552" y2="286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44121">
            <a:off x="7560313" y="1059499"/>
            <a:ext cx="1401365" cy="105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9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44444E-6 L 0.57709 -0.0041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54" y="-20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709 -0.00416 L 0.65365 0.06274 C 0.67097 0.07686 0.68073 0.09792 0.68073 0.11991 C 0.68073 0.14491 0.67097 0.16482 0.65365 0.17894 L 0.57709 0.24584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82" y="1250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709 0.24583 L 0.00287 0.2423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11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6" grpId="1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開発環境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737" y="5108167"/>
            <a:ext cx="2217718" cy="52116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810" y="2496376"/>
            <a:ext cx="1951233" cy="55876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510" y="3224942"/>
            <a:ext cx="2156698" cy="66032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24" y="3055138"/>
            <a:ext cx="2697659" cy="99993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204" b="97979" l="9400" r="87326">
                        <a14:foregroundMark x1="18193" y1="25950" x2="18193" y2="25950"/>
                        <a14:foregroundMark x1="30321" y1="15683" x2="30321" y2="15683"/>
                        <a14:foregroundMark x1="34203" y1="39774" x2="34203" y2="39774"/>
                        <a14:foregroundMark x1="33960" y1="61681" x2="33960" y2="61681"/>
                        <a14:foregroundMark x1="34081" y1="58610" x2="34081" y2="58610"/>
                        <a14:foregroundMark x1="62098" y1="10509" x2="62098" y2="10509"/>
                        <a14:foregroundMark x1="65312" y1="60792" x2="65312" y2="60792"/>
                        <a14:foregroundMark x1="64767" y1="63298" x2="64767" y2="63298"/>
                        <a14:foregroundMark x1="63554" y1="35812" x2="63554" y2="38723"/>
                        <a14:foregroundMark x1="62644" y1="39046" x2="67314" y2="36540"/>
                        <a14:foregroundMark x1="62887" y1="60226" x2="65434" y2="64753"/>
                        <a14:foregroundMark x1="32323" y1="65966" x2="36628" y2="59175"/>
                        <a14:foregroundMark x1="30564" y1="63622" x2="34991" y2="55376"/>
                        <a14:foregroundMark x1="30139" y1="37753" x2="35537" y2="46241"/>
                        <a14:foregroundMark x1="31534" y1="34762" x2="38811" y2="41390"/>
                        <a14:foregroundMark x1="65191" y1="33306" x2="67738" y2="22555"/>
                        <a14:foregroundMark x1="67495" y1="22150" x2="62887" y2="36378"/>
                        <a14:foregroundMark x1="30139" y1="63864" x2="35173" y2="54325"/>
                        <a14:foregroundMark x1="29776" y1="64511" x2="35719" y2="52870"/>
                        <a14:foregroundMark x1="27471" y1="24495" x2="32080" y2="40340"/>
                        <a14:foregroundMark x1="26925" y1="76233" x2="32080" y2="63137"/>
                        <a14:foregroundMark x1="29654" y1="36863" x2="29776" y2="32417"/>
                        <a14:foregroundMark x1="28927" y1="37429" x2="31110" y2="31124"/>
                        <a14:foregroundMark x1="30139" y1="34762" x2="26562" y2="24495"/>
                        <a14:foregroundMark x1="70467" y1="77122" x2="65979" y2="64349"/>
                        <a14:foregroundMark x1="62644" y1="33872" x2="67738" y2="19321"/>
                        <a14:foregroundMark x1="61431" y1="34519" x2="65191" y2="35651"/>
                        <a14:foregroundMark x1="60764" y1="36378" x2="63675" y2="39774"/>
                        <a14:foregroundMark x1="29654" y1="62247" x2="36386" y2="50202"/>
                        <a14:foregroundMark x1="29776" y1="37591" x2="36750" y2="51091"/>
                        <a14:foregroundMark x1="56822" y1="40097" x2="56822" y2="40097"/>
                        <a14:foregroundMark x1="44148" y1="37591" x2="44148" y2="37591"/>
                        <a14:foregroundMark x1="41237" y1="37753" x2="41237" y2="37753"/>
                        <a14:foregroundMark x1="43238" y1="38157" x2="43238" y2="38157"/>
                        <a14:foregroundMark x1="48090" y1="35085" x2="48514" y2="35085"/>
                        <a14:foregroundMark x1="47544" y1="35651" x2="47544" y2="35651"/>
                        <a14:foregroundMark x1="56458" y1="60954" x2="56458" y2="60954"/>
                        <a14:foregroundMark x1="59127" y1="37591" x2="63554" y2="31124"/>
                        <a14:foregroundMark x1="56580" y1="41714" x2="65434" y2="24495"/>
                        <a14:foregroundMark x1="66404" y1="27405" x2="66404" y2="26839"/>
                        <a14:foregroundMark x1="63554" y1="26839" x2="67738" y2="16249"/>
                        <a14:foregroundMark x1="30564" y1="41956" x2="35415" y2="34196"/>
                        <a14:backgroundMark x1="44694" y1="89167" x2="44694" y2="89167"/>
                        <a14:backgroundMark x1="46089" y1="80194" x2="54942" y2="77445"/>
                        <a14:backgroundMark x1="39721" y1="82134" x2="43663" y2="82134"/>
                        <a14:backgroundMark x1="41722" y1="89652" x2="36750" y2="79951"/>
                        <a14:backgroundMark x1="32747" y1="77284" x2="36386" y2="70331"/>
                        <a14:backgroundMark x1="61128" y1="27162" x2="61431" y2="20210"/>
                        <a14:backgroundMark x1="24621" y1="28294" x2="26380" y2="36702"/>
                        <a14:backgroundMark x1="43238" y1="65481" x2="46210" y2="64349"/>
                        <a14:backgroundMark x1="62765" y1="24333" x2="63190" y2="20210"/>
                        <a14:backgroundMark x1="60340" y1="31528" x2="61552" y2="286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44121">
            <a:off x="7560313" y="1059499"/>
            <a:ext cx="1401365" cy="1051024"/>
          </a:xfrm>
          <a:prstGeom prst="rect">
            <a:avLst/>
          </a:prstGeom>
        </p:spPr>
      </p:pic>
      <p:sp>
        <p:nvSpPr>
          <p:cNvPr id="3" name="角丸四角形 2"/>
          <p:cNvSpPr/>
          <p:nvPr/>
        </p:nvSpPr>
        <p:spPr>
          <a:xfrm>
            <a:off x="1068424" y="2171845"/>
            <a:ext cx="6921029" cy="184727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1073043" y="4310061"/>
            <a:ext cx="6921029" cy="184727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403927" y="1956413"/>
            <a:ext cx="13485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情報共有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403927" y="4125395"/>
            <a:ext cx="13485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開発環境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004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これまでの取り組み</a:t>
            </a:r>
            <a:endParaRPr kumimoji="1" lang="ja-JP" altLang="en-US" dirty="0"/>
          </a:p>
        </p:txBody>
      </p:sp>
      <p:sp>
        <p:nvSpPr>
          <p:cNvPr id="3" name="対角する 2 つの角を切り取った四角形 2"/>
          <p:cNvSpPr/>
          <p:nvPr/>
        </p:nvSpPr>
        <p:spPr>
          <a:xfrm>
            <a:off x="1138805" y="1883171"/>
            <a:ext cx="773123" cy="327472"/>
          </a:xfrm>
          <a:prstGeom prst="snip2Diag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bg1"/>
                </a:solidFill>
              </a:rPr>
              <a:t>機体</a:t>
            </a:r>
            <a:r>
              <a:rPr lang="en-US" altLang="ja-JP" sz="1600" dirty="0">
                <a:solidFill>
                  <a:schemeClr val="bg1"/>
                </a:solidFill>
              </a:rPr>
              <a:t>1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7" name="直線矢印コネクタ 6"/>
          <p:cNvCxnSpPr>
            <a:stCxn id="3" idx="1"/>
            <a:endCxn id="22" idx="3"/>
          </p:cNvCxnSpPr>
          <p:nvPr/>
        </p:nvCxnSpPr>
        <p:spPr>
          <a:xfrm flipH="1">
            <a:off x="1525366" y="2210643"/>
            <a:ext cx="1" cy="2361357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758548" y="1883171"/>
            <a:ext cx="3815" cy="445297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24017" y="3819359"/>
            <a:ext cx="6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C000"/>
                </a:solidFill>
              </a:rPr>
              <a:t>12</a:t>
            </a:r>
            <a:r>
              <a:rPr kumimoji="1" lang="ja-JP" altLang="en-US" dirty="0" smtClean="0">
                <a:solidFill>
                  <a:srgbClr val="FFC000"/>
                </a:solidFill>
              </a:rPr>
              <a:t>月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5101" y="1770107"/>
            <a:ext cx="6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C000"/>
                </a:solidFill>
              </a:rPr>
              <a:t>10</a:t>
            </a:r>
            <a:r>
              <a:rPr kumimoji="1" lang="ja-JP" altLang="en-US" dirty="0" smtClean="0">
                <a:solidFill>
                  <a:srgbClr val="FFC000"/>
                </a:solidFill>
              </a:rPr>
              <a:t>月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4017" y="2811068"/>
            <a:ext cx="6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C000"/>
                </a:solidFill>
              </a:rPr>
              <a:t>11</a:t>
            </a:r>
            <a:r>
              <a:rPr kumimoji="1" lang="ja-JP" altLang="en-US" dirty="0" smtClean="0">
                <a:solidFill>
                  <a:srgbClr val="FFC000"/>
                </a:solidFill>
              </a:rPr>
              <a:t>月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4017" y="4863288"/>
            <a:ext cx="6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C000"/>
                </a:solidFill>
              </a:rPr>
              <a:t>  1</a:t>
            </a:r>
            <a:r>
              <a:rPr kumimoji="1" lang="ja-JP" altLang="en-US" dirty="0" smtClean="0">
                <a:solidFill>
                  <a:srgbClr val="FFC000"/>
                </a:solidFill>
              </a:rPr>
              <a:t>月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5101" y="5874548"/>
            <a:ext cx="6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C000"/>
                </a:solidFill>
              </a:rPr>
              <a:t> </a:t>
            </a:r>
            <a:r>
              <a:rPr lang="ja-JP" altLang="en-US" dirty="0" smtClean="0">
                <a:solidFill>
                  <a:srgbClr val="FFC000"/>
                </a:solidFill>
              </a:rPr>
              <a:t> </a:t>
            </a:r>
            <a:r>
              <a:rPr lang="en-US" altLang="ja-JP" dirty="0" smtClean="0">
                <a:solidFill>
                  <a:srgbClr val="FFC000"/>
                </a:solidFill>
              </a:rPr>
              <a:t>2</a:t>
            </a:r>
            <a:r>
              <a:rPr kumimoji="1" lang="ja-JP" altLang="en-US" dirty="0" smtClean="0">
                <a:solidFill>
                  <a:srgbClr val="FFC000"/>
                </a:solidFill>
              </a:rPr>
              <a:t>月</a:t>
            </a:r>
            <a:endParaRPr kumimoji="1" lang="ja-JP" altLang="en-US" dirty="0">
              <a:solidFill>
                <a:srgbClr val="FFC000"/>
              </a:solidFill>
            </a:endParaRPr>
          </a:p>
        </p:txBody>
      </p:sp>
      <p:sp>
        <p:nvSpPr>
          <p:cNvPr id="22" name="対角する 2 つの角を切り取った四角形 21"/>
          <p:cNvSpPr/>
          <p:nvPr/>
        </p:nvSpPr>
        <p:spPr>
          <a:xfrm>
            <a:off x="1138804" y="4572000"/>
            <a:ext cx="773123" cy="327472"/>
          </a:xfrm>
          <a:prstGeom prst="snip2Diag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bg1"/>
                </a:solidFill>
              </a:rPr>
              <a:t>機体</a:t>
            </a:r>
            <a:r>
              <a:rPr lang="en-US" altLang="ja-JP" sz="1600" dirty="0" smtClean="0">
                <a:solidFill>
                  <a:schemeClr val="bg1"/>
                </a:solidFill>
              </a:rPr>
              <a:t>2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23" name="直線矢印コネクタ 22"/>
          <p:cNvCxnSpPr>
            <a:stCxn id="22" idx="1"/>
          </p:cNvCxnSpPr>
          <p:nvPr/>
        </p:nvCxnSpPr>
        <p:spPr>
          <a:xfrm flipH="1">
            <a:off x="1525365" y="4899472"/>
            <a:ext cx="1" cy="1436673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対角する 2 つの角を切り取った四角形 27"/>
          <p:cNvSpPr/>
          <p:nvPr/>
        </p:nvSpPr>
        <p:spPr>
          <a:xfrm>
            <a:off x="2242552" y="1883170"/>
            <a:ext cx="1248795" cy="327473"/>
          </a:xfrm>
          <a:prstGeom prst="snip2Diag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bg1"/>
                </a:solidFill>
              </a:rPr>
              <a:t>作業</a:t>
            </a:r>
            <a:r>
              <a:rPr lang="ja-JP" altLang="en-US" sz="1600" dirty="0" smtClean="0">
                <a:solidFill>
                  <a:schemeClr val="bg1"/>
                </a:solidFill>
              </a:rPr>
              <a:t>１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29" name="直線矢印コネクタ 28"/>
          <p:cNvCxnSpPr>
            <a:stCxn id="28" idx="1"/>
            <a:endCxn id="39" idx="3"/>
          </p:cNvCxnSpPr>
          <p:nvPr/>
        </p:nvCxnSpPr>
        <p:spPr>
          <a:xfrm flipH="1">
            <a:off x="2866948" y="2210643"/>
            <a:ext cx="2" cy="143397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対角する 2 つの角を切り取った四角形 38"/>
          <p:cNvSpPr/>
          <p:nvPr/>
        </p:nvSpPr>
        <p:spPr>
          <a:xfrm>
            <a:off x="2242550" y="3644613"/>
            <a:ext cx="1248795" cy="379573"/>
          </a:xfrm>
          <a:prstGeom prst="snip2Diag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bg1"/>
                </a:solidFill>
              </a:rPr>
              <a:t>作業</a:t>
            </a:r>
            <a:r>
              <a:rPr lang="en-US" altLang="ja-JP" sz="1600" dirty="0" smtClean="0">
                <a:solidFill>
                  <a:schemeClr val="bg1"/>
                </a:solidFill>
              </a:rPr>
              <a:t>2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2866947" y="4863288"/>
            <a:ext cx="2" cy="1472857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線吹き出し 1 (枠付き) 45"/>
          <p:cNvSpPr/>
          <p:nvPr/>
        </p:nvSpPr>
        <p:spPr>
          <a:xfrm>
            <a:off x="3999346" y="1954773"/>
            <a:ext cx="4692072" cy="1225627"/>
          </a:xfrm>
          <a:prstGeom prst="borderCallout1">
            <a:avLst>
              <a:gd name="adj1" fmla="val 50233"/>
              <a:gd name="adj2" fmla="val -163"/>
              <a:gd name="adj3" fmla="val 85725"/>
              <a:gd name="adj4" fmla="val -23454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線吹き出し 1 (枠付き) 46"/>
          <p:cNvSpPr/>
          <p:nvPr/>
        </p:nvSpPr>
        <p:spPr>
          <a:xfrm>
            <a:off x="4006213" y="4129984"/>
            <a:ext cx="4692072" cy="2113897"/>
          </a:xfrm>
          <a:prstGeom prst="borderCallout1">
            <a:avLst>
              <a:gd name="adj1" fmla="val 51224"/>
              <a:gd name="adj2" fmla="val -163"/>
              <a:gd name="adj3" fmla="val 69042"/>
              <a:gd name="adj4" fmla="val -23257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098576" y="1992010"/>
            <a:ext cx="4507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dirty="0" smtClean="0"/>
              <a:t>ソースコード解析</a:t>
            </a:r>
            <a:endParaRPr kumimoji="1"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 smtClean="0"/>
              <a:t>開発環境調査</a:t>
            </a:r>
            <a:r>
              <a:rPr lang="ja-JP" altLang="en-US" dirty="0" smtClean="0"/>
              <a:t>・問い合わせ</a:t>
            </a:r>
            <a:endParaRPr kumimoji="1"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/>
              <a:t>APM</a:t>
            </a:r>
            <a:r>
              <a:rPr lang="ja-JP" altLang="en-US" dirty="0" smtClean="0"/>
              <a:t>　</a:t>
            </a:r>
            <a:r>
              <a:rPr lang="en-US" altLang="ja-JP" dirty="0" smtClean="0"/>
              <a:t>Planner</a:t>
            </a:r>
            <a:r>
              <a:rPr lang="ja-JP" altLang="en-US" dirty="0" smtClean="0"/>
              <a:t>によるファーム書き込み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 smtClean="0"/>
              <a:t>書き込んだファームで動作試験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091709" y="4188691"/>
            <a:ext cx="45073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dirty="0" smtClean="0"/>
              <a:t>IDE</a:t>
            </a:r>
            <a:r>
              <a:rPr lang="ja-JP" altLang="en-US" dirty="0" smtClean="0"/>
              <a:t>・書き込みツール等の環境調整</a:t>
            </a:r>
            <a:endParaRPr kumimoji="1"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dirty="0" smtClean="0"/>
              <a:t>RC</a:t>
            </a:r>
            <a:r>
              <a:rPr kumimoji="1" lang="ja-JP" altLang="en-US" dirty="0" smtClean="0"/>
              <a:t>コントローラ・での動作試験</a:t>
            </a:r>
            <a:endParaRPr kumimoji="1"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アプリでの動作試験</a:t>
            </a:r>
            <a:endParaRPr kumimoji="1"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 smtClean="0"/>
              <a:t>モータ動作確認</a:t>
            </a:r>
            <a:endParaRPr kumimoji="1"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 smtClean="0"/>
              <a:t>公式アプリによるセンサデータ取得</a:t>
            </a: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 smtClean="0"/>
              <a:t>制御方針考案</a:t>
            </a:r>
            <a:endParaRPr kumimoji="1"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 smtClean="0"/>
              <a:t>実装開始</a:t>
            </a:r>
            <a:endParaRPr kumimoji="1" lang="en-US" altLang="ja-JP" dirty="0" smtClean="0"/>
          </a:p>
        </p:txBody>
      </p:sp>
      <p:cxnSp>
        <p:nvCxnSpPr>
          <p:cNvPr id="53" name="直線矢印コネクタ 52"/>
          <p:cNvCxnSpPr>
            <a:stCxn id="39" idx="1"/>
          </p:cNvCxnSpPr>
          <p:nvPr/>
        </p:nvCxnSpPr>
        <p:spPr>
          <a:xfrm flipH="1">
            <a:off x="2866947" y="4024186"/>
            <a:ext cx="1" cy="839102"/>
          </a:xfrm>
          <a:prstGeom prst="straightConnector1">
            <a:avLst/>
          </a:prstGeom>
          <a:ln w="762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線吹き出し 1 (枠付き) 56"/>
          <p:cNvSpPr/>
          <p:nvPr/>
        </p:nvSpPr>
        <p:spPr>
          <a:xfrm>
            <a:off x="4006213" y="3443099"/>
            <a:ext cx="4692072" cy="502220"/>
          </a:xfrm>
          <a:prstGeom prst="borderCallout1">
            <a:avLst>
              <a:gd name="adj1" fmla="val 50233"/>
              <a:gd name="adj2" fmla="val -163"/>
              <a:gd name="adj3" fmla="val 208943"/>
              <a:gd name="adj4" fmla="val -22863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4006213" y="3501264"/>
            <a:ext cx="450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機体</a:t>
            </a:r>
            <a:r>
              <a:rPr kumimoji="1" lang="en-US" altLang="ja-JP" dirty="0" smtClean="0"/>
              <a:t>2</a:t>
            </a:r>
            <a:r>
              <a:rPr lang="ja-JP" altLang="en-US" dirty="0" smtClean="0"/>
              <a:t>へ変更決定・</a:t>
            </a:r>
            <a:r>
              <a:rPr kumimoji="1" lang="ja-JP" altLang="en-US" dirty="0" smtClean="0"/>
              <a:t>機体</a:t>
            </a:r>
            <a:r>
              <a:rPr kumimoji="1" lang="en-US" altLang="ja-JP" dirty="0" smtClean="0"/>
              <a:t>2</a:t>
            </a:r>
            <a:r>
              <a:rPr lang="ja-JP" altLang="en-US" dirty="0" smtClean="0"/>
              <a:t>のソースコード解析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44847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現在の状態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00099" y="1519058"/>
            <a:ext cx="7543801" cy="1276157"/>
          </a:xfrm>
        </p:spPr>
        <p:txBody>
          <a:bodyPr>
            <a:normAutofit/>
          </a:bodyPr>
          <a:lstStyle/>
          <a:p>
            <a:pPr marL="385763" indent="-385763">
              <a:buFont typeface="Wingdings" panose="05000000000000000000" pitchFamily="2" charset="2"/>
              <a:buChar char="l"/>
            </a:pPr>
            <a:endParaRPr lang="en-US" altLang="ja-JP" sz="2100" dirty="0"/>
          </a:p>
          <a:p>
            <a:pPr marL="385763" indent="-385763">
              <a:buFont typeface="Wingdings" panose="05000000000000000000" pitchFamily="2" charset="2"/>
              <a:buChar char="l"/>
            </a:pPr>
            <a:r>
              <a:rPr lang="ja-JP" altLang="en-US" sz="2100" dirty="0"/>
              <a:t>コントローラなしで、</a:t>
            </a:r>
            <a:r>
              <a:rPr lang="en-US" altLang="ja-JP" sz="2100" dirty="0"/>
              <a:t/>
            </a:r>
            <a:br>
              <a:rPr lang="en-US" altLang="ja-JP" sz="2100" dirty="0"/>
            </a:br>
            <a:r>
              <a:rPr lang="ja-JP" altLang="en-US" sz="2100" dirty="0"/>
              <a:t>事前に書き込んだ命令に基づいてモータを回すことは</a:t>
            </a:r>
            <a:r>
              <a:rPr lang="ja-JP" altLang="en-US" sz="2100" dirty="0" smtClean="0"/>
              <a:t>可能</a:t>
            </a:r>
            <a:endParaRPr lang="en-US" altLang="ja-JP" sz="2100" dirty="0"/>
          </a:p>
          <a:p>
            <a:pPr marL="385763" indent="-385763">
              <a:buFont typeface="Wingdings" panose="05000000000000000000" pitchFamily="2" charset="2"/>
              <a:buChar char="l"/>
            </a:pPr>
            <a:endParaRPr lang="en-US" altLang="ja-JP" sz="2100" dirty="0"/>
          </a:p>
          <a:p>
            <a:endParaRPr kumimoji="1" lang="ja-JP" altLang="en-US" dirty="0"/>
          </a:p>
        </p:txBody>
      </p:sp>
      <p:sp>
        <p:nvSpPr>
          <p:cNvPr id="4" name="右矢印 3"/>
          <p:cNvSpPr/>
          <p:nvPr/>
        </p:nvSpPr>
        <p:spPr>
          <a:xfrm rot="5400000">
            <a:off x="3804487" y="2749039"/>
            <a:ext cx="452693" cy="39704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800098" y="3304987"/>
            <a:ext cx="7543801" cy="4679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100" dirty="0" smtClean="0"/>
              <a:t>モータの出力が安定しないため、現在離陸ができていない</a:t>
            </a:r>
            <a:endParaRPr lang="en-US" altLang="ja-JP" sz="2100" dirty="0" smtClean="0"/>
          </a:p>
          <a:p>
            <a:pPr marL="385763" indent="-385763">
              <a:buFont typeface="Wingdings" panose="05000000000000000000" pitchFamily="2" charset="2"/>
              <a:buChar char="l"/>
            </a:pPr>
            <a:endParaRPr lang="en-US" altLang="ja-JP" sz="2100" dirty="0" smtClean="0"/>
          </a:p>
          <a:p>
            <a:endParaRPr lang="ja-JP" altLang="en-US" dirty="0"/>
          </a:p>
        </p:txBody>
      </p:sp>
      <p:sp>
        <p:nvSpPr>
          <p:cNvPr id="6" name="角丸四角形吹き出し 5"/>
          <p:cNvSpPr/>
          <p:nvPr/>
        </p:nvSpPr>
        <p:spPr>
          <a:xfrm>
            <a:off x="4969165" y="5517425"/>
            <a:ext cx="3953161" cy="689411"/>
          </a:xfrm>
          <a:prstGeom prst="wedgeRoundRectCallout">
            <a:avLst>
              <a:gd name="adj1" fmla="val -36267"/>
              <a:gd name="adj2" fmla="val -122802"/>
              <a:gd name="adj3" fmla="val 16667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センサデータを取得するプログラムは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実装できていない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822960" y="4157759"/>
            <a:ext cx="7543801" cy="123438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Hiragino Kaku Gothic Pro W3" charset="-128"/>
                <a:ea typeface="Hiragino Kaku Gothic Pro W3" charset="-128"/>
                <a:cs typeface="Hiragino Kaku Gothic Pro W3" charset="-128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Wingdings" panose="05000000000000000000" pitchFamily="2" charset="2"/>
              <a:buChar char="l"/>
            </a:pPr>
            <a:endParaRPr lang="en-US" altLang="ja-JP" sz="2100" dirty="0" smtClean="0"/>
          </a:p>
          <a:p>
            <a:pPr marL="385763" indent="-385763">
              <a:buFont typeface="Wingdings" panose="05000000000000000000" pitchFamily="2" charset="2"/>
              <a:buChar char="l"/>
            </a:pPr>
            <a:r>
              <a:rPr lang="en-US" altLang="ja-JP" sz="2100" dirty="0" smtClean="0"/>
              <a:t>BLE</a:t>
            </a:r>
            <a:r>
              <a:rPr lang="ja-JP" altLang="en-US" sz="2100" dirty="0"/>
              <a:t>経由</a:t>
            </a:r>
            <a:r>
              <a:rPr lang="ja-JP" altLang="en-US" sz="2100" dirty="0" smtClean="0"/>
              <a:t>で使用</a:t>
            </a:r>
            <a:r>
              <a:rPr lang="ja-JP" altLang="en-US" sz="2100" dirty="0"/>
              <a:t>機体</a:t>
            </a:r>
            <a:r>
              <a:rPr lang="ja-JP" altLang="en-US" sz="2100" dirty="0" smtClean="0"/>
              <a:t>専用アプリケーションを通して</a:t>
            </a:r>
            <a:r>
              <a:rPr lang="en-US" altLang="ja-JP" sz="2100" dirty="0" smtClean="0"/>
              <a:t/>
            </a:r>
            <a:br>
              <a:rPr lang="en-US" altLang="ja-JP" sz="2100" dirty="0" smtClean="0"/>
            </a:br>
            <a:r>
              <a:rPr lang="ja-JP" altLang="en-US" sz="2100" dirty="0" smtClean="0"/>
              <a:t>センサデータを取得できている</a:t>
            </a:r>
            <a:endParaRPr lang="en-US" altLang="ja-JP" sz="2100" dirty="0" smtClean="0"/>
          </a:p>
          <a:p>
            <a:pPr marL="385763" indent="-385763">
              <a:buFont typeface="Wingdings" panose="05000000000000000000" pitchFamily="2" charset="2"/>
              <a:buChar char="l"/>
            </a:pPr>
            <a:endParaRPr lang="en-US" altLang="ja-JP" sz="2100" dirty="0" smtClean="0"/>
          </a:p>
          <a:p>
            <a:endParaRPr lang="ja-JP" altLang="en-US" dirty="0"/>
          </a:p>
        </p:txBody>
      </p:sp>
      <p:sp>
        <p:nvSpPr>
          <p:cNvPr id="9" name="角丸四角形吹き出し 8"/>
          <p:cNvSpPr/>
          <p:nvPr/>
        </p:nvSpPr>
        <p:spPr>
          <a:xfrm>
            <a:off x="5777347" y="4027669"/>
            <a:ext cx="3144979" cy="519023"/>
          </a:xfrm>
          <a:prstGeom prst="wedgeRoundRectCallout">
            <a:avLst>
              <a:gd name="adj1" fmla="val -42575"/>
              <a:gd name="adj2" fmla="val -101927"/>
              <a:gd name="adj3" fmla="val 16667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一つ出力の弱いモータがある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23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1099</TotalTime>
  <Words>967</Words>
  <Application>Microsoft Office PowerPoint</Application>
  <PresentationFormat>画面に合わせる (4:3)</PresentationFormat>
  <Paragraphs>247</Paragraphs>
  <Slides>32</Slides>
  <Notes>0</Notes>
  <HiddenSlides>5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32</vt:i4>
      </vt:variant>
    </vt:vector>
  </HeadingPairs>
  <TitlesOfParts>
    <vt:vector size="44" baseType="lpstr">
      <vt:lpstr>HGPｺﾞｼｯｸM</vt:lpstr>
      <vt:lpstr>Hiragino Kaku Gothic Pro W3</vt:lpstr>
      <vt:lpstr>ＭＳ Ｐゴシック</vt:lpstr>
      <vt:lpstr>メイリオ</vt:lpstr>
      <vt:lpstr>Yu Gothic</vt:lpstr>
      <vt:lpstr>Calibri</vt:lpstr>
      <vt:lpstr>Calibri Light</vt:lpstr>
      <vt:lpstr>Cambria Math</vt:lpstr>
      <vt:lpstr>Wingdings</vt:lpstr>
      <vt:lpstr>Wingdings 2</vt:lpstr>
      <vt:lpstr>HDOfficeLightV0</vt:lpstr>
      <vt:lpstr>レトロスペクト</vt:lpstr>
      <vt:lpstr>クアッドコプタ自動制御システムの開発</vt:lpstr>
      <vt:lpstr>目次</vt:lpstr>
      <vt:lpstr>テーマ・目標</vt:lpstr>
      <vt:lpstr>背景</vt:lpstr>
      <vt:lpstr>ESSロボットチャレンジについて</vt:lpstr>
      <vt:lpstr>昨年のマルチコプタ競技内容</vt:lpstr>
      <vt:lpstr>開発環境</vt:lpstr>
      <vt:lpstr>これまでの取り組み</vt:lpstr>
      <vt:lpstr>現在の状態</vt:lpstr>
      <vt:lpstr>システム案</vt:lpstr>
      <vt:lpstr>全体のシステム案A</vt:lpstr>
      <vt:lpstr>全体のシステム案A</vt:lpstr>
      <vt:lpstr>全体のシステム案B</vt:lpstr>
      <vt:lpstr>全体のシステム案B</vt:lpstr>
      <vt:lpstr>技術面</vt:lpstr>
      <vt:lpstr>技術面</vt:lpstr>
      <vt:lpstr>技術面</vt:lpstr>
      <vt:lpstr>技術面</vt:lpstr>
      <vt:lpstr>技術面</vt:lpstr>
      <vt:lpstr>PBL3の目標（1/3）</vt:lpstr>
      <vt:lpstr>PBL3の課題（2/3）</vt:lpstr>
      <vt:lpstr>PBL3の課題（3/3）</vt:lpstr>
      <vt:lpstr>Keep</vt:lpstr>
      <vt:lpstr>Problem</vt:lpstr>
      <vt:lpstr>Try</vt:lpstr>
      <vt:lpstr>PBL3スケジュール</vt:lpstr>
      <vt:lpstr>PowerPoint プレゼンテーション</vt:lpstr>
      <vt:lpstr>PowerPoint プレゼンテーション</vt:lpstr>
      <vt:lpstr>各システム案まとめ</vt:lpstr>
      <vt:lpstr>各システム案まとめ</vt:lpstr>
      <vt:lpstr>各システム案まとめ</vt:lpstr>
      <vt:lpstr>各システム案まとめ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モデル駆動開発によるクアッドコプタ 自動制御システムの開発</dc:title>
  <dc:creator>仁部龍介</dc:creator>
  <cp:lastModifiedBy>Ryusuke</cp:lastModifiedBy>
  <cp:revision>133</cp:revision>
  <dcterms:created xsi:type="dcterms:W3CDTF">2017-11-20T06:22:09Z</dcterms:created>
  <dcterms:modified xsi:type="dcterms:W3CDTF">2018-02-13T07:35:37Z</dcterms:modified>
</cp:coreProperties>
</file>