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1"/>
  </p:notesMasterIdLst>
  <p:handoutMasterIdLst>
    <p:handoutMasterId r:id="rId12"/>
  </p:handoutMasterIdLst>
  <p:sldIdLst>
    <p:sldId id="256" r:id="rId2"/>
    <p:sldId id="262" r:id="rId3"/>
    <p:sldId id="263" r:id="rId4"/>
    <p:sldId id="257" r:id="rId5"/>
    <p:sldId id="258" r:id="rId6"/>
    <p:sldId id="260" r:id="rId7"/>
    <p:sldId id="259" r:id="rId8"/>
    <p:sldId id="261" r:id="rId9"/>
    <p:sldId id="264"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84" autoAdjust="0"/>
  </p:normalViewPr>
  <p:slideViewPr>
    <p:cSldViewPr snapToGrid="0" snapToObjects="1">
      <p:cViewPr>
        <p:scale>
          <a:sx n="139" d="100"/>
          <a:sy n="139" d="100"/>
        </p:scale>
        <p:origin x="-76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73A09A-2344-CE46-B2DA-848A87073385}" type="datetimeFigureOut">
              <a:rPr kumimoji="1" lang="ja-JP" altLang="en-US" smtClean="0"/>
              <a:t>16/12/14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87CE25-07CA-9543-BF89-E5629E6572A2}" type="slidenum">
              <a:rPr kumimoji="1" lang="ja-JP" altLang="en-US" smtClean="0"/>
              <a:t>‹#›</a:t>
            </a:fld>
            <a:endParaRPr kumimoji="1" lang="ja-JP" altLang="en-US"/>
          </a:p>
        </p:txBody>
      </p:sp>
    </p:spTree>
    <p:extLst>
      <p:ext uri="{BB962C8B-B14F-4D97-AF65-F5344CB8AC3E}">
        <p14:creationId xmlns:p14="http://schemas.microsoft.com/office/powerpoint/2010/main" val="35941930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19A2C-F8A1-B744-AB4D-5079C858B35D}" type="datetimeFigureOut">
              <a:rPr kumimoji="1" lang="ja-JP" altLang="en-US" smtClean="0"/>
              <a:t>16/12/14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4851C4-236B-2346-9222-4A7C59B41834}" type="slidenum">
              <a:rPr kumimoji="1" lang="ja-JP" altLang="en-US" smtClean="0"/>
              <a:t>‹#›</a:t>
            </a:fld>
            <a:endParaRPr kumimoji="1" lang="ja-JP" altLang="en-US"/>
          </a:p>
        </p:txBody>
      </p:sp>
    </p:spTree>
    <p:extLst>
      <p:ext uri="{BB962C8B-B14F-4D97-AF65-F5344CB8AC3E}">
        <p14:creationId xmlns:p14="http://schemas.microsoft.com/office/powerpoint/2010/main" val="12126039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タイトル 1"/>
          <p:cNvSpPr txBox="1">
            <a:spLocks/>
          </p:cNvSpPr>
          <p:nvPr userDrawn="1"/>
        </p:nvSpPr>
        <p:spPr>
          <a:xfrm>
            <a:off x="800100" y="2257425"/>
            <a:ext cx="7772400" cy="1470025"/>
          </a:xfrm>
          <a:prstGeom prst="rect">
            <a:avLst/>
          </a:prstGeom>
          <a:solidFill>
            <a:schemeClr val="tx1"/>
          </a:solidFill>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mtClean="0"/>
              <a:t>マスター タイトルの書式設定</a:t>
            </a:r>
            <a:endParaRPr lang="ja-JP" altLang="en-US"/>
          </a:p>
        </p:txBody>
      </p:sp>
      <p:sp>
        <p:nvSpPr>
          <p:cNvPr id="2" name="タイトル 1"/>
          <p:cNvSpPr>
            <a:spLocks noGrp="1"/>
          </p:cNvSpPr>
          <p:nvPr>
            <p:ph type="ctrTitle"/>
          </p:nvPr>
        </p:nvSpPr>
        <p:spPr>
          <a:xfrm>
            <a:off x="685800" y="2130425"/>
            <a:ext cx="7772400" cy="1470025"/>
          </a:xfrm>
          <a:solidFill>
            <a:schemeClr val="bg1"/>
          </a:solidFill>
          <a:ln w="3175">
            <a:solidFill>
              <a:schemeClr val="tx1"/>
            </a:solidFill>
          </a:ln>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42317" y="6578604"/>
            <a:ext cx="2133600" cy="236008"/>
          </a:xfrm>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a:xfrm>
            <a:off x="3124200" y="6578604"/>
            <a:ext cx="2895600" cy="236008"/>
          </a:xfrm>
        </p:spPr>
        <p:txBody>
          <a:bodyPr/>
          <a:lstStyle/>
          <a:p>
            <a:r>
              <a:rPr kumimoji="1" lang="en-US" altLang="ja-JP" smtClean="0"/>
              <a:t>Copyright (C) 2016 M.Katsube. All Rights Reserved.</a:t>
            </a:r>
            <a:endParaRPr kumimoji="1" lang="ja-JP" altLang="en-US" dirty="0"/>
          </a:p>
        </p:txBody>
      </p:sp>
      <p:sp>
        <p:nvSpPr>
          <p:cNvPr id="7" name="テキスト ボックス 6"/>
          <p:cNvSpPr txBox="1"/>
          <p:nvPr userDrawn="1"/>
        </p:nvSpPr>
        <p:spPr>
          <a:xfrm>
            <a:off x="7142733" y="117027"/>
            <a:ext cx="1879723" cy="461665"/>
          </a:xfrm>
          <a:prstGeom prst="rect">
            <a:avLst/>
          </a:prstGeom>
          <a:solidFill>
            <a:srgbClr val="FF0000"/>
          </a:solidFill>
        </p:spPr>
        <p:txBody>
          <a:bodyPr wrap="none" rtlCol="0">
            <a:spAutoFit/>
          </a:bodyPr>
          <a:lstStyle/>
          <a:p>
            <a:pPr algn="ctr"/>
            <a:r>
              <a:rPr kumimoji="1" lang="en-US" altLang="ja-JP" sz="2400" b="0" i="0" dirty="0" smtClean="0">
                <a:solidFill>
                  <a:schemeClr val="bg1"/>
                </a:solidFill>
                <a:latin typeface="Helvetica"/>
                <a:ea typeface="メイリオ"/>
                <a:cs typeface="Helvetica"/>
              </a:rPr>
              <a:t>Confidential</a:t>
            </a:r>
            <a:endParaRPr kumimoji="1" lang="ja-JP" altLang="en-US" sz="2400" b="0" i="0" dirty="0">
              <a:solidFill>
                <a:schemeClr val="bg1"/>
              </a:solidFill>
              <a:latin typeface="Helvetica"/>
              <a:ea typeface="メイリオ"/>
              <a:cs typeface="Helvetica"/>
            </a:endParaRPr>
          </a:p>
        </p:txBody>
      </p:sp>
    </p:spTree>
    <p:extLst>
      <p:ext uri="{BB962C8B-B14F-4D97-AF65-F5344CB8AC3E}">
        <p14:creationId xmlns:p14="http://schemas.microsoft.com/office/powerpoint/2010/main" val="352702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40860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349795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3373" y="110899"/>
            <a:ext cx="7449627" cy="427881"/>
          </a:xfrm>
        </p:spPr>
        <p:txBody>
          <a:bodyPr>
            <a:noAutofit/>
          </a:bodyPr>
          <a:lstStyle>
            <a:lvl1pPr algn="l">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18533" y="745066"/>
            <a:ext cx="8890000" cy="4525963"/>
          </a:xfrm>
        </p:spPr>
        <p:txBody>
          <a:bodyPr>
            <a:normAutofit/>
          </a:bodyPr>
          <a:lstStyle>
            <a:lvl1pPr>
              <a:defRPr sz="2400"/>
            </a:lvl1pPr>
            <a:lvl2pPr>
              <a:defRPr sz="2000"/>
            </a:lvl2pPr>
            <a:lvl3pPr>
              <a:defRPr sz="1800"/>
            </a:lvl3pPr>
            <a:lvl4pPr>
              <a:defRPr sz="1600"/>
            </a:lvl4pPr>
            <a:lvl5pPr>
              <a:defRPr sz="16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33849" y="6610352"/>
            <a:ext cx="1291183" cy="178859"/>
          </a:xfrm>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a:xfrm>
            <a:off x="1574800" y="6610354"/>
            <a:ext cx="6057900" cy="178858"/>
          </a:xfrm>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a:xfrm>
            <a:off x="7897161" y="6610352"/>
            <a:ext cx="1204522" cy="178859"/>
          </a:xfrm>
        </p:spPr>
        <p:txBody>
          <a:bodyPr/>
          <a:lstStyle/>
          <a:p>
            <a:fld id="{0E679A0B-6010-BD44-A36E-3A2199EAC84A}" type="slidenum">
              <a:rPr kumimoji="1" lang="ja-JP" altLang="en-US" smtClean="0"/>
              <a:t>‹#›</a:t>
            </a:fld>
            <a:endParaRPr kumimoji="1" lang="ja-JP" altLang="en-US"/>
          </a:p>
        </p:txBody>
      </p:sp>
      <p:cxnSp>
        <p:nvCxnSpPr>
          <p:cNvPr id="8" name="直線コネクタ 7"/>
          <p:cNvCxnSpPr/>
          <p:nvPr userDrawn="1"/>
        </p:nvCxnSpPr>
        <p:spPr>
          <a:xfrm>
            <a:off x="0" y="607949"/>
            <a:ext cx="9144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userDrawn="1"/>
        </p:nvCxnSpPr>
        <p:spPr>
          <a:xfrm>
            <a:off x="0" y="6542617"/>
            <a:ext cx="9144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userDrawn="1"/>
        </p:nvCxnSpPr>
        <p:spPr>
          <a:xfrm>
            <a:off x="8461" y="57609"/>
            <a:ext cx="77385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userDrawn="1"/>
        </p:nvSpPr>
        <p:spPr>
          <a:xfrm>
            <a:off x="7897161" y="41194"/>
            <a:ext cx="1187587" cy="211203"/>
          </a:xfrm>
          <a:prstGeom prst="rect">
            <a:avLst/>
          </a:prstGeom>
          <a:solidFill>
            <a:srgbClr val="FF0000"/>
          </a:solidFill>
        </p:spPr>
        <p:txBody>
          <a:bodyPr wrap="square" lIns="36000" tIns="36000" rIns="36000" bIns="36000" rtlCol="0">
            <a:spAutoFit/>
          </a:bodyPr>
          <a:lstStyle/>
          <a:p>
            <a:pPr algn="ctr"/>
            <a:r>
              <a:rPr kumimoji="1" lang="en-US" altLang="ja-JP" sz="900" b="0" i="0" dirty="0" smtClean="0">
                <a:solidFill>
                  <a:schemeClr val="bg1"/>
                </a:solidFill>
                <a:latin typeface="Helvetica"/>
                <a:ea typeface="メイリオ"/>
                <a:cs typeface="Helvetica"/>
              </a:rPr>
              <a:t>Confidential</a:t>
            </a:r>
            <a:endParaRPr kumimoji="1" lang="ja-JP" altLang="en-US" sz="900" b="0" i="0" dirty="0">
              <a:solidFill>
                <a:schemeClr val="bg1"/>
              </a:solidFill>
              <a:latin typeface="Helvetica"/>
              <a:ea typeface="メイリオ"/>
              <a:cs typeface="Helvetica"/>
            </a:endParaRPr>
          </a:p>
        </p:txBody>
      </p:sp>
    </p:spTree>
    <p:extLst>
      <p:ext uri="{BB962C8B-B14F-4D97-AF65-F5344CB8AC3E}">
        <p14:creationId xmlns:p14="http://schemas.microsoft.com/office/powerpoint/2010/main" val="144233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55869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2016/12/19</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7" name="スライド番号プレースホルダー 6"/>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292221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2016/12/19</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9" name="スライド番号プレースホルダー 8"/>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394730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2016/12/19</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5" name="スライド番号プレースホルダー 4"/>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332904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2016/12/19</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4" name="スライド番号プレースホルダー 3"/>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117148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2016/12/19</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7" name="スライド番号プレースホルダー 6"/>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157824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2016/12/19</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7" name="スライド番号プレースホルダー 6"/>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20601190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1270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2016/12/19</a:t>
            </a:r>
            <a:endParaRPr kumimoji="1" lang="ja-JP" altLang="en-US" dirty="0"/>
          </a:p>
        </p:txBody>
      </p:sp>
      <p:sp>
        <p:nvSpPr>
          <p:cNvPr id="5" name="フッター プレースホルダー 4"/>
          <p:cNvSpPr>
            <a:spLocks noGrp="1"/>
          </p:cNvSpPr>
          <p:nvPr>
            <p:ph type="ftr" sz="quarter" idx="3"/>
          </p:nvPr>
        </p:nvSpPr>
        <p:spPr>
          <a:xfrm>
            <a:off x="1892300" y="6356350"/>
            <a:ext cx="52197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4"/>
          </p:nvPr>
        </p:nvSpPr>
        <p:spPr>
          <a:xfrm>
            <a:off x="7302500" y="6356350"/>
            <a:ext cx="1384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46785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Web</a:t>
            </a:r>
            <a:r>
              <a:rPr lang="ja-JP" altLang="en-US" dirty="0" smtClean="0"/>
              <a:t>チャット 要件定義</a:t>
            </a:r>
            <a:r>
              <a:rPr lang="en-US" altLang="ja-JP" dirty="0" smtClean="0"/>
              <a:t/>
            </a:r>
            <a:br>
              <a:rPr lang="en-US" altLang="ja-JP" dirty="0" smtClean="0"/>
            </a:br>
            <a:r>
              <a:rPr lang="en-US" altLang="ja-JP" dirty="0" smtClean="0"/>
              <a:t>Ver 2.0</a:t>
            </a:r>
            <a:endParaRPr kumimoji="1" lang="ja-JP" altLang="en-US" dirty="0"/>
          </a:p>
        </p:txBody>
      </p:sp>
      <p:sp>
        <p:nvSpPr>
          <p:cNvPr id="3" name="サブタイトル 2"/>
          <p:cNvSpPr>
            <a:spLocks noGrp="1"/>
          </p:cNvSpPr>
          <p:nvPr>
            <p:ph type="subTitle" idx="1"/>
          </p:nvPr>
        </p:nvSpPr>
        <p:spPr>
          <a:xfrm>
            <a:off x="1371600" y="4000499"/>
            <a:ext cx="6400800" cy="994833"/>
          </a:xfrm>
        </p:spPr>
        <p:txBody>
          <a:bodyPr>
            <a:normAutofit fontScale="92500" lnSpcReduction="20000"/>
          </a:bodyPr>
          <a:lstStyle/>
          <a:p>
            <a:r>
              <a:rPr kumimoji="1" lang="en-US" altLang="ja-JP" dirty="0" smtClean="0"/>
              <a:t>PHP</a:t>
            </a:r>
            <a:r>
              <a:rPr lang="ja-JP" altLang="en-US" dirty="0" smtClean="0"/>
              <a:t>を使用したオンライン</a:t>
            </a:r>
            <a:endParaRPr lang="en-US" altLang="ja-JP" dirty="0" smtClean="0"/>
          </a:p>
          <a:p>
            <a:r>
              <a:rPr lang="en-US" altLang="ja-JP" dirty="0" smtClean="0"/>
              <a:t>Web</a:t>
            </a:r>
            <a:r>
              <a:rPr lang="ja-JP" altLang="en-US" dirty="0" smtClean="0"/>
              <a:t>チャットシステム</a:t>
            </a:r>
            <a:endParaRPr kumimoji="1" lang="ja-JP" altLang="en-US" dirty="0"/>
          </a:p>
        </p:txBody>
      </p:sp>
      <p:sp>
        <p:nvSpPr>
          <p:cNvPr id="5" name="テキスト ボックス 4"/>
          <p:cNvSpPr txBox="1"/>
          <p:nvPr/>
        </p:nvSpPr>
        <p:spPr>
          <a:xfrm>
            <a:off x="2979507" y="5453113"/>
            <a:ext cx="3262432" cy="892552"/>
          </a:xfrm>
          <a:prstGeom prst="rect">
            <a:avLst/>
          </a:prstGeom>
          <a:noFill/>
        </p:spPr>
        <p:txBody>
          <a:bodyPr wrap="none" rtlCol="0">
            <a:spAutoFit/>
          </a:bodyPr>
          <a:lstStyle/>
          <a:p>
            <a:pPr algn="ctr"/>
            <a:r>
              <a:rPr kumimoji="1" lang="ja-JP" altLang="en-US" sz="2000" dirty="0" smtClean="0"/>
              <a:t>日本工学院八王子専門学校</a:t>
            </a:r>
            <a:endParaRPr kumimoji="1" lang="en-US" altLang="ja-JP" sz="2000" dirty="0" smtClean="0"/>
          </a:p>
          <a:p>
            <a:pPr algn="ctr"/>
            <a:r>
              <a:rPr kumimoji="1" lang="ja-JP" altLang="en-US" sz="1600" dirty="0" smtClean="0"/>
              <a:t>モバイルプログラミング</a:t>
            </a:r>
            <a:r>
              <a:rPr kumimoji="1" lang="en-US" altLang="ja-JP" sz="1600" dirty="0" smtClean="0"/>
              <a:t>2</a:t>
            </a:r>
          </a:p>
          <a:p>
            <a:pPr algn="ctr"/>
            <a:r>
              <a:rPr lang="ja-JP" altLang="en-US" sz="1600" dirty="0" smtClean="0"/>
              <a:t>モバイルプログラミング実習</a:t>
            </a:r>
            <a:r>
              <a:rPr lang="en-US" altLang="ja-JP" sz="1600" dirty="0" smtClean="0"/>
              <a:t>2</a:t>
            </a:r>
            <a:endParaRPr kumimoji="1" lang="ja-JP" altLang="en-US" sz="1600" dirty="0"/>
          </a:p>
        </p:txBody>
      </p:sp>
      <p:sp>
        <p:nvSpPr>
          <p:cNvPr id="6" name="テキスト ボックス 5"/>
          <p:cNvSpPr txBox="1"/>
          <p:nvPr/>
        </p:nvSpPr>
        <p:spPr>
          <a:xfrm>
            <a:off x="685800" y="366924"/>
            <a:ext cx="2637260" cy="461665"/>
          </a:xfrm>
          <a:prstGeom prst="rect">
            <a:avLst/>
          </a:prstGeom>
          <a:noFill/>
        </p:spPr>
        <p:txBody>
          <a:bodyPr wrap="none" rtlCol="0">
            <a:spAutoFit/>
          </a:bodyPr>
          <a:lstStyle/>
          <a:p>
            <a:r>
              <a:rPr kumimoji="1" lang="en-US" altLang="ja-JP" sz="2400" dirty="0" smtClean="0">
                <a:latin typeface="メイリオ"/>
                <a:ea typeface="メイリオ"/>
                <a:cs typeface="メイリオ"/>
              </a:rPr>
              <a:t>2016</a:t>
            </a:r>
            <a:r>
              <a:rPr kumimoji="1" lang="ja-JP" altLang="en-US" sz="2400" dirty="0" smtClean="0">
                <a:latin typeface="メイリオ"/>
                <a:ea typeface="メイリオ"/>
                <a:cs typeface="メイリオ"/>
              </a:rPr>
              <a:t>年</a:t>
            </a:r>
            <a:r>
              <a:rPr kumimoji="1" lang="en-US" altLang="ja-JP" sz="2400" dirty="0" smtClean="0">
                <a:latin typeface="メイリオ"/>
                <a:ea typeface="メイリオ"/>
                <a:cs typeface="メイリオ"/>
              </a:rPr>
              <a:t>12</a:t>
            </a:r>
            <a:r>
              <a:rPr kumimoji="1" lang="ja-JP" altLang="en-US" sz="2400" dirty="0" smtClean="0">
                <a:latin typeface="メイリオ"/>
                <a:ea typeface="メイリオ"/>
                <a:cs typeface="メイリオ"/>
              </a:rPr>
              <a:t>月</a:t>
            </a:r>
            <a:r>
              <a:rPr kumimoji="1" lang="en-US" altLang="ja-JP" sz="2400" dirty="0" smtClean="0">
                <a:latin typeface="メイリオ"/>
                <a:ea typeface="メイリオ"/>
                <a:cs typeface="メイリオ"/>
              </a:rPr>
              <a:t>19</a:t>
            </a:r>
            <a:r>
              <a:rPr kumimoji="1" lang="ja-JP" altLang="en-US" sz="2400" dirty="0" smtClean="0">
                <a:latin typeface="メイリオ"/>
                <a:ea typeface="メイリオ"/>
                <a:cs typeface="メイリオ"/>
              </a:rPr>
              <a:t>日</a:t>
            </a:r>
            <a:endParaRPr kumimoji="1" lang="ja-JP" altLang="en-US" sz="2400" dirty="0">
              <a:latin typeface="メイリオ"/>
              <a:ea typeface="メイリオ"/>
              <a:cs typeface="メイリオ"/>
            </a:endParaRPr>
          </a:p>
        </p:txBody>
      </p:sp>
    </p:spTree>
    <p:extLst>
      <p:ext uri="{BB962C8B-B14F-4D97-AF65-F5344CB8AC3E}">
        <p14:creationId xmlns:p14="http://schemas.microsoft.com/office/powerpoint/2010/main" val="240255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データの取扱に関して</a:t>
            </a:r>
            <a:endParaRPr kumimoji="1" lang="ja-JP" altLang="en-US"/>
          </a:p>
        </p:txBody>
      </p:sp>
      <p:sp>
        <p:nvSpPr>
          <p:cNvPr id="3" name="コンテンツ プレースホルダー 2"/>
          <p:cNvSpPr>
            <a:spLocks noGrp="1"/>
          </p:cNvSpPr>
          <p:nvPr>
            <p:ph idx="1"/>
          </p:nvPr>
        </p:nvSpPr>
        <p:spPr>
          <a:xfrm>
            <a:off x="118533" y="690250"/>
            <a:ext cx="8890000" cy="5769176"/>
          </a:xfrm>
        </p:spPr>
        <p:txBody>
          <a:bodyPr>
            <a:normAutofit/>
          </a:bodyPr>
          <a:lstStyle/>
          <a:p>
            <a:r>
              <a:rPr kumimoji="1" lang="ja-JP" altLang="en-US">
                <a:latin typeface="メイリオ"/>
                <a:ea typeface="メイリオ"/>
                <a:cs typeface="メイリオ"/>
              </a:rPr>
              <a:t>各種データの保存は原則としてデータベース</a:t>
            </a:r>
            <a:r>
              <a:rPr kumimoji="1" lang="en-US" altLang="ja-JP">
                <a:latin typeface="メイリオ"/>
                <a:ea typeface="メイリオ"/>
                <a:cs typeface="メイリオ"/>
              </a:rPr>
              <a:t>(MySQL)</a:t>
            </a:r>
            <a:r>
              <a:rPr kumimoji="1" lang="ja-JP" altLang="en-US">
                <a:latin typeface="メイリオ"/>
                <a:ea typeface="メイリオ"/>
                <a:cs typeface="メイリオ"/>
              </a:rPr>
              <a:t>上に行う。</a:t>
            </a:r>
            <a:endParaRPr kumimoji="1" lang="en-US" altLang="ja-JP">
              <a:latin typeface="メイリオ"/>
              <a:ea typeface="メイリオ"/>
              <a:cs typeface="メイリオ"/>
            </a:endParaRPr>
          </a:p>
          <a:p>
            <a:pPr lvl="1"/>
            <a:r>
              <a:rPr lang="ja-JP" altLang="en-US">
                <a:latin typeface="メイリオ"/>
                <a:ea typeface="メイリオ"/>
                <a:cs typeface="メイリオ"/>
              </a:rPr>
              <a:t>ユーザー情報</a:t>
            </a:r>
            <a:endParaRPr lang="en-US" altLang="ja-JP">
              <a:latin typeface="メイリオ"/>
              <a:ea typeface="メイリオ"/>
              <a:cs typeface="メイリオ"/>
            </a:endParaRPr>
          </a:p>
          <a:p>
            <a:pPr lvl="1"/>
            <a:r>
              <a:rPr kumimoji="1" lang="ja-JP" altLang="en-US">
                <a:latin typeface="メイリオ"/>
                <a:ea typeface="メイリオ"/>
                <a:cs typeface="メイリオ"/>
              </a:rPr>
              <a:t>チャットの発言</a:t>
            </a:r>
            <a:endParaRPr kumimoji="1" lang="en-US" altLang="ja-JP">
              <a:latin typeface="メイリオ"/>
              <a:ea typeface="メイリオ"/>
              <a:cs typeface="メイリオ"/>
            </a:endParaRPr>
          </a:p>
          <a:p>
            <a:pPr lvl="1"/>
            <a:r>
              <a:rPr lang="ja-JP" altLang="en-US">
                <a:latin typeface="メイリオ"/>
                <a:ea typeface="メイリオ"/>
                <a:cs typeface="メイリオ"/>
              </a:rPr>
              <a:t>スタンプのマスター</a:t>
            </a:r>
            <a:endParaRPr kumimoji="1" lang="en-US" altLang="ja-JP">
              <a:latin typeface="メイリオ"/>
              <a:ea typeface="メイリオ"/>
              <a:cs typeface="メイリオ"/>
            </a:endParaRPr>
          </a:p>
          <a:p>
            <a:pPr lvl="1"/>
            <a:endParaRPr kumimoji="1" lang="en-US" altLang="ja-JP">
              <a:latin typeface="メイリオ"/>
              <a:ea typeface="メイリオ"/>
              <a:cs typeface="メイリオ"/>
            </a:endParaRPr>
          </a:p>
          <a:p>
            <a:r>
              <a:rPr kumimoji="1" lang="ja-JP" altLang="en-US">
                <a:latin typeface="メイリオ"/>
                <a:ea typeface="メイリオ"/>
                <a:cs typeface="メイリオ"/>
              </a:rPr>
              <a:t>データの更新や削除を行う際にはトランザクションを利用することを</a:t>
            </a:r>
            <a:r>
              <a:rPr kumimoji="1" lang="ja-JP" altLang="en-US" u="sng">
                <a:solidFill>
                  <a:srgbClr val="FF0000"/>
                </a:solidFill>
                <a:latin typeface="メイリオ"/>
                <a:ea typeface="メイリオ"/>
                <a:cs typeface="メイリオ"/>
              </a:rPr>
              <a:t>推奨</a:t>
            </a:r>
            <a:r>
              <a:rPr kumimoji="1" lang="ja-JP" altLang="en-US">
                <a:latin typeface="メイリオ"/>
                <a:ea typeface="メイリオ"/>
                <a:cs typeface="メイリオ"/>
              </a:rPr>
              <a:t>する。</a:t>
            </a:r>
            <a:endParaRPr kumimoji="1" lang="en-US" altLang="ja-JP">
              <a:latin typeface="メイリオ"/>
              <a:ea typeface="メイリオ"/>
              <a:cs typeface="メイリオ"/>
            </a:endParaRPr>
          </a:p>
          <a:p>
            <a:pPr marL="457200" lvl="1" indent="0">
              <a:buNone/>
            </a:pPr>
            <a:r>
              <a:rPr kumimoji="1" lang="en-US" altLang="ja-JP" sz="1300">
                <a:latin typeface="メイリオ"/>
                <a:ea typeface="メイリオ"/>
                <a:cs typeface="メイリオ"/>
              </a:rPr>
              <a:t>try{</a:t>
            </a:r>
          </a:p>
          <a:p>
            <a:pPr marL="457200" lvl="1" indent="0">
              <a:buNone/>
            </a:pPr>
            <a:r>
              <a:rPr lang="en-US" altLang="ja-JP" sz="1300">
                <a:latin typeface="メイリオ"/>
                <a:ea typeface="メイリオ"/>
                <a:cs typeface="メイリオ"/>
              </a:rPr>
              <a:t>    $dbh = new PDO($dsn, $user, $passwd); </a:t>
            </a:r>
            <a:r>
              <a:rPr lang="en-US" altLang="ja-JP" sz="1300">
                <a:latin typeface="メイリオ"/>
                <a:ea typeface="メイリオ"/>
                <a:cs typeface="メイリオ"/>
              </a:rPr>
              <a:t>     </a:t>
            </a:r>
            <a:r>
              <a:rPr lang="en-US" altLang="ja-JP" sz="1300">
                <a:solidFill>
                  <a:srgbClr val="008000"/>
                </a:solidFill>
                <a:latin typeface="メイリオ"/>
                <a:ea typeface="メイリオ"/>
                <a:cs typeface="メイリオ"/>
              </a:rPr>
              <a:t>//</a:t>
            </a:r>
            <a:r>
              <a:rPr lang="ja-JP" altLang="en-US" sz="1300">
                <a:solidFill>
                  <a:srgbClr val="008000"/>
                </a:solidFill>
                <a:latin typeface="メイリオ"/>
                <a:ea typeface="メイリオ"/>
                <a:cs typeface="メイリオ"/>
              </a:rPr>
              <a:t>ログイン</a:t>
            </a:r>
            <a:endParaRPr lang="en-US" altLang="ja-JP" sz="1300">
              <a:solidFill>
                <a:srgbClr val="008000"/>
              </a:solidFill>
              <a:latin typeface="メイリオ"/>
              <a:ea typeface="メイリオ"/>
              <a:cs typeface="メイリオ"/>
            </a:endParaRPr>
          </a:p>
          <a:p>
            <a:pPr marL="457200" lvl="1" indent="0">
              <a:buNone/>
            </a:pPr>
            <a:r>
              <a:rPr lang="ja-JP" altLang="en-US" sz="1300">
                <a:solidFill>
                  <a:srgbClr val="008000"/>
                </a:solidFill>
                <a:latin typeface="メイリオ"/>
                <a:ea typeface="メイリオ"/>
                <a:cs typeface="メイリオ"/>
              </a:rPr>
              <a:t>   </a:t>
            </a:r>
            <a:r>
              <a:rPr lang="en-US" altLang="ja-JP" sz="1300">
                <a:solidFill>
                  <a:srgbClr val="008000"/>
                </a:solidFill>
                <a:latin typeface="メイリオ"/>
                <a:ea typeface="メイリオ"/>
                <a:cs typeface="メイリオ"/>
              </a:rPr>
              <a:t> </a:t>
            </a:r>
            <a:r>
              <a:rPr lang="en-US" altLang="ja-JP" sz="1300">
                <a:latin typeface="メイリオ"/>
                <a:ea typeface="メイリオ"/>
                <a:cs typeface="メイリオ"/>
              </a:rPr>
              <a:t>$dbh-&gt;setAttribute(PDO::ATTR_ERRMODE, PDO::ERRMODE_EXCEPTION);  </a:t>
            </a:r>
            <a:r>
              <a:rPr lang="en-US" altLang="ja-JP" sz="1300">
                <a:solidFill>
                  <a:srgbClr val="008000"/>
                </a:solidFill>
                <a:latin typeface="メイリオ"/>
                <a:ea typeface="メイリオ"/>
                <a:cs typeface="メイリオ"/>
              </a:rPr>
              <a:t>//</a:t>
            </a:r>
            <a:r>
              <a:rPr lang="ja-JP" altLang="en-US" sz="1300">
                <a:solidFill>
                  <a:srgbClr val="008000"/>
                </a:solidFill>
                <a:latin typeface="メイリオ"/>
                <a:ea typeface="メイリオ"/>
                <a:cs typeface="メイリオ"/>
              </a:rPr>
              <a:t>エラーモードを設定</a:t>
            </a:r>
            <a:endParaRPr lang="en-US" altLang="ja-JP" sz="1300">
              <a:solidFill>
                <a:srgbClr val="008000"/>
              </a:solidFill>
              <a:latin typeface="メイリオ"/>
              <a:ea typeface="メイリオ"/>
              <a:cs typeface="メイリオ"/>
            </a:endParaRPr>
          </a:p>
          <a:p>
            <a:pPr marL="457200" lvl="1" indent="0">
              <a:buNone/>
            </a:pPr>
            <a:r>
              <a:rPr lang="en-US" altLang="ja-JP" sz="1300">
                <a:latin typeface="メイリオ"/>
                <a:ea typeface="メイリオ"/>
                <a:cs typeface="メイリオ"/>
              </a:rPr>
              <a:t>    $dbh-&gt;beginTransaction();  </a:t>
            </a:r>
            <a:r>
              <a:rPr lang="en-US" altLang="en-US" sz="1300">
                <a:latin typeface="メイリオ"/>
                <a:ea typeface="メイリオ"/>
                <a:cs typeface="メイリオ"/>
              </a:rPr>
              <a:t>                        </a:t>
            </a:r>
            <a:r>
              <a:rPr lang="en-US" altLang="ja-JP" sz="1300">
                <a:latin typeface="メイリオ"/>
                <a:ea typeface="メイリオ"/>
                <a:cs typeface="メイリオ"/>
              </a:rPr>
              <a:t> </a:t>
            </a:r>
            <a:r>
              <a:rPr lang="en-US" altLang="ja-JP" sz="1300">
                <a:solidFill>
                  <a:srgbClr val="008000"/>
                </a:solidFill>
                <a:latin typeface="メイリオ"/>
                <a:ea typeface="メイリオ"/>
                <a:cs typeface="メイリオ"/>
              </a:rPr>
              <a:t>//</a:t>
            </a:r>
            <a:r>
              <a:rPr lang="ja-JP" altLang="en-US" sz="1300">
                <a:solidFill>
                  <a:srgbClr val="008000"/>
                </a:solidFill>
                <a:latin typeface="メイリオ"/>
                <a:ea typeface="メイリオ"/>
                <a:cs typeface="メイリオ"/>
              </a:rPr>
              <a:t>トランザクション開始</a:t>
            </a:r>
            <a:endParaRPr lang="en-US" altLang="ja-JP" sz="1300">
              <a:solidFill>
                <a:srgbClr val="008000"/>
              </a:solidFill>
              <a:latin typeface="メイリオ"/>
              <a:ea typeface="メイリオ"/>
              <a:cs typeface="メイリオ"/>
            </a:endParaRPr>
          </a:p>
          <a:p>
            <a:pPr marL="457200" lvl="1" indent="0">
              <a:buNone/>
            </a:pPr>
            <a:r>
              <a:rPr lang="en-US" altLang="ja-JP" sz="1300">
                <a:latin typeface="メイリオ"/>
                <a:ea typeface="メイリオ"/>
                <a:cs typeface="メイリオ"/>
              </a:rPr>
              <a:t>    $sth = $dbh-&gt;prepare('DELETE FROM User WHERE id=1');</a:t>
            </a:r>
            <a:r>
              <a:rPr lang="ja-JP" altLang="en-US" sz="1300">
                <a:latin typeface="メイリオ"/>
                <a:ea typeface="メイリオ"/>
                <a:cs typeface="メイリオ"/>
              </a:rPr>
              <a:t> </a:t>
            </a:r>
            <a:r>
              <a:rPr lang="en-US" altLang="ja-JP" sz="1300">
                <a:latin typeface="メイリオ"/>
                <a:ea typeface="メイリオ"/>
                <a:cs typeface="メイリオ"/>
              </a:rPr>
              <a:t> </a:t>
            </a:r>
            <a:r>
              <a:rPr lang="en-US" altLang="ja-JP" sz="1300">
                <a:solidFill>
                  <a:srgbClr val="008000"/>
                </a:solidFill>
                <a:latin typeface="メイリオ"/>
                <a:ea typeface="メイリオ"/>
                <a:cs typeface="メイリオ"/>
              </a:rPr>
              <a:t>//</a:t>
            </a:r>
            <a:r>
              <a:rPr lang="ja-JP" altLang="en-US" sz="1300">
                <a:solidFill>
                  <a:srgbClr val="008000"/>
                </a:solidFill>
                <a:latin typeface="メイリオ"/>
                <a:ea typeface="メイリオ"/>
                <a:cs typeface="メイリオ"/>
              </a:rPr>
              <a:t>S</a:t>
            </a:r>
            <a:r>
              <a:rPr lang="en-US" altLang="ja-JP" sz="1300">
                <a:solidFill>
                  <a:srgbClr val="008000"/>
                </a:solidFill>
                <a:latin typeface="メイリオ"/>
                <a:ea typeface="メイリオ"/>
                <a:cs typeface="メイリオ"/>
              </a:rPr>
              <a:t>QL</a:t>
            </a:r>
            <a:r>
              <a:rPr lang="ja-JP" altLang="en-US" sz="1300">
                <a:solidFill>
                  <a:srgbClr val="008000"/>
                </a:solidFill>
                <a:latin typeface="メイリオ"/>
                <a:ea typeface="メイリオ"/>
                <a:cs typeface="メイリオ"/>
              </a:rPr>
              <a:t>準備</a:t>
            </a:r>
            <a:endParaRPr lang="en-US" altLang="ja-JP" sz="1300">
              <a:latin typeface="メイリオ"/>
              <a:ea typeface="メイリオ"/>
              <a:cs typeface="メイリオ"/>
            </a:endParaRPr>
          </a:p>
          <a:p>
            <a:pPr marL="457200" lvl="1" indent="0">
              <a:buNone/>
            </a:pPr>
            <a:r>
              <a:rPr lang="en-US" altLang="ja-JP" sz="1300">
                <a:latin typeface="メイリオ"/>
                <a:ea typeface="メイリオ"/>
                <a:cs typeface="メイリオ"/>
              </a:rPr>
              <a:t>    $sth-&gt;execute();   </a:t>
            </a:r>
            <a:r>
              <a:rPr lang="en-US" altLang="ja-JP" sz="1300">
                <a:solidFill>
                  <a:srgbClr val="008000"/>
                </a:solidFill>
                <a:latin typeface="メイリオ"/>
                <a:ea typeface="メイリオ"/>
                <a:cs typeface="メイリオ"/>
              </a:rPr>
              <a:t>//SQL</a:t>
            </a:r>
            <a:r>
              <a:rPr lang="ja-JP" altLang="en-US" sz="1300">
                <a:solidFill>
                  <a:srgbClr val="008000"/>
                </a:solidFill>
                <a:latin typeface="メイリオ"/>
                <a:ea typeface="メイリオ"/>
                <a:cs typeface="メイリオ"/>
              </a:rPr>
              <a:t>を実行</a:t>
            </a:r>
            <a:endParaRPr lang="en-US" altLang="ja-JP" sz="1300">
              <a:solidFill>
                <a:srgbClr val="008000"/>
              </a:solidFill>
              <a:latin typeface="メイリオ"/>
              <a:ea typeface="メイリオ"/>
              <a:cs typeface="メイリオ"/>
            </a:endParaRPr>
          </a:p>
          <a:p>
            <a:pPr marL="457200" lvl="1" indent="0">
              <a:buNone/>
            </a:pPr>
            <a:r>
              <a:rPr lang="en-US" altLang="ja-JP" sz="1300">
                <a:latin typeface="メイリオ"/>
                <a:ea typeface="メイリオ"/>
                <a:cs typeface="メイリオ"/>
              </a:rPr>
              <a:t>    $dbh-&gt;commit();  </a:t>
            </a:r>
            <a:r>
              <a:rPr lang="en-US" altLang="ja-JP" sz="1300">
                <a:solidFill>
                  <a:srgbClr val="008000"/>
                </a:solidFill>
                <a:latin typeface="メイリオ"/>
                <a:ea typeface="メイリオ"/>
                <a:cs typeface="メイリオ"/>
              </a:rPr>
              <a:t>//</a:t>
            </a:r>
            <a:r>
              <a:rPr lang="ja-JP" altLang="en-US" sz="1300">
                <a:solidFill>
                  <a:srgbClr val="008000"/>
                </a:solidFill>
                <a:latin typeface="メイリオ"/>
                <a:ea typeface="メイリオ"/>
                <a:cs typeface="メイリオ"/>
              </a:rPr>
              <a:t>コミット</a:t>
            </a:r>
            <a:endParaRPr lang="en-US" altLang="ja-JP" sz="1300">
              <a:solidFill>
                <a:srgbClr val="008000"/>
              </a:solidFill>
              <a:latin typeface="メイリオ"/>
              <a:ea typeface="メイリオ"/>
              <a:cs typeface="メイリオ"/>
            </a:endParaRPr>
          </a:p>
          <a:p>
            <a:pPr marL="457200" lvl="1" indent="0">
              <a:buNone/>
            </a:pPr>
            <a:r>
              <a:rPr kumimoji="1" lang="en-US" altLang="ja-JP" sz="1300">
                <a:latin typeface="メイリオ"/>
                <a:ea typeface="メイリオ"/>
                <a:cs typeface="メイリオ"/>
              </a:rPr>
              <a:t>}</a:t>
            </a:r>
          </a:p>
          <a:p>
            <a:pPr marL="457200" lvl="1" indent="0">
              <a:buNone/>
            </a:pPr>
            <a:r>
              <a:rPr lang="en-US" altLang="ja-JP" sz="1300">
                <a:latin typeface="メイリオ"/>
                <a:ea typeface="メイリオ"/>
                <a:cs typeface="メイリオ"/>
              </a:rPr>
              <a:t>catch( PDOException $e ){</a:t>
            </a:r>
          </a:p>
          <a:p>
            <a:pPr marL="457200" lvl="1" indent="0">
              <a:buNone/>
            </a:pPr>
            <a:r>
              <a:rPr lang="en-US" altLang="ja-JP" sz="1300">
                <a:latin typeface="メイリオ"/>
                <a:ea typeface="メイリオ"/>
                <a:cs typeface="メイリオ"/>
              </a:rPr>
              <a:t>    $dbh-&gt;rollbak();   </a:t>
            </a:r>
            <a:r>
              <a:rPr lang="en-US" altLang="ja-JP" sz="1300">
                <a:solidFill>
                  <a:srgbClr val="008000"/>
                </a:solidFill>
                <a:latin typeface="メイリオ"/>
                <a:ea typeface="メイリオ"/>
                <a:cs typeface="メイリオ"/>
              </a:rPr>
              <a:t>//</a:t>
            </a:r>
            <a:r>
              <a:rPr lang="ja-JP" altLang="en-US" sz="1300">
                <a:solidFill>
                  <a:srgbClr val="008000"/>
                </a:solidFill>
                <a:latin typeface="メイリオ"/>
                <a:ea typeface="メイリオ"/>
                <a:cs typeface="メイリオ"/>
              </a:rPr>
              <a:t>失敗したらロールバック</a:t>
            </a:r>
            <a:endParaRPr lang="en-US" altLang="ja-JP" sz="1300">
              <a:solidFill>
                <a:srgbClr val="008000"/>
              </a:solidFill>
              <a:latin typeface="メイリオ"/>
              <a:ea typeface="メイリオ"/>
              <a:cs typeface="メイリオ"/>
            </a:endParaRPr>
          </a:p>
          <a:p>
            <a:pPr marL="457200" lvl="1" indent="0">
              <a:buNone/>
            </a:pPr>
            <a:r>
              <a:rPr kumimoji="1" lang="en-US" altLang="ja-JP" sz="1300">
                <a:latin typeface="メイリオ"/>
                <a:ea typeface="メイリオ"/>
                <a:cs typeface="メイリオ"/>
              </a:rPr>
              <a:t>}</a:t>
            </a:r>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1</a:t>
            </a:fld>
            <a:endParaRPr kumimoji="1" lang="ja-JP" altLang="en-US"/>
          </a:p>
        </p:txBody>
      </p:sp>
    </p:spTree>
    <p:extLst>
      <p:ext uri="{BB962C8B-B14F-4D97-AF65-F5344CB8AC3E}">
        <p14:creationId xmlns:p14="http://schemas.microsoft.com/office/powerpoint/2010/main" val="370662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ログイン要件</a:t>
            </a:r>
          </a:p>
        </p:txBody>
      </p:sp>
      <p:sp>
        <p:nvSpPr>
          <p:cNvPr id="3" name="コンテンツ プレースホルダー 2"/>
          <p:cNvSpPr>
            <a:spLocks noGrp="1"/>
          </p:cNvSpPr>
          <p:nvPr>
            <p:ph idx="1"/>
          </p:nvPr>
        </p:nvSpPr>
        <p:spPr>
          <a:xfrm>
            <a:off x="118533" y="690250"/>
            <a:ext cx="8890000" cy="5769176"/>
          </a:xfrm>
        </p:spPr>
        <p:txBody>
          <a:bodyPr>
            <a:normAutofit fontScale="62500" lnSpcReduction="20000"/>
          </a:bodyPr>
          <a:lstStyle/>
          <a:p>
            <a:r>
              <a:rPr kumimoji="1" lang="ja-JP" altLang="en-US"/>
              <a:t>事前に登録された</a:t>
            </a:r>
            <a:r>
              <a:rPr kumimoji="1" lang="en-US" altLang="ja-JP"/>
              <a:t>ID</a:t>
            </a:r>
            <a:r>
              <a:rPr kumimoji="1" lang="ja-JP" altLang="en-US"/>
              <a:t>とパスワードを使用しログインを行う</a:t>
            </a:r>
            <a:endParaRPr kumimoji="1" lang="en-US" altLang="ja-JP"/>
          </a:p>
          <a:p>
            <a:pPr lvl="1"/>
            <a:r>
              <a:rPr lang="ja-JP" altLang="en-US"/>
              <a:t>以下の表を初期値とする</a:t>
            </a:r>
            <a:endParaRPr lang="en-US" altLang="ja-JP"/>
          </a:p>
          <a:p>
            <a:pPr lvl="1"/>
            <a:endParaRPr kumimoji="1" lang="en-US" altLang="ja-JP"/>
          </a:p>
          <a:p>
            <a:pPr lvl="1"/>
            <a:endParaRPr lang="en-US" altLang="ja-JP"/>
          </a:p>
          <a:p>
            <a:pPr lvl="1"/>
            <a:endParaRPr kumimoji="1" lang="en-US" altLang="ja-JP"/>
          </a:p>
          <a:p>
            <a:pPr lvl="1"/>
            <a:endParaRPr lang="en-US" altLang="ja-JP"/>
          </a:p>
          <a:p>
            <a:pPr marL="457200" lvl="1" indent="0">
              <a:buNone/>
            </a:pPr>
            <a:endParaRPr lang="en-US" altLang="ja-JP"/>
          </a:p>
          <a:p>
            <a:pPr lvl="1"/>
            <a:endParaRPr kumimoji="1" lang="en-US" altLang="ja-JP"/>
          </a:p>
          <a:p>
            <a:pPr lvl="1"/>
            <a:endParaRPr kumimoji="1" lang="en-US" altLang="ja-JP"/>
          </a:p>
          <a:p>
            <a:pPr marL="457200" lvl="1" indent="0">
              <a:buNone/>
            </a:pPr>
            <a:endParaRPr kumimoji="1" lang="en-US" altLang="ja-JP"/>
          </a:p>
          <a:p>
            <a:pPr lvl="1"/>
            <a:endParaRPr kumimoji="1" lang="en-US" altLang="ja-JP"/>
          </a:p>
          <a:p>
            <a:pPr marL="457200" lvl="1" indent="0">
              <a:buNone/>
            </a:pPr>
            <a:endParaRPr kumimoji="1" lang="en-US" altLang="ja-JP"/>
          </a:p>
          <a:p>
            <a:pPr lvl="1"/>
            <a:r>
              <a:rPr kumimoji="1" lang="en-US" altLang="ja-JP"/>
              <a:t>id</a:t>
            </a:r>
            <a:r>
              <a:rPr lang="en-US" altLang="en-US"/>
              <a:t> [Primary Key]</a:t>
            </a:r>
            <a:endParaRPr kumimoji="1" lang="en-US" altLang="ja-JP"/>
          </a:p>
          <a:p>
            <a:pPr lvl="2"/>
            <a:r>
              <a:rPr kumimoji="1" lang="ja-JP" altLang="en-US"/>
              <a:t>内部で管理用に使う値。ログイン時に使用する</a:t>
            </a:r>
            <a:r>
              <a:rPr kumimoji="1" lang="en-US" altLang="ja-JP"/>
              <a:t>ID</a:t>
            </a:r>
            <a:r>
              <a:rPr kumimoji="1" lang="ja-JP" altLang="en-US"/>
              <a:t>と分けることで、</a:t>
            </a:r>
            <a:r>
              <a:rPr lang="ja-JP" altLang="en-US"/>
              <a:t>ログイン</a:t>
            </a:r>
            <a:r>
              <a:rPr lang="en-US" altLang="ja-JP"/>
              <a:t>ID</a:t>
            </a:r>
            <a:r>
              <a:rPr lang="ja-JP" altLang="en-US"/>
              <a:t>を変更した際にシステム上の影響が少なくなる。</a:t>
            </a:r>
            <a:endParaRPr lang="en-US" altLang="ja-JP"/>
          </a:p>
          <a:p>
            <a:pPr lvl="2"/>
            <a:r>
              <a:rPr lang="ja-JP" altLang="en-US"/>
              <a:t>連番</a:t>
            </a:r>
            <a:endParaRPr lang="en-US" altLang="ja-JP"/>
          </a:p>
          <a:p>
            <a:pPr lvl="1"/>
            <a:r>
              <a:rPr kumimoji="1" lang="en-US" altLang="ja-JP"/>
              <a:t>loginid</a:t>
            </a:r>
          </a:p>
          <a:p>
            <a:pPr lvl="2"/>
            <a:r>
              <a:rPr lang="ja-JP" altLang="en-US" b="1" u="sng">
                <a:solidFill>
                  <a:srgbClr val="FF0000"/>
                </a:solidFill>
              </a:rPr>
              <a:t>全ユーザーでユニーク</a:t>
            </a:r>
            <a:r>
              <a:rPr lang="ja-JP" altLang="en-US"/>
              <a:t>になる</a:t>
            </a:r>
            <a:r>
              <a:rPr lang="en-US" altLang="ja-JP"/>
              <a:t>(</a:t>
            </a:r>
            <a:r>
              <a:rPr lang="ja-JP" altLang="en-US"/>
              <a:t>重複しない</a:t>
            </a:r>
            <a:r>
              <a:rPr lang="en-US" altLang="ja-JP"/>
              <a:t>)</a:t>
            </a:r>
          </a:p>
          <a:p>
            <a:pPr lvl="2"/>
            <a:r>
              <a:rPr lang="ja-JP" altLang="en-US"/>
              <a:t>ログインする時にのみ使用する。</a:t>
            </a:r>
            <a:endParaRPr lang="en-US" altLang="en-US"/>
          </a:p>
          <a:p>
            <a:pPr lvl="1"/>
            <a:r>
              <a:rPr lang="en-US" altLang="en-US"/>
              <a:t>password</a:t>
            </a:r>
            <a:endParaRPr lang="en-US" altLang="ja-JP"/>
          </a:p>
          <a:p>
            <a:pPr lvl="2"/>
            <a:r>
              <a:rPr lang="ja-JP" altLang="en-US"/>
              <a:t>8</a:t>
            </a:r>
            <a:r>
              <a:rPr lang="en-US" altLang="ja-JP"/>
              <a:t>〜16</a:t>
            </a:r>
            <a:r>
              <a:rPr lang="en-US" altLang="en-US"/>
              <a:t>byte</a:t>
            </a:r>
            <a:r>
              <a:rPr lang="ja-JP" altLang="en-US"/>
              <a:t>の文字列</a:t>
            </a:r>
            <a:endParaRPr lang="en-US" altLang="ja-JP"/>
          </a:p>
          <a:p>
            <a:pPr lvl="1"/>
            <a:r>
              <a:rPr lang="en-US" altLang="ja-JP"/>
              <a:t>dispname</a:t>
            </a:r>
          </a:p>
          <a:p>
            <a:pPr lvl="2"/>
            <a:r>
              <a:rPr lang="ja-JP" altLang="en-US"/>
              <a:t>表示用の名前</a:t>
            </a:r>
            <a:endParaRPr lang="en-US" altLang="ja-JP"/>
          </a:p>
          <a:p>
            <a:pPr lvl="1"/>
            <a:r>
              <a:rPr kumimoji="1" lang="en-US" altLang="ja-JP"/>
              <a:t>del_flag</a:t>
            </a:r>
          </a:p>
          <a:p>
            <a:pPr lvl="2"/>
            <a:r>
              <a:rPr lang="ja-JP" altLang="en-US" b="1" u="sng">
                <a:solidFill>
                  <a:srgbClr val="FF0000"/>
                </a:solidFill>
              </a:rPr>
              <a:t>削除されたユーザーはログインすることができない。</a:t>
            </a:r>
            <a:endParaRPr lang="en-US" altLang="ja-JP" b="1" u="sng">
              <a:solidFill>
                <a:srgbClr val="FF0000"/>
              </a:solidFill>
            </a:endParaRPr>
          </a:p>
          <a:p>
            <a:pPr lvl="2"/>
            <a:r>
              <a:rPr lang="ja-JP" altLang="en-US"/>
              <a:t>デフォルトは</a:t>
            </a:r>
            <a:r>
              <a:rPr lang="en-US" altLang="ja-JP"/>
              <a:t>false</a:t>
            </a:r>
            <a:r>
              <a:rPr lang="ja-JP" altLang="en-US"/>
              <a:t>。削除されると</a:t>
            </a:r>
            <a:r>
              <a:rPr lang="en-US" altLang="ja-JP"/>
              <a:t>true</a:t>
            </a:r>
            <a:r>
              <a:rPr lang="ja-JP" altLang="en-US"/>
              <a:t>。</a:t>
            </a:r>
            <a:endParaRPr lang="en-US" altLang="ja-JP"/>
          </a:p>
          <a:p>
            <a:pPr lvl="1"/>
            <a:r>
              <a:rPr lang="en-US" altLang="en-US"/>
              <a:t>lastlogin_date</a:t>
            </a:r>
            <a:endParaRPr lang="en-US" altLang="ja-JP"/>
          </a:p>
          <a:p>
            <a:pPr lvl="2"/>
            <a:r>
              <a:rPr kumimoji="1" lang="ja-JP" altLang="en-US"/>
              <a:t>ログインしたタイミングでこのカラムを現在時刻に</a:t>
            </a:r>
            <a:r>
              <a:rPr kumimoji="1" lang="en-US" altLang="ja-JP"/>
              <a:t>UPDATE</a:t>
            </a:r>
            <a:r>
              <a:rPr kumimoji="1" lang="ja-JP" altLang="en-US"/>
              <a:t>する。</a:t>
            </a:r>
            <a:endParaRPr kumimoji="1" lang="en-US" altLang="ja-JP"/>
          </a:p>
          <a:p>
            <a:pPr lvl="2"/>
            <a:r>
              <a:rPr lang="ja-JP" altLang="en-US"/>
              <a:t>主にマーケティングや分析などで使用する。</a:t>
            </a:r>
            <a:endParaRPr kumimoji="1" lang="en-US" altLang="ja-JP"/>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2</a:t>
            </a:fld>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1174978313"/>
              </p:ext>
            </p:extLst>
          </p:nvPr>
        </p:nvGraphicFramePr>
        <p:xfrm>
          <a:off x="984907" y="1156863"/>
          <a:ext cx="7887262" cy="1854200"/>
        </p:xfrm>
        <a:graphic>
          <a:graphicData uri="http://schemas.openxmlformats.org/drawingml/2006/table">
            <a:tbl>
              <a:tblPr firstRow="1" bandRow="1">
                <a:tableStyleId>{5C22544A-7EE6-4342-B048-85BDC9FD1C3A}</a:tableStyleId>
              </a:tblPr>
              <a:tblGrid>
                <a:gridCol w="616107"/>
                <a:gridCol w="1213172"/>
                <a:gridCol w="1339216"/>
                <a:gridCol w="1191829"/>
                <a:gridCol w="982427"/>
                <a:gridCol w="2544511"/>
              </a:tblGrid>
              <a:tr h="370840">
                <a:tc>
                  <a:txBody>
                    <a:bodyPr/>
                    <a:lstStyle/>
                    <a:p>
                      <a:r>
                        <a:rPr kumimoji="1" lang="en-US" altLang="ja-JP"/>
                        <a:t>id</a:t>
                      </a:r>
                      <a:endParaRPr kumimoji="1" lang="ja-JP" altLang="en-US"/>
                    </a:p>
                  </a:txBody>
                  <a:tcPr/>
                </a:tc>
                <a:tc>
                  <a:txBody>
                    <a:bodyPr/>
                    <a:lstStyle/>
                    <a:p>
                      <a:r>
                        <a:rPr kumimoji="1" lang="en-US" altLang="ja-JP"/>
                        <a:t>loginid</a:t>
                      </a:r>
                      <a:endParaRPr kumimoji="1" lang="ja-JP" altLang="en-US"/>
                    </a:p>
                  </a:txBody>
                  <a:tcPr/>
                </a:tc>
                <a:tc>
                  <a:txBody>
                    <a:bodyPr/>
                    <a:lstStyle/>
                    <a:p>
                      <a:r>
                        <a:rPr kumimoji="1" lang="en-US" altLang="ja-JP"/>
                        <a:t>password</a:t>
                      </a:r>
                      <a:endParaRPr kumimoji="1" lang="ja-JP" altLang="en-US"/>
                    </a:p>
                  </a:txBody>
                  <a:tcPr/>
                </a:tc>
                <a:tc>
                  <a:txBody>
                    <a:bodyPr/>
                    <a:lstStyle/>
                    <a:p>
                      <a:r>
                        <a:rPr kumimoji="1" lang="en-US" altLang="ja-JP"/>
                        <a:t>dispname</a:t>
                      </a:r>
                      <a:endParaRPr kumimoji="1" lang="ja-JP" altLang="en-US"/>
                    </a:p>
                  </a:txBody>
                  <a:tcPr/>
                </a:tc>
                <a:tc>
                  <a:txBody>
                    <a:bodyPr/>
                    <a:lstStyle/>
                    <a:p>
                      <a:r>
                        <a:rPr kumimoji="1" lang="en-US" altLang="ja-JP"/>
                        <a:t>del_flag</a:t>
                      </a:r>
                      <a:endParaRPr kumimoji="1" lang="ja-JP" altLang="en-US"/>
                    </a:p>
                  </a:txBody>
                  <a:tcPr/>
                </a:tc>
                <a:tc>
                  <a:txBody>
                    <a:bodyPr/>
                    <a:lstStyle/>
                    <a:p>
                      <a:r>
                        <a:rPr kumimoji="1" lang="en-US" altLang="ja-JP"/>
                        <a:t>lastlogin_date</a:t>
                      </a:r>
                      <a:endParaRPr kumimoji="1" lang="ja-JP" altLang="en-US"/>
                    </a:p>
                  </a:txBody>
                  <a:tcPr/>
                </a:tc>
              </a:tr>
              <a:tr h="370840">
                <a:tc>
                  <a:txBody>
                    <a:bodyPr/>
                    <a:lstStyle/>
                    <a:p>
                      <a:r>
                        <a:rPr kumimoji="1" lang="en-US" altLang="ja-JP" sz="1600"/>
                        <a:t>int</a:t>
                      </a:r>
                      <a:endParaRPr kumimoji="1" lang="ja-JP" altLang="en-US" sz="1600"/>
                    </a:p>
                  </a:txBody>
                  <a:tcPr>
                    <a:solidFill>
                      <a:schemeClr val="accent1">
                        <a:lumMod val="60000"/>
                        <a:lumOff val="40000"/>
                      </a:schemeClr>
                    </a:solidFill>
                  </a:tcPr>
                </a:tc>
                <a:tc>
                  <a:txBody>
                    <a:bodyPr/>
                    <a:lstStyle/>
                    <a:p>
                      <a:r>
                        <a:rPr kumimoji="1" lang="en-US" altLang="ja-JP" sz="1600"/>
                        <a:t>varchar(32)</a:t>
                      </a:r>
                      <a:endParaRPr kumimoji="1" lang="ja-JP" altLang="en-US" sz="1600"/>
                    </a:p>
                  </a:txBody>
                  <a:tcPr>
                    <a:solidFill>
                      <a:schemeClr val="accent1">
                        <a:lumMod val="60000"/>
                        <a:lumOff val="40000"/>
                      </a:schemeClr>
                    </a:solidFill>
                  </a:tcPr>
                </a:tc>
                <a:tc>
                  <a:txBody>
                    <a:bodyPr/>
                    <a:lstStyle/>
                    <a:p>
                      <a:r>
                        <a:rPr kumimoji="1" lang="en-US" altLang="ja-JP" sz="1600"/>
                        <a:t>varchar(16)</a:t>
                      </a:r>
                      <a:endParaRPr kumimoji="1" lang="ja-JP" altLang="en-US" sz="1600"/>
                    </a:p>
                  </a:txBody>
                  <a:tcPr>
                    <a:solidFill>
                      <a:schemeClr val="accent1">
                        <a:lumMod val="60000"/>
                        <a:lumOff val="40000"/>
                      </a:schemeClr>
                    </a:solidFill>
                  </a:tcPr>
                </a:tc>
                <a:tc>
                  <a:txBody>
                    <a:bodyPr/>
                    <a:lstStyle/>
                    <a:p>
                      <a:r>
                        <a:rPr kumimoji="1" lang="en-US" altLang="ja-JP" sz="1600"/>
                        <a:t>varchar(32)</a:t>
                      </a:r>
                      <a:endParaRPr kumimoji="1" lang="ja-JP" altLang="en-US" sz="1600"/>
                    </a:p>
                  </a:txBody>
                  <a:tcPr>
                    <a:solidFill>
                      <a:schemeClr val="accent1">
                        <a:lumMod val="60000"/>
                        <a:lumOff val="40000"/>
                      </a:schemeClr>
                    </a:solidFill>
                  </a:tcPr>
                </a:tc>
                <a:tc>
                  <a:txBody>
                    <a:bodyPr/>
                    <a:lstStyle/>
                    <a:p>
                      <a:r>
                        <a:rPr kumimoji="1" lang="en-US" altLang="ja-JP" sz="1600"/>
                        <a:t>bool</a:t>
                      </a:r>
                      <a:endParaRPr kumimoji="1" lang="ja-JP" altLang="en-US" sz="1600"/>
                    </a:p>
                  </a:txBody>
                  <a:tcPr>
                    <a:solidFill>
                      <a:schemeClr val="accent1">
                        <a:lumMod val="60000"/>
                        <a:lumOff val="40000"/>
                      </a:schemeClr>
                    </a:solidFill>
                  </a:tcPr>
                </a:tc>
                <a:tc>
                  <a:txBody>
                    <a:bodyPr/>
                    <a:lstStyle/>
                    <a:p>
                      <a:r>
                        <a:rPr kumimoji="1" lang="en-US" altLang="ja-JP" sz="1600"/>
                        <a:t>datetime</a:t>
                      </a:r>
                      <a:endParaRPr kumimoji="1" lang="ja-JP" altLang="en-US" sz="1600"/>
                    </a:p>
                  </a:txBody>
                  <a:tcPr>
                    <a:solidFill>
                      <a:schemeClr val="accent1">
                        <a:lumMod val="60000"/>
                        <a:lumOff val="40000"/>
                      </a:schemeClr>
                    </a:solidFill>
                  </a:tcPr>
                </a:tc>
              </a:tr>
              <a:tr h="370840">
                <a:tc>
                  <a:txBody>
                    <a:bodyPr/>
                    <a:lstStyle/>
                    <a:p>
                      <a:r>
                        <a:rPr kumimoji="1" lang="en-US" altLang="ja-JP" sz="1600"/>
                        <a:t>1</a:t>
                      </a:r>
                      <a:endParaRPr kumimoji="1" lang="ja-JP" altLang="en-US" sz="1600"/>
                    </a:p>
                  </a:txBody>
                  <a:tcPr/>
                </a:tc>
                <a:tc>
                  <a:txBody>
                    <a:bodyPr/>
                    <a:lstStyle/>
                    <a:p>
                      <a:r>
                        <a:rPr kumimoji="1" lang="en-US" altLang="ja-JP" sz="1600"/>
                        <a:t>tom</a:t>
                      </a:r>
                      <a:endParaRPr kumimoji="1" lang="ja-JP" altLang="en-US" sz="1600"/>
                    </a:p>
                  </a:txBody>
                  <a:tcPr/>
                </a:tc>
                <a:tc>
                  <a:txBody>
                    <a:bodyPr/>
                    <a:lstStyle/>
                    <a:p>
                      <a:r>
                        <a:rPr kumimoji="1" lang="en-US" altLang="ja-JP" sz="1600"/>
                        <a:t>nosushinolife</a:t>
                      </a:r>
                      <a:endParaRPr kumimoji="1" lang="ja-JP" altLang="en-US" sz="1600"/>
                    </a:p>
                  </a:txBody>
                  <a:tcPr/>
                </a:tc>
                <a:tc>
                  <a:txBody>
                    <a:bodyPr/>
                    <a:lstStyle/>
                    <a:p>
                      <a:r>
                        <a:rPr kumimoji="1" lang="en-US" altLang="ja-JP" sz="1600"/>
                        <a:t>GOD</a:t>
                      </a:r>
                      <a:endParaRPr kumimoji="1" lang="ja-JP" altLang="en-US" sz="1600"/>
                    </a:p>
                  </a:txBody>
                  <a:tcPr/>
                </a:tc>
                <a:tc>
                  <a:txBody>
                    <a:bodyPr/>
                    <a:lstStyle/>
                    <a:p>
                      <a:r>
                        <a:rPr kumimoji="1" lang="en-US" altLang="ja-JP" sz="1600"/>
                        <a:t>false</a:t>
                      </a:r>
                      <a:endParaRPr kumimoji="1" lang="ja-JP" altLang="en-US" sz="1600"/>
                    </a:p>
                  </a:txBody>
                  <a:tcPr/>
                </a:tc>
                <a:tc>
                  <a:txBody>
                    <a:bodyPr/>
                    <a:lstStyle/>
                    <a:p>
                      <a:r>
                        <a:rPr kumimoji="1" lang="en-US" altLang="ja-JP" sz="1600"/>
                        <a:t>2016-12-19 10:00:00</a:t>
                      </a:r>
                      <a:endParaRPr kumimoji="1" lang="ja-JP" altLang="en-US" sz="1600"/>
                    </a:p>
                  </a:txBody>
                  <a:tcPr/>
                </a:tc>
              </a:tr>
              <a:tr h="370840">
                <a:tc>
                  <a:txBody>
                    <a:bodyPr/>
                    <a:lstStyle/>
                    <a:p>
                      <a:r>
                        <a:rPr kumimoji="1" lang="en-US" altLang="ja-JP" sz="1600"/>
                        <a:t>2</a:t>
                      </a:r>
                      <a:endParaRPr kumimoji="1" lang="ja-JP" altLang="en-US" sz="1600"/>
                    </a:p>
                  </a:txBody>
                  <a:tcPr/>
                </a:tc>
                <a:tc>
                  <a:txBody>
                    <a:bodyPr/>
                    <a:lstStyle/>
                    <a:p>
                      <a:r>
                        <a:rPr kumimoji="1" lang="en-US" altLang="ja-JP" sz="1600"/>
                        <a:t>mike</a:t>
                      </a:r>
                      <a:endParaRPr kumimoji="1" lang="ja-JP" altLang="en-US" sz="1600"/>
                    </a:p>
                  </a:txBody>
                  <a:tcPr/>
                </a:tc>
                <a:tc>
                  <a:txBody>
                    <a:bodyPr/>
                    <a:lstStyle/>
                    <a:p>
                      <a:r>
                        <a:rPr kumimoji="1" lang="en-US" altLang="ja-JP" sz="1600"/>
                        <a:t>apple2016</a:t>
                      </a:r>
                      <a:endParaRPr kumimoji="1" lang="ja-JP" altLang="en-US" sz="16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600"/>
                        <a:t>Taro</a:t>
                      </a:r>
                      <a:endParaRPr kumimoji="1" lang="ja-JP" altLang="en-US" sz="16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600"/>
                        <a:t>false</a:t>
                      </a:r>
                      <a:endParaRPr kumimoji="1" lang="ja-JP" altLang="en-US" sz="16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600"/>
                        <a:t>2016-12-19 10:05:00</a:t>
                      </a:r>
                      <a:endParaRPr kumimoji="1" lang="ja-JP" altLang="en-US" sz="1600"/>
                    </a:p>
                  </a:txBody>
                  <a:tcPr/>
                </a:tc>
              </a:tr>
              <a:tr h="370840">
                <a:tc>
                  <a:txBody>
                    <a:bodyPr/>
                    <a:lstStyle/>
                    <a:p>
                      <a:r>
                        <a:rPr kumimoji="1" lang="en-US" altLang="ja-JP" sz="1600"/>
                        <a:t>3</a:t>
                      </a:r>
                      <a:endParaRPr kumimoji="1" lang="ja-JP" altLang="en-US" sz="1600"/>
                    </a:p>
                  </a:txBody>
                  <a:tcPr/>
                </a:tc>
                <a:tc>
                  <a:txBody>
                    <a:bodyPr/>
                    <a:lstStyle/>
                    <a:p>
                      <a:r>
                        <a:rPr kumimoji="1" lang="en-US" altLang="ja-JP" sz="1600"/>
                        <a:t>mary</a:t>
                      </a:r>
                      <a:endParaRPr kumimoji="1" lang="ja-JP" altLang="en-US" sz="1600"/>
                    </a:p>
                  </a:txBody>
                  <a:tcPr/>
                </a:tc>
                <a:tc>
                  <a:txBody>
                    <a:bodyPr/>
                    <a:lstStyle/>
                    <a:p>
                      <a:r>
                        <a:rPr kumimoji="1" lang="en-US" altLang="ja-JP" sz="1600"/>
                        <a:t>c@ndyclash</a:t>
                      </a:r>
                      <a:endParaRPr kumimoji="1" lang="ja-JP" altLang="en-US" sz="16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ja-JP" sz="1600"/>
                        <a:t>Y</a:t>
                      </a:r>
                      <a:r>
                        <a:rPr kumimoji="1" lang="en-US" altLang="ja-JP" sz="1600"/>
                        <a:t>oko</a:t>
                      </a:r>
                      <a:endParaRPr kumimoji="1" lang="ja-JP" altLang="en-US" sz="16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600"/>
                        <a:t>false</a:t>
                      </a:r>
                      <a:endParaRPr kumimoji="1" lang="ja-JP" altLang="en-US" sz="160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600"/>
                        <a:t>2016-12-19 10:10:00</a:t>
                      </a:r>
                      <a:endParaRPr kumimoji="1" lang="ja-JP" altLang="en-US" sz="1600"/>
                    </a:p>
                  </a:txBody>
                  <a:tcPr/>
                </a:tc>
              </a:tr>
            </a:tbl>
          </a:graphicData>
        </a:graphic>
      </p:graphicFrame>
    </p:spTree>
    <p:extLst>
      <p:ext uri="{BB962C8B-B14F-4D97-AF65-F5344CB8AC3E}">
        <p14:creationId xmlns:p14="http://schemas.microsoft.com/office/powerpoint/2010/main" val="225044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画面遷移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3</a:t>
            </a:fld>
            <a:endParaRPr kumimoji="1" lang="ja-JP" altLang="en-US"/>
          </a:p>
        </p:txBody>
      </p:sp>
      <p:sp>
        <p:nvSpPr>
          <p:cNvPr id="7" name="正方形/長方形 6"/>
          <p:cNvSpPr/>
          <p:nvPr/>
        </p:nvSpPr>
        <p:spPr>
          <a:xfrm>
            <a:off x="2034865" y="1944797"/>
            <a:ext cx="863181" cy="88511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solidFill>
                  <a:schemeClr val="tx1"/>
                </a:solidFill>
              </a:rPr>
              <a:t>ログイン</a:t>
            </a:r>
            <a:endParaRPr kumimoji="1" lang="ja-JP" altLang="en-US" sz="1200" dirty="0">
              <a:solidFill>
                <a:schemeClr val="tx1"/>
              </a:solidFill>
            </a:endParaRPr>
          </a:p>
        </p:txBody>
      </p:sp>
      <p:sp>
        <p:nvSpPr>
          <p:cNvPr id="8" name="正方形/長方形 7"/>
          <p:cNvSpPr/>
          <p:nvPr/>
        </p:nvSpPr>
        <p:spPr>
          <a:xfrm>
            <a:off x="2034864" y="1944797"/>
            <a:ext cx="863181" cy="205243"/>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ja-JP" sz="1400" dirty="0" smtClean="0">
                <a:solidFill>
                  <a:schemeClr val="bg1"/>
                </a:solidFill>
              </a:rPr>
              <a:t>W</a:t>
            </a:r>
            <a:r>
              <a:rPr lang="en-US" altLang="ja-JP" sz="1400" dirty="0" smtClean="0">
                <a:solidFill>
                  <a:schemeClr val="bg1"/>
                </a:solidFill>
              </a:rPr>
              <a:t>C</a:t>
            </a:r>
            <a:r>
              <a:rPr lang="ja-JP" altLang="ja-JP" sz="1400" dirty="0">
                <a:solidFill>
                  <a:schemeClr val="bg1"/>
                </a:solidFill>
              </a:rPr>
              <a:t>1</a:t>
            </a:r>
            <a:r>
              <a:rPr kumimoji="1" lang="en-US" altLang="ja-JP" sz="1400" dirty="0" smtClean="0">
                <a:solidFill>
                  <a:schemeClr val="bg1"/>
                </a:solidFill>
              </a:rPr>
              <a:t>01</a:t>
            </a:r>
            <a:endParaRPr kumimoji="1" lang="ja-JP" altLang="en-US" sz="1400" dirty="0">
              <a:solidFill>
                <a:schemeClr val="bg1"/>
              </a:solidFill>
            </a:endParaRPr>
          </a:p>
        </p:txBody>
      </p:sp>
      <p:sp>
        <p:nvSpPr>
          <p:cNvPr id="10" name="正方形/長方形 9"/>
          <p:cNvSpPr/>
          <p:nvPr/>
        </p:nvSpPr>
        <p:spPr>
          <a:xfrm>
            <a:off x="5782456" y="1961948"/>
            <a:ext cx="863181" cy="88511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solidFill>
                  <a:schemeClr val="tx1"/>
                </a:solidFill>
              </a:rPr>
              <a:t>チャット</a:t>
            </a:r>
            <a:endParaRPr kumimoji="1" lang="ja-JP" altLang="en-US" sz="1200" dirty="0">
              <a:solidFill>
                <a:schemeClr val="tx1"/>
              </a:solidFill>
            </a:endParaRPr>
          </a:p>
        </p:txBody>
      </p:sp>
      <p:sp>
        <p:nvSpPr>
          <p:cNvPr id="11" name="正方形/長方形 10"/>
          <p:cNvSpPr/>
          <p:nvPr/>
        </p:nvSpPr>
        <p:spPr>
          <a:xfrm>
            <a:off x="5782455" y="1961948"/>
            <a:ext cx="863181" cy="205243"/>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bg1"/>
                </a:solidFill>
              </a:rPr>
              <a:t>WC2</a:t>
            </a:r>
            <a:r>
              <a:rPr kumimoji="1" lang="en-US" altLang="ja-JP" sz="1400" dirty="0" smtClean="0">
                <a:solidFill>
                  <a:schemeClr val="bg1"/>
                </a:solidFill>
              </a:rPr>
              <a:t>01</a:t>
            </a:r>
            <a:endParaRPr kumimoji="1" lang="ja-JP" altLang="en-US" sz="1400" dirty="0">
              <a:solidFill>
                <a:schemeClr val="bg1"/>
              </a:solidFill>
            </a:endParaRPr>
          </a:p>
        </p:txBody>
      </p:sp>
      <p:cxnSp>
        <p:nvCxnSpPr>
          <p:cNvPr id="13" name="直線矢印コネクタ 12"/>
          <p:cNvCxnSpPr>
            <a:stCxn id="7" idx="3"/>
            <a:endCxn id="21" idx="1"/>
          </p:cNvCxnSpPr>
          <p:nvPr/>
        </p:nvCxnSpPr>
        <p:spPr>
          <a:xfrm>
            <a:off x="2898046" y="2387352"/>
            <a:ext cx="900368"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正方形/長方形 14"/>
          <p:cNvSpPr/>
          <p:nvPr/>
        </p:nvSpPr>
        <p:spPr>
          <a:xfrm>
            <a:off x="5782455" y="3328391"/>
            <a:ext cx="863181" cy="88511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solidFill>
                  <a:schemeClr val="tx1"/>
                </a:solidFill>
              </a:rPr>
              <a:t>過去ログ</a:t>
            </a:r>
            <a:endParaRPr kumimoji="1" lang="ja-JP" altLang="en-US" sz="1200" dirty="0">
              <a:solidFill>
                <a:schemeClr val="tx1"/>
              </a:solidFill>
            </a:endParaRPr>
          </a:p>
        </p:txBody>
      </p:sp>
      <p:sp>
        <p:nvSpPr>
          <p:cNvPr id="16" name="正方形/長方形 15"/>
          <p:cNvSpPr/>
          <p:nvPr/>
        </p:nvSpPr>
        <p:spPr>
          <a:xfrm>
            <a:off x="5782454" y="3328391"/>
            <a:ext cx="863181" cy="205243"/>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bg1"/>
                </a:solidFill>
              </a:rPr>
              <a:t>WC3</a:t>
            </a:r>
            <a:r>
              <a:rPr kumimoji="1" lang="en-US" altLang="ja-JP" sz="1400" dirty="0" smtClean="0">
                <a:solidFill>
                  <a:schemeClr val="bg1"/>
                </a:solidFill>
              </a:rPr>
              <a:t>01</a:t>
            </a:r>
            <a:endParaRPr kumimoji="1" lang="ja-JP" altLang="en-US" sz="1400" dirty="0">
              <a:solidFill>
                <a:schemeClr val="bg1"/>
              </a:solidFill>
            </a:endParaRPr>
          </a:p>
        </p:txBody>
      </p:sp>
      <p:cxnSp>
        <p:nvCxnSpPr>
          <p:cNvPr id="17" name="直線矢印コネクタ 16"/>
          <p:cNvCxnSpPr>
            <a:stCxn id="10" idx="2"/>
            <a:endCxn id="16" idx="0"/>
          </p:cNvCxnSpPr>
          <p:nvPr/>
        </p:nvCxnSpPr>
        <p:spPr>
          <a:xfrm flipH="1">
            <a:off x="6214045" y="2847058"/>
            <a:ext cx="2" cy="481333"/>
          </a:xfrm>
          <a:prstGeom prst="straightConnector1">
            <a:avLst/>
          </a:prstGeom>
          <a:ln w="1587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1" name="ひし形 20"/>
          <p:cNvSpPr/>
          <p:nvPr/>
        </p:nvSpPr>
        <p:spPr>
          <a:xfrm>
            <a:off x="3798414" y="2134475"/>
            <a:ext cx="539092" cy="50575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350694" y="1843795"/>
            <a:ext cx="1413468" cy="261610"/>
          </a:xfrm>
          <a:prstGeom prst="rect">
            <a:avLst/>
          </a:prstGeom>
          <a:noFill/>
        </p:spPr>
        <p:txBody>
          <a:bodyPr wrap="none" rtlCol="0">
            <a:spAutoFit/>
          </a:bodyPr>
          <a:lstStyle/>
          <a:p>
            <a:r>
              <a:rPr kumimoji="1" lang="ja-JP" altLang="en-US" sz="1100" dirty="0" smtClean="0"/>
              <a:t>入力内容は正しい？</a:t>
            </a:r>
            <a:endParaRPr kumimoji="1" lang="ja-JP" altLang="en-US" sz="1100" dirty="0"/>
          </a:p>
        </p:txBody>
      </p:sp>
      <p:sp>
        <p:nvSpPr>
          <p:cNvPr id="25" name="正方形/長方形 24"/>
          <p:cNvSpPr/>
          <p:nvPr/>
        </p:nvSpPr>
        <p:spPr>
          <a:xfrm>
            <a:off x="3641433" y="3328391"/>
            <a:ext cx="863181" cy="88511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1200" dirty="0" smtClean="0">
              <a:solidFill>
                <a:schemeClr val="tx1"/>
              </a:solidFill>
            </a:endParaRPr>
          </a:p>
          <a:p>
            <a:pPr algn="ctr"/>
            <a:r>
              <a:rPr lang="ja-JP" altLang="en-US" sz="1200" dirty="0">
                <a:solidFill>
                  <a:schemeClr val="tx1"/>
                </a:solidFill>
              </a:rPr>
              <a:t>入力</a:t>
            </a:r>
          </a:p>
          <a:p>
            <a:pPr algn="ctr"/>
            <a:r>
              <a:rPr kumimoji="1" lang="ja-JP" altLang="en-US" sz="1200" dirty="0" smtClean="0">
                <a:solidFill>
                  <a:schemeClr val="tx1"/>
                </a:solidFill>
              </a:rPr>
              <a:t>エラー</a:t>
            </a:r>
            <a:endParaRPr kumimoji="1" lang="en-US" altLang="ja-JP" sz="1200" dirty="0" smtClean="0">
              <a:solidFill>
                <a:schemeClr val="tx1"/>
              </a:solidFill>
            </a:endParaRPr>
          </a:p>
        </p:txBody>
      </p:sp>
      <p:sp>
        <p:nvSpPr>
          <p:cNvPr id="26" name="正方形/長方形 25"/>
          <p:cNvSpPr/>
          <p:nvPr/>
        </p:nvSpPr>
        <p:spPr>
          <a:xfrm>
            <a:off x="3641432" y="3328391"/>
            <a:ext cx="863181" cy="205243"/>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bg1"/>
                </a:solidFill>
              </a:rPr>
              <a:t>ER001</a:t>
            </a:r>
            <a:endParaRPr kumimoji="1" lang="ja-JP" altLang="en-US" sz="1400" dirty="0">
              <a:solidFill>
                <a:schemeClr val="bg1"/>
              </a:solidFill>
            </a:endParaRPr>
          </a:p>
        </p:txBody>
      </p:sp>
      <p:cxnSp>
        <p:nvCxnSpPr>
          <p:cNvPr id="27" name="直線矢印コネクタ 26"/>
          <p:cNvCxnSpPr>
            <a:stCxn id="21" idx="2"/>
            <a:endCxn id="26" idx="0"/>
          </p:cNvCxnSpPr>
          <p:nvPr/>
        </p:nvCxnSpPr>
        <p:spPr>
          <a:xfrm>
            <a:off x="4067960" y="2640229"/>
            <a:ext cx="5063" cy="688162"/>
          </a:xfrm>
          <a:prstGeom prst="straightConnector1">
            <a:avLst/>
          </a:prstGeom>
          <a:ln w="1587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3768105" y="2568297"/>
            <a:ext cx="350113" cy="261610"/>
          </a:xfrm>
          <a:prstGeom prst="rect">
            <a:avLst/>
          </a:prstGeom>
          <a:noFill/>
        </p:spPr>
        <p:txBody>
          <a:bodyPr wrap="none" rtlCol="0">
            <a:spAutoFit/>
          </a:bodyPr>
          <a:lstStyle/>
          <a:p>
            <a:r>
              <a:rPr kumimoji="1" lang="en-US" altLang="ja-JP" sz="1100" dirty="0" smtClean="0">
                <a:solidFill>
                  <a:srgbClr val="FF6600"/>
                </a:solidFill>
              </a:rPr>
              <a:t>No</a:t>
            </a:r>
            <a:endParaRPr kumimoji="1" lang="ja-JP" altLang="en-US" sz="1100" dirty="0">
              <a:solidFill>
                <a:srgbClr val="FF6600"/>
              </a:solidFill>
            </a:endParaRPr>
          </a:p>
        </p:txBody>
      </p:sp>
      <p:cxnSp>
        <p:nvCxnSpPr>
          <p:cNvPr id="32" name="直線矢印コネクタ 31"/>
          <p:cNvCxnSpPr>
            <a:stCxn id="21" idx="3"/>
            <a:endCxn id="10" idx="1"/>
          </p:cNvCxnSpPr>
          <p:nvPr/>
        </p:nvCxnSpPr>
        <p:spPr>
          <a:xfrm>
            <a:off x="4337506" y="2387352"/>
            <a:ext cx="1444950" cy="1715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4217271" y="2121511"/>
            <a:ext cx="378767" cy="261610"/>
          </a:xfrm>
          <a:prstGeom prst="rect">
            <a:avLst/>
          </a:prstGeom>
          <a:noFill/>
        </p:spPr>
        <p:txBody>
          <a:bodyPr wrap="none" rtlCol="0">
            <a:spAutoFit/>
          </a:bodyPr>
          <a:lstStyle/>
          <a:p>
            <a:r>
              <a:rPr lang="en-US" altLang="ja-JP" sz="1100" dirty="0" smtClean="0">
                <a:solidFill>
                  <a:srgbClr val="FF6600"/>
                </a:solidFill>
              </a:rPr>
              <a:t>Yes</a:t>
            </a:r>
            <a:endParaRPr kumimoji="1" lang="ja-JP" altLang="en-US" sz="1100" dirty="0">
              <a:solidFill>
                <a:srgbClr val="FF6600"/>
              </a:solidFill>
            </a:endParaRPr>
          </a:p>
        </p:txBody>
      </p:sp>
    </p:spTree>
    <p:extLst>
      <p:ext uri="{BB962C8B-B14F-4D97-AF65-F5344CB8AC3E}">
        <p14:creationId xmlns:p14="http://schemas.microsoft.com/office/powerpoint/2010/main" val="18587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ja-JP" dirty="0" smtClean="0"/>
              <a:t>W</a:t>
            </a:r>
            <a:r>
              <a:rPr lang="en-US" altLang="ja-JP" dirty="0" smtClean="0"/>
              <a:t>C</a:t>
            </a:r>
            <a:r>
              <a:rPr lang="ja-JP" altLang="ja-JP" dirty="0"/>
              <a:t>1</a:t>
            </a:r>
            <a:r>
              <a:rPr kumimoji="1" lang="en-US" altLang="ja-JP" dirty="0" smtClean="0"/>
              <a:t>01] </a:t>
            </a:r>
            <a:r>
              <a:rPr kumimoji="1" lang="ja-JP" altLang="en-US" dirty="0" smtClean="0"/>
              <a:t>ログイン</a:t>
            </a:r>
            <a:endParaRPr kumimoji="1" lang="ja-JP" altLang="en-US" dirty="0"/>
          </a:p>
        </p:txBody>
      </p:sp>
      <p:sp>
        <p:nvSpPr>
          <p:cNvPr id="3" name="コンテンツ プレースホルダー 2"/>
          <p:cNvSpPr>
            <a:spLocks noGrp="1"/>
          </p:cNvSpPr>
          <p:nvPr>
            <p:ph idx="1"/>
          </p:nvPr>
        </p:nvSpPr>
        <p:spPr>
          <a:xfrm>
            <a:off x="4714768" y="751425"/>
            <a:ext cx="4312733" cy="5559041"/>
          </a:xfrm>
        </p:spPr>
        <p:txBody>
          <a:bodyPr>
            <a:normAutofit/>
          </a:bodyPr>
          <a:lstStyle/>
          <a:p>
            <a:pPr marL="457200" indent="-457200">
              <a:buFont typeface="+mj-lt"/>
              <a:buAutoNum type="arabicParenR"/>
            </a:pPr>
            <a:r>
              <a:rPr lang="ja-JP" altLang="en-US" sz="1600" dirty="0" smtClean="0"/>
              <a:t>ウィンドウ</a:t>
            </a:r>
            <a:r>
              <a:rPr lang="en-US" altLang="ja-JP" sz="1600" dirty="0" smtClean="0"/>
              <a:t>(</a:t>
            </a:r>
            <a:r>
              <a:rPr lang="ja-JP" altLang="en-US" sz="1600" dirty="0" smtClean="0"/>
              <a:t>タブ</a:t>
            </a:r>
            <a:r>
              <a:rPr lang="en-US" altLang="ja-JP" sz="1600" dirty="0" smtClean="0"/>
              <a:t>)</a:t>
            </a:r>
            <a:r>
              <a:rPr lang="en-US" altLang="en-US" sz="1600" dirty="0"/>
              <a:t> </a:t>
            </a:r>
            <a:r>
              <a:rPr lang="ja-JP" altLang="en-US" sz="1600" dirty="0" smtClean="0"/>
              <a:t>タイトル</a:t>
            </a:r>
            <a:endParaRPr lang="en-US" altLang="ja-JP" sz="1600" dirty="0" smtClean="0"/>
          </a:p>
          <a:p>
            <a:pPr marL="857250" lvl="1" indent="-457200"/>
            <a:r>
              <a:rPr kumimoji="1" lang="ja-JP" altLang="en-US" sz="1400" dirty="0" smtClean="0"/>
              <a:t>「</a:t>
            </a:r>
            <a:r>
              <a:rPr kumimoji="1" lang="en-US" altLang="ja-JP" sz="1400" dirty="0" smtClean="0"/>
              <a:t>Chat - Login</a:t>
            </a:r>
            <a:r>
              <a:rPr kumimoji="1" lang="ja-JP" altLang="en-US" sz="1400" dirty="0" smtClean="0"/>
              <a:t>」</a:t>
            </a:r>
            <a:endParaRPr kumimoji="1" lang="en-US" altLang="ja-JP" sz="1400" dirty="0" smtClean="0"/>
          </a:p>
          <a:p>
            <a:pPr marL="457200" indent="-457200">
              <a:buFont typeface="+mj-ea"/>
              <a:buAutoNum type="arabicParenR"/>
            </a:pPr>
            <a:r>
              <a:rPr lang="ja-JP" altLang="en-US" sz="1600" dirty="0"/>
              <a:t>この文書の</a:t>
            </a:r>
            <a:r>
              <a:rPr kumimoji="1" lang="ja-JP" altLang="en-US" sz="1600" dirty="0" smtClean="0"/>
              <a:t>見出し</a:t>
            </a:r>
            <a:endParaRPr kumimoji="1" lang="en-US" altLang="ja-JP" sz="1600" dirty="0" smtClean="0"/>
          </a:p>
          <a:p>
            <a:pPr marL="857250" lvl="1" indent="-457200"/>
            <a:r>
              <a:rPr kumimoji="1" lang="ja-JP" altLang="en-US" sz="1400" dirty="0" smtClean="0"/>
              <a:t>「</a:t>
            </a:r>
            <a:r>
              <a:rPr kumimoji="1" lang="en-US" altLang="ja-JP" sz="1400" dirty="0" smtClean="0"/>
              <a:t>Chat</a:t>
            </a:r>
            <a:r>
              <a:rPr kumimoji="1" lang="ja-JP" altLang="en-US" sz="1400" dirty="0" smtClean="0"/>
              <a:t>」</a:t>
            </a:r>
            <a:endParaRPr kumimoji="1" lang="en-US" altLang="ja-JP" sz="1400" dirty="0" smtClean="0"/>
          </a:p>
          <a:p>
            <a:pPr marL="457200" indent="-457200">
              <a:buFont typeface="+mj-ea"/>
              <a:buAutoNum type="arabicParenR"/>
            </a:pPr>
            <a:r>
              <a:rPr lang="ja-JP" altLang="en-US" sz="1600" dirty="0"/>
              <a:t>見出し</a:t>
            </a:r>
            <a:r>
              <a:rPr lang="ja-JP" altLang="ja-JP" sz="1600" dirty="0"/>
              <a:t>(</a:t>
            </a:r>
            <a:r>
              <a:rPr lang="en-US" altLang="ja-JP" sz="1600" dirty="0"/>
              <a:t>ID)</a:t>
            </a:r>
            <a:endParaRPr lang="en-US" altLang="ja-JP" sz="1600" dirty="0" smtClean="0"/>
          </a:p>
          <a:p>
            <a:pPr marL="857250" lvl="1" indent="-457200"/>
            <a:r>
              <a:rPr lang="ja-JP" altLang="en-US" sz="1400" dirty="0" smtClean="0"/>
              <a:t>右側のテキストボックスに何を入力すればよいか説明するテキスト</a:t>
            </a:r>
            <a:endParaRPr lang="en-US" altLang="ja-JP" sz="1400" dirty="0" smtClean="0"/>
          </a:p>
          <a:p>
            <a:pPr marL="457200" indent="-457200">
              <a:buFont typeface="+mj-ea"/>
              <a:buAutoNum type="arabicParenR"/>
            </a:pPr>
            <a:r>
              <a:rPr lang="ja-JP" altLang="en-US" sz="1600" dirty="0"/>
              <a:t>入力</a:t>
            </a:r>
            <a:r>
              <a:rPr lang="en-US" altLang="ja-JP" sz="1600" dirty="0"/>
              <a:t>(ID)</a:t>
            </a:r>
            <a:endParaRPr lang="en-US" altLang="ja-JP" sz="1600" dirty="0" smtClean="0"/>
          </a:p>
          <a:p>
            <a:pPr marL="857250" lvl="1" indent="-457200"/>
            <a:r>
              <a:rPr lang="ja-JP" altLang="en-US" sz="1400" dirty="0" smtClean="0"/>
              <a:t>テキストボックス</a:t>
            </a:r>
            <a:endParaRPr lang="en-US" altLang="ja-JP" sz="1400" dirty="0" smtClean="0"/>
          </a:p>
          <a:p>
            <a:pPr marL="857250" lvl="1" indent="-457200"/>
            <a:r>
              <a:rPr lang="ja-JP" altLang="en-US" sz="1400" u="sng" dirty="0">
                <a:solidFill>
                  <a:srgbClr val="FF0000"/>
                </a:solidFill>
              </a:rPr>
              <a:t>一度入力された値は</a:t>
            </a:r>
            <a:r>
              <a:rPr lang="en-US" altLang="ja-JP" sz="1400" u="sng" dirty="0">
                <a:solidFill>
                  <a:srgbClr val="FF0000"/>
                </a:solidFill>
              </a:rPr>
              <a:t>Cookie</a:t>
            </a:r>
            <a:r>
              <a:rPr lang="ja-JP" altLang="en-US" sz="1400" u="sng" dirty="0">
                <a:solidFill>
                  <a:srgbClr val="FF0000"/>
                </a:solidFill>
              </a:rPr>
              <a:t>に保存し、</a:t>
            </a:r>
            <a:r>
              <a:rPr lang="en-US" altLang="ja-JP" sz="1400" u="sng" dirty="0">
                <a:solidFill>
                  <a:srgbClr val="FF0000"/>
                </a:solidFill>
              </a:rPr>
              <a:t>2</a:t>
            </a:r>
            <a:r>
              <a:rPr lang="ja-JP" altLang="en-US" sz="1400" u="sng" dirty="0">
                <a:solidFill>
                  <a:srgbClr val="FF0000"/>
                </a:solidFill>
              </a:rPr>
              <a:t>回目以降の訪問では自動的にセットする</a:t>
            </a:r>
            <a:endParaRPr lang="en-US" altLang="ja-JP" sz="1400" u="sng" dirty="0" smtClean="0">
              <a:solidFill>
                <a:srgbClr val="FF0000"/>
              </a:solidFill>
            </a:endParaRPr>
          </a:p>
          <a:p>
            <a:pPr marL="457200" indent="-457200">
              <a:buFont typeface="+mj-lt"/>
              <a:buAutoNum type="arabicParenR"/>
            </a:pPr>
            <a:r>
              <a:rPr lang="ja-JP" altLang="en-US" sz="1600" dirty="0" smtClean="0"/>
              <a:t>見出し</a:t>
            </a:r>
            <a:r>
              <a:rPr lang="ja-JP" altLang="ja-JP" sz="1600" dirty="0"/>
              <a:t>(</a:t>
            </a:r>
            <a:r>
              <a:rPr lang="en-US" altLang="ja-JP" sz="1600" dirty="0" smtClean="0"/>
              <a:t>Password)</a:t>
            </a:r>
          </a:p>
          <a:p>
            <a:pPr marL="857250" lvl="1" indent="-457200"/>
            <a:r>
              <a:rPr lang="ja-JP" altLang="en-US" sz="1400" dirty="0"/>
              <a:t>右側のテキストボックスに何を入力すればよいか説明するテキスト</a:t>
            </a:r>
            <a:endParaRPr lang="en-US" altLang="ja-JP" sz="1400" dirty="0"/>
          </a:p>
          <a:p>
            <a:pPr marL="457200" indent="-457200">
              <a:buFont typeface="+mj-lt"/>
              <a:buAutoNum type="arabicParenR"/>
            </a:pPr>
            <a:r>
              <a:rPr lang="ja-JP" altLang="en-US" sz="1600" dirty="0"/>
              <a:t>入力</a:t>
            </a:r>
            <a:r>
              <a:rPr lang="en-US" altLang="ja-JP" sz="1600" dirty="0"/>
              <a:t>(</a:t>
            </a:r>
            <a:r>
              <a:rPr lang="ja-JP" altLang="en-US" sz="1600" dirty="0"/>
              <a:t>パスワード</a:t>
            </a:r>
            <a:r>
              <a:rPr lang="en-US" altLang="ja-JP" sz="1600" dirty="0"/>
              <a:t>)</a:t>
            </a:r>
            <a:endParaRPr lang="en-US" altLang="ja-JP" sz="1600" dirty="0" smtClean="0"/>
          </a:p>
          <a:p>
            <a:pPr marL="857250" lvl="1" indent="-457200"/>
            <a:r>
              <a:rPr lang="ja-JP" altLang="en-US" sz="1400" dirty="0" smtClean="0"/>
              <a:t>テキストボックス</a:t>
            </a:r>
            <a:r>
              <a:rPr lang="en-US" altLang="ja-JP" sz="1400" dirty="0" smtClean="0"/>
              <a:t/>
            </a:r>
            <a:br>
              <a:rPr lang="en-US" altLang="ja-JP" sz="1400" dirty="0" smtClean="0"/>
            </a:br>
            <a:r>
              <a:rPr lang="en-US" altLang="ja-JP" sz="1400" dirty="0" smtClean="0"/>
              <a:t>type="password"</a:t>
            </a:r>
            <a:r>
              <a:rPr lang="ja-JP" altLang="en-US" sz="1400" dirty="0" smtClean="0"/>
              <a:t>を使用</a:t>
            </a:r>
            <a:endParaRPr lang="en-US" altLang="ja-JP" sz="1400" dirty="0" smtClean="0"/>
          </a:p>
          <a:p>
            <a:pPr marL="457200" indent="-457200">
              <a:buFont typeface="+mj-ea"/>
              <a:buAutoNum type="arabicParenR"/>
            </a:pPr>
            <a:r>
              <a:rPr kumimoji="1" lang="ja-JP" altLang="en-US" sz="1600" dirty="0" smtClean="0"/>
              <a:t>送信ボタン</a:t>
            </a:r>
            <a:endParaRPr kumimoji="1" lang="en-US" altLang="ja-JP" sz="1600" dirty="0" smtClean="0"/>
          </a:p>
          <a:p>
            <a:pPr marL="857250" lvl="1" indent="-457200"/>
            <a:r>
              <a:rPr lang="en-US" altLang="ja-JP" sz="1400" dirty="0" smtClean="0"/>
              <a:t>Submit</a:t>
            </a:r>
            <a:r>
              <a:rPr lang="ja-JP" altLang="en-US" sz="1400" dirty="0" smtClean="0"/>
              <a:t>ボタン</a:t>
            </a:r>
            <a:endParaRPr lang="en-US" altLang="ja-JP" sz="1400" dirty="0" smtClean="0"/>
          </a:p>
          <a:p>
            <a:pPr marL="857250" lvl="1" indent="-457200"/>
            <a:r>
              <a:rPr kumimoji="1" lang="ja-JP" altLang="en-US" sz="1400" dirty="0" smtClean="0"/>
              <a:t>押下すると</a:t>
            </a:r>
            <a:r>
              <a:rPr kumimoji="1" lang="en-US" altLang="ja-JP" sz="1400" dirty="0" smtClean="0"/>
              <a:t>WC201</a:t>
            </a:r>
            <a:r>
              <a:rPr kumimoji="1" lang="ja-JP" altLang="en-US" sz="1400" dirty="0" smtClean="0"/>
              <a:t>へ遷移する</a:t>
            </a:r>
            <a:endParaRPr kumimoji="1" lang="ja-JP" altLang="en-US" sz="1400" dirty="0"/>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4</a:t>
            </a:fld>
            <a:endParaRPr kumimoji="1" lang="ja-JP" altLang="en-US"/>
          </a:p>
        </p:txBody>
      </p:sp>
      <p:sp>
        <p:nvSpPr>
          <p:cNvPr id="9" name="正方形/長方形 8"/>
          <p:cNvSpPr/>
          <p:nvPr/>
        </p:nvSpPr>
        <p:spPr>
          <a:xfrm>
            <a:off x="292309" y="770324"/>
            <a:ext cx="3728554" cy="542415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正方形/長方形 9"/>
          <p:cNvSpPr/>
          <p:nvPr/>
        </p:nvSpPr>
        <p:spPr>
          <a:xfrm>
            <a:off x="292309" y="770325"/>
            <a:ext cx="1105675" cy="234056"/>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Chat - Login</a:t>
            </a:r>
            <a:endParaRPr kumimoji="1" lang="ja-JP" altLang="en-US" sz="1200" dirty="0">
              <a:solidFill>
                <a:schemeClr val="tx1"/>
              </a:solidFill>
            </a:endParaRPr>
          </a:p>
        </p:txBody>
      </p:sp>
      <p:cxnSp>
        <p:nvCxnSpPr>
          <p:cNvPr id="12" name="直線コネクタ 11"/>
          <p:cNvCxnSpPr/>
          <p:nvPr/>
        </p:nvCxnSpPr>
        <p:spPr>
          <a:xfrm>
            <a:off x="1397984" y="1004381"/>
            <a:ext cx="2622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362472" y="648061"/>
            <a:ext cx="658391" cy="369332"/>
          </a:xfrm>
          <a:prstGeom prst="rect">
            <a:avLst/>
          </a:prstGeom>
          <a:noFill/>
        </p:spPr>
        <p:txBody>
          <a:bodyPr wrap="none" rtlCol="0" anchor="ctr">
            <a:spAutoFit/>
          </a:bodyPr>
          <a:lstStyle/>
          <a:p>
            <a:r>
              <a:rPr kumimoji="1" lang="en-US" altLang="ja-JP" dirty="0" smtClean="0"/>
              <a:t>_ □ ×</a:t>
            </a:r>
            <a:endParaRPr kumimoji="1" lang="ja-JP" altLang="en-US" dirty="0"/>
          </a:p>
        </p:txBody>
      </p:sp>
      <p:sp>
        <p:nvSpPr>
          <p:cNvPr id="16" name="テキスト ボックス 15"/>
          <p:cNvSpPr txBox="1"/>
          <p:nvPr/>
        </p:nvSpPr>
        <p:spPr>
          <a:xfrm>
            <a:off x="438583" y="1004381"/>
            <a:ext cx="857051" cy="523220"/>
          </a:xfrm>
          <a:prstGeom prst="rect">
            <a:avLst/>
          </a:prstGeom>
          <a:noFill/>
        </p:spPr>
        <p:txBody>
          <a:bodyPr wrap="none" rtlCol="0">
            <a:spAutoFit/>
          </a:bodyPr>
          <a:lstStyle/>
          <a:p>
            <a:r>
              <a:rPr kumimoji="1" lang="en-US" altLang="ja-JP" sz="2800" dirty="0" smtClean="0"/>
              <a:t>Chat</a:t>
            </a:r>
            <a:endParaRPr kumimoji="1" lang="ja-JP" altLang="en-US" sz="2800" dirty="0"/>
          </a:p>
        </p:txBody>
      </p:sp>
      <p:sp>
        <p:nvSpPr>
          <p:cNvPr id="17" name="テキスト ボックス 16"/>
          <p:cNvSpPr txBox="1"/>
          <p:nvPr/>
        </p:nvSpPr>
        <p:spPr>
          <a:xfrm>
            <a:off x="520816" y="1643686"/>
            <a:ext cx="645467" cy="261610"/>
          </a:xfrm>
          <a:prstGeom prst="rect">
            <a:avLst/>
          </a:prstGeom>
          <a:noFill/>
        </p:spPr>
        <p:txBody>
          <a:bodyPr wrap="none" rtlCol="0">
            <a:spAutoFit/>
          </a:bodyPr>
          <a:lstStyle/>
          <a:p>
            <a:r>
              <a:rPr lang="en-US" altLang="en-US" sz="1100" dirty="0"/>
              <a:t>Login </a:t>
            </a:r>
            <a:r>
              <a:rPr kumimoji="1" lang="en-US" altLang="ja-JP" sz="1100" dirty="0"/>
              <a:t>ID</a:t>
            </a:r>
            <a:endParaRPr kumimoji="1" lang="ja-JP" altLang="en-US" sz="1100" dirty="0"/>
          </a:p>
        </p:txBody>
      </p:sp>
      <p:sp>
        <p:nvSpPr>
          <p:cNvPr id="18" name="正方形/長方形 17"/>
          <p:cNvSpPr/>
          <p:nvPr/>
        </p:nvSpPr>
        <p:spPr>
          <a:xfrm>
            <a:off x="1169169" y="1656137"/>
            <a:ext cx="1937845" cy="26161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角丸四角形 18"/>
          <p:cNvSpPr/>
          <p:nvPr/>
        </p:nvSpPr>
        <p:spPr>
          <a:xfrm>
            <a:off x="1278432" y="2521652"/>
            <a:ext cx="804838" cy="274092"/>
          </a:xfrm>
          <a:prstGeom prst="roundRect">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Login</a:t>
            </a:r>
            <a:endParaRPr kumimoji="1" lang="ja-JP" altLang="en-US" sz="1200" dirty="0">
              <a:solidFill>
                <a:schemeClr val="tx1"/>
              </a:solidFill>
            </a:endParaRPr>
          </a:p>
        </p:txBody>
      </p:sp>
      <p:sp>
        <p:nvSpPr>
          <p:cNvPr id="20" name="テキスト ボックス 19"/>
          <p:cNvSpPr txBox="1"/>
          <p:nvPr/>
        </p:nvSpPr>
        <p:spPr>
          <a:xfrm>
            <a:off x="134332" y="66836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①</a:t>
            </a:r>
            <a:endParaRPr kumimoji="1" lang="ja-JP" altLang="en-US" sz="700" dirty="0">
              <a:solidFill>
                <a:schemeClr val="bg1"/>
              </a:solidFill>
            </a:endParaRPr>
          </a:p>
        </p:txBody>
      </p:sp>
      <p:sp>
        <p:nvSpPr>
          <p:cNvPr id="21" name="テキスト ボックス 20"/>
          <p:cNvSpPr txBox="1"/>
          <p:nvPr/>
        </p:nvSpPr>
        <p:spPr>
          <a:xfrm>
            <a:off x="213635" y="116842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②</a:t>
            </a:r>
            <a:endParaRPr kumimoji="1" lang="ja-JP" altLang="en-US" sz="700" dirty="0">
              <a:solidFill>
                <a:schemeClr val="bg1"/>
              </a:solidFill>
            </a:endParaRPr>
          </a:p>
        </p:txBody>
      </p:sp>
      <p:sp>
        <p:nvSpPr>
          <p:cNvPr id="22" name="テキスト ボックス 21"/>
          <p:cNvSpPr txBox="1"/>
          <p:nvPr/>
        </p:nvSpPr>
        <p:spPr>
          <a:xfrm>
            <a:off x="216927" y="1672012"/>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③</a:t>
            </a:r>
            <a:endParaRPr kumimoji="1" lang="ja-JP" altLang="en-US" sz="700" dirty="0">
              <a:solidFill>
                <a:schemeClr val="bg1"/>
              </a:solidFill>
            </a:endParaRPr>
          </a:p>
        </p:txBody>
      </p:sp>
      <p:sp>
        <p:nvSpPr>
          <p:cNvPr id="23" name="テキスト ボックス 22"/>
          <p:cNvSpPr txBox="1"/>
          <p:nvPr/>
        </p:nvSpPr>
        <p:spPr>
          <a:xfrm>
            <a:off x="1124646" y="1547028"/>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④</a:t>
            </a:r>
            <a:endParaRPr kumimoji="1" lang="ja-JP" altLang="en-US" sz="700" dirty="0">
              <a:solidFill>
                <a:schemeClr val="bg1"/>
              </a:solidFill>
            </a:endParaRPr>
          </a:p>
        </p:txBody>
      </p:sp>
      <p:sp>
        <p:nvSpPr>
          <p:cNvPr id="24" name="テキスト ボックス 23"/>
          <p:cNvSpPr txBox="1"/>
          <p:nvPr/>
        </p:nvSpPr>
        <p:spPr>
          <a:xfrm>
            <a:off x="217022" y="2070147"/>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⑤</a:t>
            </a:r>
            <a:endParaRPr kumimoji="1" lang="ja-JP" altLang="en-US" sz="700" dirty="0">
              <a:solidFill>
                <a:schemeClr val="bg1"/>
              </a:solidFill>
            </a:endParaRPr>
          </a:p>
        </p:txBody>
      </p:sp>
      <p:sp>
        <p:nvSpPr>
          <p:cNvPr id="25" name="正方形/長方形 24"/>
          <p:cNvSpPr/>
          <p:nvPr/>
        </p:nvSpPr>
        <p:spPr>
          <a:xfrm>
            <a:off x="1169169" y="2070147"/>
            <a:ext cx="1937845" cy="26161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447720" y="2051875"/>
            <a:ext cx="733976" cy="261610"/>
          </a:xfrm>
          <a:prstGeom prst="rect">
            <a:avLst/>
          </a:prstGeom>
          <a:noFill/>
        </p:spPr>
        <p:txBody>
          <a:bodyPr wrap="none" rtlCol="0">
            <a:spAutoFit/>
          </a:bodyPr>
          <a:lstStyle/>
          <a:p>
            <a:r>
              <a:rPr kumimoji="1" lang="en-US" altLang="ja-JP" sz="1100" dirty="0"/>
              <a:t>Password</a:t>
            </a:r>
            <a:endParaRPr kumimoji="1" lang="ja-JP" altLang="en-US" sz="1100" dirty="0"/>
          </a:p>
        </p:txBody>
      </p:sp>
      <p:sp>
        <p:nvSpPr>
          <p:cNvPr id="27" name="テキスト ボックス 26"/>
          <p:cNvSpPr txBox="1"/>
          <p:nvPr/>
        </p:nvSpPr>
        <p:spPr>
          <a:xfrm>
            <a:off x="1126487" y="1951847"/>
            <a:ext cx="303889" cy="200055"/>
          </a:xfrm>
          <a:prstGeom prst="rect">
            <a:avLst/>
          </a:prstGeom>
          <a:solidFill>
            <a:schemeClr val="accent6">
              <a:lumMod val="75000"/>
            </a:schemeClr>
          </a:solidFill>
        </p:spPr>
        <p:txBody>
          <a:bodyPr wrap="none" rtlCol="0">
            <a:spAutoFit/>
          </a:bodyPr>
          <a:lstStyle/>
          <a:p>
            <a:r>
              <a:rPr lang="en-US" altLang="ja-JP" sz="700" dirty="0">
                <a:solidFill>
                  <a:schemeClr val="bg1"/>
                </a:solidFill>
              </a:rPr>
              <a:t>⑥</a:t>
            </a:r>
            <a:endParaRPr kumimoji="1" lang="ja-JP" altLang="en-US" sz="700" dirty="0">
              <a:solidFill>
                <a:schemeClr val="bg1"/>
              </a:solidFill>
            </a:endParaRPr>
          </a:p>
        </p:txBody>
      </p:sp>
      <p:sp>
        <p:nvSpPr>
          <p:cNvPr id="28" name="テキスト ボックス 27"/>
          <p:cNvSpPr txBox="1"/>
          <p:nvPr/>
        </p:nvSpPr>
        <p:spPr>
          <a:xfrm>
            <a:off x="1143689" y="2421624"/>
            <a:ext cx="303889" cy="200055"/>
          </a:xfrm>
          <a:prstGeom prst="rect">
            <a:avLst/>
          </a:prstGeom>
          <a:solidFill>
            <a:schemeClr val="accent6">
              <a:lumMod val="75000"/>
            </a:schemeClr>
          </a:solidFill>
        </p:spPr>
        <p:txBody>
          <a:bodyPr wrap="none" rtlCol="0">
            <a:spAutoFit/>
          </a:bodyPr>
          <a:lstStyle/>
          <a:p>
            <a:r>
              <a:rPr lang="en-US" altLang="ja-JP" sz="700" dirty="0">
                <a:solidFill>
                  <a:schemeClr val="bg1"/>
                </a:solidFill>
              </a:rPr>
              <a:t>⑦</a:t>
            </a:r>
            <a:endParaRPr kumimoji="1" lang="ja-JP" altLang="en-US" sz="700" dirty="0">
              <a:solidFill>
                <a:schemeClr val="bg1"/>
              </a:solidFill>
            </a:endParaRPr>
          </a:p>
        </p:txBody>
      </p:sp>
    </p:spTree>
    <p:extLst>
      <p:ext uri="{BB962C8B-B14F-4D97-AF65-F5344CB8AC3E}">
        <p14:creationId xmlns:p14="http://schemas.microsoft.com/office/powerpoint/2010/main" val="372224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[ER001</a:t>
            </a:r>
            <a:r>
              <a:rPr kumimoji="1" lang="en-US" altLang="ja-JP" dirty="0" smtClean="0"/>
              <a:t>]</a:t>
            </a:r>
            <a:r>
              <a:rPr lang="ja-JP" altLang="en-US"/>
              <a:t>入力エラー</a:t>
            </a:r>
            <a:endParaRPr kumimoji="1" lang="ja-JP" altLang="en-US" dirty="0"/>
          </a:p>
        </p:txBody>
      </p:sp>
      <p:sp>
        <p:nvSpPr>
          <p:cNvPr id="3" name="コンテンツ プレースホルダー 2"/>
          <p:cNvSpPr>
            <a:spLocks noGrp="1"/>
          </p:cNvSpPr>
          <p:nvPr>
            <p:ph idx="1"/>
          </p:nvPr>
        </p:nvSpPr>
        <p:spPr>
          <a:xfrm>
            <a:off x="4714768" y="751425"/>
            <a:ext cx="4312733" cy="5559041"/>
          </a:xfrm>
        </p:spPr>
        <p:txBody>
          <a:bodyPr>
            <a:normAutofit/>
          </a:bodyPr>
          <a:lstStyle/>
          <a:p>
            <a:pPr marL="457200" indent="-457200">
              <a:buFont typeface="+mj-lt"/>
              <a:buAutoNum type="arabicParenR"/>
            </a:pPr>
            <a:r>
              <a:rPr lang="ja-JP" altLang="en-US" sz="1600" dirty="0" smtClean="0"/>
              <a:t>ウィンドウ</a:t>
            </a:r>
            <a:r>
              <a:rPr lang="en-US" altLang="ja-JP" sz="1600" dirty="0" smtClean="0"/>
              <a:t>(</a:t>
            </a:r>
            <a:r>
              <a:rPr lang="ja-JP" altLang="en-US" sz="1600" dirty="0" smtClean="0"/>
              <a:t>タブ</a:t>
            </a:r>
            <a:r>
              <a:rPr lang="en-US" altLang="ja-JP" sz="1600" dirty="0" smtClean="0"/>
              <a:t>)</a:t>
            </a:r>
            <a:r>
              <a:rPr lang="en-US" altLang="en-US" sz="1600" dirty="0"/>
              <a:t> </a:t>
            </a:r>
            <a:r>
              <a:rPr lang="ja-JP" altLang="en-US" sz="1600" dirty="0" smtClean="0"/>
              <a:t>タイトル</a:t>
            </a:r>
            <a:endParaRPr lang="en-US" altLang="ja-JP" sz="1600" dirty="0" smtClean="0"/>
          </a:p>
          <a:p>
            <a:pPr marL="857250" lvl="1" indent="-457200"/>
            <a:r>
              <a:rPr kumimoji="1" lang="ja-JP" altLang="en-US" sz="1400" dirty="0" smtClean="0"/>
              <a:t>「</a:t>
            </a:r>
            <a:r>
              <a:rPr kumimoji="1" lang="en-US" altLang="ja-JP" sz="1400" dirty="0" smtClean="0"/>
              <a:t>Chat –</a:t>
            </a:r>
            <a:r>
              <a:rPr kumimoji="1" lang="ja-JP" altLang="en-US" sz="1400" dirty="0" smtClean="0"/>
              <a:t> </a:t>
            </a:r>
            <a:r>
              <a:rPr kumimoji="1" lang="en-US" altLang="ja-JP" sz="1400" dirty="0" smtClean="0"/>
              <a:t>Error</a:t>
            </a:r>
            <a:r>
              <a:rPr kumimoji="1" lang="ja-JP" altLang="en-US" sz="1400" dirty="0" smtClean="0"/>
              <a:t> </a:t>
            </a:r>
            <a:r>
              <a:rPr lang="ja-JP" altLang="ja-JP" sz="1400" dirty="0"/>
              <a:t>0</a:t>
            </a:r>
            <a:r>
              <a:rPr kumimoji="1" lang="en-US" altLang="ja-JP" sz="1400" dirty="0" smtClean="0"/>
              <a:t>01</a:t>
            </a:r>
            <a:r>
              <a:rPr kumimoji="1" lang="ja-JP" altLang="en-US" sz="1400" dirty="0" smtClean="0"/>
              <a:t>」</a:t>
            </a:r>
            <a:endParaRPr kumimoji="1" lang="en-US" altLang="ja-JP" sz="1400" dirty="0" smtClean="0"/>
          </a:p>
          <a:p>
            <a:pPr marL="457200" indent="-457200">
              <a:buFont typeface="+mj-ea"/>
              <a:buAutoNum type="arabicParenR"/>
            </a:pPr>
            <a:r>
              <a:rPr kumimoji="1" lang="ja-JP" altLang="en-US" sz="1600" dirty="0" smtClean="0"/>
              <a:t>見出し</a:t>
            </a:r>
            <a:endParaRPr kumimoji="1" lang="en-US" altLang="ja-JP" sz="1600" dirty="0" smtClean="0"/>
          </a:p>
          <a:p>
            <a:pPr marL="857250" lvl="1" indent="-457200"/>
            <a:r>
              <a:rPr kumimoji="1" lang="ja-JP" altLang="en-US" sz="1400" dirty="0" smtClean="0"/>
              <a:t>「</a:t>
            </a:r>
            <a:r>
              <a:rPr kumimoji="1" lang="en-US" altLang="ja-JP" sz="1400" dirty="0" smtClean="0"/>
              <a:t>Chat</a:t>
            </a:r>
            <a:r>
              <a:rPr kumimoji="1" lang="ja-JP" altLang="en-US" sz="1400" dirty="0" smtClean="0"/>
              <a:t>」</a:t>
            </a:r>
            <a:endParaRPr kumimoji="1" lang="en-US" altLang="ja-JP" sz="1400" dirty="0" smtClean="0"/>
          </a:p>
          <a:p>
            <a:pPr marL="457200" indent="-457200">
              <a:buFont typeface="+mj-ea"/>
              <a:buAutoNum type="arabicParenR"/>
            </a:pPr>
            <a:r>
              <a:rPr lang="ja-JP" altLang="en-US" sz="1600" dirty="0" smtClean="0"/>
              <a:t>エラー表示</a:t>
            </a:r>
            <a:endParaRPr lang="en-US" altLang="ja-JP" sz="1600" dirty="0" smtClean="0"/>
          </a:p>
          <a:p>
            <a:pPr marL="857250" lvl="1" indent="-457200"/>
            <a:r>
              <a:rPr lang="ja-JP" altLang="en-US" sz="1400" dirty="0" smtClean="0"/>
              <a:t>文字色は赤。</a:t>
            </a:r>
            <a:endParaRPr lang="en-US" altLang="ja-JP" sz="1400" dirty="0" smtClean="0"/>
          </a:p>
          <a:p>
            <a:pPr marL="857250" lvl="1" indent="-457200"/>
            <a:r>
              <a:rPr lang="en-US" altLang="ja-JP" sz="1400" dirty="0" smtClean="0"/>
              <a:t>”Error” </a:t>
            </a:r>
            <a:r>
              <a:rPr lang="ja-JP" altLang="en-US" sz="1400" dirty="0" smtClean="0"/>
              <a:t>はフォントサイズを大きく</a:t>
            </a:r>
            <a:endParaRPr lang="en-US" altLang="ja-JP" sz="1400" dirty="0" smtClean="0"/>
          </a:p>
          <a:p>
            <a:pPr marL="857250" lvl="1" indent="-457200"/>
            <a:r>
              <a:rPr lang="ja-JP" altLang="en-US" sz="1400" dirty="0" smtClean="0"/>
              <a:t>エラー内容によって文言を変更する。</a:t>
            </a:r>
            <a:endParaRPr lang="en-US" altLang="ja-JP" sz="1400" dirty="0" smtClean="0"/>
          </a:p>
          <a:p>
            <a:pPr marL="1257300" lvl="2" indent="-457200"/>
            <a:r>
              <a:rPr lang="en-US" altLang="ja-JP" sz="1200" dirty="0"/>
              <a:t>ID</a:t>
            </a:r>
            <a:r>
              <a:rPr lang="ja-JP" altLang="en-US" sz="1200" dirty="0"/>
              <a:t>またはパスワードのいずれかが未入力</a:t>
            </a:r>
            <a:endParaRPr lang="en-US" altLang="ja-JP" sz="1200" dirty="0"/>
          </a:p>
          <a:p>
            <a:pPr marL="1714500" lvl="3" indent="-457200"/>
            <a:r>
              <a:rPr lang="en-US" altLang="ja-JP" sz="1000" dirty="0"/>
              <a:t>Plese input your id and password.</a:t>
            </a:r>
            <a:endParaRPr lang="en-US" altLang="ja-JP" sz="600" dirty="0"/>
          </a:p>
          <a:p>
            <a:pPr marL="1257300" lvl="2" indent="-457200"/>
            <a:r>
              <a:rPr lang="en-US" altLang="ja-JP" sz="1200" dirty="0"/>
              <a:t>ID</a:t>
            </a:r>
            <a:r>
              <a:rPr lang="ja-JP" altLang="en-US" sz="1200" dirty="0"/>
              <a:t>は入力されているが存在しない</a:t>
            </a:r>
            <a:endParaRPr lang="en-US" altLang="ja-JP" sz="1200" dirty="0"/>
          </a:p>
          <a:p>
            <a:pPr marL="1714500" lvl="3" indent="-457200"/>
            <a:r>
              <a:rPr lang="en-US" altLang="ja-JP" sz="1000" dirty="0"/>
              <a:t>Not found id.</a:t>
            </a:r>
          </a:p>
          <a:p>
            <a:pPr marL="1257300" lvl="2" indent="-457200"/>
            <a:r>
              <a:rPr lang="en-US" altLang="ja-JP" sz="1200" dirty="0" smtClean="0"/>
              <a:t>ID,PW</a:t>
            </a:r>
            <a:r>
              <a:rPr lang="ja-JP" altLang="en-US" sz="1200" dirty="0" smtClean="0"/>
              <a:t>は入力されているが一致しない</a:t>
            </a:r>
            <a:endParaRPr lang="en-US" altLang="ja-JP" sz="1200" dirty="0"/>
          </a:p>
          <a:p>
            <a:pPr marL="1714500" lvl="3" indent="-457200"/>
            <a:r>
              <a:rPr lang="en-US" altLang="ja-JP" sz="800" dirty="0" smtClean="0"/>
              <a:t>ID or Password  is incorrect.</a:t>
            </a:r>
          </a:p>
          <a:p>
            <a:pPr marL="457200" indent="-457200">
              <a:buFont typeface="+mj-ea"/>
              <a:buAutoNum type="arabicParenR"/>
            </a:pPr>
            <a:r>
              <a:rPr lang="ja-JP" altLang="en-US" sz="1600" dirty="0" smtClean="0"/>
              <a:t>戻る</a:t>
            </a:r>
            <a:r>
              <a:rPr kumimoji="1" lang="ja-JP" altLang="en-US" sz="1600" dirty="0" smtClean="0"/>
              <a:t>ボタン</a:t>
            </a:r>
            <a:endParaRPr kumimoji="1" lang="en-US" altLang="ja-JP" sz="1600" dirty="0" smtClean="0"/>
          </a:p>
          <a:p>
            <a:pPr marL="857250" lvl="1" indent="-457200"/>
            <a:r>
              <a:rPr kumimoji="1" lang="ja-JP" altLang="en-US" sz="1400" dirty="0" smtClean="0"/>
              <a:t>押下すると</a:t>
            </a:r>
            <a:r>
              <a:rPr kumimoji="1" lang="en-US" altLang="ja-JP" sz="1400" dirty="0" smtClean="0"/>
              <a:t>WC101</a:t>
            </a:r>
            <a:r>
              <a:rPr kumimoji="1" lang="ja-JP" altLang="en-US" sz="1400" dirty="0" smtClean="0"/>
              <a:t>へ遷移する</a:t>
            </a:r>
            <a:endParaRPr kumimoji="1" lang="ja-JP" altLang="en-US" sz="1400" dirty="0"/>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5</a:t>
            </a:fld>
            <a:endParaRPr kumimoji="1" lang="ja-JP" altLang="en-US"/>
          </a:p>
        </p:txBody>
      </p:sp>
      <p:sp>
        <p:nvSpPr>
          <p:cNvPr id="9" name="正方形/長方形 8"/>
          <p:cNvSpPr/>
          <p:nvPr/>
        </p:nvSpPr>
        <p:spPr>
          <a:xfrm>
            <a:off x="292309" y="770324"/>
            <a:ext cx="3728554" cy="542415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正方形/長方形 9"/>
          <p:cNvSpPr/>
          <p:nvPr/>
        </p:nvSpPr>
        <p:spPr>
          <a:xfrm>
            <a:off x="292309" y="770325"/>
            <a:ext cx="1282491" cy="234056"/>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Chat – Error101</a:t>
            </a:r>
            <a:endParaRPr kumimoji="1" lang="ja-JP" altLang="en-US" sz="1200" dirty="0">
              <a:solidFill>
                <a:schemeClr val="tx1"/>
              </a:solidFill>
            </a:endParaRPr>
          </a:p>
        </p:txBody>
      </p:sp>
      <p:cxnSp>
        <p:nvCxnSpPr>
          <p:cNvPr id="12" name="直線コネクタ 11"/>
          <p:cNvCxnSpPr/>
          <p:nvPr/>
        </p:nvCxnSpPr>
        <p:spPr>
          <a:xfrm>
            <a:off x="1397984" y="1004381"/>
            <a:ext cx="2622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362472" y="648061"/>
            <a:ext cx="658391" cy="369332"/>
          </a:xfrm>
          <a:prstGeom prst="rect">
            <a:avLst/>
          </a:prstGeom>
          <a:noFill/>
        </p:spPr>
        <p:txBody>
          <a:bodyPr wrap="none" rtlCol="0" anchor="ctr">
            <a:spAutoFit/>
          </a:bodyPr>
          <a:lstStyle/>
          <a:p>
            <a:r>
              <a:rPr kumimoji="1" lang="en-US" altLang="ja-JP" dirty="0" smtClean="0"/>
              <a:t>_ □ ×</a:t>
            </a:r>
            <a:endParaRPr kumimoji="1" lang="ja-JP" altLang="en-US" dirty="0"/>
          </a:p>
        </p:txBody>
      </p:sp>
      <p:sp>
        <p:nvSpPr>
          <p:cNvPr id="16" name="テキスト ボックス 15"/>
          <p:cNvSpPr txBox="1"/>
          <p:nvPr/>
        </p:nvSpPr>
        <p:spPr>
          <a:xfrm>
            <a:off x="438583" y="1004381"/>
            <a:ext cx="857051" cy="523220"/>
          </a:xfrm>
          <a:prstGeom prst="rect">
            <a:avLst/>
          </a:prstGeom>
          <a:noFill/>
        </p:spPr>
        <p:txBody>
          <a:bodyPr wrap="none" rtlCol="0">
            <a:spAutoFit/>
          </a:bodyPr>
          <a:lstStyle/>
          <a:p>
            <a:r>
              <a:rPr kumimoji="1" lang="en-US" altLang="ja-JP" sz="2800" dirty="0" smtClean="0"/>
              <a:t>Chat</a:t>
            </a:r>
            <a:endParaRPr kumimoji="1" lang="ja-JP" altLang="en-US" sz="2800" dirty="0"/>
          </a:p>
        </p:txBody>
      </p:sp>
      <p:sp>
        <p:nvSpPr>
          <p:cNvPr id="17" name="テキスト ボックス 16"/>
          <p:cNvSpPr txBox="1"/>
          <p:nvPr/>
        </p:nvSpPr>
        <p:spPr>
          <a:xfrm>
            <a:off x="517523" y="1526683"/>
            <a:ext cx="3503339" cy="523220"/>
          </a:xfrm>
          <a:prstGeom prst="rect">
            <a:avLst/>
          </a:prstGeom>
          <a:noFill/>
        </p:spPr>
        <p:txBody>
          <a:bodyPr wrap="square" rtlCol="0">
            <a:spAutoFit/>
          </a:bodyPr>
          <a:lstStyle/>
          <a:p>
            <a:r>
              <a:rPr lang="en-US" altLang="en-US" sz="1600" dirty="0" smtClean="0">
                <a:solidFill>
                  <a:schemeClr val="accent2"/>
                </a:solidFill>
              </a:rPr>
              <a:t>Error</a:t>
            </a:r>
          </a:p>
          <a:p>
            <a:r>
              <a:rPr lang="ja-JP" altLang="en-US" sz="1200" dirty="0">
                <a:solidFill>
                  <a:schemeClr val="accent2"/>
                </a:solidFill>
              </a:rPr>
              <a:t>P</a:t>
            </a:r>
            <a:r>
              <a:rPr lang="en-US" altLang="ja-JP" sz="1200" dirty="0">
                <a:solidFill>
                  <a:schemeClr val="accent2"/>
                </a:solidFill>
              </a:rPr>
              <a:t>lease</a:t>
            </a:r>
            <a:r>
              <a:rPr lang="ja-JP" altLang="en-US" sz="1200" dirty="0">
                <a:solidFill>
                  <a:schemeClr val="accent2"/>
                </a:solidFill>
              </a:rPr>
              <a:t> </a:t>
            </a:r>
            <a:r>
              <a:rPr lang="ja-JP" altLang="ja-JP" sz="1200" dirty="0">
                <a:solidFill>
                  <a:schemeClr val="accent2"/>
                </a:solidFill>
              </a:rPr>
              <a:t>i</a:t>
            </a:r>
            <a:r>
              <a:rPr lang="en-US" altLang="ja-JP" sz="1200" dirty="0">
                <a:solidFill>
                  <a:schemeClr val="accent2"/>
                </a:solidFill>
              </a:rPr>
              <a:t>nput</a:t>
            </a:r>
            <a:r>
              <a:rPr lang="ja-JP" altLang="en-US" sz="1200" dirty="0">
                <a:solidFill>
                  <a:schemeClr val="accent2"/>
                </a:solidFill>
              </a:rPr>
              <a:t> </a:t>
            </a:r>
            <a:r>
              <a:rPr lang="en-US" altLang="ja-JP" sz="1200" dirty="0">
                <a:solidFill>
                  <a:schemeClr val="accent2"/>
                </a:solidFill>
              </a:rPr>
              <a:t>your</a:t>
            </a:r>
            <a:r>
              <a:rPr lang="ja-JP" altLang="en-US" sz="1200" dirty="0">
                <a:solidFill>
                  <a:schemeClr val="accent2"/>
                </a:solidFill>
              </a:rPr>
              <a:t> </a:t>
            </a:r>
            <a:r>
              <a:rPr lang="en-US" altLang="ja-JP" sz="1200" dirty="0">
                <a:solidFill>
                  <a:schemeClr val="accent2"/>
                </a:solidFill>
              </a:rPr>
              <a:t>id</a:t>
            </a:r>
            <a:r>
              <a:rPr lang="ja-JP" altLang="en-US" sz="1200" dirty="0">
                <a:solidFill>
                  <a:schemeClr val="accent2"/>
                </a:solidFill>
              </a:rPr>
              <a:t> </a:t>
            </a:r>
            <a:r>
              <a:rPr lang="en-US" altLang="ja-JP" sz="1200" dirty="0">
                <a:solidFill>
                  <a:schemeClr val="accent2"/>
                </a:solidFill>
              </a:rPr>
              <a:t>and</a:t>
            </a:r>
            <a:r>
              <a:rPr lang="ja-JP" altLang="en-US" sz="1200" dirty="0">
                <a:solidFill>
                  <a:schemeClr val="accent2"/>
                </a:solidFill>
              </a:rPr>
              <a:t> </a:t>
            </a:r>
            <a:r>
              <a:rPr lang="en-US" altLang="ja-JP" sz="1200" dirty="0">
                <a:solidFill>
                  <a:schemeClr val="accent2"/>
                </a:solidFill>
              </a:rPr>
              <a:t>password.</a:t>
            </a:r>
            <a:endParaRPr lang="en-US" altLang="en-US" sz="1200" dirty="0" smtClean="0">
              <a:solidFill>
                <a:schemeClr val="accent2"/>
              </a:solidFill>
            </a:endParaRPr>
          </a:p>
        </p:txBody>
      </p:sp>
      <p:sp>
        <p:nvSpPr>
          <p:cNvPr id="19" name="角丸四角形 18"/>
          <p:cNvSpPr/>
          <p:nvPr/>
        </p:nvSpPr>
        <p:spPr>
          <a:xfrm>
            <a:off x="593146" y="2218728"/>
            <a:ext cx="804838" cy="274092"/>
          </a:xfrm>
          <a:prstGeom prst="roundRect">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back</a:t>
            </a:r>
            <a:endParaRPr kumimoji="1" lang="ja-JP" altLang="en-US" sz="1200" dirty="0">
              <a:solidFill>
                <a:schemeClr val="tx1"/>
              </a:solidFill>
            </a:endParaRPr>
          </a:p>
        </p:txBody>
      </p:sp>
      <p:sp>
        <p:nvSpPr>
          <p:cNvPr id="20" name="テキスト ボックス 19"/>
          <p:cNvSpPr txBox="1"/>
          <p:nvPr/>
        </p:nvSpPr>
        <p:spPr>
          <a:xfrm>
            <a:off x="134332" y="66836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①</a:t>
            </a:r>
            <a:endParaRPr kumimoji="1" lang="ja-JP" altLang="en-US" sz="700" dirty="0">
              <a:solidFill>
                <a:schemeClr val="bg1"/>
              </a:solidFill>
            </a:endParaRPr>
          </a:p>
        </p:txBody>
      </p:sp>
      <p:sp>
        <p:nvSpPr>
          <p:cNvPr id="21" name="テキスト ボックス 20"/>
          <p:cNvSpPr txBox="1"/>
          <p:nvPr/>
        </p:nvSpPr>
        <p:spPr>
          <a:xfrm>
            <a:off x="180056" y="116842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②</a:t>
            </a:r>
            <a:endParaRPr kumimoji="1" lang="ja-JP" altLang="en-US" sz="700" dirty="0">
              <a:solidFill>
                <a:schemeClr val="bg1"/>
              </a:solidFill>
            </a:endParaRPr>
          </a:p>
        </p:txBody>
      </p:sp>
      <p:sp>
        <p:nvSpPr>
          <p:cNvPr id="22" name="テキスト ボックス 21"/>
          <p:cNvSpPr txBox="1"/>
          <p:nvPr/>
        </p:nvSpPr>
        <p:spPr>
          <a:xfrm>
            <a:off x="185713" y="1585496"/>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③</a:t>
            </a:r>
            <a:endParaRPr kumimoji="1" lang="ja-JP" altLang="en-US" sz="700" dirty="0">
              <a:solidFill>
                <a:schemeClr val="bg1"/>
              </a:solidFill>
            </a:endParaRPr>
          </a:p>
        </p:txBody>
      </p:sp>
      <p:sp>
        <p:nvSpPr>
          <p:cNvPr id="23" name="テキスト ボックス 22"/>
          <p:cNvSpPr txBox="1"/>
          <p:nvPr/>
        </p:nvSpPr>
        <p:spPr>
          <a:xfrm>
            <a:off x="229184" y="2209123"/>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④</a:t>
            </a:r>
            <a:endParaRPr kumimoji="1" lang="ja-JP" altLang="en-US" sz="700" dirty="0">
              <a:solidFill>
                <a:schemeClr val="bg1"/>
              </a:solidFill>
            </a:endParaRPr>
          </a:p>
        </p:txBody>
      </p:sp>
    </p:spTree>
    <p:extLst>
      <p:ext uri="{BB962C8B-B14F-4D97-AF65-F5344CB8AC3E}">
        <p14:creationId xmlns:p14="http://schemas.microsoft.com/office/powerpoint/2010/main" val="58304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ja-JP" dirty="0" smtClean="0"/>
              <a:t>W</a:t>
            </a:r>
            <a:r>
              <a:rPr lang="en-US" altLang="ja-JP" dirty="0" smtClean="0"/>
              <a:t>C</a:t>
            </a:r>
            <a:r>
              <a:rPr lang="ja-JP" altLang="ja-JP" dirty="0"/>
              <a:t>2</a:t>
            </a:r>
            <a:r>
              <a:rPr kumimoji="1" lang="en-US" altLang="ja-JP" dirty="0" smtClean="0"/>
              <a:t>01] </a:t>
            </a:r>
            <a:r>
              <a:rPr kumimoji="1" lang="ja-JP" altLang="en-US" dirty="0" smtClean="0"/>
              <a:t>チャット</a:t>
            </a:r>
            <a:endParaRPr kumimoji="1" lang="ja-JP" altLang="en-US" dirty="0"/>
          </a:p>
        </p:txBody>
      </p:sp>
      <p:sp>
        <p:nvSpPr>
          <p:cNvPr id="3" name="コンテンツ プレースホルダー 2"/>
          <p:cNvSpPr>
            <a:spLocks noGrp="1"/>
          </p:cNvSpPr>
          <p:nvPr>
            <p:ph idx="1"/>
          </p:nvPr>
        </p:nvSpPr>
        <p:spPr>
          <a:xfrm>
            <a:off x="4714768" y="751424"/>
            <a:ext cx="4312733" cy="5858928"/>
          </a:xfrm>
        </p:spPr>
        <p:txBody>
          <a:bodyPr>
            <a:normAutofit fontScale="70000" lnSpcReduction="20000"/>
          </a:bodyPr>
          <a:lstStyle/>
          <a:p>
            <a:r>
              <a:rPr lang="ja-JP" altLang="en-US" sz="1600" dirty="0" smtClean="0"/>
              <a:t>初期処理</a:t>
            </a:r>
            <a:endParaRPr lang="en-US" altLang="ja-JP" sz="1600" dirty="0"/>
          </a:p>
          <a:p>
            <a:pPr lvl="1"/>
            <a:r>
              <a:rPr lang="en-US" altLang="ja-JP" sz="1300" dirty="0" smtClean="0"/>
              <a:t>WC101</a:t>
            </a:r>
            <a:r>
              <a:rPr lang="ja-JP" altLang="en-US" sz="1300" dirty="0"/>
              <a:t>の</a:t>
            </a:r>
            <a:r>
              <a:rPr lang="ja-JP" altLang="en-US" sz="1300" dirty="0" smtClean="0"/>
              <a:t>入力内容が正しくない場合は</a:t>
            </a:r>
            <a:r>
              <a:rPr lang="en-US" altLang="ja-JP" sz="1300" dirty="0" smtClean="0"/>
              <a:t>ER001</a:t>
            </a:r>
            <a:r>
              <a:rPr lang="ja-JP" altLang="en-US" sz="1300" dirty="0" smtClean="0"/>
              <a:t>の内容を表示する。</a:t>
            </a:r>
            <a:endParaRPr lang="en-US" altLang="ja-JP" sz="1300" dirty="0" smtClean="0"/>
          </a:p>
          <a:p>
            <a:pPr lvl="1"/>
            <a:r>
              <a:rPr lang="ja-JP" altLang="en-US" sz="1300" dirty="0" smtClean="0"/>
              <a:t>名前が入力されている場合は本画面を表示する</a:t>
            </a:r>
            <a:endParaRPr lang="en-US" altLang="ja-JP" sz="1300" dirty="0" smtClean="0"/>
          </a:p>
          <a:p>
            <a:pPr lvl="2"/>
            <a:r>
              <a:rPr lang="ja-JP" altLang="en-US" sz="1300" dirty="0" smtClean="0"/>
              <a:t>その際に、</a:t>
            </a:r>
            <a:endParaRPr lang="en-US" altLang="ja-JP" sz="1300" dirty="0" smtClean="0"/>
          </a:p>
          <a:p>
            <a:pPr lvl="3"/>
            <a:r>
              <a:rPr lang="en-US" altLang="ja-JP" sz="1300" dirty="0" err="1" smtClean="0"/>
              <a:t>SysOP</a:t>
            </a:r>
            <a:r>
              <a:rPr lang="ja-JP" altLang="en-US" sz="1300" dirty="0"/>
              <a:t>が</a:t>
            </a:r>
            <a:r>
              <a:rPr lang="ja-JP" altLang="en-US" sz="1300" dirty="0" smtClean="0"/>
              <a:t>「</a:t>
            </a:r>
            <a:r>
              <a:rPr lang="ja-JP" altLang="en-US" sz="1300" dirty="0"/>
              <a:t>名前</a:t>
            </a:r>
            <a:r>
              <a:rPr lang="en-US" altLang="ja-JP" sz="1300" dirty="0"/>
              <a:t> </a:t>
            </a:r>
            <a:r>
              <a:rPr lang="en-US" altLang="ja-JP" sz="1300" dirty="0" smtClean="0"/>
              <a:t>Login.</a:t>
            </a:r>
            <a:r>
              <a:rPr lang="ja-JP" altLang="en-US" sz="1300" dirty="0"/>
              <a:t>」</a:t>
            </a:r>
            <a:r>
              <a:rPr lang="ja-JP" altLang="en-US" sz="1300" dirty="0" smtClean="0"/>
              <a:t>と自動的に発言する</a:t>
            </a:r>
            <a:endParaRPr lang="en-US" altLang="ja-JP" sz="1300" dirty="0" smtClean="0"/>
          </a:p>
          <a:p>
            <a:pPr lvl="3"/>
            <a:r>
              <a:rPr lang="ja-JP" altLang="en-US" sz="1300" dirty="0" smtClean="0"/>
              <a:t>文字色は赤</a:t>
            </a:r>
            <a:r>
              <a:rPr lang="en-US" altLang="ja-JP" sz="1100" dirty="0"/>
              <a:t/>
            </a:r>
            <a:br>
              <a:rPr lang="en-US" altLang="ja-JP" sz="1100" dirty="0"/>
            </a:br>
            <a:endParaRPr lang="en-US" altLang="ja-JP" sz="1100" dirty="0" smtClean="0"/>
          </a:p>
          <a:p>
            <a:pPr marL="457200" indent="-457200">
              <a:buFont typeface="+mj-lt"/>
              <a:buAutoNum type="arabicParenR"/>
            </a:pPr>
            <a:r>
              <a:rPr lang="ja-JP" altLang="en-US" sz="1600" dirty="0" smtClean="0"/>
              <a:t>ウィンドウ</a:t>
            </a:r>
            <a:r>
              <a:rPr lang="en-US" altLang="ja-JP" sz="1600" dirty="0" smtClean="0"/>
              <a:t>(</a:t>
            </a:r>
            <a:r>
              <a:rPr lang="ja-JP" altLang="en-US" sz="1600" dirty="0" smtClean="0"/>
              <a:t>タブ</a:t>
            </a:r>
            <a:r>
              <a:rPr lang="en-US" altLang="ja-JP" sz="1600" dirty="0" smtClean="0"/>
              <a:t>)</a:t>
            </a:r>
            <a:r>
              <a:rPr lang="en-US" altLang="en-US" sz="1600" dirty="0"/>
              <a:t> </a:t>
            </a:r>
            <a:r>
              <a:rPr lang="ja-JP" altLang="en-US" sz="1600" dirty="0" smtClean="0"/>
              <a:t>タイトル</a:t>
            </a:r>
            <a:endParaRPr kumimoji="1" lang="en-US" altLang="ja-JP" sz="1400" dirty="0" smtClean="0"/>
          </a:p>
          <a:p>
            <a:pPr marL="857250" lvl="1" indent="-457200"/>
            <a:r>
              <a:rPr kumimoji="1" lang="ja-JP" altLang="en-US" sz="1400" dirty="0" smtClean="0"/>
              <a:t>「</a:t>
            </a:r>
            <a:r>
              <a:rPr kumimoji="1" lang="en-US" altLang="ja-JP" sz="1400" dirty="0" smtClean="0"/>
              <a:t>Chat</a:t>
            </a:r>
            <a:r>
              <a:rPr kumimoji="1" lang="ja-JP" altLang="en-US" sz="1400" dirty="0" smtClean="0"/>
              <a:t>」</a:t>
            </a:r>
            <a:endParaRPr kumimoji="1" lang="en-US" altLang="ja-JP" sz="1400" dirty="0" smtClean="0"/>
          </a:p>
          <a:p>
            <a:pPr marL="457200" indent="-457200">
              <a:buFont typeface="+mj-ea"/>
              <a:buAutoNum type="arabicParenR"/>
            </a:pPr>
            <a:r>
              <a:rPr lang="ja-JP" altLang="en-US" sz="1600" dirty="0" smtClean="0"/>
              <a:t>名前</a:t>
            </a:r>
            <a:endParaRPr lang="en-US" altLang="ja-JP" sz="1600" dirty="0" smtClean="0"/>
          </a:p>
          <a:p>
            <a:pPr marL="857250" lvl="1" indent="-457200"/>
            <a:r>
              <a:rPr lang="ja-JP" altLang="en-US" sz="1200" dirty="0" smtClean="0"/>
              <a:t>ログインしたアカウントの </a:t>
            </a:r>
            <a:r>
              <a:rPr lang="en-US" altLang="ja-JP" sz="1200" dirty="0" smtClean="0"/>
              <a:t>dispname</a:t>
            </a:r>
            <a:r>
              <a:rPr lang="ja-JP" altLang="en-US" sz="1200" dirty="0" smtClean="0"/>
              <a:t> を表示する</a:t>
            </a:r>
            <a:endParaRPr lang="en-US" altLang="ja-JP" sz="1200" dirty="0" smtClean="0"/>
          </a:p>
          <a:p>
            <a:pPr marL="457200" indent="-457200">
              <a:buFont typeface="+mj-ea"/>
              <a:buAutoNum type="arabicParenR"/>
            </a:pPr>
            <a:r>
              <a:rPr lang="ja-JP" altLang="en-US" sz="1600" dirty="0" smtClean="0"/>
              <a:t>発言入力欄</a:t>
            </a:r>
            <a:endParaRPr lang="en-US" altLang="ja-JP" sz="1600" dirty="0" smtClean="0"/>
          </a:p>
          <a:p>
            <a:pPr marL="857250" lvl="1" indent="-457200"/>
            <a:r>
              <a:rPr lang="ja-JP" altLang="en-US" sz="1200" dirty="0" smtClean="0"/>
              <a:t>テキストボックス</a:t>
            </a:r>
            <a:endParaRPr lang="en-US" altLang="ja-JP" sz="1200" dirty="0" smtClean="0"/>
          </a:p>
          <a:p>
            <a:pPr marL="457200" indent="-457200">
              <a:buFont typeface="+mj-ea"/>
              <a:buAutoNum type="arabicParenR"/>
            </a:pPr>
            <a:r>
              <a:rPr lang="ja-JP" altLang="en-US" sz="1600" dirty="0" smtClean="0"/>
              <a:t>書き込みボタン</a:t>
            </a:r>
            <a:endParaRPr lang="en-US" altLang="ja-JP" sz="1600" dirty="0" smtClean="0"/>
          </a:p>
          <a:p>
            <a:pPr marL="857250" lvl="1" indent="-457200"/>
            <a:r>
              <a:rPr lang="ja-JP" altLang="en-US" sz="1200" dirty="0" smtClean="0"/>
              <a:t>押下すると「発言入力欄」に書かれた内容を</a:t>
            </a:r>
            <a:r>
              <a:rPr lang="en-US" altLang="ja-JP" sz="1200" dirty="0" smtClean="0"/>
              <a:t>⑦</a:t>
            </a:r>
            <a:r>
              <a:rPr lang="ja-JP" altLang="en-US" sz="1200" dirty="0" smtClean="0"/>
              <a:t>チャット領域に反映する</a:t>
            </a:r>
            <a:endParaRPr lang="en-US" altLang="ja-JP" sz="1200" dirty="0" smtClean="0"/>
          </a:p>
          <a:p>
            <a:pPr marL="457200" indent="-457200">
              <a:buFont typeface="+mj-ea"/>
              <a:buAutoNum type="arabicParenR"/>
            </a:pPr>
            <a:r>
              <a:rPr kumimoji="1" lang="ja-JP" altLang="en-US" sz="1600" dirty="0" smtClean="0"/>
              <a:t>スタンプ</a:t>
            </a:r>
            <a:endParaRPr kumimoji="1" lang="en-US" altLang="ja-JP" sz="1600" dirty="0" smtClean="0"/>
          </a:p>
          <a:p>
            <a:pPr marL="857250" lvl="1" indent="-457200"/>
            <a:r>
              <a:rPr lang="ja-JP" altLang="en-US" sz="1200" dirty="0"/>
              <a:t>スタンプを押下すると、そのスタンプを書き込む</a:t>
            </a:r>
            <a:r>
              <a:rPr lang="en-US" altLang="ja-JP" sz="1200" dirty="0"/>
              <a:t/>
            </a:r>
            <a:br>
              <a:rPr lang="en-US" altLang="ja-JP" sz="1200" dirty="0"/>
            </a:br>
            <a:r>
              <a:rPr lang="ja-JP" altLang="en-US" sz="1200" dirty="0"/>
              <a:t>（</a:t>
            </a:r>
            <a:r>
              <a:rPr lang="en-US" altLang="ja-JP" sz="1200" dirty="0"/>
              <a:t>LINE</a:t>
            </a:r>
            <a:r>
              <a:rPr lang="ja-JP" altLang="en-US" sz="1200" dirty="0"/>
              <a:t>と同様）</a:t>
            </a:r>
            <a:endParaRPr kumimoji="1" lang="en-US" altLang="ja-JP" sz="1600" dirty="0" smtClean="0"/>
          </a:p>
          <a:p>
            <a:pPr marL="457200" indent="-457200">
              <a:buFont typeface="+mj-ea"/>
              <a:buAutoNum type="arabicParenR"/>
            </a:pPr>
            <a:r>
              <a:rPr lang="ja-JP" altLang="en-US" sz="1600" dirty="0" smtClean="0"/>
              <a:t>更新ボタン</a:t>
            </a:r>
            <a:endParaRPr lang="en-US" altLang="ja-JP" sz="1600" dirty="0" smtClean="0"/>
          </a:p>
          <a:p>
            <a:pPr marL="857250" lvl="1" indent="-457200"/>
            <a:r>
              <a:rPr kumimoji="1" lang="ja-JP" altLang="en-US" sz="1200" dirty="0" smtClean="0"/>
              <a:t>押下すると「</a:t>
            </a:r>
            <a:r>
              <a:rPr lang="en-US" altLang="ja-JP" sz="1200" dirty="0" smtClean="0"/>
              <a:t>⑦</a:t>
            </a:r>
            <a:r>
              <a:rPr kumimoji="1" lang="ja-JP" altLang="en-US" sz="1200" dirty="0" smtClean="0"/>
              <a:t>チャット領域」を最新の状態に更新する。</a:t>
            </a:r>
            <a:endParaRPr lang="en-US" altLang="ja-JP" sz="1200" dirty="0"/>
          </a:p>
          <a:p>
            <a:pPr marL="457200" indent="-457200">
              <a:buFont typeface="+mj-ea"/>
              <a:buAutoNum type="arabicParenR"/>
            </a:pPr>
            <a:r>
              <a:rPr lang="ja-JP" altLang="en-US" sz="1600" dirty="0" smtClean="0"/>
              <a:t>チャット領域（赤の点線枠内）</a:t>
            </a:r>
            <a:endParaRPr lang="en-US" altLang="ja-JP" sz="1600" dirty="0" smtClean="0"/>
          </a:p>
          <a:p>
            <a:pPr marL="857250" lvl="1" indent="-457200"/>
            <a:r>
              <a:rPr lang="ja-JP" altLang="en-US" sz="1200" dirty="0" smtClean="0"/>
              <a:t>発言日時が</a:t>
            </a:r>
            <a:r>
              <a:rPr lang="ja-JP" altLang="en-US" sz="1200" b="1" u="sng" dirty="0" smtClean="0">
                <a:solidFill>
                  <a:srgbClr val="FF0000"/>
                </a:solidFill>
              </a:rPr>
              <a:t>新しい物ほど上に来る（降順）</a:t>
            </a:r>
            <a:endParaRPr lang="en-US" altLang="ja-JP" sz="1200" b="1" u="sng" dirty="0" smtClean="0">
              <a:solidFill>
                <a:srgbClr val="FF0000"/>
              </a:solidFill>
            </a:endParaRPr>
          </a:p>
          <a:p>
            <a:pPr marL="857250" lvl="1" indent="-457200"/>
            <a:r>
              <a:rPr lang="ja-JP" altLang="en-US" sz="1200" dirty="0" smtClean="0"/>
              <a:t>最新</a:t>
            </a:r>
            <a:r>
              <a:rPr lang="en-US" altLang="ja-JP" sz="1200" dirty="0" smtClean="0"/>
              <a:t>15</a:t>
            </a:r>
            <a:r>
              <a:rPr lang="ja-JP" altLang="en-US" sz="1200" dirty="0" smtClean="0"/>
              <a:t>件を表示</a:t>
            </a:r>
            <a:endParaRPr lang="en-US" altLang="ja-JP" sz="1200" dirty="0" smtClean="0"/>
          </a:p>
          <a:p>
            <a:pPr marL="457200" indent="-457200">
              <a:buFont typeface="+mj-ea"/>
              <a:buAutoNum type="arabicParenR"/>
            </a:pPr>
            <a:r>
              <a:rPr lang="ja-JP" altLang="en-US" sz="1600" dirty="0" smtClean="0"/>
              <a:t>発言者名</a:t>
            </a:r>
            <a:r>
              <a:rPr lang="en-US" altLang="ja-JP" sz="1400" u="sng" dirty="0" smtClean="0">
                <a:solidFill>
                  <a:srgbClr val="FF0000"/>
                </a:solidFill>
              </a:rPr>
              <a:t>(dispname)</a:t>
            </a:r>
            <a:endParaRPr lang="en-US" altLang="ja-JP" sz="1600" u="sng" dirty="0" smtClean="0">
              <a:solidFill>
                <a:srgbClr val="FF0000"/>
              </a:solidFill>
            </a:endParaRPr>
          </a:p>
          <a:p>
            <a:pPr marL="457200" indent="-457200">
              <a:buFont typeface="+mj-ea"/>
              <a:buAutoNum type="arabicParenR"/>
            </a:pPr>
            <a:r>
              <a:rPr lang="ja-JP" altLang="en-US" sz="1600" dirty="0" smtClean="0"/>
              <a:t>発言文字列</a:t>
            </a:r>
            <a:endParaRPr lang="en-US" altLang="ja-JP" sz="1600" dirty="0" smtClean="0"/>
          </a:p>
          <a:p>
            <a:pPr marL="457200" indent="-457200">
              <a:buFont typeface="+mj-ea"/>
              <a:buAutoNum type="arabicParenR"/>
            </a:pPr>
            <a:r>
              <a:rPr lang="ja-JP" altLang="en-US" sz="1600" dirty="0" smtClean="0"/>
              <a:t>発言日時</a:t>
            </a:r>
            <a:r>
              <a:rPr lang="en-US" altLang="ja-JP" sz="1600" dirty="0" smtClean="0"/>
              <a:t>(YYYY-MM-DD </a:t>
            </a:r>
            <a:r>
              <a:rPr lang="en-US" altLang="ja-JP" sz="1600" dirty="0" err="1" smtClean="0"/>
              <a:t>hh:mm:ss</a:t>
            </a:r>
            <a:r>
              <a:rPr lang="en-US" altLang="ja-JP" sz="1600" dirty="0" smtClean="0"/>
              <a:t>)</a:t>
            </a:r>
          </a:p>
          <a:p>
            <a:pPr marL="857250" lvl="1" indent="-457200"/>
            <a:r>
              <a:rPr lang="ja-JP" altLang="en-US" sz="1200" dirty="0" smtClean="0"/>
              <a:t>文字色はグレイ</a:t>
            </a:r>
            <a:endParaRPr lang="en-US" altLang="ja-JP" sz="1200" dirty="0" smtClean="0"/>
          </a:p>
          <a:p>
            <a:pPr marL="857250" lvl="1" indent="-457200"/>
            <a:r>
              <a:rPr lang="ja-JP" altLang="en-US" sz="1200" dirty="0" smtClean="0"/>
              <a:t>フォントサイズを小さく</a:t>
            </a:r>
            <a:endParaRPr lang="en-US" altLang="ja-JP" sz="1200" dirty="0" smtClean="0"/>
          </a:p>
          <a:p>
            <a:pPr marL="457200" indent="-457200">
              <a:buFont typeface="+mj-ea"/>
              <a:buAutoNum type="arabicParenR"/>
            </a:pPr>
            <a:r>
              <a:rPr lang="ja-JP" altLang="en-US" sz="1600" dirty="0" smtClean="0"/>
              <a:t>発言区切り線</a:t>
            </a:r>
            <a:endParaRPr lang="en-US" altLang="ja-JP" sz="1600" dirty="0"/>
          </a:p>
          <a:p>
            <a:pPr marL="457200" indent="-457200">
              <a:buFont typeface="+mj-ea"/>
              <a:buAutoNum type="arabicParenR"/>
            </a:pPr>
            <a:r>
              <a:rPr lang="ja-JP" altLang="en-US" sz="1600" dirty="0" smtClean="0"/>
              <a:t>「過去ログ」リンク</a:t>
            </a:r>
            <a:endParaRPr lang="en-US" altLang="ja-JP" sz="1600" dirty="0" smtClean="0"/>
          </a:p>
          <a:p>
            <a:pPr marL="857250" lvl="1" indent="-457200"/>
            <a:r>
              <a:rPr kumimoji="1" lang="ja-JP" altLang="en-US" sz="1200" dirty="0" smtClean="0"/>
              <a:t>押下すると新しいウィンドウで「</a:t>
            </a:r>
            <a:r>
              <a:rPr kumimoji="1" lang="en-US" altLang="ja-JP" sz="1200" dirty="0" smtClean="0"/>
              <a:t>WC301</a:t>
            </a:r>
            <a:r>
              <a:rPr kumimoji="1" lang="ja-JP" altLang="en-US" sz="1200" dirty="0" smtClean="0"/>
              <a:t>」へ遷移する</a:t>
            </a:r>
            <a:endParaRPr kumimoji="1" lang="en-US" altLang="ja-JP" sz="1200" dirty="0" smtClean="0"/>
          </a:p>
          <a:p>
            <a:pPr marL="457200" indent="-457200">
              <a:buFont typeface="+mj-ea"/>
              <a:buAutoNum type="arabicParenR"/>
            </a:pPr>
            <a:r>
              <a:rPr lang="ja-JP" altLang="en-US" sz="1600" dirty="0"/>
              <a:t>「ログアウト」ボタン</a:t>
            </a:r>
            <a:endParaRPr lang="en-US" altLang="ja-JP" sz="1600" dirty="0"/>
          </a:p>
          <a:p>
            <a:pPr marL="857250" lvl="1" indent="-457200"/>
            <a:r>
              <a:rPr lang="ja-JP" altLang="en-US" sz="1200" dirty="0"/>
              <a:t>押下すると「</a:t>
            </a:r>
            <a:r>
              <a:rPr lang="en-US" altLang="ja-JP" sz="1200" dirty="0"/>
              <a:t>WC101</a:t>
            </a:r>
            <a:r>
              <a:rPr lang="ja-JP" altLang="en-US" sz="1200" dirty="0"/>
              <a:t>」へ遷移する</a:t>
            </a:r>
            <a:endParaRPr lang="en-US" altLang="ja-JP" sz="1200" dirty="0"/>
          </a:p>
          <a:p>
            <a:pPr marL="857250" lvl="1" indent="-457200"/>
            <a:r>
              <a:rPr lang="en-US" altLang="ja-JP" sz="1200" dirty="0" err="1"/>
              <a:t>SysOP</a:t>
            </a:r>
            <a:r>
              <a:rPr lang="ja-JP" altLang="en-US" sz="1200" dirty="0" smtClean="0"/>
              <a:t>が「名前</a:t>
            </a:r>
            <a:r>
              <a:rPr lang="en-US" altLang="ja-JP" sz="1200" dirty="0" smtClean="0"/>
              <a:t> Logout.</a:t>
            </a:r>
            <a:r>
              <a:rPr lang="ja-JP" altLang="en-US" sz="1200" dirty="0" smtClean="0"/>
              <a:t>」と自動的に発言する</a:t>
            </a:r>
            <a:endParaRPr lang="en-US" altLang="ja-JP" sz="1200" dirty="0" smtClean="0"/>
          </a:p>
          <a:p>
            <a:pPr marL="457200" indent="-457200">
              <a:buFont typeface="+mj-lt"/>
              <a:buAutoNum type="arabicParenR"/>
            </a:pPr>
            <a:r>
              <a:rPr lang="ja-JP" altLang="en-US" sz="1600" u="sng" dirty="0">
                <a:solidFill>
                  <a:srgbClr val="FF0000"/>
                </a:solidFill>
              </a:rPr>
              <a:t>削除ボタン</a:t>
            </a:r>
            <a:endParaRPr lang="en-US" altLang="ja-JP" sz="1600" u="sng" dirty="0">
              <a:solidFill>
                <a:srgbClr val="FF0000"/>
              </a:solidFill>
            </a:endParaRPr>
          </a:p>
          <a:p>
            <a:pPr marL="857250" lvl="1" indent="-457200"/>
            <a:r>
              <a:rPr lang="ja-JP" altLang="en-US" sz="1200" u="sng" dirty="0">
                <a:solidFill>
                  <a:srgbClr val="FF0000"/>
                </a:solidFill>
              </a:rPr>
              <a:t>ログイン中のユーザーが発言した内容を削除する</a:t>
            </a:r>
            <a:r>
              <a:rPr lang="en-US" altLang="ja-JP" sz="1200" u="sng" dirty="0">
                <a:solidFill>
                  <a:srgbClr val="FF0000"/>
                </a:solidFill>
              </a:rPr>
              <a:t/>
            </a:r>
            <a:br>
              <a:rPr lang="en-US" altLang="ja-JP" sz="1200" u="sng" dirty="0">
                <a:solidFill>
                  <a:srgbClr val="FF0000"/>
                </a:solidFill>
              </a:rPr>
            </a:br>
            <a:r>
              <a:rPr lang="ja-JP" altLang="en-US" sz="1200" u="sng" dirty="0">
                <a:solidFill>
                  <a:srgbClr val="FF0000"/>
                </a:solidFill>
              </a:rPr>
              <a:t>（自分自身の発言は削除できるが、他者の発言は削除できない）</a:t>
            </a:r>
            <a:endParaRPr lang="en-US" altLang="ja-JP" sz="1200" u="sng" dirty="0">
              <a:solidFill>
                <a:srgbClr val="FF0000"/>
              </a:solidFill>
            </a:endParaRPr>
          </a:p>
          <a:p>
            <a:pPr marL="857250" lvl="1" indent="-457200"/>
            <a:r>
              <a:rPr lang="ja-JP" altLang="en-US" sz="1200" u="sng" dirty="0">
                <a:solidFill>
                  <a:srgbClr val="FF0000"/>
                </a:solidFill>
              </a:rPr>
              <a:t>押下すると</a:t>
            </a:r>
            <a:r>
              <a:rPr lang="en-US" altLang="ja-JP" sz="1200" u="sng" dirty="0">
                <a:solidFill>
                  <a:srgbClr val="FF0000"/>
                </a:solidFill>
              </a:rPr>
              <a:t>JavaScript</a:t>
            </a:r>
            <a:r>
              <a:rPr lang="ja-JP" altLang="en-US" sz="1200" u="sng" dirty="0">
                <a:solidFill>
                  <a:srgbClr val="FF0000"/>
                </a:solidFill>
              </a:rPr>
              <a:t>で確認のダイアログを表示</a:t>
            </a:r>
            <a:r>
              <a:rPr lang="en-US" altLang="ja-JP" sz="1200" u="sng" dirty="0">
                <a:solidFill>
                  <a:srgbClr val="FF0000"/>
                </a:solidFill>
              </a:rPr>
              <a:t/>
            </a:r>
            <a:br>
              <a:rPr lang="en-US" altLang="ja-JP" sz="1200" u="sng" dirty="0">
                <a:solidFill>
                  <a:srgbClr val="FF0000"/>
                </a:solidFill>
              </a:rPr>
            </a:br>
            <a:r>
              <a:rPr lang="ja-JP" altLang="en-US" sz="1200" u="sng" dirty="0">
                <a:solidFill>
                  <a:srgbClr val="FF0000"/>
                </a:solidFill>
              </a:rPr>
              <a:t>「</a:t>
            </a:r>
            <a:r>
              <a:rPr lang="en-US" altLang="ja-JP" sz="1200" u="sng" dirty="0">
                <a:solidFill>
                  <a:srgbClr val="FF0000"/>
                </a:solidFill>
              </a:rPr>
              <a:t>OK</a:t>
            </a:r>
            <a:r>
              <a:rPr lang="ja-JP" altLang="en-US" sz="1200" u="sng" dirty="0">
                <a:solidFill>
                  <a:srgbClr val="FF0000"/>
                </a:solidFill>
              </a:rPr>
              <a:t>」ボタンを押下すると削除される</a:t>
            </a:r>
            <a:endParaRPr lang="en-US" altLang="ja-JP" sz="1200" u="sng" dirty="0">
              <a:solidFill>
                <a:srgbClr val="FF0000"/>
              </a:solidFill>
            </a:endParaRPr>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6</a:t>
            </a:fld>
            <a:endParaRPr kumimoji="1" lang="ja-JP" altLang="en-US"/>
          </a:p>
        </p:txBody>
      </p:sp>
      <p:sp>
        <p:nvSpPr>
          <p:cNvPr id="9" name="正方形/長方形 8"/>
          <p:cNvSpPr/>
          <p:nvPr/>
        </p:nvSpPr>
        <p:spPr>
          <a:xfrm>
            <a:off x="292309" y="770323"/>
            <a:ext cx="3728554" cy="5643419"/>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正方形/長方形 9"/>
          <p:cNvSpPr/>
          <p:nvPr/>
        </p:nvSpPr>
        <p:spPr>
          <a:xfrm>
            <a:off x="292309" y="770325"/>
            <a:ext cx="1105675" cy="234056"/>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Chat</a:t>
            </a:r>
            <a:endParaRPr kumimoji="1" lang="ja-JP" altLang="en-US" sz="1200" dirty="0">
              <a:solidFill>
                <a:schemeClr val="tx1"/>
              </a:solidFill>
            </a:endParaRPr>
          </a:p>
        </p:txBody>
      </p:sp>
      <p:cxnSp>
        <p:nvCxnSpPr>
          <p:cNvPr id="12" name="直線コネクタ 11"/>
          <p:cNvCxnSpPr/>
          <p:nvPr/>
        </p:nvCxnSpPr>
        <p:spPr>
          <a:xfrm>
            <a:off x="1397984" y="1004381"/>
            <a:ext cx="2622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362472" y="648061"/>
            <a:ext cx="658391" cy="369332"/>
          </a:xfrm>
          <a:prstGeom prst="rect">
            <a:avLst/>
          </a:prstGeom>
          <a:noFill/>
        </p:spPr>
        <p:txBody>
          <a:bodyPr wrap="none" rtlCol="0" anchor="ctr">
            <a:spAutoFit/>
          </a:bodyPr>
          <a:lstStyle/>
          <a:p>
            <a:r>
              <a:rPr kumimoji="1" lang="en-US" altLang="ja-JP" dirty="0" smtClean="0"/>
              <a:t>_ □ ×</a:t>
            </a:r>
            <a:endParaRPr kumimoji="1" lang="ja-JP" altLang="en-US" dirty="0"/>
          </a:p>
        </p:txBody>
      </p:sp>
      <p:sp>
        <p:nvSpPr>
          <p:cNvPr id="17" name="テキスト ボックス 16"/>
          <p:cNvSpPr txBox="1"/>
          <p:nvPr/>
        </p:nvSpPr>
        <p:spPr>
          <a:xfrm>
            <a:off x="760666" y="1197113"/>
            <a:ext cx="453845" cy="261610"/>
          </a:xfrm>
          <a:prstGeom prst="rect">
            <a:avLst/>
          </a:prstGeom>
          <a:noFill/>
        </p:spPr>
        <p:txBody>
          <a:bodyPr wrap="none" rtlCol="0">
            <a:spAutoFit/>
          </a:bodyPr>
          <a:lstStyle/>
          <a:p>
            <a:r>
              <a:rPr kumimoji="1" lang="en-US" altLang="ja-JP" sz="1100" dirty="0"/>
              <a:t>GOD</a:t>
            </a:r>
            <a:endParaRPr kumimoji="1" lang="ja-JP" altLang="en-US" sz="1100" dirty="0"/>
          </a:p>
        </p:txBody>
      </p:sp>
      <p:sp>
        <p:nvSpPr>
          <p:cNvPr id="19" name="角丸四角形 18"/>
          <p:cNvSpPr/>
          <p:nvPr/>
        </p:nvSpPr>
        <p:spPr>
          <a:xfrm>
            <a:off x="3216024" y="1185132"/>
            <a:ext cx="639851" cy="274092"/>
          </a:xfrm>
          <a:prstGeom prst="roundRect">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Write</a:t>
            </a:r>
            <a:endParaRPr kumimoji="1" lang="ja-JP" altLang="en-US" sz="1200" dirty="0">
              <a:solidFill>
                <a:schemeClr val="tx1"/>
              </a:solidFill>
            </a:endParaRPr>
          </a:p>
        </p:txBody>
      </p:sp>
      <p:sp>
        <p:nvSpPr>
          <p:cNvPr id="20" name="テキスト ボックス 19"/>
          <p:cNvSpPr txBox="1"/>
          <p:nvPr/>
        </p:nvSpPr>
        <p:spPr>
          <a:xfrm>
            <a:off x="134332" y="66836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①</a:t>
            </a:r>
            <a:endParaRPr kumimoji="1" lang="ja-JP" altLang="en-US" sz="700" dirty="0">
              <a:solidFill>
                <a:schemeClr val="bg1"/>
              </a:solidFill>
            </a:endParaRPr>
          </a:p>
        </p:txBody>
      </p:sp>
      <p:sp>
        <p:nvSpPr>
          <p:cNvPr id="21" name="テキスト ボックス 20"/>
          <p:cNvSpPr txBox="1"/>
          <p:nvPr/>
        </p:nvSpPr>
        <p:spPr>
          <a:xfrm>
            <a:off x="499250" y="1168423"/>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②</a:t>
            </a:r>
            <a:endParaRPr kumimoji="1" lang="ja-JP" altLang="en-US" sz="700" dirty="0">
              <a:solidFill>
                <a:schemeClr val="bg1"/>
              </a:solidFill>
            </a:endParaRPr>
          </a:p>
        </p:txBody>
      </p:sp>
      <p:sp>
        <p:nvSpPr>
          <p:cNvPr id="24" name="テキスト ボックス 23"/>
          <p:cNvSpPr txBox="1"/>
          <p:nvPr/>
        </p:nvSpPr>
        <p:spPr>
          <a:xfrm>
            <a:off x="835021" y="1587116"/>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⑤</a:t>
            </a:r>
            <a:endParaRPr kumimoji="1" lang="ja-JP" altLang="en-US" sz="700" dirty="0">
              <a:solidFill>
                <a:schemeClr val="bg1"/>
              </a:solidFill>
            </a:endParaRPr>
          </a:p>
        </p:txBody>
      </p:sp>
      <p:sp>
        <p:nvSpPr>
          <p:cNvPr id="25" name="正方形/長方形 24"/>
          <p:cNvSpPr/>
          <p:nvPr/>
        </p:nvSpPr>
        <p:spPr>
          <a:xfrm>
            <a:off x="1232626" y="1197113"/>
            <a:ext cx="1937845" cy="26161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3142171" y="1097085"/>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④</a:t>
            </a:r>
            <a:endParaRPr kumimoji="1" lang="ja-JP" altLang="en-US" sz="700" dirty="0">
              <a:solidFill>
                <a:schemeClr val="bg1"/>
              </a:solidFill>
            </a:endParaRPr>
          </a:p>
        </p:txBody>
      </p:sp>
      <p:cxnSp>
        <p:nvCxnSpPr>
          <p:cNvPr id="27" name="直線コネクタ 26"/>
          <p:cNvCxnSpPr/>
          <p:nvPr/>
        </p:nvCxnSpPr>
        <p:spPr>
          <a:xfrm>
            <a:off x="499250" y="1979038"/>
            <a:ext cx="341144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38582" y="2503352"/>
            <a:ext cx="3417293" cy="3425904"/>
          </a:xfrm>
          <a:prstGeom prst="rect">
            <a:avLst/>
          </a:prstGeom>
          <a:noFill/>
          <a:ln w="63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テキスト ボックス 28"/>
          <p:cNvSpPr txBox="1"/>
          <p:nvPr/>
        </p:nvSpPr>
        <p:spPr>
          <a:xfrm>
            <a:off x="158732" y="2376397"/>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⑦</a:t>
            </a:r>
            <a:endParaRPr kumimoji="1" lang="ja-JP" altLang="en-US" sz="700" dirty="0">
              <a:solidFill>
                <a:schemeClr val="bg1"/>
              </a:solidFill>
            </a:endParaRPr>
          </a:p>
        </p:txBody>
      </p:sp>
      <p:sp>
        <p:nvSpPr>
          <p:cNvPr id="30" name="角丸四角形 29"/>
          <p:cNvSpPr/>
          <p:nvPr/>
        </p:nvSpPr>
        <p:spPr>
          <a:xfrm>
            <a:off x="538288" y="2118609"/>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Refresh</a:t>
            </a:r>
            <a:endParaRPr kumimoji="1" lang="ja-JP" altLang="en-US" sz="1200" dirty="0">
              <a:solidFill>
                <a:schemeClr val="tx1"/>
              </a:solidFill>
            </a:endParaRPr>
          </a:p>
        </p:txBody>
      </p:sp>
      <p:sp>
        <p:nvSpPr>
          <p:cNvPr id="22" name="テキスト ボックス 21"/>
          <p:cNvSpPr txBox="1"/>
          <p:nvPr/>
        </p:nvSpPr>
        <p:spPr>
          <a:xfrm>
            <a:off x="1080681" y="1068395"/>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③</a:t>
            </a:r>
            <a:endParaRPr kumimoji="1" lang="ja-JP" altLang="en-US" sz="700" dirty="0">
              <a:solidFill>
                <a:schemeClr val="bg1"/>
              </a:solidFill>
            </a:endParaRPr>
          </a:p>
        </p:txBody>
      </p:sp>
      <p:sp>
        <p:nvSpPr>
          <p:cNvPr id="28" name="テキスト ボックス 27"/>
          <p:cNvSpPr txBox="1"/>
          <p:nvPr/>
        </p:nvSpPr>
        <p:spPr>
          <a:xfrm>
            <a:off x="286637" y="2018581"/>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⑥</a:t>
            </a:r>
            <a:endParaRPr kumimoji="1" lang="ja-JP" altLang="en-US" sz="700" dirty="0">
              <a:solidFill>
                <a:schemeClr val="bg1"/>
              </a:solidFill>
            </a:endParaRPr>
          </a:p>
        </p:txBody>
      </p:sp>
      <p:sp>
        <p:nvSpPr>
          <p:cNvPr id="14" name="テキスト ボックス 13"/>
          <p:cNvSpPr txBox="1"/>
          <p:nvPr/>
        </p:nvSpPr>
        <p:spPr>
          <a:xfrm>
            <a:off x="482535" y="2653396"/>
            <a:ext cx="479618" cy="276999"/>
          </a:xfrm>
          <a:prstGeom prst="rect">
            <a:avLst/>
          </a:prstGeom>
          <a:noFill/>
        </p:spPr>
        <p:txBody>
          <a:bodyPr wrap="none" rtlCol="0">
            <a:spAutoFit/>
          </a:bodyPr>
          <a:lstStyle/>
          <a:p>
            <a:r>
              <a:rPr kumimoji="1" lang="en-US" altLang="ja-JP" sz="1200" dirty="0"/>
              <a:t>GOD</a:t>
            </a:r>
            <a:endParaRPr kumimoji="1" lang="ja-JP" altLang="en-US" sz="1200" dirty="0"/>
          </a:p>
        </p:txBody>
      </p:sp>
      <p:sp>
        <p:nvSpPr>
          <p:cNvPr id="15" name="テキスト ボックス 14"/>
          <p:cNvSpPr txBox="1"/>
          <p:nvPr/>
        </p:nvSpPr>
        <p:spPr>
          <a:xfrm>
            <a:off x="1011473" y="2561063"/>
            <a:ext cx="746193" cy="369332"/>
          </a:xfrm>
          <a:prstGeom prst="rect">
            <a:avLst/>
          </a:prstGeom>
          <a:noFill/>
        </p:spPr>
        <p:txBody>
          <a:bodyPr wrap="none" rtlCol="0">
            <a:spAutoFit/>
          </a:bodyPr>
          <a:lstStyle/>
          <a:p>
            <a:r>
              <a:rPr kumimoji="1" lang="en-US" altLang="ja-JP" dirty="0" smtClean="0"/>
              <a:t>Hello!</a:t>
            </a:r>
            <a:endParaRPr kumimoji="1" lang="ja-JP" altLang="en-US" dirty="0"/>
          </a:p>
        </p:txBody>
      </p:sp>
      <p:sp>
        <p:nvSpPr>
          <p:cNvPr id="32" name="テキスト ボックス 31"/>
          <p:cNvSpPr txBox="1"/>
          <p:nvPr/>
        </p:nvSpPr>
        <p:spPr>
          <a:xfrm>
            <a:off x="1909611" y="2666880"/>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10:01:00)</a:t>
            </a:r>
            <a:endParaRPr kumimoji="1" lang="ja-JP" altLang="en-US" sz="1050" dirty="0">
              <a:solidFill>
                <a:schemeClr val="tx1">
                  <a:lumMod val="50000"/>
                  <a:lumOff val="50000"/>
                </a:schemeClr>
              </a:solidFill>
            </a:endParaRPr>
          </a:p>
        </p:txBody>
      </p:sp>
      <p:sp>
        <p:nvSpPr>
          <p:cNvPr id="33" name="テキスト ボックス 32"/>
          <p:cNvSpPr txBox="1"/>
          <p:nvPr/>
        </p:nvSpPr>
        <p:spPr>
          <a:xfrm>
            <a:off x="249728" y="267647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⑧</a:t>
            </a:r>
            <a:endParaRPr kumimoji="1" lang="ja-JP" altLang="en-US" sz="700" dirty="0">
              <a:solidFill>
                <a:schemeClr val="bg1"/>
              </a:solidFill>
            </a:endParaRPr>
          </a:p>
        </p:txBody>
      </p:sp>
      <p:sp>
        <p:nvSpPr>
          <p:cNvPr id="34" name="テキスト ボックス 33"/>
          <p:cNvSpPr txBox="1"/>
          <p:nvPr/>
        </p:nvSpPr>
        <p:spPr>
          <a:xfrm>
            <a:off x="859528" y="2551471"/>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⑨</a:t>
            </a:r>
            <a:endParaRPr kumimoji="1" lang="ja-JP" altLang="en-US" sz="700" dirty="0">
              <a:solidFill>
                <a:schemeClr val="bg1"/>
              </a:solidFill>
            </a:endParaRPr>
          </a:p>
        </p:txBody>
      </p:sp>
      <p:sp>
        <p:nvSpPr>
          <p:cNvPr id="35" name="テキスト ボックス 34"/>
          <p:cNvSpPr txBox="1"/>
          <p:nvPr/>
        </p:nvSpPr>
        <p:spPr>
          <a:xfrm>
            <a:off x="1757666" y="2566852"/>
            <a:ext cx="312906"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⑩</a:t>
            </a:r>
            <a:endParaRPr kumimoji="1" lang="ja-JP" altLang="en-US" sz="700" dirty="0">
              <a:solidFill>
                <a:schemeClr val="bg1"/>
              </a:solidFill>
            </a:endParaRPr>
          </a:p>
        </p:txBody>
      </p:sp>
      <p:cxnSp>
        <p:nvCxnSpPr>
          <p:cNvPr id="36" name="直線コネクタ 35"/>
          <p:cNvCxnSpPr/>
          <p:nvPr/>
        </p:nvCxnSpPr>
        <p:spPr>
          <a:xfrm>
            <a:off x="476285" y="3008531"/>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p:cNvSpPr txBox="1"/>
          <p:nvPr/>
        </p:nvSpPr>
        <p:spPr>
          <a:xfrm>
            <a:off x="246221" y="2907794"/>
            <a:ext cx="307396"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⑪</a:t>
            </a:r>
            <a:endParaRPr kumimoji="1" lang="ja-JP" altLang="en-US" sz="700" dirty="0">
              <a:solidFill>
                <a:schemeClr val="bg1"/>
              </a:solidFill>
            </a:endParaRPr>
          </a:p>
        </p:txBody>
      </p:sp>
      <p:sp>
        <p:nvSpPr>
          <p:cNvPr id="41" name="テキスト ボックス 40"/>
          <p:cNvSpPr txBox="1"/>
          <p:nvPr/>
        </p:nvSpPr>
        <p:spPr>
          <a:xfrm>
            <a:off x="462621" y="3102360"/>
            <a:ext cx="569387" cy="276999"/>
          </a:xfrm>
          <a:prstGeom prst="rect">
            <a:avLst/>
          </a:prstGeom>
          <a:noFill/>
        </p:spPr>
        <p:txBody>
          <a:bodyPr wrap="none" rtlCol="0">
            <a:spAutoFit/>
          </a:bodyPr>
          <a:lstStyle/>
          <a:p>
            <a:r>
              <a:rPr kumimoji="1" lang="en-US" altLang="ja-JP" sz="1200" dirty="0" err="1" smtClean="0">
                <a:solidFill>
                  <a:srgbClr val="FF0000"/>
                </a:solidFill>
              </a:rPr>
              <a:t>SysOP</a:t>
            </a:r>
            <a:endParaRPr kumimoji="1" lang="ja-JP" altLang="en-US" sz="1200" dirty="0">
              <a:solidFill>
                <a:srgbClr val="FF0000"/>
              </a:solidFill>
            </a:endParaRPr>
          </a:p>
        </p:txBody>
      </p:sp>
      <p:sp>
        <p:nvSpPr>
          <p:cNvPr id="42" name="テキスト ボックス 41"/>
          <p:cNvSpPr txBox="1"/>
          <p:nvPr/>
        </p:nvSpPr>
        <p:spPr>
          <a:xfrm>
            <a:off x="997336" y="3034854"/>
            <a:ext cx="1237275" cy="369332"/>
          </a:xfrm>
          <a:prstGeom prst="rect">
            <a:avLst/>
          </a:prstGeom>
          <a:noFill/>
        </p:spPr>
        <p:txBody>
          <a:bodyPr wrap="none" rtlCol="0">
            <a:spAutoFit/>
          </a:bodyPr>
          <a:lstStyle/>
          <a:p>
            <a:r>
              <a:rPr lang="en-US" altLang="ja-JP" dirty="0" smtClean="0">
                <a:solidFill>
                  <a:srgbClr val="FF0000"/>
                </a:solidFill>
              </a:rPr>
              <a:t>GOD </a:t>
            </a:r>
            <a:r>
              <a:rPr lang="en-US" altLang="ja-JP" dirty="0" err="1" smtClean="0">
                <a:solidFill>
                  <a:srgbClr val="FF0000"/>
                </a:solidFill>
              </a:rPr>
              <a:t>Login</a:t>
            </a:r>
            <a:r>
              <a:rPr lang="en-US" altLang="ja-JP" dirty="0" smtClean="0">
                <a:solidFill>
                  <a:srgbClr val="FF0000"/>
                </a:solidFill>
              </a:rPr>
              <a:t>.</a:t>
            </a:r>
            <a:endParaRPr kumimoji="1" lang="ja-JP" altLang="en-US" dirty="0">
              <a:solidFill>
                <a:srgbClr val="FF0000"/>
              </a:solidFill>
            </a:endParaRPr>
          </a:p>
        </p:txBody>
      </p:sp>
      <p:sp>
        <p:nvSpPr>
          <p:cNvPr id="43" name="テキスト ボックス 42"/>
          <p:cNvSpPr txBox="1"/>
          <p:nvPr/>
        </p:nvSpPr>
        <p:spPr>
          <a:xfrm>
            <a:off x="2276917" y="3125443"/>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10:00:00)</a:t>
            </a:r>
            <a:endParaRPr kumimoji="1" lang="ja-JP" altLang="en-US" sz="1050" dirty="0">
              <a:solidFill>
                <a:schemeClr val="tx1">
                  <a:lumMod val="50000"/>
                  <a:lumOff val="50000"/>
                </a:schemeClr>
              </a:solidFill>
            </a:endParaRPr>
          </a:p>
        </p:txBody>
      </p:sp>
      <p:sp>
        <p:nvSpPr>
          <p:cNvPr id="47" name="角丸四角形 46"/>
          <p:cNvSpPr/>
          <p:nvPr/>
        </p:nvSpPr>
        <p:spPr>
          <a:xfrm>
            <a:off x="3042810" y="6099513"/>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Logout</a:t>
            </a:r>
            <a:endParaRPr kumimoji="1" lang="ja-JP" altLang="en-US" sz="1200" dirty="0">
              <a:solidFill>
                <a:schemeClr val="tx1"/>
              </a:solidFill>
            </a:endParaRPr>
          </a:p>
        </p:txBody>
      </p:sp>
      <p:cxnSp>
        <p:nvCxnSpPr>
          <p:cNvPr id="48" name="直線コネクタ 47"/>
          <p:cNvCxnSpPr/>
          <p:nvPr/>
        </p:nvCxnSpPr>
        <p:spPr>
          <a:xfrm>
            <a:off x="465632" y="5965800"/>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直線コネクタ 49"/>
          <p:cNvCxnSpPr/>
          <p:nvPr/>
        </p:nvCxnSpPr>
        <p:spPr>
          <a:xfrm>
            <a:off x="482535" y="3489840"/>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テキスト ボックス 50"/>
          <p:cNvSpPr txBox="1"/>
          <p:nvPr/>
        </p:nvSpPr>
        <p:spPr>
          <a:xfrm>
            <a:off x="482535" y="5374065"/>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sp>
        <p:nvSpPr>
          <p:cNvPr id="52" name="テキスト ボックス 51"/>
          <p:cNvSpPr txBox="1"/>
          <p:nvPr/>
        </p:nvSpPr>
        <p:spPr>
          <a:xfrm>
            <a:off x="1002351" y="5350717"/>
            <a:ext cx="2797185" cy="523220"/>
          </a:xfrm>
          <a:prstGeom prst="rect">
            <a:avLst/>
          </a:prstGeom>
          <a:noFill/>
        </p:spPr>
        <p:txBody>
          <a:bodyPr wrap="square" rtlCol="0">
            <a:spAutoFit/>
          </a:bodyPr>
          <a:lstStyle/>
          <a:p>
            <a:r>
              <a:rPr lang="ja-JP" altLang="ja-JP" dirty="0" smtClean="0"/>
              <a:t>I</a:t>
            </a:r>
            <a:r>
              <a:rPr lang="ja-JP" altLang="en-US" dirty="0" smtClean="0"/>
              <a:t> </a:t>
            </a:r>
            <a:r>
              <a:rPr lang="en-US" altLang="ja-JP" dirty="0" err="1" smtClean="0"/>
              <a:t>hava</a:t>
            </a:r>
            <a:r>
              <a:rPr lang="ja-JP" altLang="en-US" dirty="0" smtClean="0"/>
              <a:t> </a:t>
            </a:r>
            <a:r>
              <a:rPr lang="en-US" altLang="ja-JP" dirty="0" smtClean="0"/>
              <a:t>a</a:t>
            </a:r>
            <a:r>
              <a:rPr lang="ja-JP" altLang="en-US" dirty="0" smtClean="0"/>
              <a:t> </a:t>
            </a:r>
            <a:r>
              <a:rPr lang="en-US" altLang="ja-JP" dirty="0" smtClean="0"/>
              <a:t>pen. (Right hand) </a:t>
            </a:r>
            <a:r>
              <a:rPr lang="en-US" altLang="ja-JP" sz="1000" dirty="0" smtClean="0">
                <a:solidFill>
                  <a:schemeClr val="tx1">
                    <a:lumMod val="50000"/>
                    <a:lumOff val="50000"/>
                  </a:schemeClr>
                </a:solidFill>
              </a:rPr>
              <a:t>(2016-11-14 09:50:00)</a:t>
            </a:r>
            <a:endParaRPr kumimoji="1" lang="ja-JP" altLang="en-US" dirty="0">
              <a:solidFill>
                <a:schemeClr val="tx1">
                  <a:lumMod val="50000"/>
                  <a:lumOff val="50000"/>
                </a:schemeClr>
              </a:solidFill>
            </a:endParaRPr>
          </a:p>
        </p:txBody>
      </p:sp>
      <p:cxnSp>
        <p:nvCxnSpPr>
          <p:cNvPr id="54" name="直線コネクタ 53"/>
          <p:cNvCxnSpPr/>
          <p:nvPr/>
        </p:nvCxnSpPr>
        <p:spPr>
          <a:xfrm>
            <a:off x="482535" y="5387745"/>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テキスト ボックス 54"/>
          <p:cNvSpPr txBox="1"/>
          <p:nvPr/>
        </p:nvSpPr>
        <p:spPr>
          <a:xfrm>
            <a:off x="482535" y="4793972"/>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cxnSp>
        <p:nvCxnSpPr>
          <p:cNvPr id="58" name="直線コネクタ 57"/>
          <p:cNvCxnSpPr/>
          <p:nvPr/>
        </p:nvCxnSpPr>
        <p:spPr>
          <a:xfrm>
            <a:off x="467165" y="4809224"/>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997336" y="4793972"/>
            <a:ext cx="2797185" cy="523220"/>
          </a:xfrm>
          <a:prstGeom prst="rect">
            <a:avLst/>
          </a:prstGeom>
          <a:noFill/>
        </p:spPr>
        <p:txBody>
          <a:bodyPr wrap="square" rtlCol="0">
            <a:spAutoFit/>
          </a:bodyPr>
          <a:lstStyle/>
          <a:p>
            <a:r>
              <a:rPr lang="ja-JP" altLang="ja-JP" dirty="0" smtClean="0"/>
              <a:t>I</a:t>
            </a:r>
            <a:r>
              <a:rPr lang="ja-JP" altLang="en-US" dirty="0" smtClean="0"/>
              <a:t> </a:t>
            </a:r>
            <a:r>
              <a:rPr lang="en-US" altLang="ja-JP" dirty="0" err="1" smtClean="0"/>
              <a:t>hava</a:t>
            </a:r>
            <a:r>
              <a:rPr lang="ja-JP" altLang="en-US" dirty="0" smtClean="0"/>
              <a:t> </a:t>
            </a:r>
            <a:r>
              <a:rPr lang="en-US" altLang="ja-JP" dirty="0" smtClean="0"/>
              <a:t>a</a:t>
            </a:r>
            <a:r>
              <a:rPr lang="ja-JP" altLang="en-US" dirty="0" smtClean="0"/>
              <a:t> </a:t>
            </a:r>
            <a:r>
              <a:rPr lang="en-US" altLang="ja-JP" dirty="0" smtClean="0"/>
              <a:t>apple. (Left hand) </a:t>
            </a:r>
            <a:r>
              <a:rPr lang="en-US" altLang="ja-JP" sz="1000" dirty="0" smtClean="0">
                <a:solidFill>
                  <a:schemeClr val="tx1">
                    <a:lumMod val="50000"/>
                    <a:lumOff val="50000"/>
                  </a:schemeClr>
                </a:solidFill>
              </a:rPr>
              <a:t>(2016-11-14 09:51:00)</a:t>
            </a:r>
            <a:endParaRPr kumimoji="1" lang="ja-JP" altLang="en-US" dirty="0">
              <a:solidFill>
                <a:schemeClr val="tx1">
                  <a:lumMod val="50000"/>
                  <a:lumOff val="50000"/>
                </a:schemeClr>
              </a:solidFill>
            </a:endParaRPr>
          </a:p>
        </p:txBody>
      </p:sp>
      <p:sp>
        <p:nvSpPr>
          <p:cNvPr id="65" name="テキスト ボックス 64"/>
          <p:cNvSpPr txBox="1"/>
          <p:nvPr/>
        </p:nvSpPr>
        <p:spPr>
          <a:xfrm>
            <a:off x="468520" y="4318484"/>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cxnSp>
        <p:nvCxnSpPr>
          <p:cNvPr id="66" name="直線コネクタ 65"/>
          <p:cNvCxnSpPr/>
          <p:nvPr/>
        </p:nvCxnSpPr>
        <p:spPr>
          <a:xfrm>
            <a:off x="458028" y="4355028"/>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テキスト ボックス 66"/>
          <p:cNvSpPr txBox="1"/>
          <p:nvPr/>
        </p:nvSpPr>
        <p:spPr>
          <a:xfrm>
            <a:off x="2188819" y="4472372"/>
            <a:ext cx="1520257" cy="246221"/>
          </a:xfrm>
          <a:prstGeom prst="rect">
            <a:avLst/>
          </a:prstGeom>
          <a:noFill/>
        </p:spPr>
        <p:txBody>
          <a:bodyPr wrap="square" rtlCol="0">
            <a:spAutoFit/>
          </a:bodyPr>
          <a:lstStyle/>
          <a:p>
            <a:r>
              <a:rPr lang="en-US" altLang="ja-JP" sz="1000" dirty="0" smtClean="0">
                <a:solidFill>
                  <a:schemeClr val="tx1">
                    <a:lumMod val="50000"/>
                    <a:lumOff val="50000"/>
                  </a:schemeClr>
                </a:solidFill>
              </a:rPr>
              <a:t> (2016-11-14 09:52:00)</a:t>
            </a:r>
            <a:endParaRPr kumimoji="1" lang="ja-JP" altLang="en-US" dirty="0">
              <a:solidFill>
                <a:schemeClr val="tx1">
                  <a:lumMod val="50000"/>
                  <a:lumOff val="50000"/>
                </a:schemeClr>
              </a:solidFill>
            </a:endParaRPr>
          </a:p>
        </p:txBody>
      </p:sp>
      <p:sp>
        <p:nvSpPr>
          <p:cNvPr id="68" name="テキスト ボックス 67"/>
          <p:cNvSpPr txBox="1"/>
          <p:nvPr/>
        </p:nvSpPr>
        <p:spPr>
          <a:xfrm>
            <a:off x="462621" y="3994800"/>
            <a:ext cx="569387" cy="276999"/>
          </a:xfrm>
          <a:prstGeom prst="rect">
            <a:avLst/>
          </a:prstGeom>
          <a:noFill/>
        </p:spPr>
        <p:txBody>
          <a:bodyPr wrap="none" rtlCol="0">
            <a:spAutoFit/>
          </a:bodyPr>
          <a:lstStyle/>
          <a:p>
            <a:r>
              <a:rPr kumimoji="1" lang="en-US" altLang="ja-JP" sz="1200" dirty="0" err="1" smtClean="0">
                <a:solidFill>
                  <a:srgbClr val="FF0000"/>
                </a:solidFill>
              </a:rPr>
              <a:t>SysOP</a:t>
            </a:r>
            <a:endParaRPr kumimoji="1" lang="ja-JP" altLang="en-US" sz="1200" dirty="0">
              <a:solidFill>
                <a:srgbClr val="FF0000"/>
              </a:solidFill>
            </a:endParaRPr>
          </a:p>
        </p:txBody>
      </p:sp>
      <p:sp>
        <p:nvSpPr>
          <p:cNvPr id="69" name="テキスト ボックス 68"/>
          <p:cNvSpPr txBox="1"/>
          <p:nvPr/>
        </p:nvSpPr>
        <p:spPr>
          <a:xfrm>
            <a:off x="997336" y="3927294"/>
            <a:ext cx="1368133" cy="369332"/>
          </a:xfrm>
          <a:prstGeom prst="rect">
            <a:avLst/>
          </a:prstGeom>
          <a:noFill/>
        </p:spPr>
        <p:txBody>
          <a:bodyPr wrap="none" rtlCol="0">
            <a:spAutoFit/>
          </a:bodyPr>
          <a:lstStyle/>
          <a:p>
            <a:r>
              <a:rPr lang="en-US" altLang="ja-JP" dirty="0" smtClean="0">
                <a:solidFill>
                  <a:srgbClr val="FF0000"/>
                </a:solidFill>
              </a:rPr>
              <a:t>Taro Logout.</a:t>
            </a:r>
            <a:endParaRPr kumimoji="1" lang="ja-JP" altLang="en-US" dirty="0">
              <a:solidFill>
                <a:srgbClr val="FF0000"/>
              </a:solidFill>
            </a:endParaRPr>
          </a:p>
        </p:txBody>
      </p:sp>
      <p:sp>
        <p:nvSpPr>
          <p:cNvPr id="70" name="テキスト ボックス 69"/>
          <p:cNvSpPr txBox="1"/>
          <p:nvPr/>
        </p:nvSpPr>
        <p:spPr>
          <a:xfrm>
            <a:off x="2231232" y="4017883"/>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09:53:00)</a:t>
            </a:r>
            <a:endParaRPr kumimoji="1" lang="ja-JP" altLang="en-US" sz="1050" dirty="0">
              <a:solidFill>
                <a:schemeClr val="tx1">
                  <a:lumMod val="50000"/>
                  <a:lumOff val="50000"/>
                </a:schemeClr>
              </a:solidFill>
            </a:endParaRPr>
          </a:p>
        </p:txBody>
      </p:sp>
      <p:cxnSp>
        <p:nvCxnSpPr>
          <p:cNvPr id="72" name="直線コネクタ 71"/>
          <p:cNvCxnSpPr/>
          <p:nvPr/>
        </p:nvCxnSpPr>
        <p:spPr>
          <a:xfrm>
            <a:off x="438221" y="3958256"/>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p:cNvSpPr txBox="1"/>
          <p:nvPr/>
        </p:nvSpPr>
        <p:spPr>
          <a:xfrm>
            <a:off x="493922" y="3502357"/>
            <a:ext cx="505267" cy="276999"/>
          </a:xfrm>
          <a:prstGeom prst="rect">
            <a:avLst/>
          </a:prstGeom>
          <a:noFill/>
        </p:spPr>
        <p:txBody>
          <a:bodyPr wrap="none" rtlCol="0">
            <a:spAutoFit/>
          </a:bodyPr>
          <a:lstStyle/>
          <a:p>
            <a:r>
              <a:rPr kumimoji="1" lang="en-US" altLang="ja-JP" sz="1200" dirty="0" smtClean="0"/>
              <a:t>Yoko</a:t>
            </a:r>
            <a:endParaRPr kumimoji="1" lang="ja-JP" altLang="en-US" sz="1200" dirty="0"/>
          </a:p>
        </p:txBody>
      </p:sp>
      <p:sp>
        <p:nvSpPr>
          <p:cNvPr id="75" name="テキスト ボックス 74"/>
          <p:cNvSpPr txBox="1"/>
          <p:nvPr/>
        </p:nvSpPr>
        <p:spPr>
          <a:xfrm>
            <a:off x="986966" y="3502357"/>
            <a:ext cx="2797185" cy="492443"/>
          </a:xfrm>
          <a:prstGeom prst="rect">
            <a:avLst/>
          </a:prstGeom>
          <a:noFill/>
        </p:spPr>
        <p:txBody>
          <a:bodyPr wrap="square" rtlCol="0">
            <a:spAutoFit/>
          </a:bodyPr>
          <a:lstStyle/>
          <a:p>
            <a:r>
              <a:rPr lang="en-US" altLang="ja-JP" sz="1600" dirty="0">
                <a:solidFill>
                  <a:srgbClr val="000000"/>
                </a:solidFill>
              </a:rPr>
              <a:t>Say to the end</a:t>
            </a:r>
            <a:r>
              <a:rPr lang="en-US" altLang="ja-JP" sz="1600" dirty="0" smtClean="0">
                <a:solidFill>
                  <a:srgbClr val="000000"/>
                </a:solidFill>
              </a:rPr>
              <a:t>! &gt; Taro</a:t>
            </a:r>
            <a:r>
              <a:rPr lang="ja-JP" altLang="en-US" sz="1000" dirty="0" smtClean="0">
                <a:solidFill>
                  <a:schemeClr val="tx1">
                    <a:lumMod val="50000"/>
                    <a:lumOff val="50000"/>
                  </a:schemeClr>
                </a:solidFill>
              </a:rPr>
              <a:t>　</a:t>
            </a:r>
            <a:r>
              <a:rPr lang="en-US" altLang="ja-JP" sz="1000" dirty="0" smtClean="0">
                <a:solidFill>
                  <a:schemeClr val="tx1">
                    <a:lumMod val="50000"/>
                    <a:lumOff val="50000"/>
                  </a:schemeClr>
                </a:solidFill>
              </a:rPr>
              <a:t>(2016-11-14 09:52:00)</a:t>
            </a:r>
            <a:endParaRPr kumimoji="1" lang="ja-JP" altLang="en-US" dirty="0">
              <a:solidFill>
                <a:schemeClr val="tx1">
                  <a:lumMod val="50000"/>
                  <a:lumOff val="50000"/>
                </a:schemeClr>
              </a:solidFill>
            </a:endParaRPr>
          </a:p>
        </p:txBody>
      </p:sp>
      <p:sp>
        <p:nvSpPr>
          <p:cNvPr id="76" name="テキスト ボックス 75"/>
          <p:cNvSpPr txBox="1"/>
          <p:nvPr/>
        </p:nvSpPr>
        <p:spPr>
          <a:xfrm>
            <a:off x="172396" y="5999485"/>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⑫</a:t>
            </a:r>
            <a:endParaRPr kumimoji="1" lang="ja-JP" altLang="en-US" sz="700" dirty="0">
              <a:solidFill>
                <a:schemeClr val="bg1"/>
              </a:solidFill>
            </a:endParaRPr>
          </a:p>
        </p:txBody>
      </p:sp>
      <p:sp>
        <p:nvSpPr>
          <p:cNvPr id="77" name="テキスト ボックス 76"/>
          <p:cNvSpPr txBox="1"/>
          <p:nvPr/>
        </p:nvSpPr>
        <p:spPr>
          <a:xfrm>
            <a:off x="2710553" y="5999485"/>
            <a:ext cx="312906"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⑬</a:t>
            </a:r>
            <a:endParaRPr kumimoji="1" lang="ja-JP" altLang="en-US" sz="700" dirty="0">
              <a:solidFill>
                <a:schemeClr val="bg1"/>
              </a:solidFill>
            </a:endParaRPr>
          </a:p>
        </p:txBody>
      </p:sp>
      <p:sp>
        <p:nvSpPr>
          <p:cNvPr id="78" name="テキスト ボックス 77"/>
          <p:cNvSpPr txBox="1"/>
          <p:nvPr/>
        </p:nvSpPr>
        <p:spPr>
          <a:xfrm>
            <a:off x="414840" y="6018712"/>
            <a:ext cx="706619" cy="307777"/>
          </a:xfrm>
          <a:prstGeom prst="rect">
            <a:avLst/>
          </a:prstGeom>
          <a:noFill/>
        </p:spPr>
        <p:txBody>
          <a:bodyPr wrap="none" rtlCol="0">
            <a:spAutoFit/>
          </a:bodyPr>
          <a:lstStyle/>
          <a:p>
            <a:r>
              <a:rPr kumimoji="1" lang="en-US" altLang="ja-JP" sz="1400" u="sng" dirty="0" smtClean="0">
                <a:solidFill>
                  <a:schemeClr val="tx2">
                    <a:lumMod val="60000"/>
                    <a:lumOff val="40000"/>
                  </a:schemeClr>
                </a:solidFill>
              </a:rPr>
              <a:t>History</a:t>
            </a:r>
            <a:endParaRPr kumimoji="1" lang="ja-JP" altLang="en-US" sz="1400" u="sng" dirty="0">
              <a:solidFill>
                <a:schemeClr val="tx2">
                  <a:lumMod val="60000"/>
                  <a:lumOff val="40000"/>
                </a:schemeClr>
              </a:solidFill>
            </a:endParaRPr>
          </a:p>
        </p:txBody>
      </p:sp>
      <p:sp>
        <p:nvSpPr>
          <p:cNvPr id="7" name="乗算記号 6"/>
          <p:cNvSpPr/>
          <p:nvPr/>
        </p:nvSpPr>
        <p:spPr>
          <a:xfrm>
            <a:off x="3537430" y="2653396"/>
            <a:ext cx="237584" cy="254398"/>
          </a:xfrm>
          <a:prstGeom prst="mathMultiply">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3289607" y="2576452"/>
            <a:ext cx="303889" cy="200055"/>
          </a:xfrm>
          <a:prstGeom prst="rect">
            <a:avLst/>
          </a:prstGeom>
          <a:solidFill>
            <a:schemeClr val="accent6">
              <a:lumMod val="75000"/>
            </a:schemeClr>
          </a:solidFill>
        </p:spPr>
        <p:txBody>
          <a:bodyPr wrap="none" rtlCol="0">
            <a:spAutoFit/>
          </a:bodyPr>
          <a:lstStyle/>
          <a:p>
            <a:r>
              <a:rPr lang="en-US" altLang="ja-JP" sz="700" dirty="0">
                <a:solidFill>
                  <a:schemeClr val="bg1"/>
                </a:solidFill>
              </a:rPr>
              <a:t>⑭</a:t>
            </a:r>
            <a:endParaRPr kumimoji="1" lang="ja-JP" altLang="en-US" sz="700" dirty="0">
              <a:solidFill>
                <a:schemeClr val="bg1"/>
              </a:solidFill>
            </a:endParaRPr>
          </a:p>
        </p:txBody>
      </p:sp>
      <p:pic>
        <p:nvPicPr>
          <p:cNvPr id="8" name="図 7" descr="スクリーンショット 2016-12-14 00.06.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0" y="5905305"/>
            <a:ext cx="1374523" cy="547403"/>
          </a:xfrm>
          <a:prstGeom prst="rect">
            <a:avLst/>
          </a:prstGeom>
        </p:spPr>
      </p:pic>
      <p:pic>
        <p:nvPicPr>
          <p:cNvPr id="16" name="図 15"/>
          <p:cNvPicPr>
            <a:picLocks noChangeAspect="1"/>
          </p:cNvPicPr>
          <p:nvPr/>
        </p:nvPicPr>
        <p:blipFill>
          <a:blip r:embed="rId3">
            <a:clrChange>
              <a:clrFrom>
                <a:srgbClr val="E8F0F5"/>
              </a:clrFrom>
              <a:clrTo>
                <a:srgbClr val="E8F0F5">
                  <a:alpha val="0"/>
                </a:srgbClr>
              </a:clrTo>
            </a:clrChange>
          </a:blip>
          <a:stretch>
            <a:fillRect/>
          </a:stretch>
        </p:blipFill>
        <p:spPr>
          <a:xfrm>
            <a:off x="1188064" y="1467772"/>
            <a:ext cx="474897" cy="474897"/>
          </a:xfrm>
          <a:prstGeom prst="rect">
            <a:avLst/>
          </a:prstGeom>
        </p:spPr>
      </p:pic>
      <p:pic>
        <p:nvPicPr>
          <p:cNvPr id="18" name="図 17"/>
          <p:cNvPicPr>
            <a:picLocks noChangeAspect="1"/>
          </p:cNvPicPr>
          <p:nvPr/>
        </p:nvPicPr>
        <p:blipFill>
          <a:blip r:embed="rId4">
            <a:clrChange>
              <a:clrFrom>
                <a:srgbClr val="E8F0F5"/>
              </a:clrFrom>
              <a:clrTo>
                <a:srgbClr val="E8F0F5">
                  <a:alpha val="0"/>
                </a:srgbClr>
              </a:clrTo>
            </a:clrChange>
          </a:blip>
          <a:stretch>
            <a:fillRect/>
          </a:stretch>
        </p:blipFill>
        <p:spPr>
          <a:xfrm>
            <a:off x="1668387" y="1466739"/>
            <a:ext cx="511150" cy="505136"/>
          </a:xfrm>
          <a:prstGeom prst="rect">
            <a:avLst/>
          </a:prstGeom>
        </p:spPr>
      </p:pic>
      <p:pic>
        <p:nvPicPr>
          <p:cNvPr id="26" name="図 25"/>
          <p:cNvPicPr>
            <a:picLocks noChangeAspect="1"/>
          </p:cNvPicPr>
          <p:nvPr/>
        </p:nvPicPr>
        <p:blipFill>
          <a:blip r:embed="rId5">
            <a:clrChange>
              <a:clrFrom>
                <a:srgbClr val="E8F0F5"/>
              </a:clrFrom>
              <a:clrTo>
                <a:srgbClr val="E8F0F5">
                  <a:alpha val="0"/>
                </a:srgbClr>
              </a:clrTo>
            </a:clrChange>
          </a:blip>
          <a:stretch>
            <a:fillRect/>
          </a:stretch>
        </p:blipFill>
        <p:spPr>
          <a:xfrm>
            <a:off x="2152126" y="1458724"/>
            <a:ext cx="497389" cy="483946"/>
          </a:xfrm>
          <a:prstGeom prst="rect">
            <a:avLst/>
          </a:prstGeom>
        </p:spPr>
      </p:pic>
      <p:pic>
        <p:nvPicPr>
          <p:cNvPr id="31" name="図 30"/>
          <p:cNvPicPr>
            <a:picLocks noChangeAspect="1"/>
          </p:cNvPicPr>
          <p:nvPr/>
        </p:nvPicPr>
        <p:blipFill>
          <a:blip r:embed="rId6">
            <a:clrChange>
              <a:clrFrom>
                <a:srgbClr val="E8F0F5"/>
              </a:clrFrom>
              <a:clrTo>
                <a:srgbClr val="E8F0F5">
                  <a:alpha val="0"/>
                </a:srgbClr>
              </a:clrTo>
            </a:clrChange>
          </a:blip>
          <a:stretch>
            <a:fillRect/>
          </a:stretch>
        </p:blipFill>
        <p:spPr>
          <a:xfrm>
            <a:off x="3183759" y="1481077"/>
            <a:ext cx="525317" cy="500401"/>
          </a:xfrm>
          <a:prstGeom prst="rect">
            <a:avLst/>
          </a:prstGeom>
        </p:spPr>
      </p:pic>
      <p:pic>
        <p:nvPicPr>
          <p:cNvPr id="37" name="図 36"/>
          <p:cNvPicPr>
            <a:picLocks noChangeAspect="1"/>
          </p:cNvPicPr>
          <p:nvPr/>
        </p:nvPicPr>
        <p:blipFill>
          <a:blip r:embed="rId7">
            <a:clrChange>
              <a:clrFrom>
                <a:srgbClr val="E8F0F5"/>
              </a:clrFrom>
              <a:clrTo>
                <a:srgbClr val="E8F0F5">
                  <a:alpha val="0"/>
                </a:srgbClr>
              </a:clrTo>
            </a:clrChange>
          </a:blip>
          <a:stretch>
            <a:fillRect/>
          </a:stretch>
        </p:blipFill>
        <p:spPr>
          <a:xfrm>
            <a:off x="2658595" y="1476910"/>
            <a:ext cx="520688" cy="502238"/>
          </a:xfrm>
          <a:prstGeom prst="rect">
            <a:avLst/>
          </a:prstGeom>
        </p:spPr>
      </p:pic>
      <p:pic>
        <p:nvPicPr>
          <p:cNvPr id="71" name="図 70"/>
          <p:cNvPicPr>
            <a:picLocks noChangeAspect="1"/>
          </p:cNvPicPr>
          <p:nvPr/>
        </p:nvPicPr>
        <p:blipFill>
          <a:blip r:embed="rId7">
            <a:clrChange>
              <a:clrFrom>
                <a:srgbClr val="E8F0F5"/>
              </a:clrFrom>
              <a:clrTo>
                <a:srgbClr val="E8F0F5">
                  <a:alpha val="0"/>
                </a:srgbClr>
              </a:clrTo>
            </a:clrChange>
          </a:blip>
          <a:stretch>
            <a:fillRect/>
          </a:stretch>
        </p:blipFill>
        <p:spPr>
          <a:xfrm>
            <a:off x="1029747" y="4370684"/>
            <a:ext cx="448309" cy="432424"/>
          </a:xfrm>
          <a:prstGeom prst="rect">
            <a:avLst/>
          </a:prstGeom>
        </p:spPr>
      </p:pic>
    </p:spTree>
    <p:extLst>
      <p:ext uri="{BB962C8B-B14F-4D97-AF65-F5344CB8AC3E}">
        <p14:creationId xmlns:p14="http://schemas.microsoft.com/office/powerpoint/2010/main" val="231933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ja-JP" dirty="0" smtClean="0"/>
              <a:t>W</a:t>
            </a:r>
            <a:r>
              <a:rPr lang="en-US" altLang="ja-JP" dirty="0" smtClean="0"/>
              <a:t>C</a:t>
            </a:r>
            <a:r>
              <a:rPr lang="ja-JP" altLang="ja-JP" dirty="0" smtClean="0"/>
              <a:t>3</a:t>
            </a:r>
            <a:r>
              <a:rPr lang="en-US" altLang="ja-JP" dirty="0" smtClean="0"/>
              <a:t>01</a:t>
            </a:r>
            <a:r>
              <a:rPr kumimoji="1" lang="en-US" altLang="ja-JP" dirty="0" smtClean="0"/>
              <a:t>] </a:t>
            </a:r>
            <a:r>
              <a:rPr kumimoji="1" lang="ja-JP" altLang="en-US" dirty="0" smtClean="0"/>
              <a:t>過去ログ</a:t>
            </a:r>
            <a:endParaRPr kumimoji="1" lang="ja-JP" altLang="en-US" dirty="0"/>
          </a:p>
        </p:txBody>
      </p:sp>
      <p:sp>
        <p:nvSpPr>
          <p:cNvPr id="3" name="コンテンツ プレースホルダー 2"/>
          <p:cNvSpPr>
            <a:spLocks noGrp="1"/>
          </p:cNvSpPr>
          <p:nvPr>
            <p:ph idx="1"/>
          </p:nvPr>
        </p:nvSpPr>
        <p:spPr>
          <a:xfrm>
            <a:off x="4714768" y="751425"/>
            <a:ext cx="4312733" cy="5559041"/>
          </a:xfrm>
        </p:spPr>
        <p:txBody>
          <a:bodyPr>
            <a:normAutofit/>
          </a:bodyPr>
          <a:lstStyle/>
          <a:p>
            <a:pPr marL="457200" indent="-457200">
              <a:buFont typeface="+mj-lt"/>
              <a:buAutoNum type="arabicParenR"/>
            </a:pPr>
            <a:r>
              <a:rPr lang="ja-JP" altLang="en-US" sz="1600" dirty="0" smtClean="0"/>
              <a:t>ウィンドウ</a:t>
            </a:r>
            <a:r>
              <a:rPr lang="en-US" altLang="ja-JP" sz="1600" dirty="0" smtClean="0"/>
              <a:t>(</a:t>
            </a:r>
            <a:r>
              <a:rPr lang="ja-JP" altLang="en-US" sz="1600" dirty="0" smtClean="0"/>
              <a:t>タブ</a:t>
            </a:r>
            <a:r>
              <a:rPr lang="en-US" altLang="ja-JP" sz="1600" dirty="0" smtClean="0"/>
              <a:t>)</a:t>
            </a:r>
            <a:r>
              <a:rPr lang="en-US" altLang="en-US" sz="1600" dirty="0"/>
              <a:t> </a:t>
            </a:r>
            <a:r>
              <a:rPr lang="ja-JP" altLang="en-US" sz="1600" dirty="0" smtClean="0"/>
              <a:t>タイトル</a:t>
            </a:r>
            <a:endParaRPr lang="en-US" altLang="ja-JP" sz="1600" dirty="0" smtClean="0"/>
          </a:p>
          <a:p>
            <a:pPr marL="857250" lvl="1" indent="-457200"/>
            <a:r>
              <a:rPr kumimoji="1" lang="ja-JP" altLang="en-US" sz="1400" dirty="0" smtClean="0"/>
              <a:t>「</a:t>
            </a:r>
            <a:r>
              <a:rPr kumimoji="1" lang="en-US" altLang="ja-JP" sz="1400" dirty="0" smtClean="0"/>
              <a:t>Chat - History</a:t>
            </a:r>
            <a:r>
              <a:rPr kumimoji="1" lang="ja-JP" altLang="en-US" sz="1400" dirty="0" smtClean="0"/>
              <a:t>」</a:t>
            </a:r>
            <a:endParaRPr kumimoji="1" lang="en-US" altLang="ja-JP" sz="1400" dirty="0" smtClean="0"/>
          </a:p>
          <a:p>
            <a:pPr marL="457200" indent="-457200">
              <a:buFont typeface="+mj-ea"/>
              <a:buAutoNum type="arabicParenR"/>
            </a:pPr>
            <a:r>
              <a:rPr kumimoji="1" lang="ja-JP" altLang="en-US" sz="1600" dirty="0" smtClean="0"/>
              <a:t>見出し</a:t>
            </a:r>
            <a:endParaRPr kumimoji="1" lang="en-US" altLang="ja-JP" sz="1600" dirty="0" smtClean="0"/>
          </a:p>
          <a:p>
            <a:pPr marL="857250" lvl="1" indent="-457200"/>
            <a:r>
              <a:rPr kumimoji="1" lang="ja-JP" altLang="en-US" sz="1400" dirty="0" smtClean="0"/>
              <a:t>「</a:t>
            </a:r>
            <a:r>
              <a:rPr kumimoji="1" lang="en-US" altLang="ja-JP" sz="1400" dirty="0" smtClean="0"/>
              <a:t>Chat History</a:t>
            </a:r>
            <a:r>
              <a:rPr kumimoji="1" lang="ja-JP" altLang="en-US" sz="1400" dirty="0" smtClean="0"/>
              <a:t>」</a:t>
            </a:r>
            <a:endParaRPr kumimoji="1" lang="en-US" altLang="ja-JP" sz="1400" dirty="0" smtClean="0"/>
          </a:p>
          <a:p>
            <a:pPr marL="457200" indent="-457200">
              <a:buFont typeface="+mj-ea"/>
              <a:buAutoNum type="arabicParenR"/>
            </a:pPr>
            <a:r>
              <a:rPr kumimoji="1" lang="ja-JP" altLang="en-US" sz="1800" dirty="0" smtClean="0"/>
              <a:t>更新ボタン</a:t>
            </a:r>
            <a:endParaRPr kumimoji="1" lang="en-US" altLang="ja-JP" sz="1800" dirty="0" smtClean="0"/>
          </a:p>
          <a:p>
            <a:pPr marL="457200" indent="-457200">
              <a:buFont typeface="+mj-ea"/>
              <a:buAutoNum type="arabicParenR"/>
            </a:pPr>
            <a:r>
              <a:rPr lang="ja-JP" altLang="en-US" sz="1600" dirty="0"/>
              <a:t>チャット領域（赤の点線枠内）</a:t>
            </a:r>
            <a:endParaRPr lang="en-US" altLang="ja-JP" sz="1600" dirty="0"/>
          </a:p>
          <a:p>
            <a:pPr marL="857250" lvl="1" indent="-457200"/>
            <a:r>
              <a:rPr lang="ja-JP" altLang="en-US" sz="1200" dirty="0"/>
              <a:t>発言日時</a:t>
            </a:r>
            <a:r>
              <a:rPr lang="ja-JP" altLang="en-US" sz="1200" dirty="0" smtClean="0"/>
              <a:t>が</a:t>
            </a:r>
            <a:r>
              <a:rPr lang="ja-JP" altLang="en-US" sz="1200" b="1" u="sng" dirty="0" smtClean="0">
                <a:solidFill>
                  <a:srgbClr val="FF0000"/>
                </a:solidFill>
              </a:rPr>
              <a:t>古い物</a:t>
            </a:r>
            <a:r>
              <a:rPr lang="ja-JP" altLang="en-US" sz="1200" b="1" u="sng" dirty="0">
                <a:solidFill>
                  <a:srgbClr val="FF0000"/>
                </a:solidFill>
              </a:rPr>
              <a:t>ほど上に来る</a:t>
            </a:r>
            <a:r>
              <a:rPr lang="ja-JP" altLang="en-US" sz="1200" dirty="0" smtClean="0"/>
              <a:t>（昇順）</a:t>
            </a:r>
            <a:endParaRPr lang="en-US" altLang="ja-JP" sz="1200" dirty="0"/>
          </a:p>
          <a:p>
            <a:pPr marL="857250" lvl="1" indent="-457200"/>
            <a:r>
              <a:rPr lang="ja-JP" altLang="en-US" sz="1200" dirty="0" smtClean="0"/>
              <a:t>すべての発言を表示</a:t>
            </a:r>
            <a:endParaRPr lang="en-US" altLang="ja-JP" sz="1200" dirty="0" smtClean="0"/>
          </a:p>
          <a:p>
            <a:pPr marL="857250" lvl="1" indent="-457200"/>
            <a:r>
              <a:rPr lang="ja-JP" altLang="en-US" sz="1200" dirty="0" smtClean="0"/>
              <a:t>各要素</a:t>
            </a:r>
            <a:r>
              <a:rPr lang="en-US" altLang="ja-JP" sz="1200" dirty="0" smtClean="0"/>
              <a:t>(</a:t>
            </a:r>
            <a:r>
              <a:rPr lang="ja-JP" altLang="en-US" sz="1200" dirty="0" smtClean="0"/>
              <a:t>名前、発言、日時</a:t>
            </a:r>
            <a:r>
              <a:rPr lang="en-US" altLang="ja-JP" sz="1200" dirty="0" smtClean="0"/>
              <a:t>)</a:t>
            </a:r>
            <a:r>
              <a:rPr lang="ja-JP" altLang="en-US" sz="1200" dirty="0" smtClean="0"/>
              <a:t>は</a:t>
            </a:r>
            <a:r>
              <a:rPr lang="en-US" altLang="ja-JP" sz="1200" dirty="0" smtClean="0"/>
              <a:t>WC201</a:t>
            </a:r>
            <a:r>
              <a:rPr lang="ja-JP" altLang="en-US" sz="1200" dirty="0" smtClean="0"/>
              <a:t>の要件と同じ</a:t>
            </a:r>
            <a:endParaRPr lang="en-US" altLang="ja-JP" sz="1200" dirty="0"/>
          </a:p>
          <a:p>
            <a:pPr marL="457200" indent="-457200">
              <a:buFont typeface="+mj-ea"/>
              <a:buAutoNum type="arabicParenR"/>
            </a:pPr>
            <a:r>
              <a:rPr kumimoji="1" lang="ja-JP" altLang="en-US" sz="1800" dirty="0" smtClean="0"/>
              <a:t>更新ボタン</a:t>
            </a:r>
            <a:endParaRPr kumimoji="1" lang="en-US" altLang="ja-JP" sz="1800" dirty="0" smtClean="0"/>
          </a:p>
          <a:p>
            <a:pPr marL="457200" indent="-457200">
              <a:buFont typeface="+mj-ea"/>
              <a:buAutoNum type="arabicParenR"/>
            </a:pPr>
            <a:r>
              <a:rPr lang="ja-JP" altLang="en-US" sz="1800" dirty="0" smtClean="0"/>
              <a:t>閉じるボタン</a:t>
            </a:r>
            <a:endParaRPr lang="en-US" altLang="ja-JP" sz="1800" dirty="0" smtClean="0"/>
          </a:p>
          <a:p>
            <a:pPr marL="857250" lvl="1" indent="-457200"/>
            <a:r>
              <a:rPr kumimoji="1" lang="ja-JP" altLang="en-US" sz="1400" dirty="0" smtClean="0"/>
              <a:t>新しく開いたこのウィンドウを閉じる</a:t>
            </a:r>
            <a:endParaRPr kumimoji="1" lang="en-US" altLang="ja-JP" sz="1400" dirty="0" smtClean="0"/>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7</a:t>
            </a:fld>
            <a:endParaRPr kumimoji="1" lang="ja-JP" altLang="en-US"/>
          </a:p>
        </p:txBody>
      </p:sp>
      <p:sp>
        <p:nvSpPr>
          <p:cNvPr id="9" name="正方形/長方形 8"/>
          <p:cNvSpPr/>
          <p:nvPr/>
        </p:nvSpPr>
        <p:spPr>
          <a:xfrm>
            <a:off x="292309" y="770324"/>
            <a:ext cx="3728554" cy="542415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正方形/長方形 9"/>
          <p:cNvSpPr/>
          <p:nvPr/>
        </p:nvSpPr>
        <p:spPr>
          <a:xfrm>
            <a:off x="292309" y="770325"/>
            <a:ext cx="1105675" cy="234056"/>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Chat - History</a:t>
            </a:r>
            <a:endParaRPr kumimoji="1" lang="ja-JP" altLang="en-US" sz="1200" dirty="0">
              <a:solidFill>
                <a:schemeClr val="tx1"/>
              </a:solidFill>
            </a:endParaRPr>
          </a:p>
        </p:txBody>
      </p:sp>
      <p:cxnSp>
        <p:nvCxnSpPr>
          <p:cNvPr id="12" name="直線コネクタ 11"/>
          <p:cNvCxnSpPr/>
          <p:nvPr/>
        </p:nvCxnSpPr>
        <p:spPr>
          <a:xfrm>
            <a:off x="1397984" y="1004381"/>
            <a:ext cx="2622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362472" y="648061"/>
            <a:ext cx="658391" cy="369332"/>
          </a:xfrm>
          <a:prstGeom prst="rect">
            <a:avLst/>
          </a:prstGeom>
          <a:noFill/>
        </p:spPr>
        <p:txBody>
          <a:bodyPr wrap="none" rtlCol="0" anchor="ctr">
            <a:spAutoFit/>
          </a:bodyPr>
          <a:lstStyle/>
          <a:p>
            <a:r>
              <a:rPr kumimoji="1" lang="en-US" altLang="ja-JP" dirty="0" smtClean="0"/>
              <a:t>_ □ ×</a:t>
            </a:r>
            <a:endParaRPr kumimoji="1" lang="ja-JP" altLang="en-US" dirty="0"/>
          </a:p>
        </p:txBody>
      </p:sp>
      <p:sp>
        <p:nvSpPr>
          <p:cNvPr id="16" name="テキスト ボックス 15"/>
          <p:cNvSpPr txBox="1"/>
          <p:nvPr/>
        </p:nvSpPr>
        <p:spPr>
          <a:xfrm>
            <a:off x="438583" y="1004381"/>
            <a:ext cx="1982133" cy="523220"/>
          </a:xfrm>
          <a:prstGeom prst="rect">
            <a:avLst/>
          </a:prstGeom>
          <a:noFill/>
        </p:spPr>
        <p:txBody>
          <a:bodyPr wrap="none" rtlCol="0">
            <a:spAutoFit/>
          </a:bodyPr>
          <a:lstStyle/>
          <a:p>
            <a:r>
              <a:rPr kumimoji="1" lang="en-US" altLang="ja-JP" sz="2800" dirty="0" smtClean="0"/>
              <a:t>Chat</a:t>
            </a:r>
            <a:r>
              <a:rPr kumimoji="1" lang="ja-JP" altLang="en-US" sz="2800" dirty="0" smtClean="0"/>
              <a:t> </a:t>
            </a:r>
            <a:r>
              <a:rPr kumimoji="1" lang="en-US" altLang="ja-JP" sz="2800" dirty="0" smtClean="0"/>
              <a:t>History</a:t>
            </a:r>
            <a:endParaRPr kumimoji="1" lang="ja-JP" altLang="en-US" sz="2800" dirty="0"/>
          </a:p>
        </p:txBody>
      </p:sp>
      <p:sp>
        <p:nvSpPr>
          <p:cNvPr id="20" name="テキスト ボックス 19"/>
          <p:cNvSpPr txBox="1"/>
          <p:nvPr/>
        </p:nvSpPr>
        <p:spPr>
          <a:xfrm>
            <a:off x="134332" y="66836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①</a:t>
            </a:r>
            <a:endParaRPr kumimoji="1" lang="ja-JP" altLang="en-US" sz="700" dirty="0">
              <a:solidFill>
                <a:schemeClr val="bg1"/>
              </a:solidFill>
            </a:endParaRPr>
          </a:p>
        </p:txBody>
      </p:sp>
      <p:sp>
        <p:nvSpPr>
          <p:cNvPr id="21" name="テキスト ボックス 20"/>
          <p:cNvSpPr txBox="1"/>
          <p:nvPr/>
        </p:nvSpPr>
        <p:spPr>
          <a:xfrm>
            <a:off x="213635" y="116842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②</a:t>
            </a:r>
            <a:endParaRPr kumimoji="1" lang="ja-JP" altLang="en-US" sz="700" dirty="0">
              <a:solidFill>
                <a:schemeClr val="bg1"/>
              </a:solidFill>
            </a:endParaRPr>
          </a:p>
        </p:txBody>
      </p:sp>
      <p:sp>
        <p:nvSpPr>
          <p:cNvPr id="26" name="正方形/長方形 25"/>
          <p:cNvSpPr/>
          <p:nvPr/>
        </p:nvSpPr>
        <p:spPr>
          <a:xfrm>
            <a:off x="438582" y="1937772"/>
            <a:ext cx="3417293" cy="3425904"/>
          </a:xfrm>
          <a:prstGeom prst="rect">
            <a:avLst/>
          </a:prstGeom>
          <a:noFill/>
          <a:ln w="63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158732" y="1520277"/>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③</a:t>
            </a:r>
            <a:endParaRPr kumimoji="1" lang="ja-JP" altLang="en-US" sz="700" dirty="0">
              <a:solidFill>
                <a:schemeClr val="bg1"/>
              </a:solidFill>
            </a:endParaRPr>
          </a:p>
        </p:txBody>
      </p:sp>
      <p:sp>
        <p:nvSpPr>
          <p:cNvPr id="28" name="テキスト ボックス 27"/>
          <p:cNvSpPr txBox="1"/>
          <p:nvPr/>
        </p:nvSpPr>
        <p:spPr>
          <a:xfrm>
            <a:off x="517524" y="4986401"/>
            <a:ext cx="479618" cy="276999"/>
          </a:xfrm>
          <a:prstGeom prst="rect">
            <a:avLst/>
          </a:prstGeom>
          <a:noFill/>
        </p:spPr>
        <p:txBody>
          <a:bodyPr wrap="none" rtlCol="0">
            <a:spAutoFit/>
          </a:bodyPr>
          <a:lstStyle/>
          <a:p>
            <a:r>
              <a:rPr kumimoji="1" lang="en-US" altLang="ja-JP" sz="1200" dirty="0"/>
              <a:t>GOD</a:t>
            </a:r>
            <a:endParaRPr kumimoji="1" lang="ja-JP" altLang="en-US" sz="1200" dirty="0"/>
          </a:p>
        </p:txBody>
      </p:sp>
      <p:sp>
        <p:nvSpPr>
          <p:cNvPr id="29" name="テキスト ボックス 28"/>
          <p:cNvSpPr txBox="1"/>
          <p:nvPr/>
        </p:nvSpPr>
        <p:spPr>
          <a:xfrm>
            <a:off x="1046462" y="4894068"/>
            <a:ext cx="746193" cy="369332"/>
          </a:xfrm>
          <a:prstGeom prst="rect">
            <a:avLst/>
          </a:prstGeom>
          <a:noFill/>
        </p:spPr>
        <p:txBody>
          <a:bodyPr wrap="none" rtlCol="0">
            <a:spAutoFit/>
          </a:bodyPr>
          <a:lstStyle/>
          <a:p>
            <a:r>
              <a:rPr kumimoji="1" lang="en-US" altLang="ja-JP" dirty="0" smtClean="0"/>
              <a:t>Hello!</a:t>
            </a:r>
            <a:endParaRPr kumimoji="1" lang="ja-JP" altLang="en-US" dirty="0"/>
          </a:p>
        </p:txBody>
      </p:sp>
      <p:sp>
        <p:nvSpPr>
          <p:cNvPr id="30" name="テキスト ボックス 29"/>
          <p:cNvSpPr txBox="1"/>
          <p:nvPr/>
        </p:nvSpPr>
        <p:spPr>
          <a:xfrm>
            <a:off x="1792655" y="5001205"/>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10:01:00)</a:t>
            </a:r>
            <a:endParaRPr kumimoji="1" lang="ja-JP" altLang="en-US" sz="1050" dirty="0">
              <a:solidFill>
                <a:schemeClr val="tx1">
                  <a:lumMod val="50000"/>
                  <a:lumOff val="50000"/>
                </a:schemeClr>
              </a:solidFill>
            </a:endParaRPr>
          </a:p>
        </p:txBody>
      </p:sp>
      <p:cxnSp>
        <p:nvCxnSpPr>
          <p:cNvPr id="34" name="直線コネクタ 33"/>
          <p:cNvCxnSpPr/>
          <p:nvPr/>
        </p:nvCxnSpPr>
        <p:spPr>
          <a:xfrm>
            <a:off x="476285" y="2534092"/>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90015" y="4617616"/>
            <a:ext cx="569387" cy="276999"/>
          </a:xfrm>
          <a:prstGeom prst="rect">
            <a:avLst/>
          </a:prstGeom>
          <a:noFill/>
        </p:spPr>
        <p:txBody>
          <a:bodyPr wrap="none" rtlCol="0">
            <a:spAutoFit/>
          </a:bodyPr>
          <a:lstStyle/>
          <a:p>
            <a:r>
              <a:rPr kumimoji="1" lang="en-US" altLang="ja-JP" sz="1200" dirty="0" err="1" smtClean="0">
                <a:solidFill>
                  <a:srgbClr val="FF0000"/>
                </a:solidFill>
              </a:rPr>
              <a:t>SysOP</a:t>
            </a:r>
            <a:endParaRPr kumimoji="1" lang="ja-JP" altLang="en-US" sz="1200" dirty="0">
              <a:solidFill>
                <a:srgbClr val="FF0000"/>
              </a:solidFill>
            </a:endParaRPr>
          </a:p>
        </p:txBody>
      </p:sp>
      <p:sp>
        <p:nvSpPr>
          <p:cNvPr id="37" name="テキスト ボックス 36"/>
          <p:cNvSpPr txBox="1"/>
          <p:nvPr/>
        </p:nvSpPr>
        <p:spPr>
          <a:xfrm>
            <a:off x="1024730" y="4550110"/>
            <a:ext cx="1358553" cy="369332"/>
          </a:xfrm>
          <a:prstGeom prst="rect">
            <a:avLst/>
          </a:prstGeom>
          <a:noFill/>
        </p:spPr>
        <p:txBody>
          <a:bodyPr wrap="none" rtlCol="0">
            <a:spAutoFit/>
          </a:bodyPr>
          <a:lstStyle/>
          <a:p>
            <a:r>
              <a:rPr lang="en-US" altLang="ja-JP" dirty="0" smtClean="0">
                <a:solidFill>
                  <a:srgbClr val="FF0000"/>
                </a:solidFill>
              </a:rPr>
              <a:t>GOD </a:t>
            </a:r>
            <a:r>
              <a:rPr lang="en-US" altLang="ja-JP" dirty="0" err="1" smtClean="0">
                <a:solidFill>
                  <a:srgbClr val="FF0000"/>
                </a:solidFill>
              </a:rPr>
              <a:t>Longin</a:t>
            </a:r>
            <a:r>
              <a:rPr lang="en-US" altLang="ja-JP" dirty="0" smtClean="0">
                <a:solidFill>
                  <a:srgbClr val="FF0000"/>
                </a:solidFill>
              </a:rPr>
              <a:t>.</a:t>
            </a:r>
            <a:endParaRPr kumimoji="1" lang="ja-JP" altLang="en-US" dirty="0">
              <a:solidFill>
                <a:srgbClr val="FF0000"/>
              </a:solidFill>
            </a:endParaRPr>
          </a:p>
        </p:txBody>
      </p:sp>
      <p:sp>
        <p:nvSpPr>
          <p:cNvPr id="38" name="テキスト ボックス 37"/>
          <p:cNvSpPr txBox="1"/>
          <p:nvPr/>
        </p:nvSpPr>
        <p:spPr>
          <a:xfrm>
            <a:off x="2395681" y="4640699"/>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10:00:00)</a:t>
            </a:r>
            <a:endParaRPr kumimoji="1" lang="ja-JP" altLang="en-US" sz="1050" dirty="0">
              <a:solidFill>
                <a:schemeClr val="tx1">
                  <a:lumMod val="50000"/>
                  <a:lumOff val="50000"/>
                </a:schemeClr>
              </a:solidFill>
            </a:endParaRPr>
          </a:p>
        </p:txBody>
      </p:sp>
      <p:cxnSp>
        <p:nvCxnSpPr>
          <p:cNvPr id="39" name="直線コネクタ 38"/>
          <p:cNvCxnSpPr/>
          <p:nvPr/>
        </p:nvCxnSpPr>
        <p:spPr>
          <a:xfrm>
            <a:off x="480976" y="3207976"/>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p:cNvSpPr txBox="1"/>
          <p:nvPr/>
        </p:nvSpPr>
        <p:spPr>
          <a:xfrm>
            <a:off x="460938" y="2034220"/>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sp>
        <p:nvSpPr>
          <p:cNvPr id="41" name="テキスト ボックス 40"/>
          <p:cNvSpPr txBox="1"/>
          <p:nvPr/>
        </p:nvSpPr>
        <p:spPr>
          <a:xfrm>
            <a:off x="980754" y="2010872"/>
            <a:ext cx="2797185" cy="523220"/>
          </a:xfrm>
          <a:prstGeom prst="rect">
            <a:avLst/>
          </a:prstGeom>
          <a:noFill/>
        </p:spPr>
        <p:txBody>
          <a:bodyPr wrap="square" rtlCol="0">
            <a:spAutoFit/>
          </a:bodyPr>
          <a:lstStyle/>
          <a:p>
            <a:r>
              <a:rPr lang="ja-JP" altLang="ja-JP" dirty="0" smtClean="0"/>
              <a:t>I</a:t>
            </a:r>
            <a:r>
              <a:rPr lang="ja-JP" altLang="en-US" dirty="0" smtClean="0"/>
              <a:t> </a:t>
            </a:r>
            <a:r>
              <a:rPr lang="en-US" altLang="ja-JP" dirty="0" err="1" smtClean="0"/>
              <a:t>hava</a:t>
            </a:r>
            <a:r>
              <a:rPr lang="ja-JP" altLang="en-US" dirty="0" smtClean="0"/>
              <a:t> </a:t>
            </a:r>
            <a:r>
              <a:rPr lang="en-US" altLang="ja-JP" dirty="0" smtClean="0"/>
              <a:t>a</a:t>
            </a:r>
            <a:r>
              <a:rPr lang="ja-JP" altLang="en-US" dirty="0" smtClean="0"/>
              <a:t> </a:t>
            </a:r>
            <a:r>
              <a:rPr lang="en-US" altLang="ja-JP" dirty="0" smtClean="0"/>
              <a:t>pen. (Right hand) </a:t>
            </a:r>
            <a:r>
              <a:rPr lang="en-US" altLang="ja-JP" sz="1000" dirty="0" smtClean="0">
                <a:solidFill>
                  <a:schemeClr val="tx1">
                    <a:lumMod val="50000"/>
                    <a:lumOff val="50000"/>
                  </a:schemeClr>
                </a:solidFill>
              </a:rPr>
              <a:t>(2016-11-14 09:50:00)</a:t>
            </a:r>
            <a:endParaRPr kumimoji="1" lang="ja-JP" altLang="en-US" dirty="0">
              <a:solidFill>
                <a:schemeClr val="tx1">
                  <a:lumMod val="50000"/>
                  <a:lumOff val="50000"/>
                </a:schemeClr>
              </a:solidFill>
            </a:endParaRPr>
          </a:p>
        </p:txBody>
      </p:sp>
      <p:cxnSp>
        <p:nvCxnSpPr>
          <p:cNvPr id="42" name="直線コネクタ 41"/>
          <p:cNvCxnSpPr/>
          <p:nvPr/>
        </p:nvCxnSpPr>
        <p:spPr>
          <a:xfrm>
            <a:off x="482535" y="4947757"/>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464100" y="2594668"/>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cxnSp>
        <p:nvCxnSpPr>
          <p:cNvPr id="44" name="直線コネクタ 43"/>
          <p:cNvCxnSpPr/>
          <p:nvPr/>
        </p:nvCxnSpPr>
        <p:spPr>
          <a:xfrm>
            <a:off x="458028" y="4581072"/>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978901" y="2594668"/>
            <a:ext cx="2797185" cy="523220"/>
          </a:xfrm>
          <a:prstGeom prst="rect">
            <a:avLst/>
          </a:prstGeom>
          <a:noFill/>
        </p:spPr>
        <p:txBody>
          <a:bodyPr wrap="square" rtlCol="0">
            <a:spAutoFit/>
          </a:bodyPr>
          <a:lstStyle/>
          <a:p>
            <a:r>
              <a:rPr lang="ja-JP" altLang="ja-JP" dirty="0" smtClean="0"/>
              <a:t>I</a:t>
            </a:r>
            <a:r>
              <a:rPr lang="ja-JP" altLang="en-US" dirty="0" smtClean="0"/>
              <a:t> </a:t>
            </a:r>
            <a:r>
              <a:rPr lang="en-US" altLang="ja-JP" dirty="0" err="1" smtClean="0"/>
              <a:t>hava</a:t>
            </a:r>
            <a:r>
              <a:rPr lang="ja-JP" altLang="en-US" dirty="0" smtClean="0"/>
              <a:t> </a:t>
            </a:r>
            <a:r>
              <a:rPr lang="en-US" altLang="ja-JP" dirty="0" smtClean="0"/>
              <a:t>a</a:t>
            </a:r>
            <a:r>
              <a:rPr lang="ja-JP" altLang="en-US" dirty="0" smtClean="0"/>
              <a:t> </a:t>
            </a:r>
            <a:r>
              <a:rPr lang="en-US" altLang="ja-JP" dirty="0" smtClean="0"/>
              <a:t>apple. (Left hand) </a:t>
            </a:r>
            <a:r>
              <a:rPr lang="en-US" altLang="ja-JP" sz="1000" dirty="0" smtClean="0">
                <a:solidFill>
                  <a:schemeClr val="tx1">
                    <a:lumMod val="50000"/>
                    <a:lumOff val="50000"/>
                  </a:schemeClr>
                </a:solidFill>
              </a:rPr>
              <a:t>(2016-11-14 09:51:00)</a:t>
            </a:r>
            <a:endParaRPr kumimoji="1" lang="ja-JP" altLang="en-US" dirty="0">
              <a:solidFill>
                <a:schemeClr val="tx1">
                  <a:lumMod val="50000"/>
                  <a:lumOff val="50000"/>
                </a:schemeClr>
              </a:solidFill>
            </a:endParaRPr>
          </a:p>
        </p:txBody>
      </p:sp>
      <p:sp>
        <p:nvSpPr>
          <p:cNvPr id="46" name="テキスト ボックス 45"/>
          <p:cNvSpPr txBox="1"/>
          <p:nvPr/>
        </p:nvSpPr>
        <p:spPr>
          <a:xfrm>
            <a:off x="499531" y="3253656"/>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cxnSp>
        <p:nvCxnSpPr>
          <p:cNvPr id="47" name="直線コネクタ 46"/>
          <p:cNvCxnSpPr/>
          <p:nvPr/>
        </p:nvCxnSpPr>
        <p:spPr>
          <a:xfrm>
            <a:off x="448891" y="4059080"/>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2356171" y="3284434"/>
            <a:ext cx="1368951" cy="246221"/>
          </a:xfrm>
          <a:prstGeom prst="rect">
            <a:avLst/>
          </a:prstGeom>
          <a:noFill/>
        </p:spPr>
        <p:txBody>
          <a:bodyPr wrap="square" rtlCol="0">
            <a:spAutoFit/>
          </a:bodyPr>
          <a:lstStyle/>
          <a:p>
            <a:r>
              <a:rPr lang="en-US" altLang="ja-JP" sz="1000" dirty="0" smtClean="0">
                <a:solidFill>
                  <a:schemeClr val="tx1">
                    <a:lumMod val="50000"/>
                    <a:lumOff val="50000"/>
                  </a:schemeClr>
                </a:solidFill>
              </a:rPr>
              <a:t>(2016-11-14 09:52:00)</a:t>
            </a:r>
            <a:endParaRPr kumimoji="1" lang="ja-JP" altLang="en-US" dirty="0">
              <a:solidFill>
                <a:schemeClr val="tx1">
                  <a:lumMod val="50000"/>
                  <a:lumOff val="50000"/>
                </a:schemeClr>
              </a:solidFill>
            </a:endParaRPr>
          </a:p>
        </p:txBody>
      </p:sp>
      <p:sp>
        <p:nvSpPr>
          <p:cNvPr id="49" name="テキスト ボックス 48"/>
          <p:cNvSpPr txBox="1"/>
          <p:nvPr/>
        </p:nvSpPr>
        <p:spPr>
          <a:xfrm>
            <a:off x="453323" y="3672840"/>
            <a:ext cx="569387" cy="276999"/>
          </a:xfrm>
          <a:prstGeom prst="rect">
            <a:avLst/>
          </a:prstGeom>
          <a:noFill/>
        </p:spPr>
        <p:txBody>
          <a:bodyPr wrap="none" rtlCol="0">
            <a:spAutoFit/>
          </a:bodyPr>
          <a:lstStyle/>
          <a:p>
            <a:r>
              <a:rPr kumimoji="1" lang="en-US" altLang="ja-JP" sz="1200" dirty="0" err="1" smtClean="0">
                <a:solidFill>
                  <a:srgbClr val="FF0000"/>
                </a:solidFill>
              </a:rPr>
              <a:t>SysOP</a:t>
            </a:r>
            <a:endParaRPr kumimoji="1" lang="ja-JP" altLang="en-US" sz="1200" dirty="0">
              <a:solidFill>
                <a:srgbClr val="FF0000"/>
              </a:solidFill>
            </a:endParaRPr>
          </a:p>
        </p:txBody>
      </p:sp>
      <p:sp>
        <p:nvSpPr>
          <p:cNvPr id="50" name="テキスト ボックス 49"/>
          <p:cNvSpPr txBox="1"/>
          <p:nvPr/>
        </p:nvSpPr>
        <p:spPr>
          <a:xfrm>
            <a:off x="988038" y="3605334"/>
            <a:ext cx="1368133" cy="369332"/>
          </a:xfrm>
          <a:prstGeom prst="rect">
            <a:avLst/>
          </a:prstGeom>
          <a:noFill/>
        </p:spPr>
        <p:txBody>
          <a:bodyPr wrap="none" rtlCol="0">
            <a:spAutoFit/>
          </a:bodyPr>
          <a:lstStyle/>
          <a:p>
            <a:r>
              <a:rPr lang="en-US" altLang="ja-JP" dirty="0" smtClean="0">
                <a:solidFill>
                  <a:srgbClr val="FF0000"/>
                </a:solidFill>
              </a:rPr>
              <a:t>Taro Logout.</a:t>
            </a:r>
            <a:endParaRPr kumimoji="1" lang="ja-JP" altLang="en-US" dirty="0">
              <a:solidFill>
                <a:srgbClr val="FF0000"/>
              </a:solidFill>
            </a:endParaRPr>
          </a:p>
        </p:txBody>
      </p:sp>
      <p:sp>
        <p:nvSpPr>
          <p:cNvPr id="51" name="テキスト ボックス 50"/>
          <p:cNvSpPr txBox="1"/>
          <p:nvPr/>
        </p:nvSpPr>
        <p:spPr>
          <a:xfrm>
            <a:off x="2358989" y="3695923"/>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09:53:00)</a:t>
            </a:r>
            <a:endParaRPr kumimoji="1" lang="ja-JP" altLang="en-US" sz="1050" dirty="0">
              <a:solidFill>
                <a:schemeClr val="tx1">
                  <a:lumMod val="50000"/>
                  <a:lumOff val="50000"/>
                </a:schemeClr>
              </a:solidFill>
            </a:endParaRPr>
          </a:p>
        </p:txBody>
      </p:sp>
      <p:cxnSp>
        <p:nvCxnSpPr>
          <p:cNvPr id="52" name="直線コネクタ 51"/>
          <p:cNvCxnSpPr/>
          <p:nvPr/>
        </p:nvCxnSpPr>
        <p:spPr>
          <a:xfrm>
            <a:off x="474770" y="3630247"/>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475487" y="4088629"/>
            <a:ext cx="505267" cy="276999"/>
          </a:xfrm>
          <a:prstGeom prst="rect">
            <a:avLst/>
          </a:prstGeom>
          <a:noFill/>
        </p:spPr>
        <p:txBody>
          <a:bodyPr wrap="none" rtlCol="0">
            <a:spAutoFit/>
          </a:bodyPr>
          <a:lstStyle/>
          <a:p>
            <a:r>
              <a:rPr kumimoji="1" lang="en-US" altLang="ja-JP" sz="1200" dirty="0" smtClean="0"/>
              <a:t>Yoko</a:t>
            </a:r>
            <a:endParaRPr kumimoji="1" lang="ja-JP" altLang="en-US" sz="1200" dirty="0"/>
          </a:p>
        </p:txBody>
      </p:sp>
      <p:sp>
        <p:nvSpPr>
          <p:cNvPr id="54" name="テキスト ボックス 53"/>
          <p:cNvSpPr txBox="1"/>
          <p:nvPr/>
        </p:nvSpPr>
        <p:spPr>
          <a:xfrm>
            <a:off x="968531" y="4088629"/>
            <a:ext cx="2797185" cy="492443"/>
          </a:xfrm>
          <a:prstGeom prst="rect">
            <a:avLst/>
          </a:prstGeom>
          <a:noFill/>
        </p:spPr>
        <p:txBody>
          <a:bodyPr wrap="square" rtlCol="0">
            <a:spAutoFit/>
          </a:bodyPr>
          <a:lstStyle/>
          <a:p>
            <a:r>
              <a:rPr lang="en-US" altLang="ja-JP" sz="1600" dirty="0">
                <a:solidFill>
                  <a:srgbClr val="000000"/>
                </a:solidFill>
              </a:rPr>
              <a:t>Say to the end</a:t>
            </a:r>
            <a:r>
              <a:rPr lang="en-US" altLang="ja-JP" sz="1600" dirty="0" smtClean="0">
                <a:solidFill>
                  <a:srgbClr val="000000"/>
                </a:solidFill>
              </a:rPr>
              <a:t>! &gt; Taro</a:t>
            </a:r>
            <a:r>
              <a:rPr lang="ja-JP" altLang="en-US" sz="1000" dirty="0" smtClean="0">
                <a:solidFill>
                  <a:schemeClr val="tx1">
                    <a:lumMod val="50000"/>
                    <a:lumOff val="50000"/>
                  </a:schemeClr>
                </a:solidFill>
              </a:rPr>
              <a:t>　</a:t>
            </a:r>
            <a:r>
              <a:rPr lang="en-US" altLang="ja-JP" sz="1000" dirty="0" smtClean="0">
                <a:solidFill>
                  <a:schemeClr val="tx1">
                    <a:lumMod val="50000"/>
                    <a:lumOff val="50000"/>
                  </a:schemeClr>
                </a:solidFill>
              </a:rPr>
              <a:t>(2016-11-14 09:52:00)</a:t>
            </a:r>
            <a:endParaRPr kumimoji="1" lang="ja-JP" altLang="en-US" dirty="0">
              <a:solidFill>
                <a:schemeClr val="tx1">
                  <a:lumMod val="50000"/>
                  <a:lumOff val="50000"/>
                </a:schemeClr>
              </a:solidFill>
            </a:endParaRPr>
          </a:p>
        </p:txBody>
      </p:sp>
      <p:cxnSp>
        <p:nvCxnSpPr>
          <p:cNvPr id="55" name="直線コネクタ 54"/>
          <p:cNvCxnSpPr/>
          <p:nvPr/>
        </p:nvCxnSpPr>
        <p:spPr>
          <a:xfrm>
            <a:off x="485394" y="5484497"/>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6" name="テキスト ボックス 55"/>
          <p:cNvSpPr txBox="1"/>
          <p:nvPr/>
        </p:nvSpPr>
        <p:spPr>
          <a:xfrm>
            <a:off x="170881" y="5548291"/>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⑤</a:t>
            </a:r>
            <a:endParaRPr kumimoji="1" lang="ja-JP" altLang="en-US" sz="700" dirty="0">
              <a:solidFill>
                <a:schemeClr val="bg1"/>
              </a:solidFill>
            </a:endParaRPr>
          </a:p>
        </p:txBody>
      </p:sp>
      <p:sp>
        <p:nvSpPr>
          <p:cNvPr id="57" name="角丸四角形 56"/>
          <p:cNvSpPr/>
          <p:nvPr/>
        </p:nvSpPr>
        <p:spPr>
          <a:xfrm>
            <a:off x="458028" y="1574386"/>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Refresh</a:t>
            </a:r>
            <a:endParaRPr kumimoji="1" lang="ja-JP" altLang="en-US" sz="1200" dirty="0">
              <a:solidFill>
                <a:schemeClr val="tx1"/>
              </a:solidFill>
            </a:endParaRPr>
          </a:p>
        </p:txBody>
      </p:sp>
      <p:sp>
        <p:nvSpPr>
          <p:cNvPr id="58" name="角丸四角形 57"/>
          <p:cNvSpPr/>
          <p:nvPr/>
        </p:nvSpPr>
        <p:spPr>
          <a:xfrm>
            <a:off x="525181" y="5548291"/>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Refresh</a:t>
            </a:r>
            <a:endParaRPr kumimoji="1" lang="ja-JP" altLang="en-US" sz="1200" dirty="0">
              <a:solidFill>
                <a:schemeClr val="tx1"/>
              </a:solidFill>
            </a:endParaRPr>
          </a:p>
        </p:txBody>
      </p:sp>
      <p:sp>
        <p:nvSpPr>
          <p:cNvPr id="59" name="テキスト ボックス 58"/>
          <p:cNvSpPr txBox="1"/>
          <p:nvPr/>
        </p:nvSpPr>
        <p:spPr>
          <a:xfrm>
            <a:off x="221292" y="191084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④</a:t>
            </a:r>
            <a:endParaRPr kumimoji="1" lang="ja-JP" altLang="en-US" sz="700" dirty="0">
              <a:solidFill>
                <a:schemeClr val="bg1"/>
              </a:solidFill>
            </a:endParaRPr>
          </a:p>
        </p:txBody>
      </p:sp>
      <p:sp>
        <p:nvSpPr>
          <p:cNvPr id="60" name="角丸四角形 59"/>
          <p:cNvSpPr/>
          <p:nvPr/>
        </p:nvSpPr>
        <p:spPr>
          <a:xfrm>
            <a:off x="1814545" y="5563645"/>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Close</a:t>
            </a:r>
            <a:endParaRPr kumimoji="1" lang="ja-JP" altLang="en-US" sz="1200" dirty="0">
              <a:solidFill>
                <a:schemeClr val="tx1"/>
              </a:solidFill>
            </a:endParaRPr>
          </a:p>
        </p:txBody>
      </p:sp>
      <p:sp>
        <p:nvSpPr>
          <p:cNvPr id="61" name="テキスト ボックス 60"/>
          <p:cNvSpPr txBox="1"/>
          <p:nvPr/>
        </p:nvSpPr>
        <p:spPr>
          <a:xfrm>
            <a:off x="1574800" y="5520468"/>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⑥</a:t>
            </a:r>
            <a:endParaRPr kumimoji="1" lang="ja-JP" altLang="en-US" sz="700" dirty="0">
              <a:solidFill>
                <a:schemeClr val="bg1"/>
              </a:solidFill>
            </a:endParaRPr>
          </a:p>
        </p:txBody>
      </p:sp>
      <p:pic>
        <p:nvPicPr>
          <p:cNvPr id="62" name="図 61"/>
          <p:cNvPicPr>
            <a:picLocks noChangeAspect="1"/>
          </p:cNvPicPr>
          <p:nvPr/>
        </p:nvPicPr>
        <p:blipFill>
          <a:blip r:embed="rId2">
            <a:clrChange>
              <a:clrFrom>
                <a:srgbClr val="E8F0F5"/>
              </a:clrFrom>
              <a:clrTo>
                <a:srgbClr val="E8F0F5">
                  <a:alpha val="0"/>
                </a:srgbClr>
              </a:clrTo>
            </a:clrChange>
          </a:blip>
          <a:stretch>
            <a:fillRect/>
          </a:stretch>
        </p:blipFill>
        <p:spPr>
          <a:xfrm>
            <a:off x="1000791" y="3231469"/>
            <a:ext cx="448309" cy="432424"/>
          </a:xfrm>
          <a:prstGeom prst="rect">
            <a:avLst/>
          </a:prstGeom>
        </p:spPr>
      </p:pic>
    </p:spTree>
    <p:extLst>
      <p:ext uri="{BB962C8B-B14F-4D97-AF65-F5344CB8AC3E}">
        <p14:creationId xmlns:p14="http://schemas.microsoft.com/office/powerpoint/2010/main" val="319973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発言内容の取り扱い</a:t>
            </a:r>
            <a:endParaRPr kumimoji="1" lang="ja-JP" altLang="en-US"/>
          </a:p>
        </p:txBody>
      </p:sp>
      <p:sp>
        <p:nvSpPr>
          <p:cNvPr id="3" name="コンテンツ プレースホルダー 2"/>
          <p:cNvSpPr>
            <a:spLocks noGrp="1"/>
          </p:cNvSpPr>
          <p:nvPr>
            <p:ph idx="1"/>
          </p:nvPr>
        </p:nvSpPr>
        <p:spPr>
          <a:xfrm>
            <a:off x="118533" y="690250"/>
            <a:ext cx="8890000" cy="5920102"/>
          </a:xfrm>
        </p:spPr>
        <p:txBody>
          <a:bodyPr>
            <a:normAutofit fontScale="70000" lnSpcReduction="20000"/>
          </a:bodyPr>
          <a:lstStyle/>
          <a:p>
            <a:r>
              <a:rPr kumimoji="1" lang="ja-JP" altLang="en-US"/>
              <a:t>書き込み</a:t>
            </a:r>
            <a:endParaRPr kumimoji="1" lang="en-US" altLang="ja-JP"/>
          </a:p>
          <a:p>
            <a:pPr lvl="1"/>
            <a:r>
              <a:rPr lang="ja-JP" altLang="en-US"/>
              <a:t>文字列長は</a:t>
            </a:r>
            <a:r>
              <a:rPr lang="en-US" altLang="ja-JP"/>
              <a:t>1〜255byte</a:t>
            </a:r>
          </a:p>
          <a:p>
            <a:pPr lvl="2"/>
            <a:r>
              <a:rPr kumimoji="1" lang="ja-JP" altLang="en-US"/>
              <a:t>発言が未入力</a:t>
            </a:r>
            <a:r>
              <a:rPr kumimoji="1" lang="en-US" altLang="ja-JP"/>
              <a:t>(0byte)</a:t>
            </a:r>
            <a:r>
              <a:rPr kumimoji="1" lang="ja-JP" altLang="en-US"/>
              <a:t>の場合は書き込み処理を行わない</a:t>
            </a:r>
            <a:endParaRPr kumimoji="1" lang="en-US" altLang="ja-JP"/>
          </a:p>
          <a:p>
            <a:pPr lvl="2"/>
            <a:r>
              <a:rPr kumimoji="1" lang="en-US" altLang="ja-JP"/>
              <a:t>255byte</a:t>
            </a:r>
            <a:r>
              <a:rPr kumimoji="1" lang="ja-JP" altLang="en-US"/>
              <a:t>を</a:t>
            </a:r>
            <a:r>
              <a:rPr kumimoji="1" lang="ja-JP" altLang="en-US" u="sng">
                <a:solidFill>
                  <a:srgbClr val="FF0000"/>
                </a:solidFill>
              </a:rPr>
              <a:t>超える</a:t>
            </a:r>
            <a:r>
              <a:rPr kumimoji="1" lang="ja-JP" altLang="en-US"/>
              <a:t>場合、</a:t>
            </a:r>
            <a:r>
              <a:rPr kumimoji="1" lang="en-US" altLang="ja-JP"/>
              <a:t>256byte</a:t>
            </a:r>
            <a:r>
              <a:rPr kumimoji="1" lang="ja-JP" altLang="en-US" u="sng">
                <a:solidFill>
                  <a:srgbClr val="FF0000"/>
                </a:solidFill>
              </a:rPr>
              <a:t>以降</a:t>
            </a:r>
            <a:r>
              <a:rPr kumimoji="1" lang="ja-JP" altLang="en-US"/>
              <a:t>は削除する</a:t>
            </a:r>
            <a:r>
              <a:rPr lang="en-US" altLang="ja-JP"/>
              <a:t/>
            </a:r>
            <a:br>
              <a:rPr lang="en-US" altLang="ja-JP"/>
            </a:br>
            <a:r>
              <a:rPr lang="en-US" altLang="ja-JP" sz="1400"/>
              <a:t>※</a:t>
            </a:r>
            <a:r>
              <a:rPr lang="ja-JP" altLang="en-US" sz="1400"/>
              <a:t>複数</a:t>
            </a:r>
            <a:r>
              <a:rPr lang="en-US" altLang="ja-JP" sz="1400"/>
              <a:t>byte</a:t>
            </a:r>
            <a:r>
              <a:rPr lang="ja-JP" altLang="en-US" sz="1400"/>
              <a:t>にまたがる文字の取扱に気をつける</a:t>
            </a:r>
            <a:r>
              <a:rPr lang="en-US" altLang="ja-JP" sz="1400"/>
              <a:t>(mb_substr, mb_strlen)</a:t>
            </a:r>
            <a:endParaRPr kumimoji="1" lang="en-US" altLang="ja-JP"/>
          </a:p>
          <a:p>
            <a:r>
              <a:rPr kumimoji="1" lang="ja-JP" altLang="en-US"/>
              <a:t>表示</a:t>
            </a:r>
            <a:endParaRPr kumimoji="1" lang="en-US" altLang="ja-JP"/>
          </a:p>
          <a:p>
            <a:pPr lvl="1"/>
            <a:r>
              <a:rPr kumimoji="1" lang="ja-JP" altLang="en-US"/>
              <a:t>ユーザーが発言中に</a:t>
            </a:r>
            <a:r>
              <a:rPr kumimoji="1" lang="en-US" altLang="ja-JP"/>
              <a:t>HTML</a:t>
            </a:r>
            <a:r>
              <a:rPr lang="ja-JP" altLang="en-US"/>
              <a:t>を含めること</a:t>
            </a:r>
            <a:r>
              <a:rPr kumimoji="1" lang="ja-JP" altLang="en-US"/>
              <a:t>は禁止する</a:t>
            </a:r>
            <a:endParaRPr kumimoji="1" lang="en-US" altLang="ja-JP"/>
          </a:p>
          <a:p>
            <a:pPr lvl="2"/>
            <a:r>
              <a:rPr lang="ja-JP" altLang="en-US"/>
              <a:t>そのため以下のように文字列を置換する</a:t>
            </a:r>
            <a:endParaRPr lang="en-US" altLang="ja-JP"/>
          </a:p>
          <a:p>
            <a:pPr lvl="3"/>
            <a:r>
              <a:rPr lang="en-US" altLang="ja-JP"/>
              <a:t>&lt; → &amp;gt;</a:t>
            </a:r>
          </a:p>
          <a:p>
            <a:pPr lvl="3"/>
            <a:r>
              <a:rPr lang="en-US" altLang="ja-JP"/>
              <a:t>&gt; → &amp;lt;</a:t>
            </a:r>
          </a:p>
          <a:p>
            <a:pPr lvl="3"/>
            <a:r>
              <a:rPr lang="en-US" altLang="ja-JP"/>
              <a:t>" -&gt; &amp;quot;</a:t>
            </a:r>
          </a:p>
          <a:p>
            <a:pPr lvl="2"/>
            <a:r>
              <a:rPr lang="ja-JP" altLang="en-US"/>
              <a:t>例</a:t>
            </a:r>
            <a:r>
              <a:rPr lang="en-US" altLang="ja-JP"/>
              <a:t/>
            </a:r>
            <a:br>
              <a:rPr lang="en-US" altLang="ja-JP"/>
            </a:br>
            <a:r>
              <a:rPr lang="ja-JP" altLang="en-US"/>
              <a:t>　昨日</a:t>
            </a:r>
            <a:r>
              <a:rPr lang="en-US" altLang="ja-JP" u="sng">
                <a:solidFill>
                  <a:srgbClr val="FF0000"/>
                </a:solidFill>
              </a:rPr>
              <a:t>&lt;b&gt;</a:t>
            </a:r>
            <a:r>
              <a:rPr lang="ja-JP" altLang="en-US"/>
              <a:t>お餅</a:t>
            </a:r>
            <a:r>
              <a:rPr lang="en-US" altLang="ja-JP" u="sng">
                <a:solidFill>
                  <a:srgbClr val="FF0000"/>
                </a:solidFill>
              </a:rPr>
              <a:t>&lt;/b&gt;</a:t>
            </a:r>
            <a:r>
              <a:rPr lang="ja-JP" altLang="en-US"/>
              <a:t>食べたんだよ</a:t>
            </a:r>
            <a:r>
              <a:rPr lang="en-US" altLang="ja-JP"/>
              <a:t/>
            </a:r>
            <a:br>
              <a:rPr lang="en-US" altLang="ja-JP"/>
            </a:br>
            <a:r>
              <a:rPr lang="ja-JP" altLang="en-US"/>
              <a:t>　　</a:t>
            </a:r>
            <a:r>
              <a:rPr lang="en-US" altLang="ja-JP"/>
              <a:t>↓</a:t>
            </a:r>
            <a:br>
              <a:rPr lang="en-US" altLang="ja-JP"/>
            </a:br>
            <a:r>
              <a:rPr lang="ja-JP" altLang="en-US"/>
              <a:t>　昨日</a:t>
            </a:r>
            <a:r>
              <a:rPr lang="en-US" altLang="ja-JP" u="sng">
                <a:solidFill>
                  <a:srgbClr val="FF0000"/>
                </a:solidFill>
              </a:rPr>
              <a:t>&amp;lt;b&amp;gt;</a:t>
            </a:r>
            <a:r>
              <a:rPr lang="ja-JP" altLang="en-US"/>
              <a:t>お餅</a:t>
            </a:r>
            <a:r>
              <a:rPr lang="en-US" altLang="ja-JP" u="sng">
                <a:solidFill>
                  <a:srgbClr val="FF0000"/>
                </a:solidFill>
              </a:rPr>
              <a:t>&amp;lt;/b&amp;gt;</a:t>
            </a:r>
            <a:r>
              <a:rPr lang="ja-JP" altLang="en-US"/>
              <a:t>食べたんだよ</a:t>
            </a:r>
            <a:r>
              <a:rPr lang="en-US" altLang="ja-JP"/>
              <a:t/>
            </a:r>
            <a:br>
              <a:rPr lang="en-US" altLang="ja-JP"/>
            </a:br>
            <a:endParaRPr lang="en-US" altLang="ja-JP"/>
          </a:p>
          <a:p>
            <a:pPr lvl="1"/>
            <a:r>
              <a:rPr lang="en-US" altLang="ja-JP"/>
              <a:t>http, https </a:t>
            </a:r>
            <a:r>
              <a:rPr lang="ja-JP" altLang="en-US"/>
              <a:t>から始まる文字列が発言された文字列中にある場合、自動的にリンクをする。</a:t>
            </a:r>
            <a:endParaRPr lang="en-US" altLang="ja-JP"/>
          </a:p>
          <a:p>
            <a:pPr lvl="2"/>
            <a:r>
              <a:rPr lang="ja-JP" altLang="en-US"/>
              <a:t>例</a:t>
            </a:r>
            <a:r>
              <a:rPr lang="en-US" altLang="ja-JP"/>
              <a:t/>
            </a:r>
            <a:br>
              <a:rPr lang="en-US" altLang="ja-JP"/>
            </a:br>
            <a:r>
              <a:rPr lang="ja-JP" altLang="en-US" sz="1500"/>
              <a:t>「グーグルの</a:t>
            </a:r>
            <a:r>
              <a:rPr lang="en-US" altLang="ja-JP" sz="1500"/>
              <a:t>URL</a:t>
            </a:r>
            <a:r>
              <a:rPr lang="ja-JP" altLang="en-US" sz="1500"/>
              <a:t>は</a:t>
            </a:r>
            <a:r>
              <a:rPr lang="en-US" altLang="ja-JP" sz="1500"/>
              <a:t> </a:t>
            </a:r>
            <a:r>
              <a:rPr lang="en-US" altLang="ja-JP" sz="1500" u="sng">
                <a:solidFill>
                  <a:srgbClr val="FF0000"/>
                </a:solidFill>
              </a:rPr>
              <a:t>http://www.google.com/</a:t>
            </a:r>
            <a:r>
              <a:rPr lang="en-US" altLang="ja-JP" sz="1500"/>
              <a:t> </a:t>
            </a:r>
            <a:r>
              <a:rPr lang="ja-JP" altLang="en-US" sz="1500"/>
              <a:t>これ」</a:t>
            </a:r>
            <a:r>
              <a:rPr lang="en-US" altLang="ja-JP" sz="1500"/>
              <a:t/>
            </a:r>
            <a:br>
              <a:rPr lang="en-US" altLang="ja-JP" sz="1500"/>
            </a:br>
            <a:r>
              <a:rPr lang="ja-JP" altLang="en-US" sz="1500"/>
              <a:t>　</a:t>
            </a:r>
            <a:r>
              <a:rPr lang="en-US" altLang="ja-JP" sz="1500"/>
              <a:t>↓</a:t>
            </a:r>
            <a:br>
              <a:rPr lang="en-US" altLang="ja-JP" sz="1500"/>
            </a:br>
            <a:r>
              <a:rPr lang="ja-JP" altLang="en-US" sz="1500"/>
              <a:t>「グーグルの</a:t>
            </a:r>
            <a:r>
              <a:rPr lang="en-US" altLang="ja-JP" sz="1500"/>
              <a:t>URL</a:t>
            </a:r>
            <a:r>
              <a:rPr lang="ja-JP" altLang="en-US" sz="1500"/>
              <a:t>は</a:t>
            </a:r>
            <a:r>
              <a:rPr lang="en-US" altLang="ja-JP" sz="1500"/>
              <a:t> &lt;a href="</a:t>
            </a:r>
            <a:r>
              <a:rPr lang="en-US" altLang="ja-JP" sz="1500" u="sng">
                <a:solidFill>
                  <a:srgbClr val="FF0000"/>
                </a:solidFill>
              </a:rPr>
              <a:t>http://www.google.com/</a:t>
            </a:r>
            <a:r>
              <a:rPr lang="en-US" altLang="ja-JP" sz="1500"/>
              <a:t>"&gt;</a:t>
            </a:r>
            <a:r>
              <a:rPr lang="en-US" altLang="ja-JP" sz="1500" u="sng">
                <a:solidFill>
                  <a:srgbClr val="FF0000"/>
                </a:solidFill>
              </a:rPr>
              <a:t>http://www.google.com</a:t>
            </a:r>
            <a:r>
              <a:rPr lang="en-US" altLang="ja-JP" sz="1500"/>
              <a:t>&lt;/a&gt; </a:t>
            </a:r>
            <a:r>
              <a:rPr lang="ja-JP" altLang="en-US" sz="1500"/>
              <a:t>これ」</a:t>
            </a:r>
            <a:r>
              <a:rPr lang="en-US" altLang="ja-JP" sz="1500"/>
              <a:t/>
            </a:r>
            <a:br>
              <a:rPr lang="en-US" altLang="ja-JP" sz="1500"/>
            </a:br>
            <a:endParaRPr lang="en-US" altLang="ja-JP"/>
          </a:p>
          <a:p>
            <a:pPr lvl="1"/>
            <a:r>
              <a:rPr lang="en-US" altLang="ja-JP"/>
              <a:t>YouTube</a:t>
            </a:r>
            <a:r>
              <a:rPr lang="ja-JP" altLang="en-US"/>
              <a:t>の</a:t>
            </a:r>
            <a:r>
              <a:rPr lang="en-US" altLang="ja-JP"/>
              <a:t>URL</a:t>
            </a:r>
            <a:r>
              <a:rPr lang="ja-JP" altLang="en-US"/>
              <a:t>が入力されている場合は自動的に「プレイヤー」に変換する。</a:t>
            </a:r>
            <a:endParaRPr lang="en-US" altLang="ja-JP"/>
          </a:p>
          <a:p>
            <a:pPr lvl="2"/>
            <a:r>
              <a:rPr lang="ja-JP" altLang="en-US"/>
              <a:t>例</a:t>
            </a:r>
            <a:r>
              <a:rPr lang="en-US" altLang="ja-JP"/>
              <a:t/>
            </a:r>
            <a:br>
              <a:rPr lang="en-US" altLang="ja-JP"/>
            </a:br>
            <a:r>
              <a:rPr lang="en-US" altLang="ja-JP" sz="1500"/>
              <a:t>https://www.youtube.com/watch?v=</a:t>
            </a:r>
            <a:r>
              <a:rPr lang="en-US" altLang="ja-JP" sz="1500" u="sng">
                <a:solidFill>
                  <a:srgbClr val="FF0000"/>
                </a:solidFill>
              </a:rPr>
              <a:t>zrEUVehK6VU</a:t>
            </a:r>
            <a:r>
              <a:rPr lang="en-US" altLang="ja-JP" sz="1500"/>
              <a:t/>
            </a:r>
            <a:br>
              <a:rPr lang="en-US" altLang="ja-JP" sz="1500"/>
            </a:br>
            <a:r>
              <a:rPr lang="ja-JP" altLang="en-US" sz="1500"/>
              <a:t>　</a:t>
            </a:r>
            <a:r>
              <a:rPr lang="en-US" altLang="ja-JP" sz="1500"/>
              <a:t>↓</a:t>
            </a:r>
            <a:br>
              <a:rPr lang="en-US" altLang="ja-JP" sz="1500"/>
            </a:br>
            <a:r>
              <a:rPr lang="en-US" altLang="ja-JP" sz="1500"/>
              <a:t>&lt;iframe width="560" height="315" src="https://www.youtube.com/embed/</a:t>
            </a:r>
            <a:r>
              <a:rPr lang="en-US" altLang="ja-JP" sz="1500" u="sng">
                <a:solidFill>
                  <a:srgbClr val="FF0000"/>
                </a:solidFill>
              </a:rPr>
              <a:t>zrEUVehK6VU</a:t>
            </a:r>
            <a:r>
              <a:rPr lang="en-US" altLang="ja-JP" sz="1500"/>
              <a:t>" frameborder="0" allowfullscreen&gt;&lt;/iframe&gt;</a:t>
            </a:r>
            <a:br>
              <a:rPr lang="en-US" altLang="ja-JP" sz="1500"/>
            </a:br>
            <a:endParaRPr lang="en-US" altLang="ja-JP" sz="1500"/>
          </a:p>
          <a:p>
            <a:r>
              <a:rPr lang="ja-JP" altLang="en-US" sz="2100"/>
              <a:t>スタンプ</a:t>
            </a:r>
            <a:endParaRPr lang="en-US" altLang="ja-JP" sz="2100"/>
          </a:p>
          <a:p>
            <a:pPr lvl="1"/>
            <a:r>
              <a:rPr lang="ja-JP" altLang="en-US" sz="1700"/>
              <a:t>権利上問題がなければどのような画像を使ってもかまわない。</a:t>
            </a:r>
            <a:endParaRPr lang="en-US" altLang="ja-JP" sz="1700"/>
          </a:p>
          <a:p>
            <a:pPr lvl="1"/>
            <a:r>
              <a:rPr lang="ja-JP" altLang="en-US" sz="1800"/>
              <a:t>本ドキュメントでは以下の素材を使用</a:t>
            </a:r>
            <a:r>
              <a:rPr lang="en-US" altLang="ja-JP" sz="1800"/>
              <a:t/>
            </a:r>
            <a:br>
              <a:rPr lang="en-US" altLang="ja-JP" sz="1800"/>
            </a:br>
            <a:r>
              <a:rPr lang="en-US" altLang="ja-JP" sz="1400"/>
              <a:t>https://pixabay.com/photo-35552/</a:t>
            </a:r>
            <a:endParaRPr lang="en-US" altLang="ja-JP" sz="1700"/>
          </a:p>
        </p:txBody>
      </p:sp>
      <p:sp>
        <p:nvSpPr>
          <p:cNvPr id="4" name="日付プレースホルダー 3"/>
          <p:cNvSpPr>
            <a:spLocks noGrp="1"/>
          </p:cNvSpPr>
          <p:nvPr>
            <p:ph type="dt" sz="half" idx="10"/>
          </p:nvPr>
        </p:nvSpPr>
        <p:spPr/>
        <p:txBody>
          <a:bodyPr/>
          <a:lstStyle/>
          <a:p>
            <a:r>
              <a:rPr kumimoji="1" lang="en-US" altLang="ja-JP" smtClean="0"/>
              <a:t>2016/12/19</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8</a:t>
            </a:fld>
            <a:endParaRPr kumimoji="1" lang="ja-JP" altLang="en-US"/>
          </a:p>
        </p:txBody>
      </p:sp>
    </p:spTree>
    <p:extLst>
      <p:ext uri="{BB962C8B-B14F-4D97-AF65-F5344CB8AC3E}">
        <p14:creationId xmlns:p14="http://schemas.microsoft.com/office/powerpoint/2010/main" val="20540302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334</TotalTime>
  <Words>1209</Words>
  <Application>Microsoft Macintosh PowerPoint</Application>
  <PresentationFormat>画面に合わせる (4:3)</PresentationFormat>
  <Paragraphs>314</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ホワイト</vt:lpstr>
      <vt:lpstr>Webチャット 要件定義 Ver 2.0</vt:lpstr>
      <vt:lpstr>データの取扱に関して</vt:lpstr>
      <vt:lpstr>ログイン要件</vt:lpstr>
      <vt:lpstr>画面遷移</vt:lpstr>
      <vt:lpstr>[WC101] ログイン</vt:lpstr>
      <vt:lpstr>[ER001]入力エラー</vt:lpstr>
      <vt:lpstr>[WC201] チャット</vt:lpstr>
      <vt:lpstr>[WC301] 過去ログ</vt:lpstr>
      <vt:lpstr>発言内容の取り扱い</vt:lpstr>
    </vt:vector>
  </TitlesOfParts>
  <Manager/>
  <Company>Makito Katsube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subject/>
  <dc:creator>勝部 麻季人</dc:creator>
  <cp:keywords/>
  <dc:description>katsubemakito@gmail.com_x000d_http://katsubemakito.net/</dc:description>
  <cp:lastModifiedBy>勝部 麻季人</cp:lastModifiedBy>
  <cp:revision>197</cp:revision>
  <cp:lastPrinted>2016-11-09T00:55:02Z</cp:lastPrinted>
  <dcterms:created xsi:type="dcterms:W3CDTF">2013-04-24T07:51:18Z</dcterms:created>
  <dcterms:modified xsi:type="dcterms:W3CDTF">2016-12-13T16:57:43Z</dcterms:modified>
  <cp:category/>
</cp:coreProperties>
</file>