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1AC72A-377C-4A7B-BFB3-B757588EC0FF}">
  <a:tblStyle styleId="{131AC72A-377C-4A7B-BFB3-B757588EC0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37" Type="http://schemas.openxmlformats.org/officeDocument/2006/relationships/font" Target="fonts/MavenPro-bold.fntdata"/><Relationship Id="rId14" Type="http://schemas.openxmlformats.org/officeDocument/2006/relationships/slide" Target="slides/slide8.xml"/><Relationship Id="rId36" Type="http://schemas.openxmlformats.org/officeDocument/2006/relationships/font" Target="fonts/Maven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13212d502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13212d502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13212d5022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13212d502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3212d502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13212d502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13368d18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13368d18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13368d18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13368d18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3212d502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3212d502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13212d5022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13212d5022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13212d502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13212d502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1370636a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1370636a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13212d5022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13212d5022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3212d502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3212d502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1370636a3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1370636a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13212d502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13212d502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3212d502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3212d502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13212d502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13212d502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1370636a3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1370636a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1370636a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1370636a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3212d502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3212d502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3212d502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3212d502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3212d502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3212d502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3212d502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3212d502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13212d502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13212d502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3212d502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3212d502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3212d502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3212d502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rxiv.org/abs/1902.01718" TargetMode="External"/><Relationship Id="rId4" Type="http://schemas.openxmlformats.org/officeDocument/2006/relationships/hyperlink" Target="https://dl.acm.org/doi/pdf/10.1145/3077136.3080721" TargetMode="External"/><Relationship Id="rId5" Type="http://schemas.openxmlformats.org/officeDocument/2006/relationships/hyperlink" Target="https://arxiv.org/abs/1810.0480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BERTserini</a:t>
            </a:r>
            <a:endParaRPr/>
          </a:p>
          <a:p>
            <a:pPr indent="0" lvl="0" marL="0" rtl="0" algn="l">
              <a:spcBef>
                <a:spcPts val="0"/>
              </a:spcBef>
              <a:spcAft>
                <a:spcPts val="0"/>
              </a:spcAft>
              <a:buNone/>
            </a:pPr>
            <a:r>
              <a:rPr lang="en" sz="1800"/>
              <a:t>End-to-end open domain Question</a:t>
            </a:r>
            <a:endParaRPr sz="1800"/>
          </a:p>
          <a:p>
            <a:pPr indent="0" lvl="0" marL="0" rtl="0" algn="l">
              <a:spcBef>
                <a:spcPts val="0"/>
              </a:spcBef>
              <a:spcAft>
                <a:spcPts val="0"/>
              </a:spcAft>
              <a:buNone/>
            </a:pPr>
            <a:r>
              <a:rPr lang="en" sz="1800"/>
              <a:t>Answering</a:t>
            </a:r>
            <a:endParaRPr sz="18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Kowshic Roy ( 1705001)</a:t>
            </a:r>
            <a:endParaRPr/>
          </a:p>
          <a:p>
            <a:pPr indent="0" lvl="0" marL="0" rtl="0" algn="l">
              <a:spcBef>
                <a:spcPts val="0"/>
              </a:spcBef>
              <a:spcAft>
                <a:spcPts val="0"/>
              </a:spcAft>
              <a:buNone/>
            </a:pPr>
            <a:r>
              <a:rPr lang="en"/>
              <a:t>Saem Hasan (1705027)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339" name="Google Shape;33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22"/>
          <p:cNvPicPr preferRelativeResize="0"/>
          <p:nvPr/>
        </p:nvPicPr>
        <p:blipFill>
          <a:blip r:embed="rId3">
            <a:alphaModFix/>
          </a:blip>
          <a:stretch>
            <a:fillRect/>
          </a:stretch>
        </p:blipFill>
        <p:spPr>
          <a:xfrm>
            <a:off x="0" y="1597874"/>
            <a:ext cx="9144001" cy="31972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Score Function</a:t>
            </a:r>
            <a:endParaRPr/>
          </a:p>
        </p:txBody>
      </p:sp>
      <p:sp>
        <p:nvSpPr>
          <p:cNvPr id="346" name="Google Shape;346;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t/>
            </a:r>
            <a:endParaRPr sz="2100"/>
          </a:p>
          <a:p>
            <a:pPr indent="457200" lvl="0" marL="0" rtl="0" algn="l">
              <a:spcBef>
                <a:spcPts val="1200"/>
              </a:spcBef>
              <a:spcAft>
                <a:spcPts val="1200"/>
              </a:spcAft>
              <a:buNone/>
            </a:pPr>
            <a:r>
              <a:rPr lang="en" sz="2100"/>
              <a:t>Score = ( 1 - mu ) * </a:t>
            </a:r>
            <a:r>
              <a:rPr lang="en" sz="2100"/>
              <a:t>S</a:t>
            </a:r>
            <a:r>
              <a:rPr baseline="-25000" lang="en" sz="2100"/>
              <a:t>anserini</a:t>
            </a:r>
            <a:r>
              <a:rPr lang="en" sz="2100"/>
              <a:t>  + mu * S</a:t>
            </a:r>
            <a:r>
              <a:rPr baseline="-25000" lang="en" sz="2100"/>
              <a:t>BERT</a:t>
            </a:r>
            <a:endParaRPr baseline="-25000"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SQuAD : Training Dataset</a:t>
            </a:r>
            <a:endParaRPr/>
          </a:p>
        </p:txBody>
      </p:sp>
      <p:sp>
        <p:nvSpPr>
          <p:cNvPr id="352" name="Google Shape;352;p24"/>
          <p:cNvSpPr txBox="1"/>
          <p:nvPr>
            <p:ph idx="1" type="body"/>
          </p:nvPr>
        </p:nvSpPr>
        <p:spPr>
          <a:xfrm>
            <a:off x="1303800" y="1401875"/>
            <a:ext cx="7030500" cy="312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500">
                <a:solidFill>
                  <a:srgbClr val="292929"/>
                </a:solidFill>
                <a:highlight>
                  <a:srgbClr val="FFFFFF"/>
                </a:highlight>
                <a:latin typeface="Georgia"/>
                <a:ea typeface="Georgia"/>
                <a:cs typeface="Georgia"/>
                <a:sym typeface="Georgia"/>
              </a:rPr>
              <a:t> SQuAD focuses on the task of question answering. It tests a model’s ability to read a passage of text and then answer questions about it.</a:t>
            </a:r>
            <a:endParaRPr sz="1500">
              <a:solidFill>
                <a:srgbClr val="292929"/>
              </a:solidFill>
              <a:highlight>
                <a:srgbClr val="FFFFFF"/>
              </a:highlight>
              <a:latin typeface="Georgia"/>
              <a:ea typeface="Georgia"/>
              <a:cs typeface="Georgia"/>
              <a:sym typeface="Georgia"/>
            </a:endParaRPr>
          </a:p>
          <a:p>
            <a:pPr indent="0" lvl="0" marL="45720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pic>
        <p:nvPicPr>
          <p:cNvPr id="353" name="Google Shape;353;p24"/>
          <p:cNvPicPr preferRelativeResize="0"/>
          <p:nvPr/>
        </p:nvPicPr>
        <p:blipFill>
          <a:blip r:embed="rId3">
            <a:alphaModFix/>
          </a:blip>
          <a:stretch>
            <a:fillRect/>
          </a:stretch>
        </p:blipFill>
        <p:spPr>
          <a:xfrm>
            <a:off x="1883000" y="2106175"/>
            <a:ext cx="6451301" cy="3037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SQuAD : Dataset Analysis</a:t>
            </a:r>
            <a:endParaRPr/>
          </a:p>
        </p:txBody>
      </p:sp>
      <p:sp>
        <p:nvSpPr>
          <p:cNvPr id="359" name="Google Shape;359;p25"/>
          <p:cNvSpPr txBox="1"/>
          <p:nvPr>
            <p:ph idx="1" type="body"/>
          </p:nvPr>
        </p:nvSpPr>
        <p:spPr>
          <a:xfrm>
            <a:off x="1303800" y="1401875"/>
            <a:ext cx="7030500" cy="259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292929"/>
                </a:solidFill>
                <a:highlight>
                  <a:srgbClr val="FFFFFF"/>
                </a:highlight>
                <a:latin typeface="Georgia"/>
                <a:ea typeface="Georgia"/>
                <a:cs typeface="Georgia"/>
                <a:sym typeface="Georgia"/>
              </a:rPr>
              <a:t> The creators explored three areas:</a:t>
            </a:r>
            <a:endParaRPr sz="1700">
              <a:solidFill>
                <a:srgbClr val="292929"/>
              </a:solidFill>
              <a:highlight>
                <a:srgbClr val="FFFFFF"/>
              </a:highlight>
              <a:latin typeface="Georgia"/>
              <a:ea typeface="Georgia"/>
              <a:cs typeface="Georgia"/>
              <a:sym typeface="Georgia"/>
            </a:endParaRPr>
          </a:p>
          <a:p>
            <a:pPr indent="-323850" lvl="0" marL="457200" rtl="0" algn="l">
              <a:spcBef>
                <a:spcPts val="120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Categories of answers: </a:t>
            </a:r>
            <a:r>
              <a:rPr lang="en" sz="1200">
                <a:solidFill>
                  <a:srgbClr val="292929"/>
                </a:solidFill>
                <a:highlight>
                  <a:srgbClr val="FFFFFF"/>
                </a:highlight>
                <a:latin typeface="Georgia"/>
                <a:ea typeface="Georgia"/>
                <a:cs typeface="Georgia"/>
                <a:sym typeface="Georgia"/>
              </a:rPr>
              <a:t>Each answer was partitioned into one of the following categories: “date”, “other numeric”, “person”, “location”, “other entity”, “common noun phrase”, “adjective phrase”, “verb phrase”, “clause”, and “other”.</a:t>
            </a:r>
            <a:endParaRPr b="1" sz="12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Reasoning required: </a:t>
            </a:r>
            <a:r>
              <a:rPr lang="en" sz="1200">
                <a:solidFill>
                  <a:srgbClr val="292929"/>
                </a:solidFill>
                <a:highlight>
                  <a:srgbClr val="FFFFFF"/>
                </a:highlight>
                <a:latin typeface="Georgia"/>
                <a:ea typeface="Georgia"/>
                <a:cs typeface="Georgia"/>
                <a:sym typeface="Georgia"/>
              </a:rPr>
              <a:t>The creators sampled questions from the development set and manually labeled questions into different categories of reasoning required to answer them.</a:t>
            </a:r>
            <a:endParaRPr b="1" sz="12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Syntactic divergence: </a:t>
            </a:r>
            <a:r>
              <a:rPr lang="en" sz="1200">
                <a:solidFill>
                  <a:srgbClr val="292929"/>
                </a:solidFill>
                <a:highlight>
                  <a:srgbClr val="FFFFFF"/>
                </a:highlight>
                <a:latin typeface="Georgia"/>
                <a:ea typeface="Georgia"/>
                <a:cs typeface="Georgia"/>
                <a:sym typeface="Georgia"/>
              </a:rPr>
              <a:t>The creators measured the syntactic divergence between a question and the sentence containing the answer in order to measure the difficulty of a question.</a:t>
            </a:r>
            <a:endParaRPr b="1" sz="12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SQuAD</a:t>
            </a:r>
            <a:endParaRPr/>
          </a:p>
        </p:txBody>
      </p:sp>
      <p:sp>
        <p:nvSpPr>
          <p:cNvPr id="365" name="Google Shape;365;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292929"/>
                </a:solidFill>
                <a:highlight>
                  <a:srgbClr val="FFFFFF"/>
                </a:highlight>
                <a:latin typeface="Georgia"/>
                <a:ea typeface="Georgia"/>
                <a:cs typeface="Georgia"/>
                <a:sym typeface="Georgia"/>
              </a:rPr>
              <a:t>What makes SQuAD so good?</a:t>
            </a:r>
            <a:endParaRPr b="1" sz="1700">
              <a:solidFill>
                <a:srgbClr val="292929"/>
              </a:solidFill>
              <a:highlight>
                <a:srgbClr val="FFFFFF"/>
              </a:highlight>
              <a:latin typeface="Georgia"/>
              <a:ea typeface="Georgia"/>
              <a:cs typeface="Georgia"/>
              <a:sym typeface="Georgia"/>
            </a:endParaRPr>
          </a:p>
          <a:p>
            <a:pPr indent="-323850" lvl="0" marL="457200" rtl="0" algn="l">
              <a:spcBef>
                <a:spcPts val="120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SQuAD is big.</a:t>
            </a:r>
            <a:r>
              <a:rPr lang="en" sz="1500">
                <a:solidFill>
                  <a:srgbClr val="292929"/>
                </a:solidFill>
                <a:highlight>
                  <a:srgbClr val="FFFFFF"/>
                </a:highlight>
                <a:latin typeface="Georgia"/>
                <a:ea typeface="Georgia"/>
                <a:cs typeface="Georgia"/>
                <a:sym typeface="Georgia"/>
              </a:rPr>
              <a:t>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SQuAD is challenging.</a:t>
            </a:r>
            <a:endParaRPr b="1"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SQuAD requires reasoning.</a:t>
            </a:r>
            <a:r>
              <a:rPr lang="en" sz="1500">
                <a:solidFill>
                  <a:srgbClr val="292929"/>
                </a:solidFill>
                <a:highlight>
                  <a:srgbClr val="FFFFFF"/>
                </a:highlight>
                <a:latin typeface="Georgia"/>
                <a:ea typeface="Georgia"/>
                <a:cs typeface="Georgia"/>
                <a:sym typeface="Georgia"/>
              </a:rPr>
              <a:t> </a:t>
            </a:r>
            <a:endParaRPr b="1"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Runtime Configuration</a:t>
            </a:r>
            <a:endParaRPr/>
          </a:p>
        </p:txBody>
      </p:sp>
      <p:sp>
        <p:nvSpPr>
          <p:cNvPr id="371" name="Google Shape;371;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Google provided free Colab runtime. </a:t>
            </a:r>
            <a:endParaRPr/>
          </a:p>
          <a:p>
            <a:pPr indent="-298450" lvl="1" marL="914400" rtl="0" algn="l">
              <a:spcBef>
                <a:spcPts val="0"/>
              </a:spcBef>
              <a:spcAft>
                <a:spcPts val="0"/>
              </a:spcAft>
              <a:buSzPts val="1100"/>
              <a:buChar char="○"/>
            </a:pPr>
            <a:r>
              <a:rPr lang="en"/>
              <a:t>12.7 GB Ram</a:t>
            </a:r>
            <a:endParaRPr/>
          </a:p>
          <a:p>
            <a:pPr indent="-298450" lvl="1" marL="914400" rtl="0" algn="l">
              <a:spcBef>
                <a:spcPts val="0"/>
              </a:spcBef>
              <a:spcAft>
                <a:spcPts val="0"/>
              </a:spcAft>
              <a:buSzPts val="1100"/>
              <a:buChar char="○"/>
            </a:pPr>
            <a:r>
              <a:rPr lang="en"/>
              <a:t>80 GB Hard disk</a:t>
            </a:r>
            <a:endParaRPr/>
          </a:p>
          <a:p>
            <a:pPr indent="-298450" lvl="1" marL="914400" rtl="0" algn="l">
              <a:spcBef>
                <a:spcPts val="0"/>
              </a:spcBef>
              <a:spcAft>
                <a:spcPts val="0"/>
              </a:spcAft>
              <a:buSzPts val="1100"/>
              <a:buChar char="○"/>
            </a:pPr>
            <a:r>
              <a:rPr lang="en"/>
              <a:t>16 GB GPU</a:t>
            </a:r>
            <a:endParaRPr/>
          </a:p>
          <a:p>
            <a:pPr indent="0" lvl="0" marL="0" rtl="0" algn="l">
              <a:spcBef>
                <a:spcPts val="1200"/>
              </a:spcBef>
              <a:spcAft>
                <a:spcPts val="0"/>
              </a:spcAft>
              <a:buNone/>
            </a:pPr>
            <a:r>
              <a:rPr lang="en"/>
              <a:t>	</a:t>
            </a:r>
            <a:endParaRPr/>
          </a:p>
          <a:p>
            <a:pPr indent="-311150" lvl="0" marL="457200" rtl="0" algn="l">
              <a:spcBef>
                <a:spcPts val="1200"/>
              </a:spcBef>
              <a:spcAft>
                <a:spcPts val="0"/>
              </a:spcAft>
              <a:buSzPts val="1300"/>
              <a:buChar char="●"/>
            </a:pPr>
            <a:r>
              <a:rPr lang="en"/>
              <a:t>Each epoch needs </a:t>
            </a:r>
            <a:r>
              <a:rPr lang="en"/>
              <a:t>around 70 minutes.</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Demo Results </a:t>
            </a:r>
            <a:endParaRPr/>
          </a:p>
        </p:txBody>
      </p:sp>
      <p:sp>
        <p:nvSpPr>
          <p:cNvPr id="377" name="Google Shape;377;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28"/>
          <p:cNvPicPr preferRelativeResize="0"/>
          <p:nvPr/>
        </p:nvPicPr>
        <p:blipFill>
          <a:blip r:embed="rId3">
            <a:alphaModFix/>
          </a:blip>
          <a:stretch>
            <a:fillRect/>
          </a:stretch>
        </p:blipFill>
        <p:spPr>
          <a:xfrm>
            <a:off x="0" y="1713672"/>
            <a:ext cx="9144000" cy="30326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Demo Results </a:t>
            </a:r>
            <a:endParaRPr/>
          </a:p>
        </p:txBody>
      </p:sp>
      <p:sp>
        <p:nvSpPr>
          <p:cNvPr id="384" name="Google Shape;38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5" name="Google Shape;385;p29"/>
          <p:cNvPicPr preferRelativeResize="0"/>
          <p:nvPr/>
        </p:nvPicPr>
        <p:blipFill>
          <a:blip r:embed="rId3">
            <a:alphaModFix/>
          </a:blip>
          <a:stretch>
            <a:fillRect/>
          </a:stretch>
        </p:blipFill>
        <p:spPr>
          <a:xfrm>
            <a:off x="0" y="373748"/>
            <a:ext cx="9144000" cy="43960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Demo Results </a:t>
            </a:r>
            <a:endParaRPr/>
          </a:p>
        </p:txBody>
      </p:sp>
      <p:sp>
        <p:nvSpPr>
          <p:cNvPr id="391" name="Google Shape;391;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30"/>
          <p:cNvPicPr preferRelativeResize="0"/>
          <p:nvPr/>
        </p:nvPicPr>
        <p:blipFill>
          <a:blip r:embed="rId3">
            <a:alphaModFix/>
          </a:blip>
          <a:stretch>
            <a:fillRect/>
          </a:stretch>
        </p:blipFill>
        <p:spPr>
          <a:xfrm>
            <a:off x="0" y="598563"/>
            <a:ext cx="9144001" cy="379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Demo Results </a:t>
            </a:r>
            <a:endParaRPr/>
          </a:p>
        </p:txBody>
      </p:sp>
      <p:sp>
        <p:nvSpPr>
          <p:cNvPr id="398" name="Google Shape;39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9" name="Google Shape;399;p31"/>
          <p:cNvPicPr preferRelativeResize="0"/>
          <p:nvPr/>
        </p:nvPicPr>
        <p:blipFill>
          <a:blip r:embed="rId3">
            <a:alphaModFix/>
          </a:blip>
          <a:stretch>
            <a:fillRect/>
          </a:stretch>
        </p:blipFill>
        <p:spPr>
          <a:xfrm>
            <a:off x="0" y="1943582"/>
            <a:ext cx="9144000" cy="2128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Domain Question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Cannot be answered with a simple ‘yes’ or ‘no’.</a:t>
            </a:r>
            <a:endParaRPr/>
          </a:p>
          <a:p>
            <a:pPr indent="-311150" lvl="0" marL="457200" rtl="0" algn="l">
              <a:spcBef>
                <a:spcPts val="0"/>
              </a:spcBef>
              <a:spcAft>
                <a:spcPts val="0"/>
              </a:spcAft>
              <a:buSzPts val="1300"/>
              <a:buChar char="-"/>
            </a:pPr>
            <a:r>
              <a:rPr lang="en"/>
              <a:t>No context provided. </a:t>
            </a:r>
            <a:endParaRPr/>
          </a:p>
          <a:p>
            <a:pPr indent="-311150" lvl="0" marL="457200" rtl="0" algn="l">
              <a:spcBef>
                <a:spcPts val="0"/>
              </a:spcBef>
              <a:spcAft>
                <a:spcPts val="0"/>
              </a:spcAft>
              <a:buSzPts val="1300"/>
              <a:buChar char="-"/>
            </a:pPr>
            <a:r>
              <a:rPr lang="en"/>
              <a:t>Example: </a:t>
            </a:r>
            <a:endParaRPr/>
          </a:p>
          <a:p>
            <a:pPr indent="-298450" lvl="1" marL="914400" rtl="0" algn="l">
              <a:spcBef>
                <a:spcPts val="0"/>
              </a:spcBef>
              <a:spcAft>
                <a:spcPts val="0"/>
              </a:spcAft>
              <a:buSzPts val="1100"/>
              <a:buChar char="-"/>
            </a:pPr>
            <a:r>
              <a:rPr lang="en"/>
              <a:t>What is the victory Day of Bangladesh?</a:t>
            </a:r>
            <a:endParaRPr/>
          </a:p>
          <a:p>
            <a:pPr indent="-298450" lvl="1" marL="914400" rtl="0" algn="l">
              <a:spcBef>
                <a:spcPts val="0"/>
              </a:spcBef>
              <a:spcAft>
                <a:spcPts val="0"/>
              </a:spcAft>
              <a:buSzPts val="1100"/>
              <a:buChar char="-"/>
            </a:pPr>
            <a:r>
              <a:rPr lang="en"/>
              <a:t>Who is the winner of 2014 FIFA Men’s world cup ? </a:t>
            </a:r>
            <a:endParaRPr/>
          </a:p>
          <a:p>
            <a:pPr indent="-298450" lvl="1" marL="914400" rtl="0" algn="l">
              <a:spcBef>
                <a:spcPts val="0"/>
              </a:spcBef>
              <a:spcAft>
                <a:spcPts val="0"/>
              </a:spcAft>
              <a:buSzPts val="1100"/>
              <a:buChar char="-"/>
            </a:pPr>
            <a:r>
              <a:rPr lang="en"/>
              <a:t>What is the capital of Oklahoma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Demo Results </a:t>
            </a:r>
            <a:endParaRPr/>
          </a:p>
        </p:txBody>
      </p:sp>
      <p:sp>
        <p:nvSpPr>
          <p:cNvPr id="405" name="Google Shape;405;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6" name="Google Shape;406;p32"/>
          <p:cNvPicPr preferRelativeResize="0"/>
          <p:nvPr/>
        </p:nvPicPr>
        <p:blipFill>
          <a:blip r:embed="rId3">
            <a:alphaModFix/>
          </a:blip>
          <a:stretch>
            <a:fillRect/>
          </a:stretch>
        </p:blipFill>
        <p:spPr>
          <a:xfrm>
            <a:off x="0" y="1771650"/>
            <a:ext cx="9144000" cy="190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Report</a:t>
            </a:r>
            <a:endParaRPr/>
          </a:p>
        </p:txBody>
      </p:sp>
      <p:sp>
        <p:nvSpPr>
          <p:cNvPr id="412" name="Google Shape;412;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On validation set, ( in random 1000 data point)</a:t>
            </a:r>
            <a:endParaRPr sz="1600"/>
          </a:p>
        </p:txBody>
      </p:sp>
      <p:graphicFrame>
        <p:nvGraphicFramePr>
          <p:cNvPr id="413" name="Google Shape;413;p33"/>
          <p:cNvGraphicFramePr/>
          <p:nvPr/>
        </p:nvGraphicFramePr>
        <p:xfrm>
          <a:off x="1199550" y="2747800"/>
          <a:ext cx="3000000" cy="3000000"/>
        </p:xfrm>
        <a:graphic>
          <a:graphicData uri="http://schemas.openxmlformats.org/drawingml/2006/table">
            <a:tbl>
              <a:tblPr>
                <a:noFill/>
                <a:tableStyleId>{131AC72A-377C-4A7B-BFB3-B757588EC0FF}</a:tableStyleId>
              </a:tblPr>
              <a:tblGrid>
                <a:gridCol w="2413000"/>
                <a:gridCol w="2413000"/>
                <a:gridCol w="2413000"/>
              </a:tblGrid>
              <a:tr h="465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Exact Matching Score </a:t>
                      </a:r>
                      <a:endParaRPr/>
                    </a:p>
                  </a:txBody>
                  <a:tcPr marT="91425" marB="91425" marR="91425" marL="91425"/>
                </a:tc>
                <a:tc>
                  <a:txBody>
                    <a:bodyPr/>
                    <a:lstStyle/>
                    <a:p>
                      <a:pPr indent="0" lvl="0" marL="0" rtl="0" algn="ctr">
                        <a:spcBef>
                          <a:spcPts val="0"/>
                        </a:spcBef>
                        <a:spcAft>
                          <a:spcPts val="0"/>
                        </a:spcAft>
                        <a:buNone/>
                      </a:pPr>
                      <a:r>
                        <a:rPr lang="en"/>
                        <a:t>F1 score</a:t>
                      </a:r>
                      <a:endParaRPr/>
                    </a:p>
                  </a:txBody>
                  <a:tcPr marT="91425" marB="91425" marR="91425" marL="91425"/>
                </a:tc>
              </a:tr>
              <a:tr h="381000">
                <a:tc>
                  <a:txBody>
                    <a:bodyPr/>
                    <a:lstStyle/>
                    <a:p>
                      <a:pPr indent="0" lvl="0" marL="0" rtl="0" algn="l">
                        <a:spcBef>
                          <a:spcPts val="0"/>
                        </a:spcBef>
                        <a:spcAft>
                          <a:spcPts val="0"/>
                        </a:spcAft>
                        <a:buNone/>
                      </a:pPr>
                      <a:r>
                        <a:rPr lang="en"/>
                        <a:t>BERT with Validation Context</a:t>
                      </a:r>
                      <a:endParaRPr/>
                    </a:p>
                  </a:txBody>
                  <a:tcPr marT="91425" marB="91425" marR="91425" marL="91425"/>
                </a:tc>
                <a:tc>
                  <a:txBody>
                    <a:bodyPr/>
                    <a:lstStyle/>
                    <a:p>
                      <a:pPr indent="0" lvl="0" marL="0" rtl="0" algn="ctr">
                        <a:spcBef>
                          <a:spcPts val="0"/>
                        </a:spcBef>
                        <a:spcAft>
                          <a:spcPts val="0"/>
                        </a:spcAft>
                        <a:buNone/>
                      </a:pPr>
                      <a:r>
                        <a:rPr b="1" lang="en" sz="1800">
                          <a:solidFill>
                            <a:srgbClr val="212121"/>
                          </a:solidFill>
                          <a:highlight>
                            <a:srgbClr val="FFFFFF"/>
                          </a:highlight>
                        </a:rPr>
                        <a:t>77.0</a:t>
                      </a:r>
                      <a:endParaRPr b="1" sz="1800"/>
                    </a:p>
                  </a:txBody>
                  <a:tcPr marT="91425" marB="91425" marR="91425" marL="91425" anchor="ctr"/>
                </a:tc>
                <a:tc>
                  <a:txBody>
                    <a:bodyPr/>
                    <a:lstStyle/>
                    <a:p>
                      <a:pPr indent="0" lvl="0" marL="0" rtl="0" algn="ctr">
                        <a:spcBef>
                          <a:spcPts val="0"/>
                        </a:spcBef>
                        <a:spcAft>
                          <a:spcPts val="0"/>
                        </a:spcAft>
                        <a:buNone/>
                      </a:pPr>
                      <a:r>
                        <a:rPr b="1" lang="en" sz="1800">
                          <a:solidFill>
                            <a:srgbClr val="212121"/>
                          </a:solidFill>
                          <a:highlight>
                            <a:srgbClr val="FFFFFF"/>
                          </a:highlight>
                        </a:rPr>
                        <a:t>85.34</a:t>
                      </a:r>
                      <a:endParaRPr b="1" sz="1800"/>
                    </a:p>
                  </a:txBody>
                  <a:tcPr marT="91425" marB="91425" marR="91425" marL="91425" anchor="ctr"/>
                </a:tc>
              </a:tr>
              <a:tr h="381000">
                <a:tc>
                  <a:txBody>
                    <a:bodyPr/>
                    <a:lstStyle/>
                    <a:p>
                      <a:pPr indent="0" lvl="0" marL="0" rtl="0" algn="l">
                        <a:spcBef>
                          <a:spcPts val="0"/>
                        </a:spcBef>
                        <a:spcAft>
                          <a:spcPts val="0"/>
                        </a:spcAft>
                        <a:buNone/>
                      </a:pPr>
                      <a:r>
                        <a:rPr lang="en"/>
                        <a:t>BERT with Pyserini provided Context</a:t>
                      </a:r>
                      <a:endParaRPr/>
                    </a:p>
                  </a:txBody>
                  <a:tcPr marT="91425" marB="91425" marR="91425" marL="91425"/>
                </a:tc>
                <a:tc>
                  <a:txBody>
                    <a:bodyPr/>
                    <a:lstStyle/>
                    <a:p>
                      <a:pPr indent="0" lvl="0" marL="0" rtl="0" algn="ctr">
                        <a:spcBef>
                          <a:spcPts val="0"/>
                        </a:spcBef>
                        <a:spcAft>
                          <a:spcPts val="0"/>
                        </a:spcAft>
                        <a:buNone/>
                      </a:pPr>
                      <a:r>
                        <a:rPr b="1" lang="en" sz="1800">
                          <a:solidFill>
                            <a:srgbClr val="212121"/>
                          </a:solidFill>
                          <a:highlight>
                            <a:srgbClr val="FFFFFF"/>
                          </a:highlight>
                        </a:rPr>
                        <a:t>5.89</a:t>
                      </a:r>
                      <a:endParaRPr b="1" sz="1800"/>
                    </a:p>
                  </a:txBody>
                  <a:tcPr marT="91425" marB="91425" marR="91425" marL="91425" anchor="ctr"/>
                </a:tc>
                <a:tc>
                  <a:txBody>
                    <a:bodyPr/>
                    <a:lstStyle/>
                    <a:p>
                      <a:pPr indent="0" lvl="0" marL="0" rtl="0" algn="ctr">
                        <a:spcBef>
                          <a:spcPts val="0"/>
                        </a:spcBef>
                        <a:spcAft>
                          <a:spcPts val="0"/>
                        </a:spcAft>
                        <a:buNone/>
                      </a:pPr>
                      <a:r>
                        <a:rPr b="1" lang="en" sz="1800">
                          <a:solidFill>
                            <a:srgbClr val="212121"/>
                          </a:solidFill>
                          <a:highlight>
                            <a:srgbClr val="FFFFFF"/>
                          </a:highlight>
                        </a:rPr>
                        <a:t>10.42</a:t>
                      </a:r>
                      <a:endParaRPr b="1" sz="1800"/>
                    </a:p>
                  </a:txBody>
                  <a:tcPr marT="91425" marB="91425" marR="91425" marL="91425"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r>
              <a:rPr lang="en"/>
              <a:t> of State-of-the-art method</a:t>
            </a:r>
            <a:endParaRPr/>
          </a:p>
        </p:txBody>
      </p:sp>
      <p:sp>
        <p:nvSpPr>
          <p:cNvPr id="419" name="Google Shape;419;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Chat GPT</a:t>
            </a:r>
            <a:endParaRPr/>
          </a:p>
          <a:p>
            <a:pPr indent="-311150" lvl="0" marL="457200" rtl="0" algn="l">
              <a:spcBef>
                <a:spcPts val="0"/>
              </a:spcBef>
              <a:spcAft>
                <a:spcPts val="0"/>
              </a:spcAft>
              <a:buSzPts val="1300"/>
              <a:buChar char="●"/>
            </a:pPr>
            <a:r>
              <a:rPr lang="en"/>
              <a:t>We are nowhere near chatGPT.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t>
            </a:r>
            <a:endParaRPr/>
          </a:p>
        </p:txBody>
      </p:sp>
      <p:sp>
        <p:nvSpPr>
          <p:cNvPr id="425" name="Google Shape;425;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Google Colab hardly provided GPU runtime. </a:t>
            </a:r>
            <a:endParaRPr/>
          </a:p>
          <a:p>
            <a:pPr indent="-311150" lvl="0" marL="457200" rtl="0" algn="l">
              <a:spcBef>
                <a:spcPts val="0"/>
              </a:spcBef>
              <a:spcAft>
                <a:spcPts val="0"/>
              </a:spcAft>
              <a:buSzPts val="1300"/>
              <a:buAutoNum type="arabicPeriod"/>
            </a:pPr>
            <a:r>
              <a:rPr lang="en"/>
              <a:t>Often time the runtime was disconnected. </a:t>
            </a:r>
            <a:endParaRPr/>
          </a:p>
          <a:p>
            <a:pPr indent="-311150" lvl="0" marL="457200" rtl="0" algn="l">
              <a:spcBef>
                <a:spcPts val="0"/>
              </a:spcBef>
              <a:spcAft>
                <a:spcPts val="0"/>
              </a:spcAft>
              <a:buSzPts val="1300"/>
              <a:buAutoNum type="arabicPeriod"/>
            </a:pPr>
            <a:r>
              <a:rPr lang="en"/>
              <a:t>Anserini index for wikipedia is of 17GB.  </a:t>
            </a:r>
            <a:endParaRPr/>
          </a:p>
          <a:p>
            <a:pPr indent="-311150" lvl="0" marL="457200" rtl="0" algn="l">
              <a:spcBef>
                <a:spcPts val="0"/>
              </a:spcBef>
              <a:spcAft>
                <a:spcPts val="0"/>
              </a:spcAft>
              <a:buSzPts val="1300"/>
              <a:buAutoNum type="arabicPeriod"/>
            </a:pPr>
            <a:r>
              <a:rPr lang="en"/>
              <a:t>Pretrained model was used in place of distile-BERT.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431" name="Google Shape;431;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Paper of bertserini. </a:t>
            </a:r>
            <a:r>
              <a:rPr lang="en" u="sng">
                <a:solidFill>
                  <a:schemeClr val="hlink"/>
                </a:solidFill>
                <a:hlinkClick r:id="rId3"/>
              </a:rPr>
              <a:t>https://arxiv.org/abs/1902.01718</a:t>
            </a:r>
            <a:endParaRPr/>
          </a:p>
          <a:p>
            <a:pPr indent="-311150" lvl="0" marL="457200" rtl="0" algn="l">
              <a:spcBef>
                <a:spcPts val="0"/>
              </a:spcBef>
              <a:spcAft>
                <a:spcPts val="0"/>
              </a:spcAft>
              <a:buSzPts val="1300"/>
              <a:buAutoNum type="arabicPeriod"/>
            </a:pPr>
            <a:r>
              <a:rPr lang="en"/>
              <a:t>Paper of Anserini. </a:t>
            </a:r>
            <a:r>
              <a:rPr lang="en" u="sng">
                <a:solidFill>
                  <a:schemeClr val="hlink"/>
                </a:solidFill>
                <a:hlinkClick r:id="rId4"/>
              </a:rPr>
              <a:t>https://dl.acm.org/doi/pdf/10.1145/3077136.3080721</a:t>
            </a:r>
            <a:endParaRPr/>
          </a:p>
          <a:p>
            <a:pPr indent="-311150" lvl="0" marL="457200" rtl="0" algn="l">
              <a:spcBef>
                <a:spcPts val="0"/>
              </a:spcBef>
              <a:spcAft>
                <a:spcPts val="0"/>
              </a:spcAft>
              <a:buSzPts val="1300"/>
              <a:buAutoNum type="arabicPeriod"/>
            </a:pPr>
            <a:r>
              <a:rPr lang="en"/>
              <a:t>Paper of BERT. </a:t>
            </a:r>
            <a:r>
              <a:rPr lang="en" u="sng">
                <a:solidFill>
                  <a:schemeClr val="hlink"/>
                </a:solidFill>
                <a:hlinkClick r:id="rId5"/>
              </a:rPr>
              <a:t>https://arxiv.org/abs/1810.04805</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37" name="Google Shape;437;p37"/>
          <p:cNvSpPr txBox="1"/>
          <p:nvPr>
            <p:ph idx="1" type="body"/>
          </p:nvPr>
        </p:nvSpPr>
        <p:spPr>
          <a:xfrm>
            <a:off x="1303800" y="1990050"/>
            <a:ext cx="7030500" cy="254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Answering Task</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types of task. Given a context and a question, </a:t>
            </a:r>
            <a:endParaRPr/>
          </a:p>
          <a:p>
            <a:pPr indent="-311150" lvl="0" marL="457200" rtl="0" algn="l">
              <a:spcBef>
                <a:spcPts val="1200"/>
              </a:spcBef>
              <a:spcAft>
                <a:spcPts val="0"/>
              </a:spcAft>
              <a:buSzPts val="1300"/>
              <a:buChar char="-"/>
            </a:pPr>
            <a:r>
              <a:rPr lang="en"/>
              <a:t>Extractive : Extracting answer. </a:t>
            </a:r>
            <a:endParaRPr/>
          </a:p>
          <a:p>
            <a:pPr indent="-311150" lvl="0" marL="457200" rtl="0" algn="l">
              <a:spcBef>
                <a:spcPts val="0"/>
              </a:spcBef>
              <a:spcAft>
                <a:spcPts val="0"/>
              </a:spcAft>
              <a:buSzPts val="1300"/>
              <a:buChar char="-"/>
            </a:pPr>
            <a:r>
              <a:rPr lang="en"/>
              <a:t>Abstractive : Generating an answer.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 For question answering</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763192" y="1167475"/>
            <a:ext cx="7124933" cy="4007775"/>
          </a:xfrm>
          <a:prstGeom prst="rect">
            <a:avLst/>
          </a:prstGeom>
          <a:noFill/>
          <a:ln>
            <a:noFill/>
          </a:ln>
        </p:spPr>
      </p:pic>
      <p:sp>
        <p:nvSpPr>
          <p:cNvPr id="298" name="Google Shape;298;p16"/>
          <p:cNvSpPr/>
          <p:nvPr/>
        </p:nvSpPr>
        <p:spPr>
          <a:xfrm>
            <a:off x="4275700" y="1270000"/>
            <a:ext cx="2970300" cy="12099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txBox="1"/>
          <p:nvPr/>
        </p:nvSpPr>
        <p:spPr>
          <a:xfrm>
            <a:off x="4896550" y="1495775"/>
            <a:ext cx="1778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Nunito"/>
                <a:ea typeface="Nunito"/>
                <a:cs typeface="Nunito"/>
                <a:sym typeface="Nunito"/>
              </a:rPr>
              <a:t>Where is our Context ?</a:t>
            </a:r>
            <a:endParaRPr>
              <a:solidFill>
                <a:srgbClr val="FF0000"/>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Anserini</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600"/>
              <a:t>Information Retrieval Toolkit.</a:t>
            </a:r>
            <a:endParaRPr sz="1600"/>
          </a:p>
          <a:p>
            <a:pPr indent="-330200" lvl="0" marL="457200" rtl="0" algn="l">
              <a:spcBef>
                <a:spcPts val="0"/>
              </a:spcBef>
              <a:spcAft>
                <a:spcPts val="0"/>
              </a:spcAft>
              <a:buSzPts val="1600"/>
              <a:buChar char="-"/>
            </a:pPr>
            <a:r>
              <a:rPr lang="en" sz="1600"/>
              <a:t>Large corpus of documents to search from.</a:t>
            </a:r>
            <a:endParaRPr sz="1600"/>
          </a:p>
          <a:p>
            <a:pPr indent="-330200" lvl="0" marL="457200" rtl="0" algn="l">
              <a:spcBef>
                <a:spcPts val="0"/>
              </a:spcBef>
              <a:spcAft>
                <a:spcPts val="0"/>
              </a:spcAft>
              <a:buSzPts val="1600"/>
              <a:buChar char="-"/>
            </a:pPr>
            <a:r>
              <a:rPr lang="en" sz="1600"/>
              <a:t>Wikipedia english paragraphs.</a:t>
            </a:r>
            <a:endParaRPr sz="1600"/>
          </a:p>
        </p:txBody>
      </p:sp>
      <p:pic>
        <p:nvPicPr>
          <p:cNvPr id="306" name="Google Shape;306;p17"/>
          <p:cNvPicPr preferRelativeResize="0"/>
          <p:nvPr/>
        </p:nvPicPr>
        <p:blipFill>
          <a:blip r:embed="rId3">
            <a:alphaModFix/>
          </a:blip>
          <a:stretch>
            <a:fillRect/>
          </a:stretch>
        </p:blipFill>
        <p:spPr>
          <a:xfrm>
            <a:off x="5742896" y="598575"/>
            <a:ext cx="3311078" cy="2505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Pyserini</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Python Wrapper over Anserini.</a:t>
            </a:r>
            <a:endParaRPr sz="1600"/>
          </a:p>
        </p:txBody>
      </p:sp>
      <p:pic>
        <p:nvPicPr>
          <p:cNvPr id="313" name="Google Shape;313;p18"/>
          <p:cNvPicPr preferRelativeResize="0"/>
          <p:nvPr/>
        </p:nvPicPr>
        <p:blipFill>
          <a:blip r:embed="rId3">
            <a:alphaModFix/>
          </a:blip>
          <a:stretch>
            <a:fillRect/>
          </a:stretch>
        </p:blipFill>
        <p:spPr>
          <a:xfrm>
            <a:off x="5341080" y="451550"/>
            <a:ext cx="3567273" cy="2964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Pyserini Samples</a:t>
            </a:r>
            <a:endParaRPr/>
          </a:p>
        </p:txBody>
      </p:sp>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Question : </a:t>
            </a:r>
            <a:r>
              <a:rPr lang="en">
                <a:solidFill>
                  <a:srgbClr val="FF0000"/>
                </a:solidFill>
              </a:rPr>
              <a:t>What </a:t>
            </a:r>
            <a:r>
              <a:rPr lang="en">
                <a:solidFill>
                  <a:srgbClr val="FF0000"/>
                </a:solidFill>
              </a:rPr>
              <a:t>is the capital of state of Oklahoma</a:t>
            </a:r>
            <a:r>
              <a:rPr lang="en">
                <a:solidFill>
                  <a:srgbClr val="FF0000"/>
                </a:solidFill>
              </a:rPr>
              <a:t>?</a:t>
            </a:r>
            <a:endParaRPr>
              <a:solidFill>
                <a:srgbClr val="FF0000"/>
              </a:solidFill>
            </a:endParaRPr>
          </a:p>
          <a:p>
            <a:pPr indent="-311150" lvl="0" marL="457200" rtl="0" algn="l">
              <a:spcBef>
                <a:spcPts val="0"/>
              </a:spcBef>
              <a:spcAft>
                <a:spcPts val="0"/>
              </a:spcAft>
              <a:buSzPts val="1300"/>
              <a:buChar char="●"/>
            </a:pPr>
            <a:r>
              <a:rPr lang="en"/>
              <a:t>Top 3 relevant paragraphs by Pyserini.</a:t>
            </a:r>
            <a:endParaRPr/>
          </a:p>
          <a:p>
            <a:pPr indent="-298450" lvl="1" marL="914400" rtl="0" algn="l">
              <a:spcBef>
                <a:spcPts val="0"/>
              </a:spcBef>
              <a:spcAft>
                <a:spcPts val="0"/>
              </a:spcAft>
              <a:buSzPts val="1100"/>
              <a:buChar char="○"/>
            </a:pPr>
            <a:r>
              <a:rPr lang="en"/>
              <a:t>Guthrie, Oklahoma . During the next six hours, about 10,000 people settled in what became the capital of the new Territory of Oklahoma.</a:t>
            </a:r>
            <a:endParaRPr/>
          </a:p>
          <a:p>
            <a:pPr indent="-298450" lvl="1" marL="914400" rtl="0" algn="l">
              <a:spcBef>
                <a:spcPts val="0"/>
              </a:spcBef>
              <a:spcAft>
                <a:spcPts val="0"/>
              </a:spcAft>
              <a:buSzPts val="1100"/>
              <a:buChar char="○"/>
            </a:pPr>
            <a:r>
              <a:rPr lang="en"/>
              <a:t>Oklahoma's territorial capital and first state capital was located in the city of Guthrie. </a:t>
            </a:r>
            <a:endParaRPr/>
          </a:p>
          <a:p>
            <a:pPr indent="-298450" lvl="1" marL="914400" rtl="0" algn="l">
              <a:spcBef>
                <a:spcPts val="0"/>
              </a:spcBef>
              <a:spcAft>
                <a:spcPts val="0"/>
              </a:spcAft>
              <a:buSzPts val="1100"/>
              <a:buChar char="○"/>
            </a:pPr>
            <a:r>
              <a:rPr lang="en"/>
              <a:t>The Governor's Mansion in Shawnee, Oklahoma was built in 1903, on the speculation that Shawnee would be selected as the state capital and that this structure would become the Governor's official residence when Oklahoma became a state. However, Oklahoma did not attain statehood until 1907, and the Legislature chose Guthrie as the first capital, before naming Oklahoma City as the permanent state capital in 1910.</a:t>
            </a:r>
            <a:endParaRPr/>
          </a:p>
          <a:p>
            <a:pPr indent="0" lvl="0" marL="9144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000"/>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000"/>
                                        <p:tgtEl>
                                          <p:spTgt spid="3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1000"/>
                                        <p:tgtEl>
                                          <p:spTgt spid="31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Pyserini Limitations</a:t>
            </a:r>
            <a:endParaRPr/>
          </a:p>
        </p:txBody>
      </p:sp>
      <p:sp>
        <p:nvSpPr>
          <p:cNvPr id="325" name="Google Shape;32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Question : </a:t>
            </a:r>
            <a:r>
              <a:rPr lang="en">
                <a:solidFill>
                  <a:srgbClr val="FF0000"/>
                </a:solidFill>
              </a:rPr>
              <a:t>What is the Victory Day of Bangladesh?</a:t>
            </a:r>
            <a:endParaRPr>
              <a:solidFill>
                <a:srgbClr val="FF0000"/>
              </a:solidFill>
            </a:endParaRPr>
          </a:p>
          <a:p>
            <a:pPr indent="-311150" lvl="0" marL="457200" rtl="0" algn="l">
              <a:spcBef>
                <a:spcPts val="0"/>
              </a:spcBef>
              <a:spcAft>
                <a:spcPts val="0"/>
              </a:spcAft>
              <a:buSzPts val="1300"/>
              <a:buChar char="●"/>
            </a:pPr>
            <a:r>
              <a:rPr lang="en"/>
              <a:t>Top 3 relevant paragraphs by Pyserini.</a:t>
            </a:r>
            <a:endParaRPr/>
          </a:p>
          <a:p>
            <a:pPr indent="-298450" lvl="1" marL="914400" rtl="0" algn="l">
              <a:spcBef>
                <a:spcPts val="0"/>
              </a:spcBef>
              <a:spcAft>
                <a:spcPts val="0"/>
              </a:spcAft>
              <a:buSzPts val="1100"/>
              <a:buChar char="○"/>
            </a:pPr>
            <a:r>
              <a:rPr lang="en"/>
              <a:t>Victory day of Bangladesh . Victory day ( "Bijôy Dibôs") is a national holiday in Bangladesh celebrated on December 16 to commemorate the victory of the allied forces over the Pakistani forces in the Bangladesh Liberation War in 1971.</a:t>
            </a:r>
            <a:endParaRPr/>
          </a:p>
          <a:p>
            <a:pPr indent="-298450" lvl="1" marL="914400" rtl="0" algn="l">
              <a:spcBef>
                <a:spcPts val="0"/>
              </a:spcBef>
              <a:spcAft>
                <a:spcPts val="0"/>
              </a:spcAft>
              <a:buSzPts val="1100"/>
              <a:buChar char="○"/>
            </a:pPr>
            <a:r>
              <a:rPr lang="en"/>
              <a:t>Bangladesh national cricket team . After their maiden Test victory, Bangladesh embarked on its first tour of England in May and June 2005.</a:t>
            </a:r>
            <a:endParaRPr/>
          </a:p>
          <a:p>
            <a:pPr indent="-298450" lvl="1" marL="914400" rtl="0" algn="l">
              <a:spcBef>
                <a:spcPts val="0"/>
              </a:spcBef>
              <a:spcAft>
                <a:spcPts val="0"/>
              </a:spcAft>
              <a:buSzPts val="1100"/>
              <a:buChar char="○"/>
            </a:pPr>
            <a:r>
              <a:rPr lang="en"/>
              <a:t>Mashrafe Mortaza . In February 2007, Bangladesh again toured Zimbabwe for a one-day series, this time as a prelude to the 2007 World Cup. Bangladesh won the four match series 3–1, and Mortaza finished as Bangladesh's leading wicket-taker with 8 wickets at 16.50.</a:t>
            </a:r>
            <a:endParaRPr/>
          </a:p>
          <a:p>
            <a:pPr indent="0" lvl="0" marL="914400" rtl="0" algn="l">
              <a:spcBef>
                <a:spcPts val="1200"/>
              </a:spcBef>
              <a:spcAft>
                <a:spcPts val="1200"/>
              </a:spcAft>
              <a:buNone/>
            </a:pPr>
            <a:r>
              <a:t/>
            </a:r>
            <a:endParaRPr/>
          </a:p>
        </p:txBody>
      </p:sp>
      <p:sp>
        <p:nvSpPr>
          <p:cNvPr id="326" name="Google Shape;326;p20"/>
          <p:cNvSpPr/>
          <p:nvPr/>
        </p:nvSpPr>
        <p:spPr>
          <a:xfrm>
            <a:off x="1947325" y="3111500"/>
            <a:ext cx="6505200" cy="113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1000"/>
                                        <p:tgtEl>
                                          <p:spTgt spid="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1000"/>
                                        <p:tgtEl>
                                          <p:spTgt spid="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1000"/>
                                        <p:tgtEl>
                                          <p:spTgt spid="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animEffect filter="fade" transition="in">
                                      <p:cBhvr>
                                        <p:cTn dur="1000"/>
                                        <p:tgtEl>
                                          <p:spTgt spid="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animEffect filter="fade" transition="in">
                                      <p:cBhvr>
                                        <p:cTn dur="1000"/>
                                        <p:tgtEl>
                                          <p:spTgt spid="3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animEffect filter="fade" transition="in">
                                      <p:cBhvr>
                                        <p:cTn dur="1000"/>
                                        <p:tgtEl>
                                          <p:spTgt spid="3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3" name="Google Shape;333;p21"/>
          <p:cNvPicPr preferRelativeResize="0"/>
          <p:nvPr/>
        </p:nvPicPr>
        <p:blipFill>
          <a:blip r:embed="rId3">
            <a:alphaModFix/>
          </a:blip>
          <a:stretch>
            <a:fillRect/>
          </a:stretch>
        </p:blipFill>
        <p:spPr>
          <a:xfrm>
            <a:off x="0" y="1368422"/>
            <a:ext cx="9144000" cy="36484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