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92e2ad2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92e2ad2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92e2ad22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92e2ad22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92e2ad22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92e2ad22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92e2ad22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92e2ad22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92e2ad2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92e2ad2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92e2ad0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92e2ad0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92e2ad0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92e2ad0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92e2ad0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92e2ad0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92e2ad21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92e2ad21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92e2ad21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92e2ad21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92e2ad2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92e2ad2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92e2ad22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92e2ad2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92e2ad2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92e2ad2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nsnam.org/docs/release/3.35/doxygen/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nsnam.org/docs/release/3.35/tutorial/html/conceptual-overview.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nsnam.org/docs/release/3.35/tutorial/html/introduction.html#for-ns-2-us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nsnam.org/releases/ns-3-35/"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nsnam.org/docs/release/3.35/tutorial/html/getting-started.html" TargetMode="External"/><Relationship Id="rId4" Type="http://schemas.openxmlformats.org/officeDocument/2006/relationships/hyperlink" Target="https://www.nsnam.org/wiki/Install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NS3 Demo Class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Installation and Running first.cc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 with Visual Studio Code (Optional)</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Better if </a:t>
            </a:r>
            <a:r>
              <a:rPr lang="en"/>
              <a:t>you</a:t>
            </a:r>
            <a:r>
              <a:rPr lang="en"/>
              <a:t> use any IDE of your choice to write your codes in ns3. You would need to configure them as such. </a:t>
            </a:r>
            <a:endParaRPr/>
          </a:p>
          <a:p>
            <a:pPr indent="-342900" lvl="0" marL="457200" rtl="0" algn="l">
              <a:spcBef>
                <a:spcPts val="0"/>
              </a:spcBef>
              <a:spcAft>
                <a:spcPts val="0"/>
              </a:spcAft>
              <a:buSzPts val="1800"/>
              <a:buChar char="●"/>
            </a:pPr>
            <a:r>
              <a:rPr lang="en"/>
              <a:t>Recommended you write your code in editor, and execute your code waf in the terminal (not use your IDE for this).</a:t>
            </a:r>
            <a:endParaRPr/>
          </a:p>
          <a:p>
            <a:pPr indent="-342900" lvl="0" marL="457200" rtl="0" algn="l">
              <a:spcBef>
                <a:spcPts val="0"/>
              </a:spcBef>
              <a:spcAft>
                <a:spcPts val="0"/>
              </a:spcAft>
              <a:buSzPts val="1800"/>
              <a:buChar char="●"/>
            </a:pPr>
            <a:r>
              <a:rPr lang="en"/>
              <a:t>To integrate VS code, run </a:t>
            </a:r>
            <a:r>
              <a:rPr lang="en">
                <a:solidFill>
                  <a:srgbClr val="FF9900"/>
                </a:solidFill>
                <a:latin typeface="Courier New"/>
                <a:ea typeface="Courier New"/>
                <a:cs typeface="Courier New"/>
                <a:sym typeface="Courier New"/>
              </a:rPr>
              <a:t>code .</a:t>
            </a:r>
            <a:r>
              <a:rPr lang="en">
                <a:latin typeface="Courier New"/>
                <a:ea typeface="Courier New"/>
                <a:cs typeface="Courier New"/>
                <a:sym typeface="Courier New"/>
              </a:rPr>
              <a:t> </a:t>
            </a:r>
            <a:r>
              <a:rPr lang="en"/>
              <a:t>while in the ns-3.35 directory. It would prompt the VS code editor to open in this directory. </a:t>
            </a:r>
            <a:endParaRPr/>
          </a:p>
          <a:p>
            <a:pPr indent="-342900" lvl="0" marL="457200" rtl="0" algn="l">
              <a:spcBef>
                <a:spcPts val="0"/>
              </a:spcBef>
              <a:spcAft>
                <a:spcPts val="0"/>
              </a:spcAft>
              <a:buSzPts val="1800"/>
              <a:buChar char="●"/>
            </a:pPr>
            <a:r>
              <a:rPr lang="en"/>
              <a:t>You would only need the C/C++ extension to run this.</a:t>
            </a:r>
            <a:endParaRPr/>
          </a:p>
          <a:p>
            <a:pPr indent="-342900" lvl="0" marL="457200" rtl="0" algn="l">
              <a:spcBef>
                <a:spcPts val="0"/>
              </a:spcBef>
              <a:spcAft>
                <a:spcPts val="0"/>
              </a:spcAft>
              <a:buSzPts val="1800"/>
              <a:buChar char="●"/>
            </a:pPr>
            <a:r>
              <a:rPr lang="en"/>
              <a:t>Go to help &gt; Show all commands. Type C++ edit configurations (UI). In the include path section, add the path to your ‘build’ folder in ns-3.35. </a:t>
            </a:r>
            <a:endParaRPr/>
          </a:p>
          <a:p>
            <a:pPr indent="-342900" lvl="0" marL="457200" rtl="0" algn="l">
              <a:spcBef>
                <a:spcPts val="0"/>
              </a:spcBef>
              <a:spcAft>
                <a:spcPts val="0"/>
              </a:spcAft>
              <a:buSzPts val="1800"/>
              <a:buChar char="●"/>
            </a:pPr>
            <a:r>
              <a:rPr lang="en"/>
              <a:t>You should be ready to code now. Open the first.cc file in scratch folder and see if you get syntax suggestions as expected.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Simulator Code (first.cc)</a:t>
            </a:r>
            <a:endParaRPr/>
          </a:p>
        </p:txBody>
      </p:sp>
      <p:sp>
        <p:nvSpPr>
          <p:cNvPr id="123" name="Google Shape;123;p23"/>
          <p:cNvSpPr txBox="1"/>
          <p:nvPr>
            <p:ph idx="1" type="body"/>
          </p:nvPr>
        </p:nvSpPr>
        <p:spPr>
          <a:xfrm>
            <a:off x="311700" y="1152475"/>
            <a:ext cx="4509000" cy="3756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Helpful to keep the OSI Model in mind.</a:t>
            </a:r>
            <a:endParaRPr/>
          </a:p>
          <a:p>
            <a:pPr indent="-334327" lvl="0" marL="457200" rtl="0" algn="l">
              <a:spcBef>
                <a:spcPts val="0"/>
              </a:spcBef>
              <a:spcAft>
                <a:spcPts val="0"/>
              </a:spcAft>
              <a:buSzPct val="100000"/>
              <a:buChar char="●"/>
            </a:pPr>
            <a:r>
              <a:rPr lang="en"/>
              <a:t>In NS3, you will:</a:t>
            </a:r>
            <a:endParaRPr/>
          </a:p>
          <a:p>
            <a:pPr indent="-310832" lvl="1" marL="914400" rtl="0" algn="l">
              <a:spcBef>
                <a:spcPts val="0"/>
              </a:spcBef>
              <a:spcAft>
                <a:spcPts val="0"/>
              </a:spcAft>
              <a:buSzPct val="100000"/>
              <a:buChar char="○"/>
            </a:pPr>
            <a:r>
              <a:rPr lang="en"/>
              <a:t>Define Nodes (assume this as but buying a barebone computer)</a:t>
            </a:r>
            <a:endParaRPr/>
          </a:p>
          <a:p>
            <a:pPr indent="-310832" lvl="1" marL="914400" rtl="0" algn="l">
              <a:spcBef>
                <a:spcPts val="0"/>
              </a:spcBef>
              <a:spcAft>
                <a:spcPts val="0"/>
              </a:spcAft>
              <a:buSzPct val="100000"/>
              <a:buChar char="○"/>
            </a:pPr>
            <a:r>
              <a:rPr lang="en"/>
              <a:t>Add network devices to them, configure the medium channel</a:t>
            </a:r>
            <a:endParaRPr/>
          </a:p>
          <a:p>
            <a:pPr indent="-310832" lvl="1" marL="914400" rtl="0" algn="l">
              <a:spcBef>
                <a:spcPts val="0"/>
              </a:spcBef>
              <a:spcAft>
                <a:spcPts val="0"/>
              </a:spcAft>
              <a:buSzPct val="100000"/>
              <a:buChar char="○"/>
            </a:pPr>
            <a:r>
              <a:rPr lang="en"/>
              <a:t>Build the topology</a:t>
            </a:r>
            <a:endParaRPr/>
          </a:p>
          <a:p>
            <a:pPr indent="-310832" lvl="1" marL="914400" rtl="0" algn="l">
              <a:spcBef>
                <a:spcPts val="0"/>
              </a:spcBef>
              <a:spcAft>
                <a:spcPts val="0"/>
              </a:spcAft>
              <a:buSzPct val="100000"/>
              <a:buChar char="○"/>
            </a:pPr>
            <a:r>
              <a:rPr lang="en"/>
              <a:t>Provide IP addresses to nodes</a:t>
            </a:r>
            <a:endParaRPr/>
          </a:p>
          <a:p>
            <a:pPr indent="-310832" lvl="1" marL="914400" rtl="0" algn="l">
              <a:spcBef>
                <a:spcPts val="0"/>
              </a:spcBef>
              <a:spcAft>
                <a:spcPts val="0"/>
              </a:spcAft>
              <a:buSzPct val="100000"/>
              <a:buChar char="○"/>
            </a:pPr>
            <a:r>
              <a:rPr lang="en"/>
              <a:t>Provide protocol stack</a:t>
            </a:r>
            <a:endParaRPr/>
          </a:p>
          <a:p>
            <a:pPr indent="-310832" lvl="1" marL="914400" rtl="0" algn="l">
              <a:spcBef>
                <a:spcPts val="0"/>
              </a:spcBef>
              <a:spcAft>
                <a:spcPts val="0"/>
              </a:spcAft>
              <a:buSzPct val="100000"/>
              <a:buChar char="○"/>
            </a:pPr>
            <a:r>
              <a:rPr lang="en"/>
              <a:t>Setup port numbers and run application to test</a:t>
            </a:r>
            <a:endParaRPr/>
          </a:p>
          <a:p>
            <a:pPr indent="-310832" lvl="1" marL="914400" rtl="0" algn="l">
              <a:spcBef>
                <a:spcPts val="0"/>
              </a:spcBef>
              <a:spcAft>
                <a:spcPts val="0"/>
              </a:spcAft>
              <a:buSzPct val="100000"/>
              <a:buChar char="○"/>
            </a:pPr>
            <a:r>
              <a:rPr lang="en"/>
              <a:t>Setup times for simulation events</a:t>
            </a:r>
            <a:endParaRPr/>
          </a:p>
          <a:p>
            <a:pPr indent="-310832" lvl="1" marL="914400" rtl="0" algn="l">
              <a:spcBef>
                <a:spcPts val="0"/>
              </a:spcBef>
              <a:spcAft>
                <a:spcPts val="0"/>
              </a:spcAft>
              <a:buSzPct val="100000"/>
              <a:buChar char="○"/>
            </a:pPr>
            <a:r>
              <a:rPr lang="en"/>
              <a:t>Configure to create suitable trace/pcap files [for now assume some kind of log file as the simulation runs]. These files would be analyzed to gather the desired statistics.</a:t>
            </a:r>
            <a:endParaRPr/>
          </a:p>
          <a:p>
            <a:pPr indent="-310832" lvl="1" marL="914400" rtl="0" algn="l">
              <a:spcBef>
                <a:spcPts val="0"/>
              </a:spcBef>
              <a:spcAft>
                <a:spcPts val="0"/>
              </a:spcAft>
              <a:buSzPct val="100000"/>
              <a:buChar char="○"/>
            </a:pPr>
            <a:r>
              <a:rPr lang="en"/>
              <a:t>Run the simulation.</a:t>
            </a:r>
            <a:endParaRPr/>
          </a:p>
          <a:p>
            <a:pPr indent="0" lvl="0" marL="914400" rtl="0" algn="l">
              <a:spcBef>
                <a:spcPts val="120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5128225" y="1183525"/>
            <a:ext cx="3704076" cy="3279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Simulator Code (first.cc)</a:t>
            </a:r>
            <a:endParaRPr/>
          </a:p>
        </p:txBody>
      </p:sp>
      <p:sp>
        <p:nvSpPr>
          <p:cNvPr id="130" name="Google Shape;130;p24"/>
          <p:cNvSpPr txBox="1"/>
          <p:nvPr>
            <p:ph idx="1" type="body"/>
          </p:nvPr>
        </p:nvSpPr>
        <p:spPr>
          <a:xfrm>
            <a:off x="311700" y="1152475"/>
            <a:ext cx="8368500" cy="375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first.cc file does not produce any trace/.pcap files. It just outputs the log from the client and server applications (what you see as output).</a:t>
            </a:r>
            <a:endParaRPr/>
          </a:p>
          <a:p>
            <a:pPr indent="-342900" lvl="0" marL="457200" rtl="0" algn="l">
              <a:spcBef>
                <a:spcPts val="0"/>
              </a:spcBef>
              <a:spcAft>
                <a:spcPts val="0"/>
              </a:spcAft>
              <a:buSzPts val="1800"/>
              <a:buChar char="●"/>
            </a:pPr>
            <a:r>
              <a:rPr lang="en"/>
              <a:t>The documentation of all the modules and classes in NS3 can be found at:</a:t>
            </a:r>
            <a:endParaRPr/>
          </a:p>
          <a:p>
            <a:pPr indent="0" lvl="0" marL="457200" rtl="0" algn="l">
              <a:spcBef>
                <a:spcPts val="1200"/>
              </a:spcBef>
              <a:spcAft>
                <a:spcPts val="0"/>
              </a:spcAft>
              <a:buNone/>
            </a:pPr>
            <a:r>
              <a:rPr lang="en" u="sng">
                <a:solidFill>
                  <a:schemeClr val="hlink"/>
                </a:solidFill>
                <a:hlinkClick r:id="rId3"/>
              </a:rPr>
              <a:t>https://www.nsnam.org/docs/release/3.35/doxygen/index.html</a:t>
            </a:r>
            <a:endParaRPr/>
          </a:p>
          <a:p>
            <a:pPr indent="0" lvl="0" marL="457200" rtl="0" algn="l">
              <a:spcBef>
                <a:spcPts val="1200"/>
              </a:spcBef>
              <a:spcAft>
                <a:spcPts val="1200"/>
              </a:spcAft>
              <a:buNone/>
            </a:pPr>
            <a:r>
              <a:rPr lang="en"/>
              <a:t>Also called the doxygen API documentation. Visit the class index and module from the tree in the left. You can get a full understanding of any class/method from the documentation. Also hovering around any function in the VSCode would give you a brief documentation of any function used.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Simulator Code (first.cc)</a:t>
            </a:r>
            <a:endParaRPr/>
          </a:p>
        </p:txBody>
      </p:sp>
      <p:sp>
        <p:nvSpPr>
          <p:cNvPr id="136" name="Google Shape;136;p25"/>
          <p:cNvSpPr txBox="1"/>
          <p:nvPr>
            <p:ph idx="1" type="body"/>
          </p:nvPr>
        </p:nvSpPr>
        <p:spPr>
          <a:xfrm>
            <a:off x="311700" y="1152475"/>
            <a:ext cx="8368500" cy="3756300"/>
          </a:xfrm>
          <a:prstGeom prst="rect">
            <a:avLst/>
          </a:prstGeom>
        </p:spPr>
        <p:txBody>
          <a:bodyPr anchorCtr="0" anchor="t" bIns="91425" lIns="91425" spcFirstLastPara="1" rIns="91425" wrap="square" tIns="91425">
            <a:noAutofit/>
          </a:bodyPr>
          <a:lstStyle/>
          <a:p>
            <a:pPr indent="-325437" lvl="0" marL="457200" rtl="0" algn="l">
              <a:lnSpc>
                <a:spcPct val="105000"/>
              </a:lnSpc>
              <a:spcBef>
                <a:spcPts val="0"/>
              </a:spcBef>
              <a:spcAft>
                <a:spcPts val="0"/>
              </a:spcAft>
              <a:buSzPts val="1525"/>
              <a:buChar char="●"/>
            </a:pPr>
            <a:r>
              <a:rPr lang="en" sz="1525"/>
              <a:t>To get trace files add this before the Simulation::Run() line in your scratch/first.cc file:</a:t>
            </a:r>
            <a:endParaRPr sz="1525"/>
          </a:p>
          <a:p>
            <a:pPr indent="0" lvl="0" marL="457200" rtl="0" algn="l">
              <a:lnSpc>
                <a:spcPct val="105000"/>
              </a:lnSpc>
              <a:spcBef>
                <a:spcPts val="1200"/>
              </a:spcBef>
              <a:spcAft>
                <a:spcPts val="0"/>
              </a:spcAft>
              <a:buSzPts val="688"/>
              <a:buNone/>
            </a:pPr>
            <a:r>
              <a:rPr lang="en" sz="1525"/>
              <a:t>AsciiTraceHelper ascii;</a:t>
            </a:r>
            <a:endParaRPr sz="1525"/>
          </a:p>
          <a:p>
            <a:pPr indent="0" lvl="0" marL="457200" rtl="0" algn="l">
              <a:lnSpc>
                <a:spcPct val="105000"/>
              </a:lnSpc>
              <a:spcBef>
                <a:spcPts val="1200"/>
              </a:spcBef>
              <a:spcAft>
                <a:spcPts val="0"/>
              </a:spcAft>
              <a:buSzPts val="688"/>
              <a:buNone/>
            </a:pPr>
            <a:r>
              <a:rPr lang="en" sz="1525"/>
              <a:t>pointToPoint.EnableAsciiAll (ascii.CreateFileStream ("myfirst.tr"));</a:t>
            </a:r>
            <a:endParaRPr sz="1525"/>
          </a:p>
          <a:p>
            <a:pPr indent="-325437" lvl="0" marL="457200" rtl="0" algn="l">
              <a:lnSpc>
                <a:spcPct val="105000"/>
              </a:lnSpc>
              <a:spcBef>
                <a:spcPts val="1200"/>
              </a:spcBef>
              <a:spcAft>
                <a:spcPts val="0"/>
              </a:spcAft>
              <a:buSzPts val="1525"/>
              <a:buChar char="●"/>
            </a:pPr>
            <a:r>
              <a:rPr lang="en" sz="1525"/>
              <a:t>To get .pcap files add this before the Simulation::Run() :</a:t>
            </a:r>
            <a:endParaRPr sz="1525"/>
          </a:p>
          <a:p>
            <a:pPr indent="0" lvl="0" marL="0" rtl="0" algn="l">
              <a:lnSpc>
                <a:spcPct val="105000"/>
              </a:lnSpc>
              <a:spcBef>
                <a:spcPts val="1200"/>
              </a:spcBef>
              <a:spcAft>
                <a:spcPts val="0"/>
              </a:spcAft>
              <a:buSzPts val="688"/>
              <a:buNone/>
            </a:pPr>
            <a:r>
              <a:rPr lang="en" sz="1525"/>
              <a:t>	pointToPoint.EnablePcapAll ("myfirst");</a:t>
            </a:r>
            <a:endParaRPr sz="1525"/>
          </a:p>
          <a:p>
            <a:pPr indent="-325437" lvl="0" marL="457200" rtl="0" algn="l">
              <a:lnSpc>
                <a:spcPct val="105000"/>
              </a:lnSpc>
              <a:spcBef>
                <a:spcPts val="1200"/>
              </a:spcBef>
              <a:spcAft>
                <a:spcPts val="0"/>
              </a:spcAft>
              <a:buSzPts val="1525"/>
              <a:buChar char="●"/>
            </a:pPr>
            <a:r>
              <a:rPr lang="en" sz="1525"/>
              <a:t>You will get a ‘myfirst.tr’ and ‘myfirst-0-0.pcap’ and ‘myfirst-1-0.pcap’ file in your working directory (where the ./waf is).</a:t>
            </a:r>
            <a:endParaRPr sz="1525"/>
          </a:p>
          <a:p>
            <a:pPr indent="-325437" lvl="0" marL="457200" rtl="0" algn="l">
              <a:lnSpc>
                <a:spcPct val="105000"/>
              </a:lnSpc>
              <a:spcBef>
                <a:spcPts val="0"/>
              </a:spcBef>
              <a:spcAft>
                <a:spcPts val="0"/>
              </a:spcAft>
              <a:buSzPts val="1525"/>
              <a:buChar char="●"/>
            </a:pPr>
            <a:r>
              <a:rPr lang="en" sz="1525"/>
              <a:t>To parse the pcap file, you can use tcpdump/wireshark.</a:t>
            </a:r>
            <a:endParaRPr sz="1525"/>
          </a:p>
          <a:p>
            <a:pPr indent="-325437" lvl="0" marL="457200" rtl="0" algn="l">
              <a:lnSpc>
                <a:spcPct val="105000"/>
              </a:lnSpc>
              <a:spcBef>
                <a:spcPts val="0"/>
              </a:spcBef>
              <a:spcAft>
                <a:spcPts val="0"/>
              </a:spcAft>
              <a:buSzPts val="1525"/>
              <a:buChar char="●"/>
            </a:pPr>
            <a:r>
              <a:rPr lang="en" sz="1525"/>
              <a:t>Installing wireshark : sudo apt-get install wireshark, a configuration prompt will occur in the middle, give yes. After installing, run ‘wireshark’.</a:t>
            </a:r>
            <a:endParaRPr sz="1525"/>
          </a:p>
          <a:p>
            <a:pPr indent="-325437" lvl="0" marL="457200" rtl="0" algn="l">
              <a:lnSpc>
                <a:spcPct val="105000"/>
              </a:lnSpc>
              <a:spcBef>
                <a:spcPts val="0"/>
              </a:spcBef>
              <a:spcAft>
                <a:spcPts val="0"/>
              </a:spcAft>
              <a:buSzPts val="1525"/>
              <a:buChar char="●"/>
            </a:pPr>
            <a:r>
              <a:rPr lang="en" sz="1525"/>
              <a:t>You can open .pcap files using wireshark.</a:t>
            </a:r>
            <a:endParaRPr sz="1525"/>
          </a:p>
          <a:p>
            <a:pPr indent="0" lvl="0" marL="0" rtl="0" algn="l">
              <a:lnSpc>
                <a:spcPct val="105000"/>
              </a:lnSpc>
              <a:spcBef>
                <a:spcPts val="1200"/>
              </a:spcBef>
              <a:spcAft>
                <a:spcPts val="0"/>
              </a:spcAft>
              <a:buClr>
                <a:schemeClr val="dk1"/>
              </a:buClr>
              <a:buSzPts val="688"/>
              <a:buFont typeface="Arial"/>
              <a:buNone/>
            </a:pPr>
            <a:r>
              <a:t/>
            </a:r>
            <a:endParaRPr sz="1525"/>
          </a:p>
          <a:p>
            <a:pPr indent="0" lvl="0" marL="0" rtl="0" algn="l">
              <a:lnSpc>
                <a:spcPct val="105000"/>
              </a:lnSpc>
              <a:spcBef>
                <a:spcPts val="1200"/>
              </a:spcBef>
              <a:spcAft>
                <a:spcPts val="0"/>
              </a:spcAft>
              <a:buSzPts val="688"/>
              <a:buNone/>
            </a:pPr>
            <a:r>
              <a:t/>
            </a:r>
            <a:endParaRPr sz="1525"/>
          </a:p>
          <a:p>
            <a:pPr indent="0" lvl="0" marL="457200" rtl="0" algn="l">
              <a:lnSpc>
                <a:spcPct val="105000"/>
              </a:lnSpc>
              <a:spcBef>
                <a:spcPts val="1200"/>
              </a:spcBef>
              <a:spcAft>
                <a:spcPts val="1200"/>
              </a:spcAft>
              <a:buSzPts val="688"/>
              <a:buNone/>
            </a:pPr>
            <a:r>
              <a:t/>
            </a:r>
            <a:endParaRPr sz="15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Simulator Code (first.cc)</a:t>
            </a:r>
            <a:endParaRPr/>
          </a:p>
        </p:txBody>
      </p:sp>
      <p:sp>
        <p:nvSpPr>
          <p:cNvPr id="142" name="Google Shape;142;p26"/>
          <p:cNvSpPr txBox="1"/>
          <p:nvPr>
            <p:ph idx="1" type="body"/>
          </p:nvPr>
        </p:nvSpPr>
        <p:spPr>
          <a:xfrm>
            <a:off x="311700" y="1152475"/>
            <a:ext cx="8368500" cy="3756300"/>
          </a:xfrm>
          <a:prstGeom prst="rect">
            <a:avLst/>
          </a:prstGeom>
        </p:spPr>
        <p:txBody>
          <a:bodyPr anchorCtr="0" anchor="t" bIns="91425" lIns="91425" spcFirstLastPara="1" rIns="91425" wrap="square" tIns="91425">
            <a:noAutofit/>
          </a:bodyPr>
          <a:lstStyle/>
          <a:p>
            <a:pPr indent="-325437" lvl="0" marL="457200" rtl="0" algn="l">
              <a:lnSpc>
                <a:spcPct val="105000"/>
              </a:lnSpc>
              <a:spcBef>
                <a:spcPts val="0"/>
              </a:spcBef>
              <a:spcAft>
                <a:spcPts val="0"/>
              </a:spcAft>
              <a:buClr>
                <a:srgbClr val="FF0000"/>
              </a:buClr>
              <a:buSzPts val="1525"/>
              <a:buChar char="●"/>
            </a:pPr>
            <a:r>
              <a:rPr lang="en" sz="1525">
                <a:solidFill>
                  <a:srgbClr val="FF0000"/>
                </a:solidFill>
              </a:rPr>
              <a:t>[Highly Recommended] </a:t>
            </a:r>
            <a:r>
              <a:rPr lang="en" sz="1525">
                <a:solidFill>
                  <a:srgbClr val="000000"/>
                </a:solidFill>
              </a:rPr>
              <a:t>Please go through chapter 5 of the tutorial book for the conceptual overview. </a:t>
            </a:r>
            <a:endParaRPr sz="1525">
              <a:solidFill>
                <a:srgbClr val="000000"/>
              </a:solidFill>
            </a:endParaRPr>
          </a:p>
          <a:p>
            <a:pPr indent="0" lvl="0" marL="457200" rtl="0" algn="l">
              <a:lnSpc>
                <a:spcPct val="105000"/>
              </a:lnSpc>
              <a:spcBef>
                <a:spcPts val="1200"/>
              </a:spcBef>
              <a:spcAft>
                <a:spcPts val="0"/>
              </a:spcAft>
              <a:buNone/>
            </a:pPr>
            <a:r>
              <a:rPr lang="en" sz="1525" u="sng">
                <a:solidFill>
                  <a:schemeClr val="hlink"/>
                </a:solidFill>
                <a:hlinkClick r:id="rId3"/>
              </a:rPr>
              <a:t>https://www.nsnam.org/docs/release/3.35/tutorial/html/conceptual-overview.html</a:t>
            </a:r>
            <a:endParaRPr sz="1525">
              <a:solidFill>
                <a:srgbClr val="000000"/>
              </a:solidFill>
            </a:endParaRPr>
          </a:p>
          <a:p>
            <a:pPr indent="-325437" lvl="0" marL="457200" rtl="0" algn="l">
              <a:lnSpc>
                <a:spcPct val="105000"/>
              </a:lnSpc>
              <a:spcBef>
                <a:spcPts val="1200"/>
              </a:spcBef>
              <a:spcAft>
                <a:spcPts val="0"/>
              </a:spcAft>
              <a:buClr>
                <a:srgbClr val="000000"/>
              </a:buClr>
              <a:buSzPts val="1525"/>
              <a:buChar char="●"/>
            </a:pPr>
            <a:r>
              <a:rPr lang="en" sz="1525">
                <a:solidFill>
                  <a:srgbClr val="000000"/>
                </a:solidFill>
              </a:rPr>
              <a:t>In NS3, the classes can be derived to make your own versions. You can make your own topology, protocols etc. and test out how in works by simulating. The trace/.pcap files are analyzed to gain statistics. You will learn more as you become more familiar.</a:t>
            </a:r>
            <a:endParaRPr sz="1525">
              <a:solidFill>
                <a:srgbClr val="000000"/>
              </a:solidFill>
            </a:endParaRPr>
          </a:p>
          <a:p>
            <a:pPr indent="-325437" lvl="0" marL="457200" rtl="0" algn="l">
              <a:lnSpc>
                <a:spcPct val="105000"/>
              </a:lnSpc>
              <a:spcBef>
                <a:spcPts val="0"/>
              </a:spcBef>
              <a:spcAft>
                <a:spcPts val="0"/>
              </a:spcAft>
              <a:buClr>
                <a:srgbClr val="000000"/>
              </a:buClr>
              <a:buSzPts val="1525"/>
              <a:buChar char="●"/>
            </a:pPr>
            <a:r>
              <a:rPr lang="en" sz="1525">
                <a:solidFill>
                  <a:srgbClr val="000000"/>
                </a:solidFill>
              </a:rPr>
              <a:t>More will be shown and discussed in the next demo class!</a:t>
            </a:r>
            <a:endParaRPr sz="1525">
              <a:solidFill>
                <a:srgbClr val="000000"/>
              </a:solidFill>
            </a:endParaRPr>
          </a:p>
          <a:p>
            <a:pPr indent="0" lvl="0" marL="0" rtl="0" algn="l">
              <a:lnSpc>
                <a:spcPct val="105000"/>
              </a:lnSpc>
              <a:spcBef>
                <a:spcPts val="1200"/>
              </a:spcBef>
              <a:spcAft>
                <a:spcPts val="0"/>
              </a:spcAft>
              <a:buSzPts val="688"/>
              <a:buNone/>
            </a:pPr>
            <a:r>
              <a:t/>
            </a:r>
            <a:endParaRPr sz="1525"/>
          </a:p>
          <a:p>
            <a:pPr indent="0" lvl="0" marL="457200" rtl="0" algn="l">
              <a:lnSpc>
                <a:spcPct val="105000"/>
              </a:lnSpc>
              <a:spcBef>
                <a:spcPts val="1200"/>
              </a:spcBef>
              <a:spcAft>
                <a:spcPts val="1200"/>
              </a:spcAft>
              <a:buSzPts val="688"/>
              <a:buNone/>
            </a:pPr>
            <a:r>
              <a:t/>
            </a:r>
            <a:endParaRPr sz="15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NS3?</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Network Simulation Tool</a:t>
            </a:r>
            <a:endParaRPr/>
          </a:p>
          <a:p>
            <a:pPr indent="-342900" lvl="0" marL="457200" rtl="0" algn="l">
              <a:spcBef>
                <a:spcPts val="0"/>
              </a:spcBef>
              <a:spcAft>
                <a:spcPts val="0"/>
              </a:spcAft>
              <a:buSzPts val="1800"/>
              <a:buChar char="●"/>
            </a:pPr>
            <a:r>
              <a:rPr b="1" lang="en"/>
              <a:t>Simulate</a:t>
            </a:r>
            <a:r>
              <a:rPr lang="en"/>
              <a:t> how a topology/protocol would work in real life</a:t>
            </a:r>
            <a:endParaRPr/>
          </a:p>
          <a:p>
            <a:pPr indent="-342900" lvl="0" marL="457200" rtl="0" algn="l">
              <a:spcBef>
                <a:spcPts val="0"/>
              </a:spcBef>
              <a:spcAft>
                <a:spcPts val="0"/>
              </a:spcAft>
              <a:buSzPts val="1800"/>
              <a:buChar char="●"/>
            </a:pPr>
            <a:r>
              <a:rPr lang="en"/>
              <a:t>Obtain different statistics (e.g. delay, throughput, packet drop etc.)</a:t>
            </a:r>
            <a:endParaRPr/>
          </a:p>
          <a:p>
            <a:pPr indent="-342900" lvl="0" marL="457200" rtl="0" algn="l">
              <a:spcBef>
                <a:spcPts val="0"/>
              </a:spcBef>
              <a:spcAft>
                <a:spcPts val="0"/>
              </a:spcAft>
              <a:buSzPts val="1800"/>
              <a:buChar char="●"/>
            </a:pPr>
            <a:r>
              <a:rPr lang="en"/>
              <a:t>Advantages over NS2:</a:t>
            </a:r>
            <a:endParaRPr/>
          </a:p>
          <a:p>
            <a:pPr indent="-317500" lvl="1" marL="914400" rtl="0" algn="l">
              <a:spcBef>
                <a:spcPts val="0"/>
              </a:spcBef>
              <a:spcAft>
                <a:spcPts val="0"/>
              </a:spcAft>
              <a:buSzPts val="1400"/>
              <a:buChar char="○"/>
            </a:pPr>
            <a:r>
              <a:rPr lang="en"/>
              <a:t>Can be fully scripted in C++</a:t>
            </a:r>
            <a:endParaRPr/>
          </a:p>
          <a:p>
            <a:pPr indent="-317500" lvl="1" marL="914400" rtl="0" algn="l">
              <a:spcBef>
                <a:spcPts val="0"/>
              </a:spcBef>
              <a:spcAft>
                <a:spcPts val="0"/>
              </a:spcAft>
              <a:buSzPts val="1400"/>
              <a:buChar char="○"/>
            </a:pPr>
            <a:r>
              <a:rPr lang="en"/>
              <a:t>Optional python binding support</a:t>
            </a:r>
            <a:endParaRPr/>
          </a:p>
          <a:p>
            <a:pPr indent="-317500" lvl="1" marL="914400" rtl="0" algn="l">
              <a:spcBef>
                <a:spcPts val="0"/>
              </a:spcBef>
              <a:spcAft>
                <a:spcPts val="0"/>
              </a:spcAft>
              <a:buSzPts val="1400"/>
              <a:buChar char="○"/>
            </a:pPr>
            <a:r>
              <a:rPr lang="en"/>
              <a:t>Documentation and troubleshooting techniques much more readily available</a:t>
            </a:r>
            <a:endParaRPr/>
          </a:p>
          <a:p>
            <a:pPr indent="0" lvl="0" marL="0" rtl="0" algn="l">
              <a:spcBef>
                <a:spcPts val="1200"/>
              </a:spcBef>
              <a:spcAft>
                <a:spcPts val="1200"/>
              </a:spcAft>
              <a:buNone/>
            </a:pPr>
            <a:r>
              <a:rPr lang="en"/>
              <a:t>Note: NS2 and NS3 are not backward compatible. </a:t>
            </a:r>
            <a:r>
              <a:rPr lang="en" u="sng">
                <a:solidFill>
                  <a:schemeClr val="hlink"/>
                </a:solidFill>
                <a:hlinkClick r:id="rId3"/>
              </a:rPr>
              <a:t>Here</a:t>
            </a:r>
            <a:r>
              <a:rPr lang="en"/>
              <a:t> </a:t>
            </a:r>
            <a:r>
              <a:rPr lang="en"/>
              <a:t>for more details.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 Linux based OS with LTS (</a:t>
            </a:r>
            <a:r>
              <a:rPr lang="en"/>
              <a:t>preferably</a:t>
            </a:r>
            <a:r>
              <a:rPr lang="en"/>
              <a:t> Ubuntu, known to have good compatibility with NS3)</a:t>
            </a:r>
            <a:endParaRPr/>
          </a:p>
          <a:p>
            <a:pPr indent="-342900" lvl="0" marL="457200" rtl="0" algn="l">
              <a:spcBef>
                <a:spcPts val="0"/>
              </a:spcBef>
              <a:spcAft>
                <a:spcPts val="0"/>
              </a:spcAft>
              <a:buSzPts val="1800"/>
              <a:buChar char="●"/>
            </a:pPr>
            <a:r>
              <a:rPr lang="en"/>
              <a:t>For windows/MacOS, you can use WSL/Virtual Machine</a:t>
            </a:r>
            <a:endParaRPr/>
          </a:p>
          <a:p>
            <a:pPr indent="-342900" lvl="0" marL="457200" rtl="0" algn="l">
              <a:spcBef>
                <a:spcPts val="0"/>
              </a:spcBef>
              <a:spcAft>
                <a:spcPts val="0"/>
              </a:spcAft>
              <a:buSzPts val="1800"/>
              <a:buChar char="●"/>
            </a:pPr>
            <a:r>
              <a:rPr lang="en"/>
              <a:t>Run </a:t>
            </a:r>
            <a:r>
              <a:rPr lang="en">
                <a:latin typeface="Courier New"/>
                <a:ea typeface="Courier New"/>
                <a:cs typeface="Courier New"/>
                <a:sym typeface="Courier New"/>
              </a:rPr>
              <a:t>sudo apt-get update</a:t>
            </a:r>
            <a:r>
              <a:rPr lang="en"/>
              <a:t> to update all your installed packages first</a:t>
            </a:r>
            <a:endParaRPr/>
          </a:p>
          <a:p>
            <a:pPr indent="-342900" lvl="0" marL="457200" rtl="0" algn="l">
              <a:spcBef>
                <a:spcPts val="0"/>
              </a:spcBef>
              <a:spcAft>
                <a:spcPts val="0"/>
              </a:spcAft>
              <a:buSzPts val="1800"/>
              <a:buChar char="●"/>
            </a:pPr>
            <a:r>
              <a:rPr lang="en"/>
              <a:t>You would also require the following tools if you don’t have them already: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Download the latest release of NS3 fr</a:t>
            </a:r>
            <a:endParaRPr/>
          </a:p>
          <a:p>
            <a:pPr indent="0" lvl="0" marL="45720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155850" y="2891959"/>
            <a:ext cx="8832299" cy="22515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74" name="Google Shape;74;p16"/>
          <p:cNvSpPr txBox="1"/>
          <p:nvPr>
            <p:ph idx="1" type="body"/>
          </p:nvPr>
        </p:nvSpPr>
        <p:spPr>
          <a:xfrm>
            <a:off x="311700" y="1152475"/>
            <a:ext cx="8520600" cy="3756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Download the latest release from the following website:</a:t>
            </a:r>
            <a:endParaRPr/>
          </a:p>
          <a:p>
            <a:pPr indent="0" lvl="0" marL="457200" rtl="0" algn="l">
              <a:spcBef>
                <a:spcPts val="1200"/>
              </a:spcBef>
              <a:spcAft>
                <a:spcPts val="0"/>
              </a:spcAft>
              <a:buNone/>
            </a:pPr>
            <a:r>
              <a:rPr lang="en" u="sng">
                <a:solidFill>
                  <a:schemeClr val="hlink"/>
                </a:solidFill>
                <a:hlinkClick r:id="rId3"/>
              </a:rPr>
              <a:t>https://www.nsnam.org/releases/ns-3-35/</a:t>
            </a:r>
            <a:endParaRPr/>
          </a:p>
          <a:p>
            <a:pPr indent="-342900" lvl="0" marL="457200" rtl="0" algn="just">
              <a:spcBef>
                <a:spcPts val="1200"/>
              </a:spcBef>
              <a:spcAft>
                <a:spcPts val="0"/>
              </a:spcAft>
              <a:buSzPts val="1800"/>
              <a:buChar char="●"/>
            </a:pPr>
            <a:r>
              <a:rPr lang="en"/>
              <a:t>Extract the tar.bz2 file. You will get a ns-allinone-3.35 folder, which will have these files and directories. </a:t>
            </a:r>
            <a:r>
              <a:rPr lang="en">
                <a:solidFill>
                  <a:srgbClr val="FF0000"/>
                </a:solidFill>
              </a:rPr>
              <a:t>[Warning: The directory path to your folder should not contain any spaces, i.e. no parent folder should have a name that contains any spaces.]</a:t>
            </a:r>
            <a:endParaRPr>
              <a:solidFill>
                <a:srgbClr val="FF0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Run  </a:t>
            </a:r>
            <a:r>
              <a:rPr lang="en">
                <a:latin typeface="Courier New"/>
                <a:ea typeface="Courier New"/>
                <a:cs typeface="Courier New"/>
                <a:sym typeface="Courier New"/>
              </a:rPr>
              <a:t>./build.py --enable-examples --enable-tests</a:t>
            </a:r>
            <a:endParaRPr>
              <a:latin typeface="Courier New"/>
              <a:ea typeface="Courier New"/>
              <a:cs typeface="Courier New"/>
              <a:sym typeface="Courier New"/>
            </a:endParaRPr>
          </a:p>
        </p:txBody>
      </p:sp>
      <p:pic>
        <p:nvPicPr>
          <p:cNvPr id="75" name="Google Shape;75;p16"/>
          <p:cNvPicPr preferRelativeResize="0"/>
          <p:nvPr/>
        </p:nvPicPr>
        <p:blipFill>
          <a:blip r:embed="rId4">
            <a:alphaModFix/>
          </a:blip>
          <a:stretch>
            <a:fillRect/>
          </a:stretch>
        </p:blipFill>
        <p:spPr>
          <a:xfrm>
            <a:off x="1140525" y="3187724"/>
            <a:ext cx="6862950" cy="118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81" name="Google Shape;81;p17"/>
          <p:cNvSpPr txBox="1"/>
          <p:nvPr>
            <p:ph idx="1" type="body"/>
          </p:nvPr>
        </p:nvSpPr>
        <p:spPr>
          <a:xfrm>
            <a:off x="311700" y="1152475"/>
            <a:ext cx="8520600" cy="375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end would look something like this (don’t worry if some modules are not built, they need extra dependencies to be resolved first, which you can do later if you need. I had 5 modules not built during my installation.)</a:t>
            </a:r>
            <a:endParaRPr/>
          </a:p>
        </p:txBody>
      </p:sp>
      <p:pic>
        <p:nvPicPr>
          <p:cNvPr id="82" name="Google Shape;82;p17"/>
          <p:cNvPicPr preferRelativeResize="0"/>
          <p:nvPr/>
        </p:nvPicPr>
        <p:blipFill>
          <a:blip r:embed="rId3">
            <a:alphaModFix/>
          </a:blip>
          <a:stretch>
            <a:fillRect/>
          </a:stretch>
        </p:blipFill>
        <p:spPr>
          <a:xfrm>
            <a:off x="2201225" y="2196100"/>
            <a:ext cx="5200200" cy="283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88" name="Google Shape;88;p18"/>
          <p:cNvSpPr txBox="1"/>
          <p:nvPr>
            <p:ph idx="1" type="body"/>
          </p:nvPr>
        </p:nvSpPr>
        <p:spPr>
          <a:xfrm>
            <a:off x="311700" y="2603075"/>
            <a:ext cx="8520600" cy="245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Now go to the ns-3.35 directory.  </a:t>
            </a:r>
            <a:endParaRPr/>
          </a:p>
          <a:p>
            <a:pPr indent="-330200" lvl="0" marL="457200" rtl="0" algn="l">
              <a:spcBef>
                <a:spcPts val="0"/>
              </a:spcBef>
              <a:spcAft>
                <a:spcPts val="0"/>
              </a:spcAft>
              <a:buSzPts val="1600"/>
              <a:buChar char="●"/>
            </a:pPr>
            <a:r>
              <a:rPr lang="en" sz="1600"/>
              <a:t>Run </a:t>
            </a:r>
            <a:r>
              <a:rPr lang="en" sz="1600">
                <a:latin typeface="Courier New"/>
                <a:ea typeface="Courier New"/>
                <a:cs typeface="Courier New"/>
                <a:sym typeface="Courier New"/>
              </a:rPr>
              <a:t>./waf clean</a:t>
            </a:r>
            <a:r>
              <a:rPr lang="en" sz="1600"/>
              <a:t>  and then  </a:t>
            </a:r>
            <a:endParaRPr sz="1600"/>
          </a:p>
          <a:p>
            <a:pPr indent="0" lvl="0" marL="457200" rtl="0" algn="l">
              <a:spcBef>
                <a:spcPts val="1200"/>
              </a:spcBef>
              <a:spcAft>
                <a:spcPts val="1200"/>
              </a:spcAft>
              <a:buNone/>
            </a:pPr>
            <a:r>
              <a:rPr lang="en" sz="1600">
                <a:latin typeface="Courier New"/>
                <a:ea typeface="Courier New"/>
                <a:cs typeface="Courier New"/>
                <a:sym typeface="Courier New"/>
              </a:rPr>
              <a:t>./waf configure --build-profile=debug --enable-examples --enable-tests</a:t>
            </a:r>
            <a:endParaRPr sz="1600">
              <a:latin typeface="Courier New"/>
              <a:ea typeface="Courier New"/>
              <a:cs typeface="Courier New"/>
              <a:sym typeface="Courier New"/>
            </a:endParaRPr>
          </a:p>
        </p:txBody>
      </p:sp>
      <p:pic>
        <p:nvPicPr>
          <p:cNvPr id="89" name="Google Shape;89;p18"/>
          <p:cNvPicPr preferRelativeResize="0"/>
          <p:nvPr/>
        </p:nvPicPr>
        <p:blipFill>
          <a:blip r:embed="rId3">
            <a:alphaModFix/>
          </a:blip>
          <a:stretch>
            <a:fillRect/>
          </a:stretch>
        </p:blipFill>
        <p:spPr>
          <a:xfrm>
            <a:off x="85813" y="1017725"/>
            <a:ext cx="8972374" cy="154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95" name="Google Shape;95;p19"/>
          <p:cNvSpPr txBox="1"/>
          <p:nvPr>
            <p:ph idx="1" type="body"/>
          </p:nvPr>
        </p:nvSpPr>
        <p:spPr>
          <a:xfrm>
            <a:off x="311700" y="1142950"/>
            <a:ext cx="8520600" cy="38097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Now to test if ns3 is installed properly, run </a:t>
            </a:r>
            <a:r>
              <a:rPr lang="en" sz="1600">
                <a:latin typeface="Courier New"/>
                <a:ea typeface="Courier New"/>
                <a:cs typeface="Courier New"/>
                <a:sym typeface="Courier New"/>
              </a:rPr>
              <a:t>./waf --run hello-simulator</a:t>
            </a:r>
            <a:endParaRPr sz="1600">
              <a:latin typeface="Courier New"/>
              <a:ea typeface="Courier New"/>
              <a:cs typeface="Courier New"/>
              <a:sym typeface="Courier New"/>
            </a:endParaRPr>
          </a:p>
          <a:p>
            <a:pPr indent="-330200" lvl="0" marL="457200" rtl="0" algn="l">
              <a:spcBef>
                <a:spcPts val="0"/>
              </a:spcBef>
              <a:spcAft>
                <a:spcPts val="0"/>
              </a:spcAft>
              <a:buSzPts val="1600"/>
              <a:buChar char="●"/>
            </a:pPr>
            <a:r>
              <a:rPr lang="en" sz="1600"/>
              <a:t>It should output “Hello Simulator”.</a:t>
            </a:r>
            <a:endParaRPr sz="1600"/>
          </a:p>
          <a:p>
            <a:pPr indent="-330200" lvl="0" marL="457200" rtl="0" algn="l">
              <a:spcBef>
                <a:spcPts val="0"/>
              </a:spcBef>
              <a:spcAft>
                <a:spcPts val="0"/>
              </a:spcAft>
              <a:buSzPts val="1600"/>
              <a:buChar char="●"/>
            </a:pPr>
            <a:r>
              <a:rPr lang="en" sz="1600"/>
              <a:t>Since this is the first run (or in any run after a waf configuration or clean), a compiling and linking process will happen, which will take a bit of time.</a:t>
            </a:r>
            <a:endParaRPr sz="1600"/>
          </a:p>
          <a:p>
            <a:pPr indent="0" lvl="0" marL="0" rtl="0" algn="l">
              <a:spcBef>
                <a:spcPts val="1200"/>
              </a:spcBef>
              <a:spcAft>
                <a:spcPts val="0"/>
              </a:spcAft>
              <a:buNone/>
            </a:pPr>
            <a:r>
              <a:rPr lang="en" sz="1600"/>
              <a:t>Your NS3 installation is complete! </a:t>
            </a:r>
            <a:endParaRPr sz="1600"/>
          </a:p>
          <a:p>
            <a:pPr indent="0" lvl="0" marL="0" rtl="0" algn="l">
              <a:spcBef>
                <a:spcPts val="1200"/>
              </a:spcBef>
              <a:spcAft>
                <a:spcPts val="0"/>
              </a:spcAft>
              <a:buNone/>
            </a:pPr>
            <a:r>
              <a:rPr lang="en" sz="1600"/>
              <a:t>For more </a:t>
            </a:r>
            <a:r>
              <a:rPr lang="en" sz="1600"/>
              <a:t>details about installation:</a:t>
            </a:r>
            <a:endParaRPr sz="1600"/>
          </a:p>
          <a:p>
            <a:pPr indent="0" lvl="0" marL="0" rtl="0" algn="l">
              <a:spcBef>
                <a:spcPts val="1200"/>
              </a:spcBef>
              <a:spcAft>
                <a:spcPts val="0"/>
              </a:spcAft>
              <a:buNone/>
            </a:pPr>
            <a:r>
              <a:rPr lang="en" sz="1600" u="sng">
                <a:solidFill>
                  <a:schemeClr val="hlink"/>
                </a:solidFill>
                <a:hlinkClick r:id="rId3"/>
              </a:rPr>
              <a:t>https://www.nsnam.org/docs/release/3.35/tutorial/html/getting-started.html</a:t>
            </a:r>
            <a:endParaRPr sz="1600"/>
          </a:p>
          <a:p>
            <a:pPr indent="0" lvl="0" marL="0" rtl="0" algn="l">
              <a:spcBef>
                <a:spcPts val="1200"/>
              </a:spcBef>
              <a:spcAft>
                <a:spcPts val="0"/>
              </a:spcAft>
              <a:buNone/>
            </a:pPr>
            <a:r>
              <a:rPr lang="en" sz="1600" u="sng">
                <a:solidFill>
                  <a:schemeClr val="hlink"/>
                </a:solidFill>
                <a:hlinkClick r:id="rId4"/>
              </a:rPr>
              <a:t>https://www.nsnam.org/wiki/Installation</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400"/>
              <a:t>*At the time of writing I am facing problems with python binding. Will update If I find how to resolve it. But as most of the documentation and all of the source files of ns3 are written in C++, I personally prefer using it. But it is up to you if you want to use C++ or python to write your scripts.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your first simulation file</a:t>
            </a:r>
            <a:endParaRPr/>
          </a:p>
        </p:txBody>
      </p:sp>
      <p:sp>
        <p:nvSpPr>
          <p:cNvPr id="101" name="Google Shape;101;p20"/>
          <p:cNvSpPr txBox="1"/>
          <p:nvPr>
            <p:ph idx="1" type="body"/>
          </p:nvPr>
        </p:nvSpPr>
        <p:spPr>
          <a:xfrm>
            <a:off x="311700" y="2810225"/>
            <a:ext cx="8520600" cy="2142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2100"/>
              <a:t>Copy the ‘examples/tutorial/first.cc’ file to the ‘scratch’ folder</a:t>
            </a:r>
            <a:endParaRPr sz="2100"/>
          </a:p>
          <a:p>
            <a:pPr indent="-349250" lvl="0" marL="457200" rtl="0" algn="l">
              <a:spcBef>
                <a:spcPts val="0"/>
              </a:spcBef>
              <a:spcAft>
                <a:spcPts val="0"/>
              </a:spcAft>
              <a:buSzPts val="1900"/>
              <a:buChar char="●"/>
            </a:pPr>
            <a:r>
              <a:rPr lang="en" sz="2100"/>
              <a:t>Run </a:t>
            </a:r>
            <a:r>
              <a:rPr lang="en" sz="2100">
                <a:latin typeface="Courier New"/>
                <a:ea typeface="Courier New"/>
                <a:cs typeface="Courier New"/>
                <a:sym typeface="Courier New"/>
              </a:rPr>
              <a:t>./waf --run scratch/first</a:t>
            </a:r>
            <a:endParaRPr sz="2100">
              <a:latin typeface="Courier New"/>
              <a:ea typeface="Courier New"/>
              <a:cs typeface="Courier New"/>
              <a:sym typeface="Courier New"/>
            </a:endParaRPr>
          </a:p>
          <a:p>
            <a:pPr indent="0" lvl="0" marL="457200" rtl="0" algn="l">
              <a:spcBef>
                <a:spcPts val="1200"/>
              </a:spcBef>
              <a:spcAft>
                <a:spcPts val="1200"/>
              </a:spcAft>
              <a:buNone/>
            </a:pPr>
            <a:r>
              <a:rPr lang="en" sz="2100"/>
              <a:t> </a:t>
            </a:r>
            <a:endParaRPr sz="2100"/>
          </a:p>
        </p:txBody>
      </p:sp>
      <p:pic>
        <p:nvPicPr>
          <p:cNvPr id="102" name="Google Shape;102;p20"/>
          <p:cNvPicPr preferRelativeResize="0"/>
          <p:nvPr/>
        </p:nvPicPr>
        <p:blipFill>
          <a:blip r:embed="rId3">
            <a:alphaModFix/>
          </a:blip>
          <a:stretch>
            <a:fillRect/>
          </a:stretch>
        </p:blipFill>
        <p:spPr>
          <a:xfrm>
            <a:off x="85813" y="1017725"/>
            <a:ext cx="8972374" cy="1542800"/>
          </a:xfrm>
          <a:prstGeom prst="rect">
            <a:avLst/>
          </a:prstGeom>
          <a:noFill/>
          <a:ln>
            <a:noFill/>
          </a:ln>
        </p:spPr>
      </p:pic>
      <p:sp>
        <p:nvSpPr>
          <p:cNvPr id="103" name="Google Shape;103;p20"/>
          <p:cNvSpPr/>
          <p:nvPr/>
        </p:nvSpPr>
        <p:spPr>
          <a:xfrm>
            <a:off x="2201225" y="1254700"/>
            <a:ext cx="462300" cy="51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a:off x="3278125" y="1254700"/>
            <a:ext cx="462300" cy="51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your first simulation file</a:t>
            </a:r>
            <a:endParaRPr/>
          </a:p>
        </p:txBody>
      </p:sp>
      <p:sp>
        <p:nvSpPr>
          <p:cNvPr id="110" name="Google Shape;110;p21"/>
          <p:cNvSpPr txBox="1"/>
          <p:nvPr>
            <p:ph idx="1" type="body"/>
          </p:nvPr>
        </p:nvSpPr>
        <p:spPr>
          <a:xfrm>
            <a:off x="311700" y="1071250"/>
            <a:ext cx="8520600" cy="3881400"/>
          </a:xfrm>
          <a:prstGeom prst="rect">
            <a:avLst/>
          </a:prstGeom>
        </p:spPr>
        <p:txBody>
          <a:bodyPr anchorCtr="0" anchor="t" bIns="91425" lIns="91425" spcFirstLastPara="1" rIns="91425" wrap="square" tIns="91425">
            <a:normAutofit fontScale="85000"/>
          </a:bodyPr>
          <a:lstStyle/>
          <a:p>
            <a:pPr indent="-331152" lvl="0" marL="457200" rtl="0" algn="l">
              <a:spcBef>
                <a:spcPts val="0"/>
              </a:spcBef>
              <a:spcAft>
                <a:spcPts val="0"/>
              </a:spcAft>
              <a:buSzPct val="90476"/>
              <a:buChar char="●"/>
            </a:pPr>
            <a:r>
              <a:rPr lang="en" sz="2100"/>
              <a:t>Output would look something like:</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457200" rtl="0" algn="l">
              <a:spcBef>
                <a:spcPts val="1200"/>
              </a:spcBef>
              <a:spcAft>
                <a:spcPts val="0"/>
              </a:spcAft>
              <a:buNone/>
            </a:pPr>
            <a:r>
              <a:t/>
            </a:r>
            <a:endParaRPr sz="2100"/>
          </a:p>
          <a:p>
            <a:pPr indent="-341947" lvl="0" marL="457200" rtl="0" algn="l">
              <a:spcBef>
                <a:spcPts val="1200"/>
              </a:spcBef>
              <a:spcAft>
                <a:spcPts val="0"/>
              </a:spcAft>
              <a:buSzPct val="100000"/>
              <a:buChar char="●"/>
            </a:pPr>
            <a:r>
              <a:rPr lang="en" sz="2100"/>
              <a:t>The first.cc file simulates </a:t>
            </a:r>
            <a:r>
              <a:rPr i="1" lang="en" sz="2100"/>
              <a:t>two devices</a:t>
            </a:r>
            <a:r>
              <a:rPr lang="en" sz="2100"/>
              <a:t>, one client and the other one a server, connected via a </a:t>
            </a:r>
            <a:r>
              <a:rPr i="1" lang="en" sz="2100"/>
              <a:t>point-to-point channel</a:t>
            </a:r>
            <a:r>
              <a:rPr lang="en" sz="2100"/>
              <a:t>. The client sends an echo packet and the server sends an echo reply. The packets are sent as a UDP packets.</a:t>
            </a:r>
            <a:endParaRPr sz="2100"/>
          </a:p>
          <a:p>
            <a:pPr indent="0" lvl="0" marL="457200" rtl="0" algn="l">
              <a:spcBef>
                <a:spcPts val="1200"/>
              </a:spcBef>
              <a:spcAft>
                <a:spcPts val="1200"/>
              </a:spcAft>
              <a:buNone/>
            </a:pPr>
            <a:r>
              <a:rPr lang="en" sz="2100"/>
              <a:t> </a:t>
            </a:r>
            <a:endParaRPr sz="2100"/>
          </a:p>
        </p:txBody>
      </p:sp>
      <p:pic>
        <p:nvPicPr>
          <p:cNvPr id="111" name="Google Shape;111;p21"/>
          <p:cNvPicPr preferRelativeResize="0"/>
          <p:nvPr/>
        </p:nvPicPr>
        <p:blipFill>
          <a:blip r:embed="rId3">
            <a:alphaModFix/>
          </a:blip>
          <a:stretch>
            <a:fillRect/>
          </a:stretch>
        </p:blipFill>
        <p:spPr>
          <a:xfrm>
            <a:off x="1539875" y="1587573"/>
            <a:ext cx="6064257" cy="141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