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10a7875b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10a7875b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10a7875b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10a7875b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highlight>
                  <a:srgbClr val="FFFFFF"/>
                </a:highlight>
                <a:latin typeface="Verdana"/>
                <a:ea typeface="Verdana"/>
                <a:cs typeface="Verdana"/>
                <a:sym typeface="Verdana"/>
              </a:rPr>
              <a:t>Create a channel helper in a default working state.</a:t>
            </a:r>
            <a:endParaRPr sz="9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900">
                <a:solidFill>
                  <a:schemeClr val="dk1"/>
                </a:solidFill>
                <a:highlight>
                  <a:srgbClr val="FFFFFF"/>
                </a:highlight>
                <a:latin typeface="Verdana"/>
                <a:ea typeface="Verdana"/>
                <a:cs typeface="Verdana"/>
                <a:sym typeface="Verdana"/>
              </a:rPr>
              <a:t>propagation loss based on a default log distance model (</a:t>
            </a:r>
            <a:r>
              <a:rPr lang="en" sz="900">
                <a:solidFill>
                  <a:schemeClr val="dk1"/>
                </a:solidFill>
                <a:highlight>
                  <a:srgbClr val="FFFFFF"/>
                </a:highlight>
              </a:rPr>
              <a:t>ns3::LogDistancePropagationLossModel</a:t>
            </a:r>
            <a:r>
              <a:rPr lang="en" sz="900">
                <a:solidFill>
                  <a:schemeClr val="dk1"/>
                </a:solidFill>
                <a:highlight>
                  <a:srgbClr val="FFFFFF"/>
                </a:highlight>
                <a:latin typeface="Verdana"/>
                <a:ea typeface="Verdana"/>
                <a:cs typeface="Verdana"/>
                <a:sym typeface="Verdana"/>
              </a:rPr>
              <a:t>)</a:t>
            </a:r>
            <a:endParaRPr sz="90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1336efc8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1336efc8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10a7875b5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10a7875b5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10a7875b5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10a7875b5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DC1C6"/>
                </a:solidFill>
                <a:highlight>
                  <a:srgbClr val="202124"/>
                </a:highlight>
              </a:rPr>
              <a:t>Rate control algorithms </a:t>
            </a:r>
            <a:r>
              <a:rPr b="1" lang="en" sz="1200">
                <a:solidFill>
                  <a:srgbClr val="BDC1C6"/>
                </a:solidFill>
                <a:highlight>
                  <a:srgbClr val="202124"/>
                </a:highlight>
              </a:rPr>
              <a:t>adapt the transmission rate dynamically to the changing channel conditions</a:t>
            </a:r>
            <a:r>
              <a:rPr lang="en" sz="1200">
                <a:solidFill>
                  <a:srgbClr val="BDC1C6"/>
                </a:solidFill>
                <a:highlight>
                  <a:srgbClr val="202124"/>
                </a:highlight>
              </a:rPr>
              <a:t>, so the performance of the radio link can be maximized.It is not obvious which rate works the best with what channel conditions. The goal of rate control algorithms is to find the best rate and maximize throughput.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10a7875b5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10a7875b5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10a7875b5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10a7875b5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10a7875b5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10a7875b5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1336efc8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1336efc8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highlight>
                  <a:srgbClr val="FFFFFF"/>
                </a:highlight>
                <a:latin typeface="Verdana"/>
                <a:ea typeface="Verdana"/>
                <a:cs typeface="Verdana"/>
                <a:sym typeface="Verdana"/>
              </a:rPr>
              <a:t> a channel in the 2.4 GHz band cannot be configured if the standard is 802.11ac,</a:t>
            </a:r>
            <a:endParaRPr sz="9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900">
                <a:solidFill>
                  <a:schemeClr val="dk1"/>
                </a:solidFill>
                <a:highlight>
                  <a:srgbClr val="FFFFFF"/>
                </a:highlight>
                <a:latin typeface="Verdana"/>
                <a:ea typeface="Verdana"/>
                <a:cs typeface="Verdana"/>
                <a:sym typeface="Verdana"/>
              </a:rPr>
              <a:t>or a channel in the 6 GHz band can only be configured if the standard is 802.11ax (or beyond).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dde33ca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dde33ca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highlight>
                  <a:srgbClr val="FFFFFF"/>
                </a:highlight>
                <a:latin typeface="Verdana"/>
                <a:ea typeface="Verdana"/>
                <a:cs typeface="Verdana"/>
                <a:sym typeface="Verdana"/>
              </a:rPr>
              <a:t>the operating channel will be channel 38 in the 5 GHz band, which has a width of 40 MHz, and the primary20 channel will be the 20 MHz subchannel with the lowest center frequency (index 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10a7875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10a7875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10a7875b5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10a7875b5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10a7875b5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10a7875b5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fe5be5e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fe5be5e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10a7875b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10a7875b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fe54752b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fe54752b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10a7875b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10a7875b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1336efc8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1336efc8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10a7875b5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10a7875b5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32025" y="671300"/>
            <a:ext cx="5017500" cy="218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
            </a:r>
            <a:r>
              <a:rPr lang="en"/>
              <a:t>efault WIFI MAC Layer in NS3 and  Relevant Helpers</a:t>
            </a:r>
            <a:endParaRPr/>
          </a:p>
        </p:txBody>
      </p:sp>
      <p:sp>
        <p:nvSpPr>
          <p:cNvPr id="135" name="Google Shape;135;p13"/>
          <p:cNvSpPr txBox="1"/>
          <p:nvPr>
            <p:ph idx="1" type="subTitle"/>
          </p:nvPr>
        </p:nvSpPr>
        <p:spPr>
          <a:xfrm>
            <a:off x="382950" y="3288825"/>
            <a:ext cx="3704100" cy="129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Submitted by </a:t>
            </a:r>
            <a:endParaRPr sz="1600"/>
          </a:p>
          <a:p>
            <a:pPr indent="0" lvl="0" marL="0" rtl="0" algn="ctr">
              <a:spcBef>
                <a:spcPts val="0"/>
              </a:spcBef>
              <a:spcAft>
                <a:spcPts val="0"/>
              </a:spcAft>
              <a:buNone/>
            </a:pPr>
            <a:r>
              <a:rPr lang="en" sz="1600"/>
              <a:t>Kowshic Roy (1705001)</a:t>
            </a:r>
            <a:endParaRPr sz="1600"/>
          </a:p>
          <a:p>
            <a:pPr indent="0" lvl="0" marL="0" rtl="0" algn="ctr">
              <a:spcBef>
                <a:spcPts val="0"/>
              </a:spcBef>
              <a:spcAft>
                <a:spcPts val="0"/>
              </a:spcAft>
              <a:buNone/>
            </a:pPr>
            <a:r>
              <a:rPr lang="en" sz="1600"/>
              <a:t>Saem Hasan (1705027)</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WIFI : YansWifiChannel</a:t>
            </a:r>
            <a:endParaRPr/>
          </a:p>
        </p:txBody>
      </p:sp>
      <p:sp>
        <p:nvSpPr>
          <p:cNvPr id="201" name="Google Shape;20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a:t>
            </a:r>
            <a:endParaRPr/>
          </a:p>
          <a:p>
            <a:pPr indent="-311150" lvl="0" marL="457200" rtl="0" algn="l">
              <a:spcBef>
                <a:spcPts val="1200"/>
              </a:spcBef>
              <a:spcAft>
                <a:spcPts val="0"/>
              </a:spcAft>
              <a:buSzPts val="1300"/>
              <a:buChar char="●"/>
            </a:pPr>
            <a:r>
              <a:rPr lang="en"/>
              <a:t>The propagation loss.</a:t>
            </a:r>
            <a:endParaRPr/>
          </a:p>
          <a:p>
            <a:pPr indent="-311150" lvl="0" marL="457200" rtl="0" algn="l">
              <a:spcBef>
                <a:spcPts val="0"/>
              </a:spcBef>
              <a:spcAft>
                <a:spcPts val="0"/>
              </a:spcAft>
              <a:buSzPts val="1300"/>
              <a:buChar char="●"/>
            </a:pPr>
            <a:r>
              <a:rPr lang="en"/>
              <a:t>The delay models.</a:t>
            </a:r>
            <a:endParaRPr/>
          </a:p>
          <a:p>
            <a:pPr indent="0" lvl="0" marL="0" rtl="0" algn="l">
              <a:spcBef>
                <a:spcPts val="1200"/>
              </a:spcBef>
              <a:spcAft>
                <a:spcPts val="1200"/>
              </a:spcAft>
              <a:buNone/>
            </a:pPr>
            <a:r>
              <a:rPr lang="en"/>
              <a:t>From </a:t>
            </a:r>
            <a:r>
              <a:rPr lang="en">
                <a:solidFill>
                  <a:schemeClr val="accent6"/>
                </a:solidFill>
              </a:rPr>
              <a:t>Propagation</a:t>
            </a:r>
            <a:r>
              <a:rPr lang="en"/>
              <a:t> module.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YansWifiChannelHelper : Defaults</a:t>
            </a:r>
            <a:endParaRPr/>
          </a:p>
        </p:txBody>
      </p:sp>
      <p:sp>
        <p:nvSpPr>
          <p:cNvPr id="207" name="Google Shape;207;p23"/>
          <p:cNvSpPr txBox="1"/>
          <p:nvPr>
            <p:ph idx="1" type="body"/>
          </p:nvPr>
        </p:nvSpPr>
        <p:spPr>
          <a:xfrm>
            <a:off x="1297500" y="1567550"/>
            <a:ext cx="7590600" cy="3546900"/>
          </a:xfrm>
          <a:prstGeom prst="rect">
            <a:avLst/>
          </a:prstGeom>
        </p:spPr>
        <p:txBody>
          <a:bodyPr anchorCtr="0" anchor="t" bIns="91425" lIns="91425" spcFirstLastPara="1" rIns="91425" wrap="square" tIns="91425">
            <a:normAutofit fontScale="85000"/>
          </a:bodyPr>
          <a:lstStyle/>
          <a:p>
            <a:pPr indent="0" lvl="0" marL="0" rtl="0" algn="l">
              <a:lnSpc>
                <a:spcPct val="135714"/>
              </a:lnSpc>
              <a:spcBef>
                <a:spcPts val="0"/>
              </a:spcBef>
              <a:spcAft>
                <a:spcPts val="0"/>
              </a:spcAft>
              <a:buNone/>
            </a:pPr>
            <a:r>
              <a:rPr lang="en" sz="1400">
                <a:solidFill>
                  <a:srgbClr val="4EC9B0"/>
                </a:solidFill>
                <a:highlight>
                  <a:srgbClr val="1E1E1E"/>
                </a:highlight>
                <a:latin typeface="Courier New"/>
                <a:ea typeface="Courier New"/>
                <a:cs typeface="Courier New"/>
                <a:sym typeface="Courier New"/>
              </a:rPr>
              <a:t>YansWifiChannelHelper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channel</a:t>
            </a:r>
            <a:r>
              <a:rPr lang="en" sz="1400">
                <a:solidFill>
                  <a:srgbClr val="D4D4D4"/>
                </a:solidFill>
                <a:highlight>
                  <a:srgbClr val="1E1E1E"/>
                </a:highlight>
                <a:latin typeface="Courier New"/>
                <a:ea typeface="Courier New"/>
                <a:cs typeface="Courier New"/>
                <a:sym typeface="Courier New"/>
              </a:rPr>
              <a:t> = </a:t>
            </a:r>
            <a:r>
              <a:rPr lang="en" sz="1400">
                <a:solidFill>
                  <a:srgbClr val="4EC9B0"/>
                </a:solidFill>
                <a:highlight>
                  <a:srgbClr val="1E1E1E"/>
                </a:highlight>
                <a:latin typeface="Courier New"/>
                <a:ea typeface="Courier New"/>
                <a:cs typeface="Courier New"/>
                <a:sym typeface="Courier New"/>
              </a:rPr>
              <a:t>YansWifiChannelHelper</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Default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83333"/>
              </a:lnSpc>
              <a:spcBef>
                <a:spcPts val="900"/>
              </a:spcBef>
              <a:spcAft>
                <a:spcPts val="0"/>
              </a:spcAft>
              <a:buNone/>
            </a:pPr>
            <a:r>
              <a:t/>
            </a:r>
            <a:endParaRPr sz="1200"/>
          </a:p>
          <a:p>
            <a:pPr indent="0" lvl="0" marL="0" rtl="0" algn="l">
              <a:lnSpc>
                <a:spcPct val="183333"/>
              </a:lnSpc>
              <a:spcBef>
                <a:spcPts val="900"/>
              </a:spcBef>
              <a:spcAft>
                <a:spcPts val="0"/>
              </a:spcAft>
              <a:buNone/>
            </a:pPr>
            <a:r>
              <a:rPr lang="en" sz="1200"/>
              <a:t>Default includes </a:t>
            </a:r>
            <a:endParaRPr sz="1200"/>
          </a:p>
          <a:p>
            <a:pPr indent="-293370" lvl="0" marL="457200" rtl="0" algn="l">
              <a:lnSpc>
                <a:spcPct val="183333"/>
              </a:lnSpc>
              <a:spcBef>
                <a:spcPts val="900"/>
              </a:spcBef>
              <a:spcAft>
                <a:spcPts val="0"/>
              </a:spcAft>
              <a:buSzPct val="100000"/>
              <a:buChar char="●"/>
            </a:pPr>
            <a:r>
              <a:rPr lang="en" sz="1200"/>
              <a:t>A propagation delay equal to a </a:t>
            </a:r>
            <a:r>
              <a:rPr lang="en" sz="1200">
                <a:solidFill>
                  <a:schemeClr val="accent6"/>
                </a:solidFill>
              </a:rPr>
              <a:t>constant</a:t>
            </a:r>
            <a:r>
              <a:rPr lang="en" sz="1200"/>
              <a:t>, the speed of light.</a:t>
            </a:r>
            <a:endParaRPr sz="1200"/>
          </a:p>
          <a:p>
            <a:pPr indent="-293370" lvl="0" marL="457200" rtl="0" algn="l">
              <a:lnSpc>
                <a:spcPct val="183333"/>
              </a:lnSpc>
              <a:spcBef>
                <a:spcPts val="0"/>
              </a:spcBef>
              <a:spcAft>
                <a:spcPts val="0"/>
              </a:spcAft>
              <a:buSzPct val="100000"/>
              <a:buChar char="●"/>
            </a:pPr>
            <a:r>
              <a:rPr lang="en" sz="1200"/>
              <a:t>A propagation loss based on </a:t>
            </a:r>
            <a:r>
              <a:rPr lang="en" sz="1200">
                <a:solidFill>
                  <a:schemeClr val="accent6"/>
                </a:solidFill>
              </a:rPr>
              <a:t>a log distance model</a:t>
            </a:r>
            <a:r>
              <a:rPr lang="en" sz="1200"/>
              <a:t> with a reference loss of 46.6777dB at reference distance of 1m.</a:t>
            </a:r>
            <a:endParaRPr sz="1200"/>
          </a:p>
          <a:p>
            <a:pPr indent="-293370" lvl="0" marL="457200" rtl="0" algn="l">
              <a:lnSpc>
                <a:spcPct val="183333"/>
              </a:lnSpc>
              <a:spcBef>
                <a:spcPts val="0"/>
              </a:spcBef>
              <a:spcAft>
                <a:spcPts val="0"/>
              </a:spcAft>
              <a:buSzPct val="100000"/>
              <a:buChar char="●"/>
            </a:pPr>
            <a:r>
              <a:rPr lang="en" sz="1200"/>
              <a:t>Other default wifi standards to </a:t>
            </a:r>
            <a:r>
              <a:rPr lang="en" sz="1200">
                <a:solidFill>
                  <a:schemeClr val="accent6"/>
                </a:solidFill>
              </a:rPr>
              <a:t>802.11a</a:t>
            </a:r>
            <a:r>
              <a:rPr lang="en" sz="1200"/>
              <a:t>.</a:t>
            </a:r>
            <a:endParaRPr sz="1200"/>
          </a:p>
          <a:p>
            <a:pPr indent="0" lvl="0" marL="0" rtl="0" algn="l">
              <a:lnSpc>
                <a:spcPct val="183333"/>
              </a:lnSpc>
              <a:spcBef>
                <a:spcPts val="900"/>
              </a:spcBef>
              <a:spcAft>
                <a:spcPts val="0"/>
              </a:spcAft>
              <a:buNone/>
            </a:pPr>
            <a:r>
              <a:t/>
            </a:r>
            <a:endParaRPr sz="1200">
              <a:highlight>
                <a:srgbClr val="1E1E1E"/>
              </a:highlight>
            </a:endParaRPr>
          </a:p>
          <a:p>
            <a:pPr indent="0" lvl="0" marL="457200" rtl="0" algn="l">
              <a:lnSpc>
                <a:spcPct val="183333"/>
              </a:lnSpc>
              <a:spcBef>
                <a:spcPts val="900"/>
              </a:spcBef>
              <a:spcAft>
                <a:spcPts val="0"/>
              </a:spcAft>
              <a:buNone/>
            </a:pPr>
            <a:r>
              <a:t/>
            </a:r>
            <a:endParaRPr sz="1200">
              <a:highlight>
                <a:srgbClr val="1E1E1E"/>
              </a:highlight>
            </a:endParaRPr>
          </a:p>
          <a:p>
            <a:pPr indent="0" lvl="0" marL="0" rtl="0" algn="l">
              <a:spcBef>
                <a:spcPts val="900"/>
              </a:spcBef>
              <a:spcAft>
                <a:spcPts val="1200"/>
              </a:spcAft>
              <a:buNone/>
            </a:pPr>
            <a:r>
              <a:t/>
            </a:r>
            <a:endParaRPr b="1" sz="900">
              <a:solidFill>
                <a:srgbClr val="000000"/>
              </a:solidFill>
              <a:highlight>
                <a:srgbClr val="FFFFFF"/>
              </a:highlight>
              <a:latin typeface="Verdana"/>
              <a:ea typeface="Verdana"/>
              <a:cs typeface="Verdana"/>
              <a:sym typeface="Verdana"/>
            </a:endParaRPr>
          </a:p>
        </p:txBody>
      </p:sp>
      <p:sp>
        <p:nvSpPr>
          <p:cNvPr id="208" name="Google Shape;208;p23"/>
          <p:cNvSpPr/>
          <p:nvPr/>
        </p:nvSpPr>
        <p:spPr>
          <a:xfrm>
            <a:off x="1297500" y="1567550"/>
            <a:ext cx="7175400" cy="4140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YansWifiChannelHelper : Tweaks</a:t>
            </a:r>
            <a:endParaRPr/>
          </a:p>
        </p:txBody>
      </p:sp>
      <p:sp>
        <p:nvSpPr>
          <p:cNvPr id="214" name="Google Shape;214;p24"/>
          <p:cNvSpPr txBox="1"/>
          <p:nvPr>
            <p:ph idx="1" type="body"/>
          </p:nvPr>
        </p:nvSpPr>
        <p:spPr>
          <a:xfrm>
            <a:off x="1103800" y="1567550"/>
            <a:ext cx="8040300" cy="291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channel</a:t>
            </a:r>
            <a:r>
              <a:rPr lang="en" sz="1400">
                <a:solidFill>
                  <a:srgbClr val="D4D4D4"/>
                </a:solidFill>
                <a:highlight>
                  <a:srgbClr val="1E1E1E"/>
                </a:highlight>
                <a:latin typeface="Courier New"/>
                <a:ea typeface="Courier New"/>
                <a:cs typeface="Courier New"/>
                <a:sym typeface="Courier New"/>
              </a:rPr>
              <a:t>.</a:t>
            </a:r>
            <a:r>
              <a:rPr lang="en" sz="1400">
                <a:solidFill>
                  <a:schemeClr val="accent6"/>
                </a:solidFill>
                <a:highlight>
                  <a:srgbClr val="1E1E1E"/>
                </a:highlight>
                <a:latin typeface="Courier New"/>
                <a:ea typeface="Courier New"/>
                <a:cs typeface="Courier New"/>
                <a:sym typeface="Courier New"/>
              </a:rPr>
              <a:t>Set</a:t>
            </a:r>
            <a:r>
              <a:rPr lang="en" sz="1400">
                <a:solidFill>
                  <a:srgbClr val="DCDCAA"/>
                </a:solidFill>
                <a:highlight>
                  <a:srgbClr val="1E1E1E"/>
                </a:highlight>
                <a:latin typeface="Courier New"/>
                <a:ea typeface="Courier New"/>
                <a:cs typeface="Courier New"/>
                <a:sym typeface="Courier New"/>
              </a:rPr>
              <a:t>PropagationDelay</a:t>
            </a: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"ns3::ConstantSpeedPropagationDelayModel"</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channel</a:t>
            </a:r>
            <a:r>
              <a:rPr lang="en" sz="1400">
                <a:solidFill>
                  <a:srgbClr val="D4D4D4"/>
                </a:solidFill>
                <a:highlight>
                  <a:srgbClr val="1E1E1E"/>
                </a:highlight>
                <a:latin typeface="Courier New"/>
                <a:ea typeface="Courier New"/>
                <a:cs typeface="Courier New"/>
                <a:sym typeface="Courier New"/>
              </a:rPr>
              <a:t>.</a:t>
            </a:r>
            <a:r>
              <a:rPr lang="en" sz="1400">
                <a:solidFill>
                  <a:schemeClr val="accent6"/>
                </a:solidFill>
                <a:highlight>
                  <a:srgbClr val="1E1E1E"/>
                </a:highlight>
                <a:latin typeface="Courier New"/>
                <a:ea typeface="Courier New"/>
                <a:cs typeface="Courier New"/>
                <a:sym typeface="Courier New"/>
              </a:rPr>
              <a:t>Add</a:t>
            </a:r>
            <a:r>
              <a:rPr lang="en" sz="1400">
                <a:solidFill>
                  <a:srgbClr val="DCDCAA"/>
                </a:solidFill>
                <a:highlight>
                  <a:srgbClr val="1E1E1E"/>
                </a:highlight>
                <a:latin typeface="Courier New"/>
                <a:ea typeface="Courier New"/>
                <a:cs typeface="Courier New"/>
                <a:sym typeface="Courier New"/>
              </a:rPr>
              <a:t>PropagationLoss</a:t>
            </a: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"ns3::FriisPropagationLossModel"</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A9B7C6"/>
              </a:solidFill>
              <a:highlight>
                <a:srgbClr val="2B2B2B"/>
              </a:highlight>
              <a:latin typeface="Courier New"/>
              <a:ea typeface="Courier New"/>
              <a:cs typeface="Courier New"/>
              <a:sym typeface="Courier New"/>
            </a:endParaRPr>
          </a:p>
          <a:p>
            <a:pPr indent="-317500" lvl="0" marL="457200" rtl="0" algn="l">
              <a:lnSpc>
                <a:spcPct val="135714"/>
              </a:lnSpc>
              <a:spcBef>
                <a:spcPts val="0"/>
              </a:spcBef>
              <a:spcAft>
                <a:spcPts val="0"/>
              </a:spcAft>
              <a:buClr>
                <a:srgbClr val="D4D4D4"/>
              </a:buClr>
              <a:buSzPts val="1400"/>
              <a:buChar char="-"/>
            </a:pPr>
            <a:r>
              <a:rPr lang="en" sz="1400">
                <a:solidFill>
                  <a:srgbClr val="D4D4D4"/>
                </a:solidFill>
                <a:highlight>
                  <a:srgbClr val="1E1E1E"/>
                </a:highlight>
              </a:rPr>
              <a:t>If one or more PropagationLossModels already exist, the new model is chained to the end.</a:t>
            </a:r>
            <a:endParaRPr sz="1400">
              <a:solidFill>
                <a:srgbClr val="D4D4D4"/>
              </a:solidFill>
              <a:highlight>
                <a:srgbClr val="1E1E1E"/>
              </a:highlight>
            </a:endParaRPr>
          </a:p>
          <a:p>
            <a:pPr indent="-317500" lvl="0" marL="457200" rtl="0" algn="l">
              <a:lnSpc>
                <a:spcPct val="135714"/>
              </a:lnSpc>
              <a:spcBef>
                <a:spcPts val="0"/>
              </a:spcBef>
              <a:spcAft>
                <a:spcPts val="0"/>
              </a:spcAft>
              <a:buClr>
                <a:srgbClr val="D4D4D4"/>
              </a:buClr>
              <a:buSzPts val="1400"/>
              <a:buChar char="-"/>
            </a:pPr>
            <a:r>
              <a:rPr lang="en" sz="1400">
                <a:solidFill>
                  <a:srgbClr val="D4D4D4"/>
                </a:solidFill>
                <a:highlight>
                  <a:srgbClr val="1E1E1E"/>
                </a:highlight>
              </a:rPr>
              <a:t>Delay propagation is replaced but not chained.</a:t>
            </a:r>
            <a:endParaRPr sz="1400">
              <a:solidFill>
                <a:srgbClr val="D4D4D4"/>
              </a:solidFill>
              <a:highlight>
                <a:srgbClr val="1E1E1E"/>
              </a:highlight>
            </a:endParaRPr>
          </a:p>
          <a:p>
            <a:pPr indent="0" lvl="0" marL="0" rtl="0" algn="l">
              <a:lnSpc>
                <a:spcPct val="135714"/>
              </a:lnSpc>
              <a:spcBef>
                <a:spcPts val="0"/>
              </a:spcBef>
              <a:spcAft>
                <a:spcPts val="0"/>
              </a:spcAft>
              <a:buNone/>
            </a:pPr>
            <a:r>
              <a:t/>
            </a:r>
            <a:endParaRPr sz="1400">
              <a:solidFill>
                <a:srgbClr val="D4D4D4"/>
              </a:solidFill>
              <a:highlight>
                <a:srgbClr val="1E1E1E"/>
              </a:highlight>
            </a:endParaRPr>
          </a:p>
          <a:p>
            <a:pPr indent="0" lvl="0" marL="0" rtl="0" algn="l">
              <a:lnSpc>
                <a:spcPct val="135714"/>
              </a:lnSpc>
              <a:spcBef>
                <a:spcPts val="0"/>
              </a:spcBef>
              <a:spcAft>
                <a:spcPts val="0"/>
              </a:spcAft>
              <a:buNone/>
            </a:pPr>
            <a:r>
              <a:t/>
            </a:r>
            <a:endParaRPr sz="1400">
              <a:solidFill>
                <a:srgbClr val="D4D4D4"/>
              </a:solidFill>
              <a:highlight>
                <a:srgbClr val="1E1E1E"/>
              </a:highlight>
            </a:endParaRPr>
          </a:p>
          <a:p>
            <a:pPr indent="0" lvl="0" marL="0" rtl="0" algn="l">
              <a:lnSpc>
                <a:spcPct val="135714"/>
              </a:lnSpc>
              <a:spcBef>
                <a:spcPts val="0"/>
              </a:spcBef>
              <a:spcAft>
                <a:spcPts val="0"/>
              </a:spcAft>
              <a:buNone/>
            </a:pPr>
            <a:r>
              <a:t/>
            </a:r>
            <a:endParaRPr sz="1400">
              <a:solidFill>
                <a:srgbClr val="D4D4D4"/>
              </a:solidFill>
              <a:highlight>
                <a:srgbClr val="1E1E1E"/>
              </a:highlight>
            </a:endParaRPr>
          </a:p>
          <a:p>
            <a:pPr indent="0" lvl="0" marL="0" rtl="0" algn="l">
              <a:spcBef>
                <a:spcPts val="0"/>
              </a:spcBef>
              <a:spcAft>
                <a:spcPts val="1200"/>
              </a:spcAft>
              <a:buNone/>
            </a:pPr>
            <a:r>
              <a:t/>
            </a:r>
            <a:endParaRPr sz="1400"/>
          </a:p>
        </p:txBody>
      </p:sp>
      <p:sp>
        <p:nvSpPr>
          <p:cNvPr id="215" name="Google Shape;215;p24"/>
          <p:cNvSpPr/>
          <p:nvPr/>
        </p:nvSpPr>
        <p:spPr>
          <a:xfrm>
            <a:off x="1103800" y="1567550"/>
            <a:ext cx="7911900" cy="7431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WIFI : YansWifiPhyHelper</a:t>
            </a:r>
            <a:endParaRPr/>
          </a:p>
        </p:txBody>
      </p:sp>
      <p:sp>
        <p:nvSpPr>
          <p:cNvPr id="221" name="Google Shape;22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sz="1350">
                <a:highlight>
                  <a:schemeClr val="dk1"/>
                </a:highlight>
              </a:rPr>
              <a:t>M</a:t>
            </a:r>
            <a:r>
              <a:rPr lang="en" sz="1350">
                <a:highlight>
                  <a:schemeClr val="dk1"/>
                </a:highlight>
              </a:rPr>
              <a:t>odeling the reception of packets.</a:t>
            </a:r>
            <a:endParaRPr sz="1350">
              <a:highlight>
                <a:schemeClr val="dk1"/>
              </a:highlight>
            </a:endParaRPr>
          </a:p>
          <a:p>
            <a:pPr indent="-314325" lvl="0" marL="457200" rtl="0" algn="l">
              <a:spcBef>
                <a:spcPts val="0"/>
              </a:spcBef>
              <a:spcAft>
                <a:spcPts val="0"/>
              </a:spcAft>
              <a:buSzPts val="1350"/>
              <a:buChar char="●"/>
            </a:pPr>
            <a:r>
              <a:rPr lang="en" sz="1350">
                <a:highlight>
                  <a:schemeClr val="dk1"/>
                </a:highlight>
              </a:rPr>
              <a:t>Tracking energy consumption.</a:t>
            </a:r>
            <a:endParaRPr sz="1350">
              <a:highlight>
                <a:schemeClr val="dk1"/>
              </a:highlight>
            </a:endParaRPr>
          </a:p>
          <a:p>
            <a:pPr indent="0" lvl="0" marL="0" rtl="0" algn="l">
              <a:spcBef>
                <a:spcPts val="1200"/>
              </a:spcBef>
              <a:spcAft>
                <a:spcPts val="0"/>
              </a:spcAft>
              <a:buNone/>
            </a:pPr>
            <a:r>
              <a:t/>
            </a:r>
            <a:endParaRPr sz="1350">
              <a:solidFill>
                <a:srgbClr val="A9B7C6"/>
              </a:solidFill>
              <a:highlight>
                <a:schemeClr val="dk1"/>
              </a:highlight>
              <a:latin typeface="Courier New"/>
              <a:ea typeface="Courier New"/>
              <a:cs typeface="Courier New"/>
              <a:sym typeface="Courier New"/>
            </a:endParaRPr>
          </a:p>
          <a:p>
            <a:pPr indent="0" lvl="0" marL="0" rtl="0" algn="l">
              <a:lnSpc>
                <a:spcPct val="135714"/>
              </a:lnSpc>
              <a:spcBef>
                <a:spcPts val="1200"/>
              </a:spcBef>
              <a:spcAft>
                <a:spcPts val="0"/>
              </a:spcAft>
              <a:buNone/>
            </a:pPr>
            <a:r>
              <a:rPr lang="en" sz="1400">
                <a:solidFill>
                  <a:srgbClr val="4EC9B0"/>
                </a:solidFill>
                <a:highlight>
                  <a:srgbClr val="1E1E1E"/>
                </a:highlight>
                <a:latin typeface="Courier New"/>
                <a:ea typeface="Courier New"/>
                <a:cs typeface="Courier New"/>
                <a:sym typeface="Courier New"/>
              </a:rPr>
              <a:t>YansWifiPhyHelper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phy</a:t>
            </a:r>
            <a:r>
              <a:rPr lang="en" sz="1400">
                <a:solidFill>
                  <a:srgbClr val="D4D4D4"/>
                </a:solidFill>
                <a:highlight>
                  <a:srgbClr val="1E1E1E"/>
                </a:highlight>
                <a:latin typeface="Courier New"/>
                <a:ea typeface="Courier New"/>
                <a:cs typeface="Courier New"/>
                <a:sym typeface="Courier New"/>
              </a:rPr>
              <a:t> = </a:t>
            </a:r>
            <a:r>
              <a:rPr lang="en" sz="1400">
                <a:solidFill>
                  <a:srgbClr val="4EC9B0"/>
                </a:solidFill>
                <a:highlight>
                  <a:srgbClr val="1E1E1E"/>
                </a:highlight>
                <a:latin typeface="Courier New"/>
                <a:ea typeface="Courier New"/>
                <a:cs typeface="Courier New"/>
                <a:sym typeface="Courier New"/>
              </a:rPr>
              <a:t>YansWifiPhyHelper</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Default</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phy</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SetChannel</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channel</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Create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B5B6E3"/>
              </a:solidFill>
              <a:highlight>
                <a:schemeClr val="dk1"/>
              </a:highlight>
              <a:latin typeface="Courier New"/>
              <a:ea typeface="Courier New"/>
              <a:cs typeface="Courier New"/>
              <a:sym typeface="Courier New"/>
            </a:endParaRPr>
          </a:p>
          <a:p>
            <a:pPr indent="0" lvl="0" marL="0" rtl="0" algn="l">
              <a:spcBef>
                <a:spcPts val="1200"/>
              </a:spcBef>
              <a:spcAft>
                <a:spcPts val="1200"/>
              </a:spcAft>
              <a:buNone/>
            </a:pPr>
            <a:r>
              <a:t/>
            </a:r>
            <a:endParaRPr>
              <a:highlight>
                <a:schemeClr val="dk1"/>
              </a:highlight>
            </a:endParaRPr>
          </a:p>
        </p:txBody>
      </p:sp>
      <p:sp>
        <p:nvSpPr>
          <p:cNvPr id="222" name="Google Shape;222;p25"/>
          <p:cNvSpPr/>
          <p:nvPr/>
        </p:nvSpPr>
        <p:spPr>
          <a:xfrm>
            <a:off x="1300350" y="2487225"/>
            <a:ext cx="6269100" cy="12939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0" rtl="0" algn="ctr">
              <a:spcBef>
                <a:spcPts val="0"/>
              </a:spcBef>
              <a:spcAft>
                <a:spcPts val="0"/>
              </a:spcAft>
              <a:buNone/>
            </a:pPr>
            <a:r>
              <a:rPr lang="en"/>
              <a:t>WifiHelper : Rate Control</a:t>
            </a:r>
            <a:endParaRPr/>
          </a:p>
        </p:txBody>
      </p:sp>
      <p:sp>
        <p:nvSpPr>
          <p:cNvPr id="228" name="Google Shape;228;p26"/>
          <p:cNvSpPr txBox="1"/>
          <p:nvPr>
            <p:ph idx="1" type="body"/>
          </p:nvPr>
        </p:nvSpPr>
        <p:spPr>
          <a:xfrm>
            <a:off x="1297500" y="1567550"/>
            <a:ext cx="7038900" cy="34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Rate Control Algorithms </a:t>
            </a:r>
            <a:endParaRPr/>
          </a:p>
          <a:p>
            <a:pPr indent="-298450" lvl="1" marL="914400" rtl="0" algn="l">
              <a:spcBef>
                <a:spcPts val="1200"/>
              </a:spcBef>
              <a:spcAft>
                <a:spcPts val="0"/>
              </a:spcAft>
              <a:buSzPts val="1100"/>
              <a:buChar char="○"/>
            </a:pPr>
            <a:r>
              <a:rPr lang="en"/>
              <a:t> </a:t>
            </a:r>
            <a:r>
              <a:rPr lang="en">
                <a:solidFill>
                  <a:schemeClr val="accent6"/>
                </a:solidFill>
              </a:rPr>
              <a:t>Aarf</a:t>
            </a:r>
            <a:endParaRPr>
              <a:solidFill>
                <a:schemeClr val="accent6"/>
              </a:solidFill>
            </a:endParaRPr>
          </a:p>
          <a:p>
            <a:pPr indent="-298450" lvl="1" marL="914400" rtl="0" algn="l">
              <a:spcBef>
                <a:spcPts val="0"/>
              </a:spcBef>
              <a:spcAft>
                <a:spcPts val="0"/>
              </a:spcAft>
              <a:buSzPts val="1100"/>
              <a:buChar char="○"/>
            </a:pPr>
            <a:r>
              <a:rPr lang="en"/>
              <a:t> Arf</a:t>
            </a:r>
            <a:endParaRPr/>
          </a:p>
          <a:p>
            <a:pPr indent="-298450" lvl="1" marL="914400" rtl="0" algn="l">
              <a:spcBef>
                <a:spcPts val="0"/>
              </a:spcBef>
              <a:spcAft>
                <a:spcPts val="0"/>
              </a:spcAft>
              <a:buSzPts val="1100"/>
              <a:buChar char="○"/>
            </a:pPr>
            <a:r>
              <a:rPr lang="en"/>
              <a:t> Cara</a:t>
            </a:r>
            <a:endParaRPr/>
          </a:p>
          <a:p>
            <a:pPr indent="-298450" lvl="1" marL="914400" rtl="0" algn="l">
              <a:spcBef>
                <a:spcPts val="0"/>
              </a:spcBef>
              <a:spcAft>
                <a:spcPts val="0"/>
              </a:spcAft>
              <a:buSzPts val="1100"/>
              <a:buChar char="○"/>
            </a:pPr>
            <a:r>
              <a:rPr lang="en"/>
              <a:t> Rraa</a:t>
            </a:r>
            <a:endParaRPr/>
          </a:p>
          <a:p>
            <a:pPr indent="-298450" lvl="1" marL="914400" rtl="0" algn="l">
              <a:spcBef>
                <a:spcPts val="0"/>
              </a:spcBef>
              <a:spcAft>
                <a:spcPts val="0"/>
              </a:spcAft>
              <a:buSzPts val="1100"/>
              <a:buChar char="○"/>
            </a:pPr>
            <a:r>
              <a:rPr lang="en"/>
              <a:t> ConstantRate</a:t>
            </a:r>
            <a:endParaRPr/>
          </a:p>
          <a:p>
            <a:pPr indent="0" lvl="0" marL="0" rtl="0" algn="l">
              <a:lnSpc>
                <a:spcPct val="135714"/>
              </a:lnSpc>
              <a:spcBef>
                <a:spcPts val="120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400">
                <a:solidFill>
                  <a:srgbClr val="4EC9B0"/>
                </a:solidFill>
                <a:highlight>
                  <a:srgbClr val="1E1E1E"/>
                </a:highlight>
                <a:latin typeface="Courier New"/>
                <a:ea typeface="Courier New"/>
                <a:cs typeface="Courier New"/>
                <a:sym typeface="Courier New"/>
              </a:rPr>
              <a:t>WifiHelper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wifi</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wifi</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SetRemoteStationManager</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"ns3::</a:t>
            </a:r>
            <a:r>
              <a:rPr lang="en" sz="1400">
                <a:solidFill>
                  <a:srgbClr val="FF0000"/>
                </a:solidFill>
                <a:highlight>
                  <a:srgbClr val="1E1E1E"/>
                </a:highlight>
                <a:latin typeface="Courier New"/>
                <a:ea typeface="Courier New"/>
                <a:cs typeface="Courier New"/>
                <a:sym typeface="Courier New"/>
              </a:rPr>
              <a:t>Aarf</a:t>
            </a:r>
            <a:r>
              <a:rPr lang="en" sz="1400">
                <a:solidFill>
                  <a:srgbClr val="CE9178"/>
                </a:solidFill>
                <a:highlight>
                  <a:srgbClr val="1E1E1E"/>
                </a:highlight>
                <a:latin typeface="Courier New"/>
                <a:ea typeface="Courier New"/>
                <a:cs typeface="Courier New"/>
                <a:sym typeface="Courier New"/>
              </a:rPr>
              <a:t>WifiManager"</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457200" rtl="0" algn="l">
              <a:spcBef>
                <a:spcPts val="0"/>
              </a:spcBef>
              <a:spcAft>
                <a:spcPts val="0"/>
              </a:spcAft>
              <a:buNone/>
            </a:pPr>
            <a:r>
              <a:t/>
            </a:r>
            <a:endParaRPr sz="1350">
              <a:solidFill>
                <a:srgbClr val="B5B6E3"/>
              </a:solidFill>
              <a:highlight>
                <a:srgbClr val="2B2B2B"/>
              </a:highlight>
              <a:latin typeface="Courier New"/>
              <a:ea typeface="Courier New"/>
              <a:cs typeface="Courier New"/>
              <a:sym typeface="Courier New"/>
            </a:endParaRPr>
          </a:p>
          <a:p>
            <a:pPr indent="0" lvl="0" marL="457200" rtl="0" algn="l">
              <a:spcBef>
                <a:spcPts val="1200"/>
              </a:spcBef>
              <a:spcAft>
                <a:spcPts val="1200"/>
              </a:spcAft>
              <a:buNone/>
            </a:pPr>
            <a:r>
              <a:t/>
            </a:r>
            <a:endParaRPr/>
          </a:p>
        </p:txBody>
      </p:sp>
      <p:sp>
        <p:nvSpPr>
          <p:cNvPr id="229" name="Google Shape;229;p26"/>
          <p:cNvSpPr/>
          <p:nvPr/>
        </p:nvSpPr>
        <p:spPr>
          <a:xfrm>
            <a:off x="1697500" y="3365850"/>
            <a:ext cx="6046800" cy="648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SSID</a:t>
            </a:r>
            <a:endParaRPr/>
          </a:p>
        </p:txBody>
      </p:sp>
      <p:sp>
        <p:nvSpPr>
          <p:cNvPr id="235" name="Google Shape;23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sz="1350">
                <a:highlight>
                  <a:srgbClr val="2B2B2B"/>
                </a:highlight>
              </a:rPr>
              <a:t>Captures relevant access information.</a:t>
            </a:r>
            <a:endParaRPr sz="1350">
              <a:highlight>
                <a:srgbClr val="2B2B2B"/>
              </a:highlight>
            </a:endParaRPr>
          </a:p>
          <a:p>
            <a:pPr indent="0" lvl="0" marL="0" rtl="0" algn="l">
              <a:spcBef>
                <a:spcPts val="1200"/>
              </a:spcBef>
              <a:spcAft>
                <a:spcPts val="0"/>
              </a:spcAft>
              <a:buNone/>
            </a:pPr>
            <a:r>
              <a:t/>
            </a:r>
            <a:endParaRPr sz="1350">
              <a:solidFill>
                <a:srgbClr val="B5B6E3"/>
              </a:solidFill>
              <a:highlight>
                <a:srgbClr val="2B2B2B"/>
              </a:highlight>
              <a:latin typeface="Courier New"/>
              <a:ea typeface="Courier New"/>
              <a:cs typeface="Courier New"/>
              <a:sym typeface="Courier New"/>
            </a:endParaRPr>
          </a:p>
          <a:p>
            <a:pPr indent="0" lvl="0" marL="0" rtl="0" algn="l">
              <a:spcBef>
                <a:spcPts val="1200"/>
              </a:spcBef>
              <a:spcAft>
                <a:spcPts val="0"/>
              </a:spcAft>
              <a:buNone/>
            </a:pPr>
            <a:r>
              <a:t/>
            </a:r>
            <a:endParaRPr sz="1350">
              <a:solidFill>
                <a:srgbClr val="B5B6E3"/>
              </a:solidFill>
              <a:highlight>
                <a:srgbClr val="2B2B2B"/>
              </a:highlight>
              <a:latin typeface="Courier New"/>
              <a:ea typeface="Courier New"/>
              <a:cs typeface="Courier New"/>
              <a:sym typeface="Courier New"/>
            </a:endParaRPr>
          </a:p>
          <a:p>
            <a:pPr indent="457200" lvl="0" marL="0" rtl="0" algn="l">
              <a:lnSpc>
                <a:spcPct val="135714"/>
              </a:lnSpc>
              <a:spcBef>
                <a:spcPts val="1200"/>
              </a:spcBef>
              <a:spcAft>
                <a:spcPts val="0"/>
              </a:spcAft>
              <a:buNone/>
            </a:pPr>
            <a:r>
              <a:rPr lang="en" sz="1400">
                <a:solidFill>
                  <a:srgbClr val="4EC9B0"/>
                </a:solidFill>
                <a:highlight>
                  <a:srgbClr val="1E1E1E"/>
                </a:highlight>
                <a:latin typeface="Courier New"/>
                <a:ea typeface="Courier New"/>
                <a:cs typeface="Courier New"/>
                <a:sym typeface="Courier New"/>
              </a:rPr>
              <a:t>Ssid</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ssid</a:t>
            </a:r>
            <a:r>
              <a:rPr lang="en" sz="1400">
                <a:solidFill>
                  <a:srgbClr val="D4D4D4"/>
                </a:solidFill>
                <a:highlight>
                  <a:srgbClr val="1E1E1E"/>
                </a:highlight>
                <a:latin typeface="Courier New"/>
                <a:ea typeface="Courier New"/>
                <a:cs typeface="Courier New"/>
                <a:sym typeface="Courier New"/>
              </a:rPr>
              <a:t> = </a:t>
            </a:r>
            <a:r>
              <a:rPr lang="en" sz="1400">
                <a:solidFill>
                  <a:srgbClr val="4EC9B0"/>
                </a:solidFill>
                <a:highlight>
                  <a:srgbClr val="1E1E1E"/>
                </a:highlight>
                <a:latin typeface="Courier New"/>
                <a:ea typeface="Courier New"/>
                <a:cs typeface="Courier New"/>
                <a:sym typeface="Courier New"/>
              </a:rPr>
              <a:t>Ssid</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"ns-3-ssid"</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B5B6E3"/>
              </a:solidFill>
              <a:highlight>
                <a:srgbClr val="2B2B2B"/>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
        <p:nvSpPr>
          <p:cNvPr id="236" name="Google Shape;236;p27"/>
          <p:cNvSpPr/>
          <p:nvPr/>
        </p:nvSpPr>
        <p:spPr>
          <a:xfrm>
            <a:off x="1690875" y="2653325"/>
            <a:ext cx="3532800" cy="5211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27"/>
          <p:cNvPicPr preferRelativeResize="0"/>
          <p:nvPr/>
        </p:nvPicPr>
        <p:blipFill>
          <a:blip r:embed="rId3">
            <a:alphaModFix/>
          </a:blip>
          <a:stretch>
            <a:fillRect/>
          </a:stretch>
        </p:blipFill>
        <p:spPr>
          <a:xfrm>
            <a:off x="5819125" y="743450"/>
            <a:ext cx="2988950" cy="3893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WifiMacHelper : STA Node</a:t>
            </a:r>
            <a:endParaRPr/>
          </a:p>
        </p:txBody>
      </p:sp>
      <p:sp>
        <p:nvSpPr>
          <p:cNvPr id="243" name="Google Shape;243;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B5B6E3"/>
              </a:solidFill>
              <a:highlight>
                <a:srgbClr val="2B2B2B"/>
              </a:highlight>
              <a:latin typeface="Courier New"/>
              <a:ea typeface="Courier New"/>
              <a:cs typeface="Courier New"/>
              <a:sym typeface="Courier New"/>
            </a:endParaRPr>
          </a:p>
          <a:p>
            <a:pPr indent="0" lvl="0" marL="0" rtl="0" algn="l">
              <a:lnSpc>
                <a:spcPct val="135714"/>
              </a:lnSpc>
              <a:spcBef>
                <a:spcPts val="1200"/>
              </a:spcBef>
              <a:spcAft>
                <a:spcPts val="0"/>
              </a:spcAft>
              <a:buNone/>
            </a:pPr>
            <a:r>
              <a:rPr lang="en" sz="1400">
                <a:solidFill>
                  <a:srgbClr val="4EC9B0"/>
                </a:solidFill>
                <a:highlight>
                  <a:srgbClr val="1E1E1E"/>
                </a:highlight>
                <a:latin typeface="Courier New"/>
                <a:ea typeface="Courier New"/>
                <a:cs typeface="Courier New"/>
                <a:sym typeface="Courier New"/>
              </a:rPr>
              <a:t>WifiMacHelper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mac</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mac</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SetType</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"ns3::StaWifiMac"</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"Ssid"</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SsidValue</a:t>
            </a:r>
            <a:r>
              <a:rPr lang="en" sz="1400">
                <a:solidFill>
                  <a:srgbClr val="D4D4D4"/>
                </a:solidFill>
                <a:highlight>
                  <a:srgbClr val="1E1E1E"/>
                </a:highlight>
                <a:latin typeface="Courier New"/>
                <a:ea typeface="Courier New"/>
                <a:cs typeface="Courier New"/>
                <a:sym typeface="Courier New"/>
              </a:rPr>
              <a:t>(ssid),</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"ActiveProbing"</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BooleanValue</a:t>
            </a:r>
            <a:r>
              <a:rPr lang="en" sz="1400">
                <a:solidFill>
                  <a:srgbClr val="D4D4D4"/>
                </a:solidFill>
                <a:highlight>
                  <a:srgbClr val="1E1E1E"/>
                </a:highlight>
                <a:latin typeface="Courier New"/>
                <a:ea typeface="Courier New"/>
                <a:cs typeface="Courier New"/>
                <a:sym typeface="Courier New"/>
              </a:rPr>
              <a:t>(</a:t>
            </a:r>
            <a:r>
              <a:rPr lang="en" sz="1400">
                <a:solidFill>
                  <a:srgbClr val="569CD6"/>
                </a:solidFill>
                <a:highlight>
                  <a:srgbClr val="1E1E1E"/>
                </a:highlight>
                <a:latin typeface="Courier New"/>
                <a:ea typeface="Courier New"/>
                <a:cs typeface="Courier New"/>
                <a:sym typeface="Courier New"/>
              </a:rPr>
              <a:t>false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4EC9B0"/>
                </a:solidFill>
                <a:highlight>
                  <a:srgbClr val="1E1E1E"/>
                </a:highlight>
                <a:latin typeface="Courier New"/>
                <a:ea typeface="Courier New"/>
                <a:cs typeface="Courier New"/>
                <a:sym typeface="Courier New"/>
              </a:rPr>
              <a:t>NetDeviceContainer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staDevices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staDevices</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wifi</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Install</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phy</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mac</a:t>
            </a:r>
            <a:r>
              <a:rPr lang="en" sz="1400">
                <a:solidFill>
                  <a:srgbClr val="D4D4D4"/>
                </a:solidFill>
                <a:highlight>
                  <a:srgbClr val="1E1E1E"/>
                </a:highlight>
                <a:latin typeface="Courier New"/>
                <a:ea typeface="Courier New"/>
                <a:cs typeface="Courier New"/>
                <a:sym typeface="Courier New"/>
              </a:rPr>
              <a:t>, wifiStaNodes);</a:t>
            </a:r>
            <a:endParaRPr sz="1400">
              <a:solidFill>
                <a:srgbClr val="D4D4D4"/>
              </a:solidFill>
              <a:highlight>
                <a:srgbClr val="1E1E1E"/>
              </a:highlight>
              <a:latin typeface="Courier New"/>
              <a:ea typeface="Courier New"/>
              <a:cs typeface="Courier New"/>
              <a:sym typeface="Courier New"/>
            </a:endParaRPr>
          </a:p>
          <a:p>
            <a:pPr indent="457200" lvl="0" marL="0" rtl="0" algn="l">
              <a:spcBef>
                <a:spcPts val="0"/>
              </a:spcBef>
              <a:spcAft>
                <a:spcPts val="0"/>
              </a:spcAft>
              <a:buNone/>
            </a:pPr>
            <a:r>
              <a:t/>
            </a:r>
            <a:endParaRPr sz="1400">
              <a:solidFill>
                <a:srgbClr val="B5B6E3"/>
              </a:solidFill>
              <a:highlight>
                <a:srgbClr val="2B2B2B"/>
              </a:highlight>
              <a:latin typeface="Courier New"/>
              <a:ea typeface="Courier New"/>
              <a:cs typeface="Courier New"/>
              <a:sym typeface="Courier New"/>
            </a:endParaRPr>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244" name="Google Shape;244;p28"/>
          <p:cNvSpPr/>
          <p:nvPr/>
        </p:nvSpPr>
        <p:spPr>
          <a:xfrm>
            <a:off x="6876850" y="1567550"/>
            <a:ext cx="218400" cy="218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7957700" y="1567550"/>
            <a:ext cx="218400" cy="218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7432200" y="3496300"/>
            <a:ext cx="218400" cy="218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WifiMacHelper : Node as Access Point</a:t>
            </a:r>
            <a:endParaRPr/>
          </a:p>
        </p:txBody>
      </p:sp>
      <p:sp>
        <p:nvSpPr>
          <p:cNvPr id="252" name="Google Shape;252;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mac</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SetType</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"ns3::</a:t>
            </a:r>
            <a:r>
              <a:rPr lang="en" sz="1400">
                <a:solidFill>
                  <a:srgbClr val="FF0000"/>
                </a:solidFill>
                <a:highlight>
                  <a:srgbClr val="1E1E1E"/>
                </a:highlight>
                <a:latin typeface="Courier New"/>
                <a:ea typeface="Courier New"/>
                <a:cs typeface="Courier New"/>
                <a:sym typeface="Courier New"/>
              </a:rPr>
              <a:t>ApWifiMac</a:t>
            </a:r>
            <a:r>
              <a:rPr lang="en" sz="1400">
                <a:solidFill>
                  <a:srgbClr val="CE9178"/>
                </a:solidFill>
                <a:highlight>
                  <a:srgbClr val="1E1E1E"/>
                </a:highlight>
                <a:latin typeface="Courier New"/>
                <a:ea typeface="Courier New"/>
                <a:cs typeface="Courier New"/>
                <a:sym typeface="Courier New"/>
              </a:rPr>
              <a: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"Ssid"</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SsidValue</a:t>
            </a:r>
            <a:r>
              <a:rPr lang="en" sz="1400">
                <a:solidFill>
                  <a:srgbClr val="D4D4D4"/>
                </a:solidFill>
                <a:highlight>
                  <a:srgbClr val="1E1E1E"/>
                </a:highlight>
                <a:latin typeface="Courier New"/>
                <a:ea typeface="Courier New"/>
                <a:cs typeface="Courier New"/>
                <a:sym typeface="Courier New"/>
              </a:rPr>
              <a:t>(ssid));</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4EC9B0"/>
                </a:solidFill>
                <a:highlight>
                  <a:srgbClr val="1E1E1E"/>
                </a:highlight>
                <a:latin typeface="Courier New"/>
                <a:ea typeface="Courier New"/>
                <a:cs typeface="Courier New"/>
                <a:sym typeface="Courier New"/>
              </a:rPr>
              <a:t>NetDeviceContainer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apDevices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apDevices</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wifi</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Install</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phy</a:t>
            </a:r>
            <a:r>
              <a:rPr lang="en" sz="1400">
                <a:solidFill>
                  <a:srgbClr val="D4D4D4"/>
                </a:solidFill>
                <a:highlight>
                  <a:srgbClr val="1E1E1E"/>
                </a:highlight>
                <a:latin typeface="Courier New"/>
                <a:ea typeface="Courier New"/>
                <a:cs typeface="Courier New"/>
                <a:sym typeface="Courier New"/>
              </a:rPr>
              <a:t>, mac, </a:t>
            </a:r>
            <a:r>
              <a:rPr lang="en" sz="1400">
                <a:solidFill>
                  <a:srgbClr val="FF0000"/>
                </a:solidFill>
                <a:highlight>
                  <a:srgbClr val="1E1E1E"/>
                </a:highlight>
                <a:latin typeface="Courier New"/>
                <a:ea typeface="Courier New"/>
                <a:cs typeface="Courier New"/>
                <a:sym typeface="Courier New"/>
              </a:rPr>
              <a:t>wifiApNode</a:t>
            </a:r>
            <a:r>
              <a:rPr lang="en" sz="1400">
                <a:solidFill>
                  <a:srgbClr val="D4D4D4"/>
                </a:solidFill>
                <a:highlight>
                  <a:srgbClr val="1E1E1E"/>
                </a:highlight>
                <a:latin typeface="Courier New"/>
                <a:ea typeface="Courier New"/>
                <a:cs typeface="Courier New"/>
                <a:sym typeface="Courier New"/>
              </a:rPr>
              <a:t>);</a:t>
            </a:r>
            <a:endParaRPr sz="14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CC7832"/>
              </a:solidFill>
              <a:highlight>
                <a:srgbClr val="2B2B2B"/>
              </a:highlight>
              <a:latin typeface="Courier New"/>
              <a:ea typeface="Courier New"/>
              <a:cs typeface="Courier New"/>
              <a:sym typeface="Courier New"/>
            </a:endParaRPr>
          </a:p>
          <a:p>
            <a:pPr indent="0" lvl="0" marL="0" rtl="0" algn="l">
              <a:spcBef>
                <a:spcPts val="1200"/>
              </a:spcBef>
              <a:spcAft>
                <a:spcPts val="1200"/>
              </a:spcAft>
              <a:buNone/>
            </a:pPr>
            <a:r>
              <a:t/>
            </a:r>
            <a:endParaRPr sz="1400"/>
          </a:p>
        </p:txBody>
      </p:sp>
      <p:sp>
        <p:nvSpPr>
          <p:cNvPr id="253" name="Google Shape;253;p29"/>
          <p:cNvSpPr/>
          <p:nvPr/>
        </p:nvSpPr>
        <p:spPr>
          <a:xfrm>
            <a:off x="6876850" y="1567550"/>
            <a:ext cx="218400" cy="218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7957700" y="1567550"/>
            <a:ext cx="218400" cy="218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7432200" y="3496300"/>
            <a:ext cx="218400" cy="218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7432200" y="2414750"/>
            <a:ext cx="218400" cy="2184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WifiHelper : Choosing Standards</a:t>
            </a:r>
            <a:endParaRPr/>
          </a:p>
        </p:txBody>
      </p:sp>
      <p:sp>
        <p:nvSpPr>
          <p:cNvPr id="262" name="Google Shape;262;p30"/>
          <p:cNvSpPr txBox="1"/>
          <p:nvPr>
            <p:ph idx="1" type="body"/>
          </p:nvPr>
        </p:nvSpPr>
        <p:spPr>
          <a:xfrm>
            <a:off x="1297500" y="1567550"/>
            <a:ext cx="70389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values for </a:t>
            </a:r>
            <a:r>
              <a:rPr lang="en">
                <a:solidFill>
                  <a:srgbClr val="4EC9B0"/>
                </a:solidFill>
              </a:rPr>
              <a:t>WifiStandard</a:t>
            </a:r>
            <a:r>
              <a:rPr lang="en"/>
              <a:t> are defined in </a:t>
            </a:r>
            <a:r>
              <a:rPr lang="en">
                <a:solidFill>
                  <a:srgbClr val="4EC9B0"/>
                </a:solidFill>
              </a:rPr>
              <a:t>src/wifi/model/wifi-standards.h</a:t>
            </a:r>
            <a:r>
              <a:rPr lang="en"/>
              <a:t>:</a:t>
            </a:r>
            <a:endParaRPr/>
          </a:p>
          <a:p>
            <a:pPr indent="-304800" lvl="0" marL="457200" rtl="0" algn="l">
              <a:spcBef>
                <a:spcPts val="1200"/>
              </a:spcBef>
              <a:spcAft>
                <a:spcPts val="0"/>
              </a:spcAft>
              <a:buClr>
                <a:srgbClr val="3C78D8"/>
              </a:buClr>
              <a:buSzPts val="1200"/>
              <a:buChar char="●"/>
            </a:pPr>
            <a:r>
              <a:rPr lang="en" sz="1200">
                <a:solidFill>
                  <a:srgbClr val="3C78D8"/>
                </a:solidFill>
                <a:latin typeface="Arial"/>
                <a:ea typeface="Arial"/>
                <a:cs typeface="Arial"/>
                <a:sym typeface="Arial"/>
              </a:rPr>
              <a:t>WIFI_STANDARD_80211a,</a:t>
            </a:r>
            <a:endParaRPr sz="1200">
              <a:solidFill>
                <a:srgbClr val="3C78D8"/>
              </a:solidFill>
              <a:latin typeface="Arial"/>
              <a:ea typeface="Arial"/>
              <a:cs typeface="Arial"/>
              <a:sym typeface="Arial"/>
            </a:endParaRPr>
          </a:p>
          <a:p>
            <a:pPr indent="-304800" lvl="0" marL="457200" rtl="0" algn="l">
              <a:spcBef>
                <a:spcPts val="0"/>
              </a:spcBef>
              <a:spcAft>
                <a:spcPts val="0"/>
              </a:spcAft>
              <a:buClr>
                <a:srgbClr val="3C78D8"/>
              </a:buClr>
              <a:buSzPts val="1200"/>
              <a:buChar char="●"/>
            </a:pPr>
            <a:r>
              <a:rPr lang="en" sz="1200">
                <a:solidFill>
                  <a:srgbClr val="3C78D8"/>
                </a:solidFill>
                <a:latin typeface="Arial"/>
                <a:ea typeface="Arial"/>
                <a:cs typeface="Arial"/>
                <a:sym typeface="Arial"/>
              </a:rPr>
              <a:t>WIFI_STANDARD_80211b,</a:t>
            </a:r>
            <a:endParaRPr sz="1200">
              <a:solidFill>
                <a:srgbClr val="3C78D8"/>
              </a:solidFill>
              <a:latin typeface="Arial"/>
              <a:ea typeface="Arial"/>
              <a:cs typeface="Arial"/>
              <a:sym typeface="Arial"/>
            </a:endParaRPr>
          </a:p>
          <a:p>
            <a:pPr indent="-304800" lvl="0" marL="457200" rtl="0" algn="l">
              <a:spcBef>
                <a:spcPts val="0"/>
              </a:spcBef>
              <a:spcAft>
                <a:spcPts val="0"/>
              </a:spcAft>
              <a:buClr>
                <a:srgbClr val="3C78D8"/>
              </a:buClr>
              <a:buSzPts val="1200"/>
              <a:buChar char="●"/>
            </a:pPr>
            <a:r>
              <a:rPr lang="en" sz="1200">
                <a:solidFill>
                  <a:srgbClr val="3C78D8"/>
                </a:solidFill>
                <a:latin typeface="Arial"/>
                <a:ea typeface="Arial"/>
                <a:cs typeface="Arial"/>
                <a:sym typeface="Arial"/>
              </a:rPr>
              <a:t>WIFI_STANDARD_80211g,</a:t>
            </a:r>
            <a:endParaRPr sz="1200">
              <a:solidFill>
                <a:srgbClr val="3C78D8"/>
              </a:solidFill>
              <a:latin typeface="Arial"/>
              <a:ea typeface="Arial"/>
              <a:cs typeface="Arial"/>
              <a:sym typeface="Arial"/>
            </a:endParaRPr>
          </a:p>
          <a:p>
            <a:pPr indent="-304800" lvl="0" marL="457200" rtl="0" algn="l">
              <a:spcBef>
                <a:spcPts val="0"/>
              </a:spcBef>
              <a:spcAft>
                <a:spcPts val="0"/>
              </a:spcAft>
              <a:buClr>
                <a:srgbClr val="3C78D8"/>
              </a:buClr>
              <a:buSzPts val="1200"/>
              <a:buChar char="●"/>
            </a:pPr>
            <a:r>
              <a:rPr lang="en" sz="1200">
                <a:solidFill>
                  <a:srgbClr val="3C78D8"/>
                </a:solidFill>
                <a:latin typeface="Arial"/>
                <a:ea typeface="Arial"/>
                <a:cs typeface="Arial"/>
                <a:sym typeface="Arial"/>
              </a:rPr>
              <a:t>WIFI_STANDARD_80211p,</a:t>
            </a:r>
            <a:endParaRPr sz="1200">
              <a:solidFill>
                <a:srgbClr val="3C78D8"/>
              </a:solidFill>
              <a:latin typeface="Arial"/>
              <a:ea typeface="Arial"/>
              <a:cs typeface="Arial"/>
              <a:sym typeface="Arial"/>
            </a:endParaRPr>
          </a:p>
          <a:p>
            <a:pPr indent="-304800" lvl="0" marL="457200" rtl="0" algn="l">
              <a:spcBef>
                <a:spcPts val="0"/>
              </a:spcBef>
              <a:spcAft>
                <a:spcPts val="0"/>
              </a:spcAft>
              <a:buClr>
                <a:srgbClr val="3C78D8"/>
              </a:buClr>
              <a:buSzPts val="1200"/>
              <a:buChar char="●"/>
            </a:pPr>
            <a:r>
              <a:rPr lang="en" sz="1200">
                <a:solidFill>
                  <a:srgbClr val="3C78D8"/>
                </a:solidFill>
                <a:latin typeface="Arial"/>
                <a:ea typeface="Arial"/>
                <a:cs typeface="Arial"/>
                <a:sym typeface="Arial"/>
              </a:rPr>
              <a:t>WIFI_STANDARD_80211n,</a:t>
            </a:r>
            <a:endParaRPr sz="1200">
              <a:solidFill>
                <a:srgbClr val="3C78D8"/>
              </a:solidFill>
              <a:latin typeface="Arial"/>
              <a:ea typeface="Arial"/>
              <a:cs typeface="Arial"/>
              <a:sym typeface="Arial"/>
            </a:endParaRPr>
          </a:p>
          <a:p>
            <a:pPr indent="-304800" lvl="0" marL="457200" rtl="0" algn="l">
              <a:spcBef>
                <a:spcPts val="0"/>
              </a:spcBef>
              <a:spcAft>
                <a:spcPts val="0"/>
              </a:spcAft>
              <a:buClr>
                <a:srgbClr val="3C78D8"/>
              </a:buClr>
              <a:buSzPts val="1200"/>
              <a:buChar char="●"/>
            </a:pPr>
            <a:r>
              <a:rPr lang="en" sz="1200">
                <a:solidFill>
                  <a:srgbClr val="3C78D8"/>
                </a:solidFill>
                <a:latin typeface="Arial"/>
                <a:ea typeface="Arial"/>
                <a:cs typeface="Arial"/>
                <a:sym typeface="Arial"/>
              </a:rPr>
              <a:t>WIFI_STANDARD_80211ac,</a:t>
            </a:r>
            <a:endParaRPr sz="1200">
              <a:solidFill>
                <a:srgbClr val="3C78D8"/>
              </a:solidFill>
              <a:latin typeface="Arial"/>
              <a:ea typeface="Arial"/>
              <a:cs typeface="Arial"/>
              <a:sym typeface="Arial"/>
            </a:endParaRPr>
          </a:p>
          <a:p>
            <a:pPr indent="-304800" lvl="0" marL="457200" marR="50800" rtl="0" algn="l">
              <a:lnSpc>
                <a:spcPct val="98181"/>
              </a:lnSpc>
              <a:spcBef>
                <a:spcPts val="0"/>
              </a:spcBef>
              <a:spcAft>
                <a:spcPts val="0"/>
              </a:spcAft>
              <a:buClr>
                <a:srgbClr val="3C78D8"/>
              </a:buClr>
              <a:buSzPts val="1200"/>
              <a:buChar char="●"/>
            </a:pPr>
            <a:r>
              <a:rPr lang="en" sz="1200">
                <a:solidFill>
                  <a:srgbClr val="3C78D8"/>
                </a:solidFill>
                <a:latin typeface="Arial"/>
                <a:ea typeface="Arial"/>
                <a:cs typeface="Arial"/>
                <a:sym typeface="Arial"/>
              </a:rPr>
              <a:t>WIFI_STANDARD_80211ax</a:t>
            </a:r>
            <a:endParaRPr sz="1200">
              <a:solidFill>
                <a:srgbClr val="3C78D8"/>
              </a:solidFill>
              <a:latin typeface="Arial"/>
              <a:ea typeface="Arial"/>
              <a:cs typeface="Arial"/>
              <a:sym typeface="Arial"/>
            </a:endParaRPr>
          </a:p>
          <a:p>
            <a:pPr indent="0" lvl="0" marL="0" marR="50800" rtl="0" algn="l">
              <a:lnSpc>
                <a:spcPct val="98181"/>
              </a:lnSpc>
              <a:spcBef>
                <a:spcPts val="0"/>
              </a:spcBef>
              <a:spcAft>
                <a:spcPts val="0"/>
              </a:spcAft>
              <a:buNone/>
            </a:pPr>
            <a:r>
              <a:t/>
            </a:r>
            <a:endParaRPr sz="1200">
              <a:solidFill>
                <a:srgbClr val="3C78D8"/>
              </a:solidFill>
              <a:latin typeface="Arial"/>
              <a:ea typeface="Arial"/>
              <a:cs typeface="Arial"/>
              <a:sym typeface="Arial"/>
            </a:endParaRPr>
          </a:p>
          <a:p>
            <a:pPr indent="-317500" lvl="0" marL="457200" rtl="0" algn="l">
              <a:lnSpc>
                <a:spcPct val="135714"/>
              </a:lnSpc>
              <a:spcBef>
                <a:spcPts val="0"/>
              </a:spcBef>
              <a:spcAft>
                <a:spcPts val="0"/>
              </a:spcAft>
              <a:buSzPts val="1400"/>
              <a:buChar char="-"/>
            </a:pPr>
            <a:r>
              <a:rPr lang="en" sz="1400"/>
              <a:t>Channel s</a:t>
            </a:r>
            <a:r>
              <a:rPr lang="en" sz="1400"/>
              <a:t>ettings should be compatible with standards.</a:t>
            </a:r>
            <a:endParaRPr sz="1400"/>
          </a:p>
          <a:p>
            <a:pPr indent="-317500" lvl="0" marL="457200" rtl="0" algn="l">
              <a:lnSpc>
                <a:spcPct val="135714"/>
              </a:lnSpc>
              <a:spcBef>
                <a:spcPts val="0"/>
              </a:spcBef>
              <a:spcAft>
                <a:spcPts val="0"/>
              </a:spcAft>
              <a:buSzPts val="1400"/>
              <a:buChar char="-"/>
            </a:pPr>
            <a:r>
              <a:rPr lang="en" sz="1400"/>
              <a:t>There is a unique </a:t>
            </a:r>
            <a:r>
              <a:rPr lang="en" sz="1400">
                <a:solidFill>
                  <a:srgbClr val="4EC9B0"/>
                </a:solidFill>
              </a:rPr>
              <a:t>ns3::WifiPhy</a:t>
            </a:r>
            <a:r>
              <a:rPr lang="en" sz="1400"/>
              <a:t> attribute, named </a:t>
            </a:r>
            <a:r>
              <a:rPr lang="en" sz="1400">
                <a:solidFill>
                  <a:srgbClr val="3C78D8"/>
                </a:solidFill>
              </a:rPr>
              <a:t>ChannelSettings</a:t>
            </a:r>
            <a:r>
              <a:rPr lang="en" sz="1400"/>
              <a:t>, that enables to set channel number,  channel width,  frequency band and primary20 index all together, in order to </a:t>
            </a:r>
            <a:r>
              <a:rPr lang="en" sz="1400" u="sng"/>
              <a:t>eliminate the possibility of inconsistent settings</a:t>
            </a:r>
            <a:r>
              <a:rPr lang="en" sz="1400"/>
              <a:t>.</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WifiHelper : Choosing Standards</a:t>
            </a:r>
            <a:endParaRPr/>
          </a:p>
        </p:txBody>
      </p:sp>
      <p:sp>
        <p:nvSpPr>
          <p:cNvPr id="268" name="Google Shape;268;p31"/>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lang="en" sz="1400">
                <a:solidFill>
                  <a:srgbClr val="4EC9B0"/>
                </a:solidFill>
                <a:highlight>
                  <a:srgbClr val="1E1E1E"/>
                </a:highlight>
                <a:latin typeface="Courier New"/>
                <a:ea typeface="Courier New"/>
                <a:cs typeface="Courier New"/>
                <a:sym typeface="Courier New"/>
              </a:rPr>
              <a:t>WifiHelper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wifi</a:t>
            </a:r>
            <a:r>
              <a:rPr lang="en" sz="1400">
                <a:solidFill>
                  <a:srgbClr val="D4D4D4"/>
                </a:solidFill>
                <a:highlight>
                  <a:srgbClr val="1E1E1E"/>
                </a:highlight>
                <a:latin typeface="Courier New"/>
                <a:ea typeface="Courier New"/>
                <a:cs typeface="Courier New"/>
                <a:sym typeface="Courier New"/>
              </a:rPr>
              <a:t>;</a:t>
            </a:r>
            <a:endParaRPr sz="1400">
              <a:solidFill>
                <a:srgbClr val="9CDCFE"/>
              </a:solidFill>
              <a:highlight>
                <a:srgbClr val="1E1E1E"/>
              </a:highlight>
              <a:latin typeface="Courier New"/>
              <a:ea typeface="Courier New"/>
              <a:cs typeface="Courier New"/>
              <a:sym typeface="Courier New"/>
            </a:endParaRPr>
          </a:p>
          <a:p>
            <a:pPr indent="457200" lvl="0" marL="0" rtl="0" algn="l">
              <a:lnSpc>
                <a:spcPct val="135714"/>
              </a:lnSpc>
              <a:spcBef>
                <a:spcPts val="1200"/>
              </a:spcBef>
              <a:spcAft>
                <a:spcPts val="0"/>
              </a:spcAft>
              <a:buNone/>
            </a:pPr>
            <a:r>
              <a:rPr lang="en" sz="1400">
                <a:solidFill>
                  <a:srgbClr val="9CDCFE"/>
                </a:solidFill>
                <a:highlight>
                  <a:srgbClr val="1E1E1E"/>
                </a:highlight>
                <a:latin typeface="Courier New"/>
                <a:ea typeface="Courier New"/>
                <a:cs typeface="Courier New"/>
                <a:sym typeface="Courier New"/>
              </a:rPr>
              <a:t>wifi</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SetStandard</a:t>
            </a:r>
            <a:r>
              <a:rPr lang="en" sz="1400">
                <a:solidFill>
                  <a:srgbClr val="D4D4D4"/>
                </a:solidFill>
                <a:highlight>
                  <a:srgbClr val="1E1E1E"/>
                </a:highlight>
                <a:latin typeface="Courier New"/>
                <a:ea typeface="Courier New"/>
                <a:cs typeface="Courier New"/>
                <a:sym typeface="Courier New"/>
              </a:rPr>
              <a:t> (WIFI_STANDARD_80211n);</a:t>
            </a:r>
            <a:r>
              <a:rPr lang="en" sz="1400"/>
              <a:t> </a:t>
            </a:r>
            <a:endParaRPr sz="1400"/>
          </a:p>
          <a:p>
            <a:pPr indent="457200" lvl="0" marL="0" rtl="0" algn="l">
              <a:lnSpc>
                <a:spcPct val="135714"/>
              </a:lnSpc>
              <a:spcBef>
                <a:spcPts val="0"/>
              </a:spcBef>
              <a:spcAft>
                <a:spcPts val="0"/>
              </a:spcAft>
              <a:buNone/>
            </a:pPr>
            <a:r>
              <a:t/>
            </a:r>
            <a:endParaRPr sz="1400"/>
          </a:p>
          <a:p>
            <a:pPr indent="457200" lvl="0" marL="0" rtl="0" algn="l">
              <a:lnSpc>
                <a:spcPct val="135714"/>
              </a:lnSpc>
              <a:spcBef>
                <a:spcPts val="0"/>
              </a:spcBef>
              <a:spcAft>
                <a:spcPts val="0"/>
              </a:spcAft>
              <a:buNone/>
            </a:pPr>
            <a:r>
              <a:rPr lang="en" sz="1400">
                <a:solidFill>
                  <a:srgbClr val="4EC9B0"/>
                </a:solidFill>
                <a:highlight>
                  <a:srgbClr val="1E1E1E"/>
                </a:highlight>
                <a:latin typeface="Courier New"/>
                <a:ea typeface="Courier New"/>
                <a:cs typeface="Courier New"/>
                <a:sym typeface="Courier New"/>
              </a:rPr>
              <a:t>YansWifiPhyHelper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phyHelper</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phyHelper</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Set</a:t>
            </a: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"ChannelSettings"</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StringValue</a:t>
            </a: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"{38, 40, WIFI_PHY_BAND_5GHZ, 0}"</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457200" lvl="0" marL="0" rtl="0" algn="l">
              <a:spcBef>
                <a:spcPts val="0"/>
              </a:spcBef>
              <a:spcAft>
                <a:spcPts val="0"/>
              </a:spcAft>
              <a:buNone/>
            </a:pPr>
            <a:r>
              <a:t/>
            </a:r>
            <a:endParaRPr sz="1400"/>
          </a:p>
          <a:p>
            <a:pPr indent="-304800" lvl="0" marL="457200" rtl="0" algn="l">
              <a:spcBef>
                <a:spcPts val="1200"/>
              </a:spcBef>
              <a:spcAft>
                <a:spcPts val="0"/>
              </a:spcAft>
              <a:buSzPts val="1200"/>
              <a:buChar char="-"/>
            </a:pPr>
            <a:r>
              <a:rPr lang="en" sz="1200"/>
              <a:t>It is set to channel 38 (first 40 MHz channel in the 5GHz band)</a:t>
            </a:r>
            <a:endParaRPr sz="1200"/>
          </a:p>
          <a:p>
            <a:pPr indent="0" lvl="0" marL="0" rtl="0" algn="l">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Wifi MAC layer : Some Basics</a:t>
            </a:r>
            <a:endParaRPr/>
          </a:p>
        </p:txBody>
      </p:sp>
      <p:sp>
        <p:nvSpPr>
          <p:cNvPr id="141" name="Google Shape;141;p14"/>
          <p:cNvSpPr txBox="1"/>
          <p:nvPr>
            <p:ph idx="1" type="body"/>
          </p:nvPr>
        </p:nvSpPr>
        <p:spPr>
          <a:xfrm>
            <a:off x="1237150" y="1109675"/>
            <a:ext cx="7099200" cy="29868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SzPts val="1300"/>
              <a:buChar char="●"/>
            </a:pPr>
            <a:r>
              <a:rPr lang="en"/>
              <a:t>C</a:t>
            </a:r>
            <a:r>
              <a:rPr lang="en"/>
              <a:t>oordinates access to the </a:t>
            </a:r>
            <a:r>
              <a:rPr b="1" lang="en" u="sng"/>
              <a:t>shared physical air interface</a:t>
            </a:r>
            <a:r>
              <a:rPr lang="en"/>
              <a:t> .</a:t>
            </a:r>
            <a:endParaRPr/>
          </a:p>
          <a:p>
            <a:pPr indent="-311150" lvl="0" marL="457200" rtl="0" algn="l">
              <a:spcBef>
                <a:spcPts val="1200"/>
              </a:spcBef>
              <a:spcAft>
                <a:spcPts val="0"/>
              </a:spcAft>
              <a:buSzPts val="1300"/>
              <a:buChar char="●"/>
            </a:pPr>
            <a:r>
              <a:rPr lang="en"/>
              <a:t>MAC takes data from a higher sub-layer called </a:t>
            </a:r>
            <a:r>
              <a:rPr lang="en" u="sng"/>
              <a:t>LLC</a:t>
            </a:r>
            <a:r>
              <a:rPr lang="en"/>
              <a:t>, adds header and tail bytes, and sends them to lower physical layer for transmission.</a:t>
            </a:r>
            <a:endParaRPr/>
          </a:p>
          <a:p>
            <a:pPr indent="0" lvl="0" marL="45720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2185450" y="2238925"/>
            <a:ext cx="4930650" cy="2784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4" name="Google Shape;274;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400">
              <a:latin typeface="Montserrat"/>
              <a:ea typeface="Montserrat"/>
              <a:cs typeface="Montserrat"/>
              <a:sym typeface="Montserrat"/>
            </a:endParaRPr>
          </a:p>
          <a:p>
            <a:pPr indent="0" lvl="0" marL="0" rtl="0" algn="ctr">
              <a:spcBef>
                <a:spcPts val="1200"/>
              </a:spcBef>
              <a:spcAft>
                <a:spcPts val="0"/>
              </a:spcAft>
              <a:buNone/>
            </a:pPr>
            <a:r>
              <a:t/>
            </a:r>
            <a:endParaRPr sz="2400">
              <a:latin typeface="Montserrat"/>
              <a:ea typeface="Montserrat"/>
              <a:cs typeface="Montserrat"/>
              <a:sym typeface="Montserrat"/>
            </a:endParaRPr>
          </a:p>
          <a:p>
            <a:pPr indent="0" lvl="0" marL="0" rtl="0" algn="ctr">
              <a:spcBef>
                <a:spcPts val="1200"/>
              </a:spcBef>
              <a:spcAft>
                <a:spcPts val="1200"/>
              </a:spcAft>
              <a:buNone/>
            </a:pPr>
            <a:r>
              <a:rPr lang="en" sz="2400">
                <a:latin typeface="Montserrat"/>
                <a:ea typeface="Montserrat"/>
                <a:cs typeface="Montserrat"/>
                <a:sym typeface="Montserrat"/>
              </a:rPr>
              <a:t>Have any Question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WIFI Mac Layer : The WorkFlow</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lnSpc>
                <a:spcPct val="135714"/>
              </a:lnSpc>
              <a:spcBef>
                <a:spcPts val="0"/>
              </a:spcBef>
              <a:spcAft>
                <a:spcPts val="0"/>
              </a:spcAft>
              <a:buSzPts val="1400"/>
              <a:buChar char="●"/>
            </a:pPr>
            <a:r>
              <a:rPr lang="en" sz="1400">
                <a:solidFill>
                  <a:srgbClr val="569CD6"/>
                </a:solidFill>
                <a:highlight>
                  <a:srgbClr val="1E1E1E"/>
                </a:highlight>
              </a:rPr>
              <a:t>void</a:t>
            </a:r>
            <a:r>
              <a:rPr lang="en" sz="1400">
                <a:solidFill>
                  <a:srgbClr val="D4D4D4"/>
                </a:solidFill>
                <a:highlight>
                  <a:srgbClr val="1E1E1E"/>
                </a:highlight>
              </a:rPr>
              <a:t> </a:t>
            </a:r>
            <a:r>
              <a:rPr lang="en" sz="1400">
                <a:solidFill>
                  <a:srgbClr val="4EC9B0"/>
                </a:solidFill>
                <a:highlight>
                  <a:srgbClr val="1E1E1E"/>
                </a:highlight>
              </a:rPr>
              <a:t>ns3</a:t>
            </a:r>
            <a:r>
              <a:rPr lang="en" sz="1400">
                <a:solidFill>
                  <a:srgbClr val="D4D4D4"/>
                </a:solidFill>
                <a:highlight>
                  <a:srgbClr val="1E1E1E"/>
                </a:highlight>
              </a:rPr>
              <a:t>::</a:t>
            </a:r>
            <a:r>
              <a:rPr lang="en" sz="1400">
                <a:solidFill>
                  <a:srgbClr val="4EC9B0"/>
                </a:solidFill>
                <a:highlight>
                  <a:srgbClr val="1E1E1E"/>
                </a:highlight>
              </a:rPr>
              <a:t>YansWifiChannelHelper</a:t>
            </a:r>
            <a:r>
              <a:rPr lang="en" sz="1400">
                <a:solidFill>
                  <a:srgbClr val="D4D4D4"/>
                </a:solidFill>
                <a:highlight>
                  <a:srgbClr val="1E1E1E"/>
                </a:highlight>
              </a:rPr>
              <a:t>::</a:t>
            </a:r>
            <a:r>
              <a:rPr lang="en" sz="1400">
                <a:solidFill>
                  <a:srgbClr val="DCDCAA"/>
                </a:solidFill>
                <a:highlight>
                  <a:srgbClr val="1E1E1E"/>
                </a:highlight>
              </a:rPr>
              <a:t>AddPropagationLoss</a:t>
            </a:r>
            <a:r>
              <a:rPr lang="en" sz="1400">
                <a:solidFill>
                  <a:srgbClr val="D4D4D4"/>
                </a:solidFill>
                <a:highlight>
                  <a:srgbClr val="1E1E1E"/>
                </a:highlight>
              </a:rPr>
              <a:t>()</a:t>
            </a:r>
            <a:endParaRPr sz="1400">
              <a:solidFill>
                <a:srgbClr val="D4D4D4"/>
              </a:solidFill>
              <a:highlight>
                <a:srgbClr val="1E1E1E"/>
              </a:highlight>
            </a:endParaRPr>
          </a:p>
          <a:p>
            <a:pPr indent="-317500" lvl="0" marL="457200" rtl="0" algn="l">
              <a:lnSpc>
                <a:spcPct val="135714"/>
              </a:lnSpc>
              <a:spcBef>
                <a:spcPts val="0"/>
              </a:spcBef>
              <a:spcAft>
                <a:spcPts val="0"/>
              </a:spcAft>
              <a:buSzPts val="1400"/>
              <a:buChar char="●"/>
            </a:pPr>
            <a:r>
              <a:rPr lang="en" sz="1400">
                <a:solidFill>
                  <a:srgbClr val="569CD6"/>
                </a:solidFill>
                <a:highlight>
                  <a:srgbClr val="1E1E1E"/>
                </a:highlight>
              </a:rPr>
              <a:t>void</a:t>
            </a:r>
            <a:r>
              <a:rPr lang="en" sz="1400">
                <a:solidFill>
                  <a:srgbClr val="D4D4D4"/>
                </a:solidFill>
                <a:highlight>
                  <a:srgbClr val="1E1E1E"/>
                </a:highlight>
              </a:rPr>
              <a:t> </a:t>
            </a:r>
            <a:r>
              <a:rPr lang="en" sz="1400">
                <a:solidFill>
                  <a:srgbClr val="4EC9B0"/>
                </a:solidFill>
                <a:highlight>
                  <a:srgbClr val="1E1E1E"/>
                </a:highlight>
              </a:rPr>
              <a:t>ns3</a:t>
            </a:r>
            <a:r>
              <a:rPr lang="en" sz="1400">
                <a:solidFill>
                  <a:srgbClr val="D4D4D4"/>
                </a:solidFill>
                <a:highlight>
                  <a:srgbClr val="1E1E1E"/>
                </a:highlight>
              </a:rPr>
              <a:t>::</a:t>
            </a:r>
            <a:r>
              <a:rPr lang="en" sz="1400">
                <a:solidFill>
                  <a:srgbClr val="4EC9B0"/>
                </a:solidFill>
                <a:highlight>
                  <a:srgbClr val="1E1E1E"/>
                </a:highlight>
              </a:rPr>
              <a:t>YansWifiChannelHelper</a:t>
            </a:r>
            <a:r>
              <a:rPr lang="en" sz="1400">
                <a:solidFill>
                  <a:srgbClr val="D4D4D4"/>
                </a:solidFill>
                <a:highlight>
                  <a:srgbClr val="1E1E1E"/>
                </a:highlight>
              </a:rPr>
              <a:t>::</a:t>
            </a:r>
            <a:r>
              <a:rPr lang="en" sz="1400">
                <a:solidFill>
                  <a:srgbClr val="DCDCAA"/>
                </a:solidFill>
                <a:highlight>
                  <a:srgbClr val="1E1E1E"/>
                </a:highlight>
              </a:rPr>
              <a:t>SetPropagationDelay</a:t>
            </a:r>
            <a:r>
              <a:rPr lang="en" sz="1400">
                <a:solidFill>
                  <a:srgbClr val="D4D4D4"/>
                </a:solidFill>
                <a:highlight>
                  <a:srgbClr val="1E1E1E"/>
                </a:highlight>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Wifi : Node Type</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types of elements in Wifi topologies.</a:t>
            </a:r>
            <a:endParaRPr/>
          </a:p>
          <a:p>
            <a:pPr indent="-311150" lvl="0" marL="457200" rtl="0" algn="l">
              <a:spcBef>
                <a:spcPts val="1200"/>
              </a:spcBef>
              <a:spcAft>
                <a:spcPts val="0"/>
              </a:spcAft>
              <a:buSzPts val="1300"/>
              <a:buAutoNum type="arabicPeriod"/>
            </a:pPr>
            <a:r>
              <a:rPr lang="en"/>
              <a:t>Access Point (AP).</a:t>
            </a:r>
            <a:endParaRPr/>
          </a:p>
          <a:p>
            <a:pPr indent="-311150" lvl="0" marL="457200" rtl="0" algn="l">
              <a:spcBef>
                <a:spcPts val="0"/>
              </a:spcBef>
              <a:spcAft>
                <a:spcPts val="0"/>
              </a:spcAft>
              <a:buSzPts val="1300"/>
              <a:buAutoNum type="arabicPeriod"/>
            </a:pPr>
            <a:r>
              <a:rPr lang="en"/>
              <a:t>non-AP Station (STA).</a:t>
            </a:r>
            <a:endParaRPr/>
          </a:p>
          <a:p>
            <a:pPr indent="-311150" lvl="0" marL="457200" rtl="0" algn="l">
              <a:spcBef>
                <a:spcPts val="0"/>
              </a:spcBef>
              <a:spcAft>
                <a:spcPts val="0"/>
              </a:spcAft>
              <a:buSzPts val="1300"/>
              <a:buAutoNum type="arabicPeriod"/>
            </a:pPr>
            <a:r>
              <a:rPr lang="en"/>
              <a:t>STA in an Independent Basic</a:t>
            </a:r>
            <a:endParaRPr/>
          </a:p>
          <a:p>
            <a:pPr indent="0" lvl="0" marL="457200" rtl="0" algn="l">
              <a:spcBef>
                <a:spcPts val="1200"/>
              </a:spcBef>
              <a:spcAft>
                <a:spcPts val="0"/>
              </a:spcAft>
              <a:buNone/>
            </a:pPr>
            <a:r>
              <a:rPr lang="en"/>
              <a:t>Service Set( Ad hoc ).</a:t>
            </a:r>
            <a:endParaRPr/>
          </a:p>
          <a:p>
            <a:pPr indent="0" lvl="0" marL="0" rtl="0" algn="l">
              <a:spcBef>
                <a:spcPts val="120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4453695" y="1469875"/>
            <a:ext cx="4690304" cy="3008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Wifi : Access Points</a:t>
            </a:r>
            <a:endParaRPr/>
          </a:p>
        </p:txBody>
      </p:sp>
      <p:sp>
        <p:nvSpPr>
          <p:cNvPr id="161" name="Google Shape;161;p17"/>
          <p:cNvSpPr txBox="1"/>
          <p:nvPr>
            <p:ph idx="1" type="body"/>
          </p:nvPr>
        </p:nvSpPr>
        <p:spPr>
          <a:xfrm>
            <a:off x="886850" y="16654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A device that creates a wireless LAN.</a:t>
            </a:r>
            <a:endParaRPr/>
          </a:p>
          <a:p>
            <a:pPr indent="-311150" lvl="0" marL="457200" rtl="0" algn="l">
              <a:spcBef>
                <a:spcPts val="0"/>
              </a:spcBef>
              <a:spcAft>
                <a:spcPts val="0"/>
              </a:spcAft>
              <a:buSzPts val="1300"/>
              <a:buChar char="●"/>
            </a:pPr>
            <a:r>
              <a:rPr lang="en"/>
              <a:t>Projects a Wi-Fi signal to a designated area.</a:t>
            </a:r>
            <a:endParaRPr/>
          </a:p>
          <a:p>
            <a:pPr indent="-311150" lvl="0" marL="457200" rtl="0" algn="l">
              <a:spcBef>
                <a:spcPts val="0"/>
              </a:spcBef>
              <a:spcAft>
                <a:spcPts val="0"/>
              </a:spcAft>
              <a:buSzPts val="1300"/>
              <a:buChar char="●"/>
            </a:pPr>
            <a:r>
              <a:rPr lang="en"/>
              <a:t>Allows other Wi-Fi devices to connect to a wired network.</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6344300" y="1410800"/>
            <a:ext cx="2963750" cy="2249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5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5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500"/>
                                        <p:tgtEl>
                                          <p:spTgt spid="1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Effect filter="fade" transition="in">
                                      <p:cBhvr>
                                        <p:cTn dur="1500"/>
                                        <p:tgtEl>
                                          <p:spTgt spid="1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animEffect filter="fade" transition="in">
                                      <p:cBhvr>
                                        <p:cTn dur="1500"/>
                                        <p:tgtEl>
                                          <p:spTgt spid="1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animEffect filter="fade" transition="in">
                                      <p:cBhvr>
                                        <p:cTn dur="1500"/>
                                        <p:tgtEl>
                                          <p:spTgt spid="1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animEffect filter="fade" transition="in">
                                      <p:cBhvr>
                                        <p:cTn dur="1500"/>
                                        <p:tgtEl>
                                          <p:spTgt spid="1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animEffect filter="fade" transition="in">
                                      <p:cBhvr>
                                        <p:cTn dur="1500"/>
                                        <p:tgtEl>
                                          <p:spTgt spid="16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Wifi : Connection Establishment</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a Wi-Fi station discover and associate with an AP?</a:t>
            </a:r>
            <a:endParaRPr/>
          </a:p>
          <a:p>
            <a:pPr indent="-311150" lvl="0" marL="457200" rtl="0" algn="l">
              <a:spcBef>
                <a:spcPts val="1200"/>
              </a:spcBef>
              <a:spcAft>
                <a:spcPts val="0"/>
              </a:spcAft>
              <a:buSzPts val="1300"/>
              <a:buChar char="-"/>
            </a:pPr>
            <a:r>
              <a:rPr lang="en"/>
              <a:t>Passive Scanning ( </a:t>
            </a:r>
            <a:r>
              <a:rPr lang="en">
                <a:solidFill>
                  <a:schemeClr val="accent6"/>
                </a:solidFill>
              </a:rPr>
              <a:t>NS3 Default </a:t>
            </a:r>
            <a:r>
              <a:rPr lang="en"/>
              <a:t>).</a:t>
            </a:r>
            <a:endParaRPr/>
          </a:p>
          <a:p>
            <a:pPr indent="-311150" lvl="0" marL="457200" rtl="0" algn="l">
              <a:spcBef>
                <a:spcPts val="0"/>
              </a:spcBef>
              <a:spcAft>
                <a:spcPts val="0"/>
              </a:spcAft>
              <a:buSzPts val="1300"/>
              <a:buChar char="-"/>
            </a:pPr>
            <a:r>
              <a:rPr lang="en"/>
              <a:t>Active Probing.</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Wifi : Two Physical Layer Model</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YansWifi</a:t>
            </a:r>
            <a:endParaRPr/>
          </a:p>
          <a:p>
            <a:pPr indent="0" lvl="0" marL="457200" rtl="0" algn="l">
              <a:spcBef>
                <a:spcPts val="1200"/>
              </a:spcBef>
              <a:spcAft>
                <a:spcPts val="0"/>
              </a:spcAft>
              <a:buNone/>
            </a:pPr>
            <a:r>
              <a:rPr lang="en"/>
              <a:t>- Our main focus.</a:t>
            </a:r>
            <a:endParaRPr/>
          </a:p>
          <a:p>
            <a:pPr indent="0" lvl="0" marL="457200" rtl="0" algn="l">
              <a:spcBef>
                <a:spcPts val="1200"/>
              </a:spcBef>
              <a:spcAft>
                <a:spcPts val="0"/>
              </a:spcAft>
              <a:buNone/>
            </a:pPr>
            <a:r>
              <a:rPr lang="en"/>
              <a:t>-</a:t>
            </a:r>
            <a:r>
              <a:rPr lang="en"/>
              <a:t>Why it is named after Yans?</a:t>
            </a:r>
            <a:endParaRPr/>
          </a:p>
          <a:p>
            <a:pPr indent="457200" lvl="0" marL="457200" rtl="0" algn="l">
              <a:spcBef>
                <a:spcPts val="1200"/>
              </a:spcBef>
              <a:spcAft>
                <a:spcPts val="0"/>
              </a:spcAft>
              <a:buNone/>
            </a:pPr>
            <a:r>
              <a:rPr lang="en"/>
              <a:t>Yet Another Network Simulator.</a:t>
            </a:r>
            <a:endParaRPr/>
          </a:p>
          <a:p>
            <a:pPr indent="-311150" lvl="0" marL="457200" rtl="0" algn="l">
              <a:spcBef>
                <a:spcPts val="1200"/>
              </a:spcBef>
              <a:spcAft>
                <a:spcPts val="0"/>
              </a:spcAft>
              <a:buSzPts val="1300"/>
              <a:buAutoNum type="arabicPeriod"/>
            </a:pPr>
            <a:r>
              <a:rPr lang="en"/>
              <a:t>SpectrumWifi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10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1000"/>
                                        <p:tgtEl>
                                          <p:spTgt spid="1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Wifi : Two Important Unit</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Channel Model ( YansWifiChannel ).</a:t>
            </a:r>
            <a:endParaRPr/>
          </a:p>
          <a:p>
            <a:pPr indent="-311150" lvl="0" marL="457200" rtl="0" algn="l">
              <a:spcBef>
                <a:spcPts val="0"/>
              </a:spcBef>
              <a:spcAft>
                <a:spcPts val="0"/>
              </a:spcAft>
              <a:buSzPts val="1300"/>
              <a:buAutoNum type="arabicPeriod"/>
            </a:pPr>
            <a:r>
              <a:rPr lang="en"/>
              <a:t>Physical layer Model ( YansWifiPhy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Trivial Node Creation</a:t>
            </a:r>
            <a:endParaRPr/>
          </a:p>
        </p:txBody>
      </p:sp>
      <p:sp>
        <p:nvSpPr>
          <p:cNvPr id="186" name="Google Shape;186;p21"/>
          <p:cNvSpPr txBox="1"/>
          <p:nvPr>
            <p:ph idx="1" type="body"/>
          </p:nvPr>
        </p:nvSpPr>
        <p:spPr>
          <a:xfrm>
            <a:off x="1297500" y="1567550"/>
            <a:ext cx="4509000" cy="847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Nodes are created and maintained using NodeContainer.</a:t>
            </a:r>
            <a:endParaRPr sz="1200"/>
          </a:p>
          <a:p>
            <a:pPr indent="-304800" lvl="0" marL="457200" rtl="0" algn="l">
              <a:spcBef>
                <a:spcPts val="0"/>
              </a:spcBef>
              <a:spcAft>
                <a:spcPts val="0"/>
              </a:spcAft>
              <a:buSzPts val="1200"/>
              <a:buChar char="●"/>
            </a:pPr>
            <a:r>
              <a:rPr lang="en" sz="1200"/>
              <a:t>Some nodes should be chosen as Access Point.</a:t>
            </a:r>
            <a:endParaRPr sz="1200"/>
          </a:p>
          <a:p>
            <a:pPr indent="0" lvl="0" marL="457200" rtl="0" algn="l">
              <a:spcBef>
                <a:spcPts val="120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457200" rtl="0" algn="l">
              <a:spcBef>
                <a:spcPts val="1200"/>
              </a:spcBef>
              <a:spcAft>
                <a:spcPts val="1200"/>
              </a:spcAft>
              <a:buNone/>
            </a:pPr>
            <a:r>
              <a:t/>
            </a:r>
            <a:endParaRPr sz="1200"/>
          </a:p>
        </p:txBody>
      </p:sp>
      <p:sp>
        <p:nvSpPr>
          <p:cNvPr id="187" name="Google Shape;187;p21"/>
          <p:cNvSpPr txBox="1"/>
          <p:nvPr/>
        </p:nvSpPr>
        <p:spPr>
          <a:xfrm>
            <a:off x="6274250" y="1355775"/>
            <a:ext cx="28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8" name="Google Shape;188;p21"/>
          <p:cNvSpPr/>
          <p:nvPr/>
        </p:nvSpPr>
        <p:spPr>
          <a:xfrm>
            <a:off x="6876850" y="1567550"/>
            <a:ext cx="218400" cy="218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7957700" y="1567550"/>
            <a:ext cx="218400" cy="218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7432200" y="3496300"/>
            <a:ext cx="218400" cy="218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7432200" y="2414750"/>
            <a:ext cx="218400" cy="2184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92" name="Google Shape;192;p21"/>
          <p:cNvSpPr txBox="1"/>
          <p:nvPr/>
        </p:nvSpPr>
        <p:spPr>
          <a:xfrm>
            <a:off x="1755800" y="2375075"/>
            <a:ext cx="4240200" cy="1386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rgbClr val="4EC9B0"/>
                </a:solidFill>
                <a:highlight>
                  <a:srgbClr val="1E1E1E"/>
                </a:highlight>
                <a:latin typeface="Courier New"/>
                <a:ea typeface="Courier New"/>
                <a:cs typeface="Courier New"/>
                <a:sym typeface="Courier New"/>
              </a:rPr>
              <a:t>NodeContainer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wifiStaNodes</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wifiStaNodes</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Create</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3</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a:solidFill>
                <a:srgbClr val="3C78D8"/>
              </a:solidFill>
              <a:highlight>
                <a:srgbClr val="2B2B2B"/>
              </a:highlight>
              <a:latin typeface="Courier New"/>
              <a:ea typeface="Courier New"/>
              <a:cs typeface="Courier New"/>
              <a:sym typeface="Courier New"/>
            </a:endParaRPr>
          </a:p>
          <a:p>
            <a:pPr indent="0" lvl="0" marL="457200" rtl="0" algn="l">
              <a:lnSpc>
                <a:spcPct val="115000"/>
              </a:lnSpc>
              <a:spcBef>
                <a:spcPts val="1200"/>
              </a:spcBef>
              <a:spcAft>
                <a:spcPts val="1200"/>
              </a:spcAft>
              <a:buNone/>
            </a:pPr>
            <a:r>
              <a:t/>
            </a:r>
            <a:endParaRPr>
              <a:latin typeface="Lato"/>
              <a:ea typeface="Lato"/>
              <a:cs typeface="Lato"/>
              <a:sym typeface="Lato"/>
            </a:endParaRPr>
          </a:p>
        </p:txBody>
      </p:sp>
      <p:sp>
        <p:nvSpPr>
          <p:cNvPr id="193" name="Google Shape;193;p21"/>
          <p:cNvSpPr txBox="1"/>
          <p:nvPr/>
        </p:nvSpPr>
        <p:spPr>
          <a:xfrm>
            <a:off x="1592250" y="3496300"/>
            <a:ext cx="5959500" cy="1277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rgbClr val="4EC9B0"/>
                </a:solidFill>
                <a:highlight>
                  <a:srgbClr val="1E1E1E"/>
                </a:highlight>
                <a:latin typeface="Courier New"/>
                <a:ea typeface="Courier New"/>
                <a:cs typeface="Courier New"/>
                <a:sym typeface="Courier New"/>
              </a:rPr>
              <a:t> NodeContainer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p2pNodes</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p2pNodes</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create</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4EC9B0"/>
                </a:solidFill>
                <a:highlight>
                  <a:srgbClr val="1E1E1E"/>
                </a:highlight>
                <a:latin typeface="Courier New"/>
                <a:ea typeface="Courier New"/>
                <a:cs typeface="Courier New"/>
                <a:sym typeface="Courier New"/>
              </a:rPr>
              <a:t>NodeContainer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wifiApNode</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p2pNodes</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Get</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1200"/>
              </a:spcAft>
              <a:buNone/>
            </a:pPr>
            <a:r>
              <a:t/>
            </a:r>
            <a:endParaRPr>
              <a:solidFill>
                <a:srgbClr val="3C78D8"/>
              </a:solidFill>
              <a:highlight>
                <a:srgbClr val="2B2B2B"/>
              </a:highlight>
              <a:latin typeface="Courier New"/>
              <a:ea typeface="Courier New"/>
              <a:cs typeface="Courier New"/>
              <a:sym typeface="Courier New"/>
            </a:endParaRPr>
          </a:p>
        </p:txBody>
      </p:sp>
      <p:sp>
        <p:nvSpPr>
          <p:cNvPr id="194" name="Google Shape;194;p21"/>
          <p:cNvSpPr/>
          <p:nvPr/>
        </p:nvSpPr>
        <p:spPr>
          <a:xfrm>
            <a:off x="1755800" y="2375075"/>
            <a:ext cx="3096300" cy="699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1755800" y="3381725"/>
            <a:ext cx="4808400" cy="11598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2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