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312" r:id="rId26"/>
    <p:sldId id="286" r:id="rId27"/>
    <p:sldId id="327" r:id="rId28"/>
    <p:sldId id="328" r:id="rId29"/>
    <p:sldId id="329" r:id="rId30"/>
    <p:sldId id="287" r:id="rId31"/>
    <p:sldId id="290" r:id="rId32"/>
    <p:sldId id="311" r:id="rId33"/>
    <p:sldId id="291" r:id="rId34"/>
    <p:sldId id="313" r:id="rId35"/>
    <p:sldId id="298" r:id="rId36"/>
    <p:sldId id="297" r:id="rId37"/>
    <p:sldId id="292" r:id="rId38"/>
    <p:sldId id="314" r:id="rId39"/>
    <p:sldId id="299" r:id="rId40"/>
    <p:sldId id="301" r:id="rId41"/>
    <p:sldId id="303" r:id="rId42"/>
    <p:sldId id="304" r:id="rId43"/>
    <p:sldId id="315" r:id="rId44"/>
    <p:sldId id="316" r:id="rId45"/>
    <p:sldId id="307" r:id="rId46"/>
    <p:sldId id="317" r:id="rId47"/>
    <p:sldId id="309" r:id="rId48"/>
    <p:sldId id="330" r:id="rId49"/>
    <p:sldId id="319" r:id="rId50"/>
    <p:sldId id="320" r:id="rId51"/>
    <p:sldId id="321" r:id="rId52"/>
    <p:sldId id="323" r:id="rId53"/>
    <p:sldId id="322" r:id="rId54"/>
    <p:sldId id="324" r:id="rId55"/>
    <p:sldId id="325" r:id="rId56"/>
    <p:sldId id="326" r:id="rId5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9"/>
    </p:embeddedFont>
    <p:embeddedFont>
      <p:font typeface="Lato" panose="020F0502020204030203" pitchFamily="34" charset="0"/>
      <p:regular r:id="rId60"/>
      <p:bold r:id="rId61"/>
      <p:italic r:id="rId62"/>
      <p:boldItalic r:id="rId63"/>
    </p:embeddedFont>
    <p:embeddedFont>
      <p:font typeface="Raleway" pitchFamily="2" charset="77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6584"/>
  </p:normalViewPr>
  <p:slideViewPr>
    <p:cSldViewPr snapToGrid="0">
      <p:cViewPr>
        <p:scale>
          <a:sx n="175" d="100"/>
          <a:sy n="175" d="100"/>
        </p:scale>
        <p:origin x="664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859575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859575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 Algorithm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CSE318 July ’21 Semester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57DAB7EC-AAAA-8943-B0FA-1FDE8EBC8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72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F2037B3-68E4-7F49-B9B0-6E9878BA1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35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893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C577FDBB-C788-7D47-ADFE-F4ABC9B60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02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Mehadia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EDC0A80-2C9B-814D-9F54-07CB04F61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28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Mehadia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599F0A97-6275-C648-8AEB-F115426D7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77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B46F0C4B-6C0D-1144-9F8F-6D6E43EBD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7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4F034534-DF4A-084C-93BC-D1916E781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31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2A7925BD-6605-AB4F-9B4C-15DA577ED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82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16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4F6BBF3C-344B-9E4B-A545-9DE5AB53E3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276D98DA-CCC7-DB4A-9863-F5F3CF050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97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946445"/>
                <a:ext cx="7688700" cy="28927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Graph traversal algorithm 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BFS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DFS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Bellman-Ford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Floyd- </a:t>
                </a:r>
                <a:r>
                  <a:rPr lang="en-US" sz="1300" dirty="0" err="1">
                    <a:solidFill>
                      <a:schemeClr val="bg2"/>
                    </a:solidFill>
                    <a:latin typeface="Times" pitchFamily="2" charset="0"/>
                  </a:rPr>
                  <a:t>Warshall</a:t>
                </a:r>
                <a:endParaRPr lang="en-US" sz="13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b="1" dirty="0">
                    <a:solidFill>
                      <a:schemeClr val="bg2"/>
                    </a:solidFill>
                    <a:latin typeface="Times" pitchFamily="2" charset="0"/>
                  </a:rPr>
                  <a:t>Dijkstra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Finds the optimal path between two nodes of a graph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Best-First Search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Algorithm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Greedy approach 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Evaluation function</a:t>
                </a:r>
                <a:r>
                  <a:rPr lang="en-US" sz="13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300" b="1" dirty="0">
                    <a:latin typeface="Times" pitchFamily="2" charset="0"/>
                  </a:rPr>
                  <a:t>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 Estimate of the total cost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Expands the node n with the smallest </a:t>
                </a:r>
                <a14:m>
                  <m:oMath xmlns:m="http://schemas.openxmlformats.org/officeDocument/2006/math">
                    <m:r>
                      <a:rPr lang="en-US" sz="13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3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946445"/>
                <a:ext cx="7688700" cy="2892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19902D-2B18-9D43-B220-917F176FFA3A}"/>
              </a:ext>
            </a:extLst>
          </p:cNvPr>
          <p:cNvSpPr txBox="1"/>
          <p:nvPr/>
        </p:nvSpPr>
        <p:spPr>
          <a:xfrm>
            <a:off x="3413524" y="953035"/>
            <a:ext cx="301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11 intermediate nodes expanded !! </a:t>
            </a:r>
            <a:r>
              <a:rPr lang="en-US" dirty="0"/>
              <a:t>😔</a:t>
            </a:r>
          </a:p>
        </p:txBody>
      </p:sp>
      <p:sp>
        <p:nvSpPr>
          <p:cNvPr id="98" name="Google Shape;92;p14">
            <a:extLst>
              <a:ext uri="{FF2B5EF4-FFF2-40B4-BE49-F238E27FC236}">
                <a16:creationId xmlns:a16="http://schemas.microsoft.com/office/drawing/2014/main" id="{49892AE8-2350-8C4A-999F-E769B2B8C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5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19902D-2B18-9D43-B220-917F176FFA3A}"/>
                  </a:ext>
                </a:extLst>
              </p:cNvPr>
              <p:cNvSpPr txBox="1"/>
              <p:nvPr/>
            </p:nvSpPr>
            <p:spPr>
              <a:xfrm>
                <a:off x="2906509" y="850933"/>
                <a:ext cx="35533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Times" pitchFamily="2" charset="0"/>
                  </a:rPr>
                  <a:t>Single Cost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Times" pitchFamily="2" charset="0"/>
                </a:endParaRPr>
              </a:p>
              <a:p>
                <a:pPr algn="ctr"/>
                <a:r>
                  <a:rPr lang="en-US" dirty="0"/>
                  <a:t>real cost value from source to each node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ctr"/>
                <a:endParaRPr 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19902D-2B18-9D43-B220-917F176F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09" y="850933"/>
                <a:ext cx="3553332" cy="738664"/>
              </a:xfrm>
              <a:prstGeom prst="rect">
                <a:avLst/>
              </a:prstGeom>
              <a:blipFill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Google Shape;92;p14">
            <a:extLst>
              <a:ext uri="{FF2B5EF4-FFF2-40B4-BE49-F238E27FC236}">
                <a16:creationId xmlns:a16="http://schemas.microsoft.com/office/drawing/2014/main" id="{53C90631-431C-D043-A83C-30A195823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8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8EF-91AC-4B45-970B-7BEACC44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D32EE7-DB8F-8047-88B7-B3CA405FA1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Guided Search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Use a heuristic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estimation of how to search for a solution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Updated Evaluation Function </a:t>
                </a:r>
              </a:p>
              <a:p>
                <a:pPr marL="146050" indent="0">
                  <a:buNone/>
                </a:pPr>
                <a:r>
                  <a:rPr lang="en-US" sz="1500" i="1" dirty="0">
                    <a:latin typeface="Times" pitchFamily="2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+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Times" pitchFamily="2" charset="0"/>
                  <a:cs typeface="Times New Roman" pitchFamily="18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g(n)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cost so far to reach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 similar to Dijkstra </a:t>
                </a:r>
                <a:endParaRPr lang="en-US" sz="1300" i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h(n)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 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estimated cost from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to goal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extra information </a:t>
                </a:r>
                <a:endParaRPr lang="en-US" sz="1300" i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f(n)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estimated total cost of path through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to goal</a:t>
                </a:r>
                <a:endParaRPr lang="en-US" sz="1300" b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endParaRPr lang="en-US" sz="15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D32EE7-DB8F-8047-88B7-B3CA405FA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9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321-6DD7-E046-9CDC-1D73A37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85CEF-5FC6-7049-B4EE-C8A47241D6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A* Search Algorithm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Use of heuristic to guide the 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+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Times" pitchFamily="2" charset="0"/>
                  <a:cs typeface="Times New Roman" pitchFamily="18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Dijkstra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0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Generic Best-First Search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85CEF-5FC6-7049-B4EE-C8A47241D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9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A8DC0D76-13C5-584C-9920-39031F905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78CFC33-0329-1445-8BDF-569192418128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83E9003-81B8-A642-91B5-AD115886288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4956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2;p14">
            <a:extLst>
              <a:ext uri="{FF2B5EF4-FFF2-40B4-BE49-F238E27FC236}">
                <a16:creationId xmlns:a16="http://schemas.microsoft.com/office/drawing/2014/main" id="{602F3708-3116-8A4E-8253-BD6B353E4F01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0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5974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AEB5E-C283-A443-850A-D42599EBE57E}"/>
              </a:ext>
            </a:extLst>
          </p:cNvPr>
          <p:cNvSpPr/>
          <p:nvPr/>
        </p:nvSpPr>
        <p:spPr>
          <a:xfrm>
            <a:off x="4014780" y="539015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33FD2C-1282-3F4F-84B5-F6A5894D205C}"/>
              </a:ext>
            </a:extLst>
          </p:cNvPr>
          <p:cNvSpPr/>
          <p:nvPr/>
        </p:nvSpPr>
        <p:spPr>
          <a:xfrm>
            <a:off x="859870" y="2274614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AEB5E-C283-A443-850A-D42599EBE57E}"/>
              </a:ext>
            </a:extLst>
          </p:cNvPr>
          <p:cNvSpPr/>
          <p:nvPr/>
        </p:nvSpPr>
        <p:spPr>
          <a:xfrm>
            <a:off x="4014780" y="539015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33FD2C-1282-3F4F-84B5-F6A5894D205C}"/>
              </a:ext>
            </a:extLst>
          </p:cNvPr>
          <p:cNvSpPr/>
          <p:nvPr/>
        </p:nvSpPr>
        <p:spPr>
          <a:xfrm>
            <a:off x="859870" y="2274614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B55FF9-F905-EB43-9E0B-70B27CB722B7}"/>
              </a:ext>
            </a:extLst>
          </p:cNvPr>
          <p:cNvSpPr/>
          <p:nvPr/>
        </p:nvSpPr>
        <p:spPr>
          <a:xfrm>
            <a:off x="4343986" y="534554"/>
            <a:ext cx="276139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A71C36-298C-2C46-AA0D-08611184CDFC}"/>
              </a:ext>
            </a:extLst>
          </p:cNvPr>
          <p:cNvSpPr/>
          <p:nvPr/>
        </p:nvSpPr>
        <p:spPr>
          <a:xfrm>
            <a:off x="8509552" y="4848944"/>
            <a:ext cx="276139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E81B-93C1-BF48-AB60-87D4A37F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6E6F-A6F4-B140-B6AA-1327C000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41039"/>
            <a:ext cx="7688700" cy="22611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2"/>
                </a:solidFill>
                <a:latin typeface="Times" pitchFamily="2" charset="0"/>
              </a:rPr>
              <a:t>Greedy technique like A*</a:t>
            </a:r>
          </a:p>
          <a:p>
            <a:r>
              <a:rPr lang="en-US" sz="1500" dirty="0">
                <a:solidFill>
                  <a:schemeClr val="bg2"/>
                </a:solidFill>
                <a:latin typeface="Times" pitchFamily="2" charset="0"/>
              </a:rPr>
              <a:t>Visits the nearest node</a:t>
            </a:r>
          </a:p>
          <a:p>
            <a:r>
              <a:rPr lang="en-US" sz="1500" dirty="0">
                <a:solidFill>
                  <a:srgbClr val="C00000"/>
                </a:solidFill>
                <a:latin typeface="Times" pitchFamily="2" charset="0"/>
              </a:rPr>
              <a:t>Visits too many nodes</a:t>
            </a:r>
          </a:p>
          <a:p>
            <a:endParaRPr lang="en-US" sz="15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6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rgbClr val="002060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140 + 253 = 393</a:t>
            </a:r>
            <a:endParaRPr lang="en-US" sz="1200" b="1" dirty="0">
              <a:solidFill>
                <a:srgbClr val="002060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C6096179-07F1-7940-9433-0B515D2E0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8452BC5-A925-9841-A518-AEDAC78EF59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147B25D-8F15-6D4B-9F77-E5994B53A86C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2693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5C933C-190C-AB4E-99ED-5EBCB7512B66}"/>
              </a:ext>
            </a:extLst>
          </p:cNvPr>
          <p:cNvSpPr txBox="1"/>
          <p:nvPr/>
        </p:nvSpPr>
        <p:spPr>
          <a:xfrm>
            <a:off x="1175659" y="2342240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140 + 253 = 393</a:t>
            </a:r>
            <a:endParaRPr lang="en-US" sz="1000" b="1" dirty="0">
              <a:solidFill>
                <a:srgbClr val="00B0F0"/>
              </a:solidFill>
              <a:latin typeface="Times" pitchFamily="2" charset="0"/>
            </a:endParaRPr>
          </a:p>
        </p:txBody>
      </p:sp>
      <p:sp>
        <p:nvSpPr>
          <p:cNvPr id="51" name="Google Shape;92;p14">
            <a:extLst>
              <a:ext uri="{FF2B5EF4-FFF2-40B4-BE49-F238E27FC236}">
                <a16:creationId xmlns:a16="http://schemas.microsoft.com/office/drawing/2014/main" id="{78905743-32FF-6244-8588-B414377A7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64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6945EF-6AE3-4D4C-9C50-0B400B9CCED4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5D6E8D-70CA-7D49-A68A-6EB70046BE09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37417-D232-3144-BCA1-7E8143B5D49A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76596-CF25-634F-8ACE-AF42119B5ACD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5D1331-9234-2744-BD90-8E4547ECF852}"/>
              </a:ext>
            </a:extLst>
          </p:cNvPr>
          <p:cNvCxnSpPr>
            <a:endCxn id="4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534D1B-1FE7-1847-85AD-D5E928C43843}"/>
              </a:ext>
            </a:extLst>
          </p:cNvPr>
          <p:cNvCxnSpPr>
            <a:endCxn id="5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1698D-F6E4-5248-BEA3-F5048737A38D}"/>
              </a:ext>
            </a:extLst>
          </p:cNvPr>
          <p:cNvCxnSpPr>
            <a:endCxn id="6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DEA77-74AF-AD4E-BF76-2B57EFCA1281}"/>
              </a:ext>
            </a:extLst>
          </p:cNvPr>
          <p:cNvCxnSpPr>
            <a:endCxn id="7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E2AE33-0E9F-4542-805B-F22C0BFB484C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76785E-F0EE-1D42-AB64-DBB6DEE99BC2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A0497B-94FA-FF49-B8CC-4E67659871DD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B4162-CD80-5744-97B3-081FE933D72B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606584-C3FA-6A40-A72E-ED0C5D8DED8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A9E02-6587-654D-93DA-B5B9FB3306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B0463A-AB72-9B43-BA93-E7C5C3079BB6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8E2A4F-63F8-4E42-AFDB-61E481B6B55D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8FEFC-BEC0-804C-B71F-2D43191C4733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26" name="Google Shape;92;p14">
            <a:extLst>
              <a:ext uri="{FF2B5EF4-FFF2-40B4-BE49-F238E27FC236}">
                <a16:creationId xmlns:a16="http://schemas.microsoft.com/office/drawing/2014/main" id="{2E1A1A17-4077-9F43-9865-19DF6C049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93427"/>
            <a:ext cx="462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+ 80) + 193 = 413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+ 140) + 366 = 646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41047415-4C5D-8C44-A47E-6E64CC244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5000C0-FBB5-0447-92E0-6B4F14132104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4A26E6-B942-9C46-A3E4-BA543DC31498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9807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93427"/>
            <a:ext cx="462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rgbClr val="002060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+ 80) + 193 = 413</a:t>
            </a:r>
            <a:endParaRPr lang="en-US" sz="1200" b="1" dirty="0">
              <a:solidFill>
                <a:srgbClr val="002060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E7524106-A667-B740-92BF-3BD8A39B0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ED82D1-9E4B-6D46-AFAF-55F1089CCD6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5F0BF3-651B-A04C-80F9-A535ED17794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3440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75F90D-9915-F24D-928C-4B7A465091C5}"/>
              </a:ext>
            </a:extLst>
          </p:cNvPr>
          <p:cNvSpPr txBox="1"/>
          <p:nvPr/>
        </p:nvSpPr>
        <p:spPr>
          <a:xfrm>
            <a:off x="3813135" y="3057978"/>
            <a:ext cx="128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220 + 193 = 413</a:t>
            </a:r>
            <a:endParaRPr lang="en-US" sz="1000" b="1" dirty="0">
              <a:solidFill>
                <a:srgbClr val="00B0F0"/>
              </a:solidFill>
              <a:latin typeface="Times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17A3B1-ACCB-324C-9F2B-B401503EF519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36E78-814E-E74E-8DDE-E60B3C21F207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C95CCA-86EE-8B40-A85D-E2F0EB40FA70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69042-5652-9145-8796-EC6551CB0B95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A4BFB-37AB-EE44-A99D-B37237BF3366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1F8B5-28A4-2F41-9C3C-13C7A58B803D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B3F45E-4590-F249-96F9-F7CFF55CF5C1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5761B6-BAB5-AF49-8510-9DD1BD23DFB6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AE9DA-435F-9745-9708-C9C6E7984C40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7C7C0A-6888-3842-8C32-C7A0BA9B2B07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DA37D2-02B1-1744-860B-8B679FF6E9C8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48DDB1-857C-BD4A-8646-078DF1956D0A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93CA73-FB70-CC4F-BF2A-4B908C1E4324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A22C8A-A56C-8145-BAE2-BD99E78FDAE0}"/>
              </a:ext>
            </a:extLst>
          </p:cNvPr>
          <p:cNvCxnSpPr>
            <a:endCxn id="15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859DF-9B1A-3D49-B727-676206AB65D3}"/>
              </a:ext>
            </a:extLst>
          </p:cNvPr>
          <p:cNvCxnSpPr>
            <a:endCxn id="16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3F4-D200-2D40-BE9B-119B6609B94E}"/>
              </a:ext>
            </a:extLst>
          </p:cNvPr>
          <p:cNvCxnSpPr>
            <a:endCxn id="17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725AC9-B244-DB47-A47A-8476CAE5C933}"/>
              </a:ext>
            </a:extLst>
          </p:cNvPr>
          <p:cNvCxnSpPr>
            <a:endCxn id="18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9AD9E1-2D30-0749-B372-3C314D4DDA0C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7C54C-FAE8-D34A-B747-E977AC63AB12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95C75-4EF9-0C45-A6AF-6B052D6EE349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6" name="Google Shape;92;p14">
            <a:extLst>
              <a:ext uri="{FF2B5EF4-FFF2-40B4-BE49-F238E27FC236}">
                <a16:creationId xmlns:a16="http://schemas.microsoft.com/office/drawing/2014/main" id="{DA0E88C1-FBDA-0B49-8F54-81BC3D7BD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05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0951-36EA-344A-A78A-611FE32A7DB7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9121DA6A-6819-BC47-8114-47941BF8B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73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+ 146) + 160 = 526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47FCD61B-9049-D04D-BD1F-5941A7C25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FA00B3A-5193-EC4D-9209-20C4F7A6B3C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DD124DB-3101-4746-969A-B0F7630E0350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77471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C4527A9C-E2A1-7247-AD8A-08928CFB1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19F029-3445-F54D-B9E9-DEFBCA8993D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867648-BD9B-F644-B3B7-DF4AF005C2C3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6003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0951-36EA-344A-A78A-611FE32A7DB7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77049DF4-3CC1-D541-82C4-8410C2E1D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54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961EEF8-A52A-C542-BAA1-9DABFBC8426B}"/>
              </a:ext>
            </a:extLst>
          </p:cNvPr>
          <p:cNvSpPr/>
          <p:nvPr/>
        </p:nvSpPr>
        <p:spPr>
          <a:xfrm>
            <a:off x="901017" y="25370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2B4EA2-CA55-A241-95CF-9FD54A3D615E}"/>
              </a:ext>
            </a:extLst>
          </p:cNvPr>
          <p:cNvSpPr/>
          <p:nvPr/>
        </p:nvSpPr>
        <p:spPr>
          <a:xfrm>
            <a:off x="4212853" y="4314235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2" name="Google Shape;92;p14">
            <a:extLst>
              <a:ext uri="{FF2B5EF4-FFF2-40B4-BE49-F238E27FC236}">
                <a16:creationId xmlns:a16="http://schemas.microsoft.com/office/drawing/2014/main" id="{E623077E-0BD5-D548-A972-FE008D859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22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92;p14">
            <a:extLst>
              <a:ext uri="{FF2B5EF4-FFF2-40B4-BE49-F238E27FC236}">
                <a16:creationId xmlns:a16="http://schemas.microsoft.com/office/drawing/2014/main" id="{9ABF287C-28BB-1A4F-869B-82AE1F11E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81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7538C4-AAB1-D340-90A8-2A32EEF7F421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6671F8-1192-E649-A450-8B9F8EA7A0AE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D54FB108-F341-9745-8938-1A9177FC9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9EE9462-ACBB-794E-B185-6FAD69F68A4E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8C531A2-5C2F-B348-9600-9B1332B28492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2037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highlight>
                <a:srgbClr val="00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F31215-A4FF-C049-86DD-8641360C00F5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AE9921-9962-6A45-A36B-1BDA0429396F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21916970-8148-4142-8A5C-DC6EDC675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197542-C2EE-214C-BB54-77C146B3BFD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AE976EC-8625-6C42-9EA7-91C33CD32B41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7368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bg2"/>
              </a:solidFill>
              <a:highlight>
                <a:srgbClr val="FF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bg2"/>
              </a:solidFill>
              <a:highlight>
                <a:srgbClr val="FF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highlight>
                <a:srgbClr val="00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594AFB-613E-F24C-B919-7AF41F080006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7DDE0B-5991-FD49-8B29-B9564BB09A4F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4651B2BE-20D9-F446-B4EC-3F4DD4D70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4E9453-526B-2649-88EB-7ED38B51DC3A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30971F8-2375-CE4A-ABED-735C9D79FF9E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44161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61900E-A4FA-F840-9085-ED9B8D753E6D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1510B90-F3C5-B248-8B1F-F986DE553ED0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58C094DF-D937-AA40-8CE0-D18671FC2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7EB8254-1865-F24E-8C26-CC65841E0E58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25975B-5925-9E49-BFE8-3449AC2D52EC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06010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50" name="Google Shape;92;p14">
            <a:extLst>
              <a:ext uri="{FF2B5EF4-FFF2-40B4-BE49-F238E27FC236}">
                <a16:creationId xmlns:a16="http://schemas.microsoft.com/office/drawing/2014/main" id="{1F97E0A0-786A-474F-AD87-7B43A6A94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43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DF3148-F972-ED47-9B8F-867CE74EE936}"/>
              </a:ext>
            </a:extLst>
          </p:cNvPr>
          <p:cNvSpPr/>
          <p:nvPr/>
        </p:nvSpPr>
        <p:spPr>
          <a:xfrm>
            <a:off x="3345048" y="42318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F259D0-F050-6B48-ACBB-E8908542D637}"/>
              </a:ext>
            </a:extLst>
          </p:cNvPr>
          <p:cNvSpPr/>
          <p:nvPr/>
        </p:nvSpPr>
        <p:spPr>
          <a:xfrm>
            <a:off x="4811488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6F194A-3590-584A-813E-22FA0C21C9C0}"/>
              </a:ext>
            </a:extLst>
          </p:cNvPr>
          <p:cNvSpPr/>
          <p:nvPr/>
        </p:nvSpPr>
        <p:spPr>
          <a:xfrm>
            <a:off x="6291947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EE5EA2-AB7C-E44F-9011-A8A5F2B940DC}"/>
              </a:ext>
            </a:extLst>
          </p:cNvPr>
          <p:cNvCxnSpPr>
            <a:cxnSpLocks/>
            <a:stCxn id="27" idx="4"/>
            <a:endCxn id="44" idx="0"/>
          </p:cNvCxnSpPr>
          <p:nvPr/>
        </p:nvCxnSpPr>
        <p:spPr>
          <a:xfrm flipH="1">
            <a:off x="3860305" y="3719738"/>
            <a:ext cx="1226952" cy="51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1DC3E8-C1E2-D34D-8989-9FB701DE3ABE}"/>
              </a:ext>
            </a:extLst>
          </p:cNvPr>
          <p:cNvCxnSpPr>
            <a:endCxn id="45" idx="0"/>
          </p:cNvCxnSpPr>
          <p:nvPr/>
        </p:nvCxnSpPr>
        <p:spPr>
          <a:xfrm>
            <a:off x="5087257" y="3719738"/>
            <a:ext cx="239488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3077-AE54-544B-89E9-88409E2377EC}"/>
              </a:ext>
            </a:extLst>
          </p:cNvPr>
          <p:cNvCxnSpPr>
            <a:endCxn id="46" idx="0"/>
          </p:cNvCxnSpPr>
          <p:nvPr/>
        </p:nvCxnSpPr>
        <p:spPr>
          <a:xfrm>
            <a:off x="5087257" y="3719738"/>
            <a:ext cx="1719947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92;p14">
            <a:extLst>
              <a:ext uri="{FF2B5EF4-FFF2-40B4-BE49-F238E27FC236}">
                <a16:creationId xmlns:a16="http://schemas.microsoft.com/office/drawing/2014/main" id="{A781CBBE-0152-554C-AC7E-425209248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44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+ 97+101) + 0 = 418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311930-EF8D-9B4B-98E2-9822DCEFAC07}"/>
              </a:ext>
            </a:extLst>
          </p:cNvPr>
          <p:cNvCxnSpPr>
            <a:cxnSpLocks/>
          </p:cNvCxnSpPr>
          <p:nvPr/>
        </p:nvCxnSpPr>
        <p:spPr>
          <a:xfrm flipH="1">
            <a:off x="6051150" y="1172583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7AA599-D05C-6B4F-A0C7-9A7B136F6357}"/>
              </a:ext>
            </a:extLst>
          </p:cNvPr>
          <p:cNvSpPr txBox="1"/>
          <p:nvPr/>
        </p:nvSpPr>
        <p:spPr>
          <a:xfrm>
            <a:off x="6718822" y="1042653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27C892-66D2-F24B-8B20-B2EAC647E257}"/>
              </a:ext>
            </a:extLst>
          </p:cNvPr>
          <p:cNvCxnSpPr>
            <a:cxnSpLocks/>
          </p:cNvCxnSpPr>
          <p:nvPr/>
        </p:nvCxnSpPr>
        <p:spPr>
          <a:xfrm flipH="1">
            <a:off x="6306480" y="1377002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AA2F34-258A-6A43-AB69-9FBE84F79B87}"/>
              </a:ext>
            </a:extLst>
          </p:cNvPr>
          <p:cNvSpPr txBox="1"/>
          <p:nvPr/>
        </p:nvSpPr>
        <p:spPr>
          <a:xfrm>
            <a:off x="6974152" y="1247072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Pitesi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5" name="Google Shape;92;p14">
            <a:extLst>
              <a:ext uri="{FF2B5EF4-FFF2-40B4-BE49-F238E27FC236}">
                <a16:creationId xmlns:a16="http://schemas.microsoft.com/office/drawing/2014/main" id="{C5928D21-7A28-9940-8D13-5A2BD3E92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D061D0-C715-9C44-8943-1107291181BC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71F929-179A-924F-95B3-6C531DD058FD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3850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+ 80 + 97+101) + 0 = 418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311930-EF8D-9B4B-98E2-9822DCEFAC07}"/>
              </a:ext>
            </a:extLst>
          </p:cNvPr>
          <p:cNvCxnSpPr>
            <a:cxnSpLocks/>
          </p:cNvCxnSpPr>
          <p:nvPr/>
        </p:nvCxnSpPr>
        <p:spPr>
          <a:xfrm flipH="1">
            <a:off x="6051150" y="1172583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7AA599-D05C-6B4F-A0C7-9A7B136F6357}"/>
              </a:ext>
            </a:extLst>
          </p:cNvPr>
          <p:cNvSpPr txBox="1"/>
          <p:nvPr/>
        </p:nvSpPr>
        <p:spPr>
          <a:xfrm>
            <a:off x="6718822" y="1042653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27C892-66D2-F24B-8B20-B2EAC647E257}"/>
              </a:ext>
            </a:extLst>
          </p:cNvPr>
          <p:cNvCxnSpPr>
            <a:cxnSpLocks/>
          </p:cNvCxnSpPr>
          <p:nvPr/>
        </p:nvCxnSpPr>
        <p:spPr>
          <a:xfrm flipH="1">
            <a:off x="6306480" y="1377002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AA2F34-258A-6A43-AB69-9FBE84F79B87}"/>
              </a:ext>
            </a:extLst>
          </p:cNvPr>
          <p:cNvSpPr txBox="1"/>
          <p:nvPr/>
        </p:nvSpPr>
        <p:spPr>
          <a:xfrm>
            <a:off x="6974152" y="1247072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Pitesi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5" name="Google Shape;92;p14">
            <a:extLst>
              <a:ext uri="{FF2B5EF4-FFF2-40B4-BE49-F238E27FC236}">
                <a16:creationId xmlns:a16="http://schemas.microsoft.com/office/drawing/2014/main" id="{C5928D21-7A28-9940-8D13-5A2BD3E92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D061D0-C715-9C44-8943-1107291181BC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71F929-179A-924F-95B3-6C531DD058FD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38952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DF3148-F972-ED47-9B8F-867CE74EE936}"/>
              </a:ext>
            </a:extLst>
          </p:cNvPr>
          <p:cNvSpPr/>
          <p:nvPr/>
        </p:nvSpPr>
        <p:spPr>
          <a:xfrm>
            <a:off x="3345048" y="42318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F259D0-F050-6B48-ACBB-E8908542D637}"/>
              </a:ext>
            </a:extLst>
          </p:cNvPr>
          <p:cNvSpPr/>
          <p:nvPr/>
        </p:nvSpPr>
        <p:spPr>
          <a:xfrm>
            <a:off x="4811488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6F194A-3590-584A-813E-22FA0C21C9C0}"/>
              </a:ext>
            </a:extLst>
          </p:cNvPr>
          <p:cNvSpPr/>
          <p:nvPr/>
        </p:nvSpPr>
        <p:spPr>
          <a:xfrm>
            <a:off x="6291947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EE5EA2-AB7C-E44F-9011-A8A5F2B940DC}"/>
              </a:ext>
            </a:extLst>
          </p:cNvPr>
          <p:cNvCxnSpPr>
            <a:cxnSpLocks/>
            <a:stCxn id="27" idx="4"/>
            <a:endCxn id="44" idx="0"/>
          </p:cNvCxnSpPr>
          <p:nvPr/>
        </p:nvCxnSpPr>
        <p:spPr>
          <a:xfrm flipH="1">
            <a:off x="3860305" y="3719738"/>
            <a:ext cx="1226952" cy="51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1DC3E8-C1E2-D34D-8989-9FB701DE3ABE}"/>
              </a:ext>
            </a:extLst>
          </p:cNvPr>
          <p:cNvCxnSpPr>
            <a:endCxn id="45" idx="0"/>
          </p:cNvCxnSpPr>
          <p:nvPr/>
        </p:nvCxnSpPr>
        <p:spPr>
          <a:xfrm>
            <a:off x="5087257" y="3719738"/>
            <a:ext cx="239488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3077-AE54-544B-89E9-88409E2377EC}"/>
              </a:ext>
            </a:extLst>
          </p:cNvPr>
          <p:cNvCxnSpPr>
            <a:endCxn id="46" idx="0"/>
          </p:cNvCxnSpPr>
          <p:nvPr/>
        </p:nvCxnSpPr>
        <p:spPr>
          <a:xfrm>
            <a:off x="5087257" y="3719738"/>
            <a:ext cx="1719947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33B858-BF51-E140-9DAB-36B53D3AB39D}"/>
              </a:ext>
            </a:extLst>
          </p:cNvPr>
          <p:cNvSpPr txBox="1"/>
          <p:nvPr/>
        </p:nvSpPr>
        <p:spPr>
          <a:xfrm>
            <a:off x="6349501" y="449307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414 + 193 = 607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8A1E6A-EEAF-444A-9B95-2888F5EB7BF5}"/>
              </a:ext>
            </a:extLst>
          </p:cNvPr>
          <p:cNvSpPr txBox="1"/>
          <p:nvPr/>
        </p:nvSpPr>
        <p:spPr>
          <a:xfrm>
            <a:off x="4811488" y="4510382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455 + 160 = 615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31C0F5-15E7-BC48-B81D-55770A7D4DB8}"/>
              </a:ext>
            </a:extLst>
          </p:cNvPr>
          <p:cNvSpPr txBox="1"/>
          <p:nvPr/>
        </p:nvSpPr>
        <p:spPr>
          <a:xfrm>
            <a:off x="3402602" y="4502864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418 + 0 = 418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83DFD094-7516-C243-A8AB-D761002BF0AF}"/>
              </a:ext>
            </a:extLst>
          </p:cNvPr>
          <p:cNvSpPr/>
          <p:nvPr/>
        </p:nvSpPr>
        <p:spPr>
          <a:xfrm>
            <a:off x="2956792" y="4275818"/>
            <a:ext cx="370115" cy="173264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92;p14">
            <a:extLst>
              <a:ext uri="{FF2B5EF4-FFF2-40B4-BE49-F238E27FC236}">
                <a16:creationId xmlns:a16="http://schemas.microsoft.com/office/drawing/2014/main" id="{BC0C2CBD-1A60-0844-9A2C-B0D43DA54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89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D9EAF7CB-EEAE-FA49-B674-8436EA508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766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B935E7-B43A-6242-A6F8-C14F1BDD3BAA}"/>
              </a:ext>
            </a:extLst>
          </p:cNvPr>
          <p:cNvSpPr txBox="1"/>
          <p:nvPr/>
        </p:nvSpPr>
        <p:spPr>
          <a:xfrm>
            <a:off x="3413525" y="953035"/>
            <a:ext cx="263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" pitchFamily="2" charset="0"/>
              </a:rPr>
              <a:t>4 intermediate nodes expanded </a:t>
            </a:r>
            <a:r>
              <a:rPr lang="en-US" dirty="0"/>
              <a:t>😄</a:t>
            </a:r>
            <a:r>
              <a:rPr lang="en-US" dirty="0">
                <a:solidFill>
                  <a:srgbClr val="00B050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107" name="Google Shape;92;p14">
            <a:extLst>
              <a:ext uri="{FF2B5EF4-FFF2-40B4-BE49-F238E27FC236}">
                <a16:creationId xmlns:a16="http://schemas.microsoft.com/office/drawing/2014/main" id="{936BF8E2-7E5C-E347-A348-F6D2D3BDB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EC5D7C1-6466-9545-8457-A88915665081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76924AE-850E-C941-87AC-919539AAF020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83631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Only Nodes on the shortest path are expanded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found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Additional nodes are expanded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found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overlooked</a:t>
                </a:r>
              </a:p>
              <a:p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63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Admissible Heuristic and Dominance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 heuristic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:r>
                  <a:rPr lang="en-US" sz="1500" dirty="0">
                    <a:latin typeface="Times" pitchFamily="2" charset="0"/>
                  </a:rPr>
                  <a:t>is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admissible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for every node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i="1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is the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true cost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to reach the goal state from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.</a:t>
                </a:r>
                <a:endParaRPr lang="en-US" sz="1500" dirty="0"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An admissible heuristic </a:t>
                </a:r>
                <a:r>
                  <a:rPr lang="en-US" sz="1500" dirty="0">
                    <a:solidFill>
                      <a:srgbClr val="FF0000"/>
                    </a:solidFill>
                    <a:latin typeface="Times" pitchFamily="2" charset="0"/>
                  </a:rPr>
                  <a:t>never overestimates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the cost to reach the goal, i.e., it is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optimistic.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i="1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 admissible, A</a:t>
                </a:r>
                <a:r>
                  <a:rPr lang="en-US" sz="1500" baseline="30000" dirty="0">
                    <a:solidFill>
                      <a:schemeClr val="bg2"/>
                    </a:solidFill>
                    <a:latin typeface="Times" pitchFamily="2" charset="0"/>
                  </a:rPr>
                  <a:t>*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using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Times" pitchFamily="2" charset="0"/>
                    <a:cs typeface="Times New Roman" pitchFamily="18" charset="0"/>
                  </a:rPr>
                  <a:t>TREE-SEARCH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optimal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are both admissible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 better for A* search</a:t>
                </a:r>
              </a:p>
              <a:p>
                <a:pPr lvl="1"/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Expands less or equal number of nodes</a:t>
                </a:r>
              </a:p>
              <a:p>
                <a:endParaRPr lang="en-US" sz="1500" b="1" dirty="0">
                  <a:latin typeface="Times" pitchFamily="2" charset="0"/>
                </a:endParaRPr>
              </a:p>
              <a:p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48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 Heuristic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if consistent if for every node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and for every successor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:</a:t>
                </a:r>
              </a:p>
              <a:p>
                <a:pPr marL="146050" indent="0" algn="ctr">
                  <a:buNone/>
                </a:pPr>
                <a:endParaRPr lang="en-US" sz="800" dirty="0">
                  <a:solidFill>
                    <a:schemeClr val="bg2"/>
                  </a:solidFill>
                </a:endParaRPr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15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CAF98A-9EFE-634B-8938-FE3F3674CE40}"/>
                  </a:ext>
                </a:extLst>
              </p:cNvPr>
              <p:cNvSpPr/>
              <p:nvPr/>
            </p:nvSpPr>
            <p:spPr>
              <a:xfrm>
                <a:off x="2605115" y="354148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CAF98A-9EFE-634B-8938-FE3F3674C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15" y="3541488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535B6-E098-FA4B-9989-A3E27BCD4637}"/>
                  </a:ext>
                </a:extLst>
              </p:cNvPr>
              <p:cNvSpPr/>
              <p:nvPr/>
            </p:nvSpPr>
            <p:spPr>
              <a:xfrm>
                <a:off x="6103057" y="327474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535B6-E098-FA4B-9989-A3E27BCD4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57" y="327474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3206ED-862B-8745-B663-0D6AFB8E71DE}"/>
                  </a:ext>
                </a:extLst>
              </p:cNvPr>
              <p:cNvSpPr/>
              <p:nvPr/>
            </p:nvSpPr>
            <p:spPr>
              <a:xfrm>
                <a:off x="4206240" y="447765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3206ED-862B-8745-B663-0D6AFB8E7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4477658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B2D0AA-AACD-A942-B93D-48A89CA66DB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970875" y="3457622"/>
            <a:ext cx="3132182" cy="26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8180B-DEBA-5648-AC65-8E54AA26E8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917311" y="3853684"/>
            <a:ext cx="1342493" cy="6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D266F8-A82F-8241-8272-5EFF29FECCD3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518436" y="3586938"/>
            <a:ext cx="1638185" cy="9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E4E173-6657-0846-A741-57F70BBFC89E}"/>
                  </a:ext>
                </a:extLst>
              </p:cNvPr>
              <p:cNvSpPr/>
              <p:nvPr/>
            </p:nvSpPr>
            <p:spPr>
              <a:xfrm>
                <a:off x="3030202" y="4198883"/>
                <a:ext cx="804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E4E173-6657-0846-A741-57F70BBFC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02" y="4198883"/>
                <a:ext cx="80451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3E924A-3DF6-6B4E-BFC1-7A45DB1E7594}"/>
                  </a:ext>
                </a:extLst>
              </p:cNvPr>
              <p:cNvSpPr/>
              <p:nvPr/>
            </p:nvSpPr>
            <p:spPr>
              <a:xfrm>
                <a:off x="4094135" y="3267551"/>
                <a:ext cx="589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3E924A-3DF6-6B4E-BFC1-7A45DB1E7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35" y="3267551"/>
                <a:ext cx="58996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ECB36C-F5DF-2A4A-A1C1-C4B91F2550DF}"/>
                  </a:ext>
                </a:extLst>
              </p:cNvPr>
              <p:cNvSpPr/>
              <p:nvPr/>
            </p:nvSpPr>
            <p:spPr>
              <a:xfrm>
                <a:off x="5229568" y="4026081"/>
                <a:ext cx="6438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ECB36C-F5DF-2A4A-A1C1-C4B91F255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68" y="4026081"/>
                <a:ext cx="643894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51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 Heuristic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/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consistent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admissible</a:t>
                </a:r>
              </a:p>
              <a:p>
                <a:pPr/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Frequently when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admissible, it is also consistent</a:t>
                </a:r>
              </a:p>
              <a:p>
                <a:pPr/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A* generates an optimal solution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 </a:t>
                </a:r>
                <a:r>
                  <a:rPr lang="en-US" sz="1600" dirty="0">
                    <a:solidFill>
                      <a:srgbClr val="0070C0"/>
                    </a:solidFill>
                    <a:latin typeface="Times" pitchFamily="2" charset="0"/>
                  </a:rPr>
                  <a:t>consistent heuristic</a:t>
                </a:r>
                <a:r>
                  <a:rPr lang="en-US" sz="1600" dirty="0">
                    <a:latin typeface="Times" pitchFamily="2" charset="0"/>
                  </a:rPr>
                  <a:t> </a:t>
                </a:r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and the search space is a </a:t>
                </a:r>
                <a:r>
                  <a:rPr lang="en-US" sz="1600" dirty="0">
                    <a:solidFill>
                      <a:srgbClr val="0070C0"/>
                    </a:solidFill>
                    <a:latin typeface="Times" pitchFamily="2" charset="0"/>
                  </a:rPr>
                  <a:t>graph</a:t>
                </a:r>
                <a:endParaRPr lang="en-US" sz="1600" b="1" dirty="0">
                  <a:solidFill>
                    <a:srgbClr val="0070C0"/>
                  </a:solidFill>
                  <a:latin typeface="Times" pitchFamily="2" charset="0"/>
                </a:endParaRPr>
              </a:p>
              <a:p>
                <a:pPr/>
                <a:endParaRPr lang="en-US" sz="16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/>
                <a:endParaRPr lang="en-US" sz="1600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30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839393"/>
                <a:ext cx="7688700" cy="3102723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Complete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Yes, unless there are infinitely many nodes</a:t>
                </a:r>
              </a:p>
              <a:p>
                <a:pPr/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Time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Exponential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The better the heuristic, the better the time</a:t>
                </a: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Best case:</a:t>
                </a:r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is perfect,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 i="1" kern="12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Worst case:</a:t>
                </a:r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300" i="1" kern="12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same as BFS</a:t>
                </a:r>
              </a:p>
              <a:p>
                <a:pPr/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Space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Keeps all nodes in memory and save in case of repetition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300" i="1" kern="12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or worse</a:t>
                </a: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A* usually runs out of space before it runs out of time</a:t>
                </a:r>
              </a:p>
              <a:p>
                <a:pPr/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Optimal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Yes, cannot 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300" b="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unless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 kern="1200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is finished</a:t>
                </a:r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/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39393"/>
                <a:ext cx="7688700" cy="3102723"/>
              </a:xfr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97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335C-1DF1-3042-A9CB-C05CC0169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2500" dirty="0">
                <a:latin typeface="Times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2223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		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E7C2EDE-E4B0-C84A-9DB9-38739D32B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4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		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F57341FC-F1C4-534C-846F-3DC6688F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3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8BBB4BAA-0DCF-A445-A4EA-78937211D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2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636B928B-C911-C143-9780-B978943C7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4958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7219</Words>
  <Application>Microsoft Macintosh PowerPoint</Application>
  <PresentationFormat>On-screen Show (16:9)</PresentationFormat>
  <Paragraphs>2641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Raleway</vt:lpstr>
      <vt:lpstr>Times New Roman</vt:lpstr>
      <vt:lpstr>Times</vt:lpstr>
      <vt:lpstr>Cambria Math</vt:lpstr>
      <vt:lpstr>Arial</vt:lpstr>
      <vt:lpstr>Annai MN</vt:lpstr>
      <vt:lpstr>Lato</vt:lpstr>
      <vt:lpstr>Streamline</vt:lpstr>
      <vt:lpstr>A* Search Algorithm</vt:lpstr>
      <vt:lpstr>A* Search </vt:lpstr>
      <vt:lpstr>Dijkstra Algorithm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Heuristic </vt:lpstr>
      <vt:lpstr>Summary</vt:lpstr>
      <vt:lpstr>A*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Admissible Heuristic and Dominance</vt:lpstr>
      <vt:lpstr>Consistent Heuristic </vt:lpstr>
      <vt:lpstr>Consistent Heuristic 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 Algorithm</dc:title>
  <cp:lastModifiedBy>T.M. Tariq  Adnan</cp:lastModifiedBy>
  <cp:revision>3</cp:revision>
  <dcterms:modified xsi:type="dcterms:W3CDTF">2021-11-20T09:30:49Z</dcterms:modified>
</cp:coreProperties>
</file>