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99" r:id="rId2"/>
    <p:sldId id="687" r:id="rId3"/>
    <p:sldId id="688" r:id="rId4"/>
    <p:sldId id="689" r:id="rId5"/>
    <p:sldId id="690" r:id="rId6"/>
    <p:sldId id="691" r:id="rId7"/>
    <p:sldId id="692" r:id="rId8"/>
    <p:sldId id="705" r:id="rId9"/>
    <p:sldId id="693" r:id="rId10"/>
    <p:sldId id="694" r:id="rId11"/>
    <p:sldId id="695" r:id="rId12"/>
    <p:sldId id="696" r:id="rId13"/>
    <p:sldId id="697" r:id="rId14"/>
    <p:sldId id="6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85" autoAdjust="0"/>
  </p:normalViewPr>
  <p:slideViewPr>
    <p:cSldViewPr snapToGrid="0">
      <p:cViewPr varScale="1">
        <p:scale>
          <a:sx n="84" d="100"/>
          <a:sy n="84" d="100"/>
        </p:scale>
        <p:origin x="186" y="6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653C-811A-44AF-9E2E-E91D3ED6DBD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60BD-EF61-46C2-BD12-AFC7EDB2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0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2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0BD-EF61-46C2-BD12-AFC7EDB21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4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60BD-EF61-46C2-BD12-AFC7EDB21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7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0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1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03513" y="511175"/>
            <a:ext cx="4532312" cy="2551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A768F-73D9-4BE3-A7CD-8DA6F45463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F9FEC-4281-4969-A190-144CFC7C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216B2-EF1E-4A2C-80EA-4C1458BA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9A58-2926-45C0-A98A-5C167AAB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C7F18-C004-4701-A7B3-143F78D6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491A3-7B6A-48DF-B57B-9660A855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16442-A60E-48E9-974C-954D48A8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1E5C9-A5CC-4C59-97F2-0450E57BC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1BF7-7CBE-4995-ABC2-AEBBEE51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6435-F02E-4682-9AA3-C5A4FF0B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5D45B-BE8E-4CCC-811F-6CB3788B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997FA-D390-41B4-819A-388ECF35A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ECFAD-13CE-47A0-95BA-B7738EFB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93EF9-FB01-401B-8A0E-08A0CC5F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9D17C-6D29-4A08-A5DD-4160FF3A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44CF5-B1DD-49EA-ABB6-22BE253E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1D964-519D-4997-A90D-F6B0789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80728-3F18-4B72-B038-E0659ACA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CDC69-9C41-42B6-9C97-128A16FC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16F63-F73D-4426-B7D6-3952F92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6CC3F-EAE6-4C2D-9BEF-2F16FAD3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00B2-27F4-4FF9-BFCC-ECBBF374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C2CD8-5A75-4F4F-83AA-3FF94C62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F9FFB-C1C5-46C2-821D-841998AB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8463E-745F-4790-8B61-00EDB842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EF66D-E7DE-4284-B9E6-FE3B5C24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0D222-FEE3-49BA-A005-A06FF851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E8609-DC58-4A5D-AB39-98E870F3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CDC92F-AC2D-4BAC-9A15-A3259B49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E9D35-F589-4FFF-A0D8-EDB8981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0A298-5CAD-4E75-9D7D-8AA15B8E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21492-89C0-44F1-897C-718AD1A4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10644-EFA6-46C8-A08C-B45439B5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E006D-CC13-44D6-9F3C-DFD265E2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12A29-392F-4FC3-A1B8-0ABA2258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63708-E9BA-4818-9265-A3DD38C8C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0F45F-DE5E-4F61-BE8E-37363160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8875B-FD45-4189-B408-D268EEE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491CC-744E-4BAE-994E-B30E46AE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B227C2-A65E-4B10-A13F-735E7DF1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3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F175-CA47-445D-B5E3-1D53556B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A4AC50-8295-4D5D-9FC1-210D6E27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1F802-8030-4631-AD8C-EC174720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6C645-7936-4455-8FD8-F51BED7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FAF07C-1F48-4C50-862F-3E272AA6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76B7E5-0BE7-4458-90AA-7292689B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CA8CF3-1825-4AF0-ACEE-0FCE8BEA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9818-E770-42CE-95C5-9270B27A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3A47E-1D89-4B52-8C80-F85228AE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DA17C-4239-4EC2-85FE-AE4B56F4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3BC46-1CEA-41C7-8C9C-928FBDBC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B785B-1E78-44C8-B369-9C02B352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D5628-BF25-466F-B04E-FC740E3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EA73D-0ED4-4F51-B9AB-F4DCBF8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215531-07A1-40C4-AB03-77B6510D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CEB02-1328-438C-8B12-CEE2815F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36C2F-F769-4D28-8851-2F3BCD4D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492F2-8065-4AFB-A197-1CAD160A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673B0-3A41-4B89-AA4F-D28E2D85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033D6-D6AF-4CB5-9DEF-D147B265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56C84-7FF1-48F1-84E5-16B0C9E9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5C51F-0BCE-438D-94F7-DFF01ACAC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8B65-5245-4E56-928E-DCD1B3FE18AA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68DF7-C239-4869-9505-1F21EBA45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353BB-B2B6-4B41-B9AF-901E3F6C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6B54-1A7F-4A5D-B087-A9F26472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eg"/><Relationship Id="rId3" Type="http://schemas.openxmlformats.org/officeDocument/2006/relationships/image" Target="../media/image70.jpe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jpeg"/><Relationship Id="rId11" Type="http://schemas.openxmlformats.org/officeDocument/2006/relationships/image" Target="../media/image78.jpeg"/><Relationship Id="rId5" Type="http://schemas.openxmlformats.org/officeDocument/2006/relationships/image" Target="../media/image72.jpeg"/><Relationship Id="rId10" Type="http://schemas.openxmlformats.org/officeDocument/2006/relationships/image" Target="../media/image77.jpeg"/><Relationship Id="rId4" Type="http://schemas.openxmlformats.org/officeDocument/2006/relationships/image" Target="../media/image71.jpeg"/><Relationship Id="rId9" Type="http://schemas.openxmlformats.org/officeDocument/2006/relationships/image" Target="../media/image7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3" Type="http://schemas.openxmlformats.org/officeDocument/2006/relationships/image" Target="../media/image83.jpeg"/><Relationship Id="rId7" Type="http://schemas.openxmlformats.org/officeDocument/2006/relationships/image" Target="../media/image8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4" Type="http://schemas.openxmlformats.org/officeDocument/2006/relationships/image" Target="../media/image8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jpe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5" Type="http://schemas.openxmlformats.org/officeDocument/2006/relationships/image" Target="../media/image38.jpeg"/><Relationship Id="rId10" Type="http://schemas.openxmlformats.org/officeDocument/2006/relationships/image" Target="../media/image33.png"/><Relationship Id="rId4" Type="http://schemas.openxmlformats.org/officeDocument/2006/relationships/image" Target="../media/image28.jpeg"/><Relationship Id="rId9" Type="http://schemas.microsoft.com/office/2007/relationships/hdphoto" Target="../media/hdphoto1.wdp"/><Relationship Id="rId1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10" Type="http://schemas.openxmlformats.org/officeDocument/2006/relationships/image" Target="../media/image31.png"/><Relationship Id="rId4" Type="http://schemas.openxmlformats.org/officeDocument/2006/relationships/image" Target="../media/image42.png"/><Relationship Id="rId9" Type="http://schemas.openxmlformats.org/officeDocument/2006/relationships/image" Target="../media/image4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5.jpeg"/><Relationship Id="rId18" Type="http://schemas.openxmlformats.org/officeDocument/2006/relationships/image" Target="../media/image59.jpe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12" Type="http://schemas.openxmlformats.org/officeDocument/2006/relationships/image" Target="../media/image54.jpeg"/><Relationship Id="rId17" Type="http://schemas.openxmlformats.org/officeDocument/2006/relationships/image" Target="../media/image58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47.jpeg"/><Relationship Id="rId5" Type="http://schemas.openxmlformats.org/officeDocument/2006/relationships/image" Target="../media/image49.png"/><Relationship Id="rId15" Type="http://schemas.openxmlformats.org/officeDocument/2006/relationships/image" Target="../media/image57.jpe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/>
          <p:cNvGrpSpPr/>
          <p:nvPr/>
        </p:nvGrpSpPr>
        <p:grpSpPr>
          <a:xfrm>
            <a:off x="1089661" y="1895635"/>
            <a:ext cx="5369113" cy="2185504"/>
            <a:chOff x="1150492" y="1205378"/>
            <a:chExt cx="4026835" cy="1639128"/>
          </a:xfrm>
        </p:grpSpPr>
        <p:sp>
          <p:nvSpPr>
            <p:cNvPr id="42" name="正方形/長方形 41"/>
            <p:cNvSpPr/>
            <p:nvPr/>
          </p:nvSpPr>
          <p:spPr>
            <a:xfrm>
              <a:off x="1303842" y="1583780"/>
              <a:ext cx="3873485" cy="12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Elaborate</a:t>
              </a:r>
            </a:p>
            <a:p>
              <a:pPr marL="457189" indent="-457189">
                <a:lnSpc>
                  <a:spcPct val="150000"/>
                </a:lnSpc>
                <a:buFontTx/>
                <a:buAutoNum type="arabicPeriod"/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Harmony</a:t>
              </a:r>
            </a:p>
            <a:p>
              <a:pPr marL="457189" indent="-457189">
                <a:lnSpc>
                  <a:spcPct val="150000"/>
                </a:lnSpc>
                <a:buAutoNum type="arabicPeriod"/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Natural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228631" y="1205378"/>
              <a:ext cx="2916905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rgbClr val="BD9BC0"/>
                  </a:solidFill>
                  <a:latin typeface="小塚ゴシック Pr6N R" pitchFamily="34" charset="-128"/>
                  <a:ea typeface="小塚ゴシック Pr6N R" pitchFamily="34" charset="-128"/>
                </a:rPr>
                <a:t>Universal design characteristic</a:t>
              </a:r>
            </a:p>
          </p:txBody>
        </p:sp>
        <p:sp>
          <p:nvSpPr>
            <p:cNvPr id="44" name="직사각형 2"/>
            <p:cNvSpPr/>
            <p:nvPr/>
          </p:nvSpPr>
          <p:spPr>
            <a:xfrm>
              <a:off x="1150492" y="1223740"/>
              <a:ext cx="45719" cy="1620766"/>
            </a:xfrm>
            <a:prstGeom prst="rect">
              <a:avLst/>
            </a:prstGeom>
            <a:solidFill>
              <a:srgbClr val="BD9BC0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 dirty="0">
                <a:latin typeface="小塚ゴシック Pro L" pitchFamily="34" charset="-128"/>
                <a:ea typeface="SeoulHangang EB" panose="02020603020101020101" pitchFamily="18" charset="-127"/>
                <a:cs typeface="Adobe Arabic" pitchFamily="18" charset="-78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089661" y="4320384"/>
            <a:ext cx="5344242" cy="2180957"/>
            <a:chOff x="1169146" y="3083463"/>
            <a:chExt cx="4008181" cy="1635718"/>
          </a:xfrm>
        </p:grpSpPr>
        <p:sp>
          <p:nvSpPr>
            <p:cNvPr id="46" name="正方形/長方形 45"/>
            <p:cNvSpPr/>
            <p:nvPr/>
          </p:nvSpPr>
          <p:spPr>
            <a:xfrm>
              <a:off x="1303842" y="3494025"/>
              <a:ext cx="3873485" cy="1225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4. Flourish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5. Weight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/>
                  </a:solidFill>
                  <a:latin typeface="小塚ゴシック Pro L" pitchFamily="34" charset="-128"/>
                  <a:ea typeface="小塚ゴシック Pro L" pitchFamily="34" charset="-128"/>
                </a:rPr>
                <a:t>6. Compressed</a:t>
              </a: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1348304" y="3083463"/>
              <a:ext cx="362815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solidFill>
                    <a:srgbClr val="BD9BC0"/>
                  </a:solidFill>
                  <a:latin typeface="小塚ゴシック Pr6N R" pitchFamily="34" charset="-128"/>
                  <a:ea typeface="小塚ゴシック Pr6N R" pitchFamily="34" charset="-128"/>
                </a:rPr>
                <a:t>Typeface specific design characteristic</a:t>
              </a:r>
            </a:p>
          </p:txBody>
        </p:sp>
        <p:sp>
          <p:nvSpPr>
            <p:cNvPr id="48" name="직사각형 2"/>
            <p:cNvSpPr/>
            <p:nvPr/>
          </p:nvSpPr>
          <p:spPr>
            <a:xfrm>
              <a:off x="1169146" y="3140971"/>
              <a:ext cx="48021" cy="1578210"/>
            </a:xfrm>
            <a:prstGeom prst="rect">
              <a:avLst/>
            </a:prstGeom>
            <a:solidFill>
              <a:srgbClr val="BD9BC0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200" dirty="0">
                <a:latin typeface="小塚ゴシック Pro L" pitchFamily="34" charset="-128"/>
                <a:ea typeface="SeoulHangang EB" panose="02020603020101020101" pitchFamily="18" charset="-127"/>
                <a:cs typeface="Adobe Arabic" pitchFamily="18" charset="-78"/>
              </a:endParaRP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43339" y="764705"/>
            <a:ext cx="1161729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667" dirty="0">
                <a:latin typeface="小塚ゴシック Pr6N R" pitchFamily="34" charset="-128"/>
                <a:ea typeface="小塚ゴシック Pr6N R" pitchFamily="34" charset="-128"/>
              </a:rPr>
              <a:t>Six design dimension &amp; defied features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585939" y="2586154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Depth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5440736" y="2568859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Decorated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3585939" y="3091667"/>
            <a:ext cx="2308723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Inner-harmony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585939" y="3621690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Writing tool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440736" y="3625142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Orientation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3585938" y="5508923"/>
            <a:ext cx="2116068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Width-mean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585937" y="6020282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Black-runs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5825304" y="5508923"/>
            <a:ext cx="1744579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Contrast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585937" y="4995614"/>
            <a:ext cx="2116068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Serif / Sans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5808448" y="4995614"/>
            <a:ext cx="2975851" cy="387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Pronounced ascender </a:t>
            </a:r>
          </a:p>
        </p:txBody>
      </p:sp>
      <p:sp>
        <p:nvSpPr>
          <p:cNvPr id="39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0409573" y="7077405"/>
            <a:ext cx="1351056" cy="1130793"/>
            <a:chOff x="7170840" y="1496485"/>
            <a:chExt cx="1013292" cy="848095"/>
          </a:xfrm>
        </p:grpSpPr>
        <p:sp>
          <p:nvSpPr>
            <p:cNvPr id="36" name="正方形/長方形 35"/>
            <p:cNvSpPr/>
            <p:nvPr/>
          </p:nvSpPr>
          <p:spPr>
            <a:xfrm>
              <a:off x="7170840" y="1496485"/>
              <a:ext cx="1013292" cy="225275"/>
            </a:xfrm>
            <a:prstGeom prst="rect">
              <a:avLst/>
            </a:prstGeom>
            <a:solidFill>
              <a:srgbClr val="C2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latin typeface="小塚ゴシック Pro R" pitchFamily="34" charset="-128"/>
                  <a:ea typeface="小塚ゴシック Pro R" pitchFamily="34" charset="-128"/>
                </a:rPr>
                <a:t>Done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7170840" y="1804328"/>
              <a:ext cx="1013292" cy="22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latin typeface="小塚ゴシック Pro R" pitchFamily="34" charset="-128"/>
                  <a:ea typeface="小塚ゴシック Pro R" pitchFamily="34" charset="-128"/>
                </a:rPr>
                <a:t>Not-yet</a:t>
              </a: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170840" y="2119305"/>
              <a:ext cx="1013292" cy="225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latin typeface="小塚ゴシック Pro R" pitchFamily="34" charset="-128"/>
                  <a:ea typeface="小塚ゴシック Pro R" pitchFamily="34" charset="-128"/>
                </a:rPr>
                <a:t>-</a:t>
              </a: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728865" y="397157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小塚ゴシック Pro L" pitchFamily="34" charset="-128"/>
                <a:ea typeface="小塚ゴシック Pro L" pitchFamily="34" charset="-128"/>
              </a:rPr>
              <a:t>64d -&gt; 3d (PCA)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382" y="1220756"/>
            <a:ext cx="412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M" pitchFamily="34" charset="-128"/>
                <a:ea typeface="小塚ゴシック Pro M" pitchFamily="34" charset="-128"/>
              </a:rPr>
              <a:t>Length of feature vector : 12</a:t>
            </a:r>
          </a:p>
        </p:txBody>
      </p:sp>
    </p:spTree>
    <p:extLst>
      <p:ext uri="{BB962C8B-B14F-4D97-AF65-F5344CB8AC3E}">
        <p14:creationId xmlns:p14="http://schemas.microsoft.com/office/powerpoint/2010/main" val="363457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3393" y="1763525"/>
            <a:ext cx="279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Serif / Sans</a:t>
            </a:r>
            <a:endParaRPr lang="en-US" sz="2667" dirty="0">
              <a:solidFill>
                <a:schemeClr val="accent4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3391" y="2077397"/>
            <a:ext cx="11167956" cy="481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Estimate the number of junction points of letter capital  ‘I’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595115" y="4005064"/>
            <a:ext cx="1116551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163403" y="3597129"/>
            <a:ext cx="2648741" cy="41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小塚ゴシック Pr6N R" pitchFamily="34" charset="-128"/>
                <a:ea typeface="小塚ゴシック Pr6N R" pitchFamily="34" charset="-128"/>
              </a:rPr>
              <a:t>Thin typeface image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8870941" y="3543905"/>
            <a:ext cx="1935145" cy="417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小塚ゴシック Pr6N R" pitchFamily="34" charset="-128"/>
                <a:ea typeface="小塚ゴシック Pr6N R" pitchFamily="34" charset="-128"/>
              </a:rPr>
              <a:t>Find junction point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520076" y="3573647"/>
            <a:ext cx="2648741" cy="41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小塚ゴシック Pr6N R" pitchFamily="34" charset="-128"/>
                <a:ea typeface="小塚ゴシック Pr6N R" pitchFamily="34" charset="-128"/>
              </a:rPr>
              <a:t>Original image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23391" y="4437114"/>
            <a:ext cx="11167956" cy="1774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Estimate the height of ascender                      *ascend : the upward vertical stroke on h, b, d, k, f and l</a:t>
            </a:r>
            <a:b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</a:b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(1) measure x-height and average for 12 lower letter (a, c, e, n, m, o, r, s ,u, v, w, x).</a:t>
            </a:r>
            <a:b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</a:b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(2) measure height of 6 letters which have ascender (h, b, d, k, f, I) </a:t>
            </a:r>
            <a:b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</a:b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(3) divide (2) into (1)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84" y="5281803"/>
            <a:ext cx="1857539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矢印コネクタ 15"/>
          <p:cNvCxnSpPr/>
          <p:nvPr/>
        </p:nvCxnSpPr>
        <p:spPr>
          <a:xfrm>
            <a:off x="10343056" y="5436456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34935" y="4066090"/>
            <a:ext cx="328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Pronounced ascender</a:t>
            </a:r>
            <a:endParaRPr lang="en-US" sz="2667" dirty="0">
              <a:solidFill>
                <a:schemeClr val="accent4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34" name="片側の 2 つの角を丸めた四角形 33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  <p:pic>
        <p:nvPicPr>
          <p:cNvPr id="11" name="Picture 2" descr="C:\Users\merry\Dropbox\code\Typeface\learning\gw1200\34\Aldrich-Regula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3" t="18858" r="39638" b="36189"/>
          <a:stretch/>
        </p:blipFill>
        <p:spPr bwMode="auto">
          <a:xfrm>
            <a:off x="2275006" y="2414542"/>
            <a:ext cx="427201" cy="11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merry\Dropbox\code\Typeface\learning\gw1200\34\Amethysta-Regula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6" t="21334" r="39058" b="37853"/>
          <a:stretch/>
        </p:blipFill>
        <p:spPr bwMode="auto">
          <a:xfrm>
            <a:off x="2927649" y="2631395"/>
            <a:ext cx="363900" cy="91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merry\Dropbox\code\Typeface\learning\gw1200\34\Large\thin\Aldrich-Regular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1" t="26639" r="42712" b="20523"/>
          <a:stretch/>
        </p:blipFill>
        <p:spPr bwMode="auto">
          <a:xfrm>
            <a:off x="6054968" y="2572997"/>
            <a:ext cx="304801" cy="102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merry\Dropbox\code\Typeface\learning\gw1200\34\Large\thin\Andada-Bold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5" t="30357" r="37503" b="19858"/>
          <a:stretch/>
        </p:blipFill>
        <p:spPr bwMode="auto">
          <a:xfrm>
            <a:off x="6487773" y="2632467"/>
            <a:ext cx="573755" cy="9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merry\Dropbox\code\Typeface\learning\gw1200\34\Large\mark\Aldrich-Regular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5" t="25732" r="43211" b="21927"/>
          <a:stretch/>
        </p:blipFill>
        <p:spPr bwMode="auto">
          <a:xfrm>
            <a:off x="9334499" y="2399525"/>
            <a:ext cx="365420" cy="11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merry\Dropbox\code\Typeface\learning\gw1200\34\Large\mark\Andada-Bold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4" t="25966" r="39275" b="21694"/>
          <a:stretch/>
        </p:blipFill>
        <p:spPr bwMode="auto">
          <a:xfrm>
            <a:off x="9742429" y="2480067"/>
            <a:ext cx="600627" cy="11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3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670672" y="2276873"/>
            <a:ext cx="7593681" cy="2294183"/>
            <a:chOff x="664968" y="2057625"/>
            <a:chExt cx="7249940" cy="2577697"/>
          </a:xfrm>
        </p:grpSpPr>
        <p:pic>
          <p:nvPicPr>
            <p:cNvPr id="34" name="Picture 2" descr="C:\Users\merry\Dropbox\code\Typeface\learning\ttf_images\Nunito-Light_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68" y="2057625"/>
              <a:ext cx="3333499" cy="6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erry\Dropbox\code\Typeface\learning\ttf_images\Nunito-Regular_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795" y="2057625"/>
              <a:ext cx="3491113" cy="698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merry\Dropbox\code\Typeface\learning\ttf_images\Astloch-Bold_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77" r="16283" b="20799"/>
            <a:stretch/>
          </p:blipFill>
          <p:spPr bwMode="auto">
            <a:xfrm>
              <a:off x="4816785" y="2834106"/>
              <a:ext cx="3049842" cy="74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erry\Dropbox\code\Typeface\learning\ttf_images\Astloch-Regular_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0" t="8502" r="17740" b="20798"/>
            <a:stretch/>
          </p:blipFill>
          <p:spPr bwMode="auto">
            <a:xfrm>
              <a:off x="892881" y="2905943"/>
              <a:ext cx="2877669" cy="65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rry\Dropbox\code\Typeface\learning\ttf_images\IstokWeb-Bold_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53" r="7923"/>
            <a:stretch/>
          </p:blipFill>
          <p:spPr bwMode="auto">
            <a:xfrm>
              <a:off x="4716691" y="3841914"/>
              <a:ext cx="3186505" cy="79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5" descr="C:\Users\merry\Dropbox\code\Typeface\learning\ttf_images\IstokWeb-Regular_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0" r="8853"/>
            <a:stretch/>
          </p:blipFill>
          <p:spPr bwMode="auto">
            <a:xfrm>
              <a:off x="1019086" y="3898714"/>
              <a:ext cx="2698401" cy="67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直線矢印コネクタ 39"/>
            <p:cNvCxnSpPr/>
            <p:nvPr/>
          </p:nvCxnSpPr>
          <p:spPr>
            <a:xfrm>
              <a:off x="3993648" y="2379726"/>
              <a:ext cx="584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>
              <a:off x="3935920" y="3232611"/>
              <a:ext cx="584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3972490" y="4202723"/>
              <a:ext cx="5846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コネクタ 42"/>
          <p:cNvCxnSpPr/>
          <p:nvPr/>
        </p:nvCxnSpPr>
        <p:spPr>
          <a:xfrm>
            <a:off x="886624" y="4725144"/>
            <a:ext cx="9891045" cy="0"/>
          </a:xfrm>
          <a:prstGeom prst="line">
            <a:avLst/>
          </a:prstGeom>
          <a:ln>
            <a:solidFill>
              <a:srgbClr val="C2D1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merry\Dropbox\code\Typeface\learning\ttf_images\Cuprum-Bold_0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0" r="15344"/>
          <a:stretch/>
        </p:blipFill>
        <p:spPr bwMode="auto">
          <a:xfrm>
            <a:off x="1873786" y="5536965"/>
            <a:ext cx="2083479" cy="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merry\Dropbox\code\Typeface\learning\ttf_images\PlayfairDisplay-Black_0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r="8990"/>
          <a:stretch/>
        </p:blipFill>
        <p:spPr bwMode="auto">
          <a:xfrm>
            <a:off x="8981098" y="5616892"/>
            <a:ext cx="1856333" cy="4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Users\merry\Dropbox\code\Typeface\learning\ttf_images\Philosopher-Bold_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8" t="16589" r="11079" b="25125"/>
          <a:stretch/>
        </p:blipFill>
        <p:spPr bwMode="auto">
          <a:xfrm>
            <a:off x="5135012" y="5649395"/>
            <a:ext cx="2532483" cy="4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139031" y="4932984"/>
            <a:ext cx="19904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Contrast</a:t>
            </a:r>
            <a:endParaRPr lang="en-US" sz="3200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cxnSp>
        <p:nvCxnSpPr>
          <p:cNvPr id="48" name="直線矢印コネクタ 47"/>
          <p:cNvCxnSpPr>
            <a:stCxn id="44" idx="3"/>
            <a:endCxn id="46" idx="1"/>
          </p:cNvCxnSpPr>
          <p:nvPr/>
        </p:nvCxnSpPr>
        <p:spPr>
          <a:xfrm>
            <a:off x="3957265" y="5851135"/>
            <a:ext cx="11777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3"/>
            <a:endCxn id="45" idx="1"/>
          </p:cNvCxnSpPr>
          <p:nvPr/>
        </p:nvCxnSpPr>
        <p:spPr>
          <a:xfrm>
            <a:off x="7667495" y="5851136"/>
            <a:ext cx="13136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093989" y="1700808"/>
            <a:ext cx="19904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Width</a:t>
            </a:r>
            <a:endParaRPr lang="en-US" sz="3200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8" name="片側の 2 つの角を丸めた四角形 27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</p:spTree>
    <p:extLst>
      <p:ext uri="{BB962C8B-B14F-4D97-AF65-F5344CB8AC3E}">
        <p14:creationId xmlns:p14="http://schemas.microsoft.com/office/powerpoint/2010/main" val="236788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34328" y="2097577"/>
            <a:ext cx="7992894" cy="382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Introduced distance contour map based </a:t>
            </a:r>
            <a:r>
              <a:rPr lang="en-US" sz="1867" dirty="0" err="1">
                <a:latin typeface="小塚ゴシック Pro L" pitchFamily="34" charset="-128"/>
                <a:ea typeface="小塚ゴシック Pro L" pitchFamily="34" charset="-128"/>
              </a:rPr>
              <a:t>skeletonization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 algorithm [1]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Compute the </a:t>
            </a:r>
            <a:r>
              <a:rPr lang="en-US" sz="1867" b="1" dirty="0">
                <a:latin typeface="小塚ゴシック Pro L" pitchFamily="34" charset="-128"/>
                <a:ea typeface="小塚ゴシック Pro L" pitchFamily="34" charset="-128"/>
              </a:rPr>
              <a:t>mean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 and </a:t>
            </a:r>
            <a:r>
              <a:rPr lang="en-US" sz="1867" b="1" dirty="0">
                <a:latin typeface="小塚ゴシック Pro L" pitchFamily="34" charset="-128"/>
                <a:ea typeface="小塚ゴシック Pro L" pitchFamily="34" charset="-128"/>
              </a:rPr>
              <a:t>variance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 of the elements of the distance list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Find </a:t>
            </a:r>
            <a:r>
              <a:rPr lang="en-US" sz="1867" b="1" dirty="0">
                <a:latin typeface="小塚ゴシック Pro L" pitchFamily="34" charset="-128"/>
                <a:ea typeface="小塚ゴシック Pro L" pitchFamily="34" charset="-128"/>
              </a:rPr>
              <a:t>max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 and </a:t>
            </a:r>
            <a:r>
              <a:rPr lang="en-US" sz="1867" b="1" dirty="0">
                <a:latin typeface="小塚ゴシック Pro L" pitchFamily="34" charset="-128"/>
                <a:ea typeface="小塚ゴシック Pro L" pitchFamily="34" charset="-128"/>
              </a:rPr>
              <a:t>min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 values of the elements of the distance list.</a:t>
            </a:r>
          </a:p>
        </p:txBody>
      </p:sp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7381" y="1700809"/>
            <a:ext cx="32643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Width &amp; Contrast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5689" y="3017149"/>
            <a:ext cx="1485523" cy="11416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079133"/>
            <a:ext cx="1493883" cy="117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グループ化 3"/>
          <p:cNvGrpSpPr/>
          <p:nvPr/>
        </p:nvGrpSpPr>
        <p:grpSpPr>
          <a:xfrm flipH="1">
            <a:off x="3122128" y="2985277"/>
            <a:ext cx="1925513" cy="1205399"/>
            <a:chOff x="2699792" y="2064999"/>
            <a:chExt cx="2809474" cy="238755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064999"/>
              <a:ext cx="2809474" cy="2387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3" t="36566" r="32814" b="23618"/>
            <a:stretch/>
          </p:blipFill>
          <p:spPr bwMode="auto">
            <a:xfrm>
              <a:off x="3162400" y="2256478"/>
              <a:ext cx="1884257" cy="1942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線矢印コネクタ 5"/>
          <p:cNvCxnSpPr/>
          <p:nvPr/>
        </p:nvCxnSpPr>
        <p:spPr>
          <a:xfrm>
            <a:off x="2376146" y="3587975"/>
            <a:ext cx="62369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979007" y="4341701"/>
            <a:ext cx="22172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Distance transform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8797" y="6109395"/>
            <a:ext cx="10196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Idder</a:t>
            </a:r>
            <a:r>
              <a:rPr lang="en-US" sz="1400" dirty="0"/>
              <a:t>, Hassan Id Ben, and Nabil </a:t>
            </a:r>
            <a:r>
              <a:rPr lang="en-US" sz="1400" dirty="0" err="1"/>
              <a:t>Laachfoubi</a:t>
            </a:r>
            <a:r>
              <a:rPr lang="en-US" sz="1400" dirty="0"/>
              <a:t>. "</a:t>
            </a:r>
            <a:r>
              <a:rPr lang="en-US" sz="1400" dirty="0" err="1"/>
              <a:t>Skeletonization</a:t>
            </a:r>
            <a:r>
              <a:rPr lang="en-US" sz="1400" dirty="0"/>
              <a:t> Algorithm Using Discrete Contour Map. </a:t>
            </a:r>
            <a:r>
              <a:rPr lang="en-US" sz="1400" i="1" dirty="0"/>
              <a:t>ICIAP 2015</a:t>
            </a:r>
            <a:r>
              <a:rPr lang="en-US" sz="1400" dirty="0"/>
              <a:t>.</a:t>
            </a: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426925" y="3572425"/>
            <a:ext cx="62369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470119" y="4302112"/>
            <a:ext cx="3122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Find local maxima</a:t>
            </a:r>
          </a:p>
          <a:p>
            <a:r>
              <a:rPr lang="en-US" sz="1333" dirty="0">
                <a:latin typeface="小塚ゴシック Pro R" pitchFamily="34" charset="-128"/>
                <a:ea typeface="小塚ゴシック Pro R" pitchFamily="34" charset="-128"/>
              </a:rPr>
              <a:t>-&gt; suppose to be middle of the line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8450888" y="3587975"/>
            <a:ext cx="623697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0089484" y="2495041"/>
            <a:ext cx="500458" cy="181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..</a:t>
            </a:r>
          </a:p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8</a:t>
            </a:r>
          </a:p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8.1</a:t>
            </a:r>
          </a:p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8.2</a:t>
            </a:r>
          </a:p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9</a:t>
            </a:r>
          </a:p>
          <a:p>
            <a:pPr algn="ctr"/>
            <a:r>
              <a:rPr lang="en-US" sz="1867" dirty="0">
                <a:latin typeface="小塚ゴシック Pro R" pitchFamily="34" charset="-128"/>
                <a:ea typeface="小塚ゴシック Pro R" pitchFamily="34" charset="-128"/>
              </a:rPr>
              <a:t>..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7695" y="4302113"/>
            <a:ext cx="3404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小塚ゴシック Pro R" pitchFamily="34" charset="-128"/>
                <a:ea typeface="小塚ゴシック Pro R" pitchFamily="34" charset="-128"/>
              </a:rPr>
              <a:t>List the distance transformed image value @local maxima</a:t>
            </a:r>
            <a:endParaRPr lang="en-US" sz="1200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6" name="片側の 2 つの角を丸めた四角形 25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</p:spTree>
    <p:extLst>
      <p:ext uri="{BB962C8B-B14F-4D97-AF65-F5344CB8AC3E}">
        <p14:creationId xmlns:p14="http://schemas.microsoft.com/office/powerpoint/2010/main" val="8626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1720673" y="1887610"/>
            <a:ext cx="5047403" cy="4306917"/>
            <a:chOff x="307612" y="936429"/>
            <a:chExt cx="5930900" cy="5616275"/>
          </a:xfrm>
        </p:grpSpPr>
        <p:pic>
          <p:nvPicPr>
            <p:cNvPr id="10" name="Picture 4" descr="C:\Users\merry\Dropbox\code\Typeface\learning\ttf_images\Alegreya-Regular_0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0" t="18000" r="13600" b="27000"/>
            <a:stretch/>
          </p:blipFill>
          <p:spPr bwMode="auto">
            <a:xfrm>
              <a:off x="307612" y="1896537"/>
              <a:ext cx="4419600" cy="69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merry\Dropbox\code\Typeface\learning\ttf_images\Alegreya-Italic_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6" t="18000" r="16704" b="23000"/>
            <a:stretch/>
          </p:blipFill>
          <p:spPr bwMode="auto">
            <a:xfrm>
              <a:off x="307612" y="2744654"/>
              <a:ext cx="4038600" cy="74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merry\Dropbox\code\Typeface\learning\ttf_images\AmaticSC-Regular_0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69" t="10578" r="27731" b="26782"/>
            <a:stretch/>
          </p:blipFill>
          <p:spPr bwMode="auto">
            <a:xfrm>
              <a:off x="307612" y="3643571"/>
              <a:ext cx="2755900" cy="795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C:\Users\merry\Dropbox\code\Typeface\learning\ttf_images\Cinzel-Regular_0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0" t="11000" r="2000" b="23000"/>
            <a:stretch/>
          </p:blipFill>
          <p:spPr bwMode="auto">
            <a:xfrm>
              <a:off x="307612" y="936429"/>
              <a:ext cx="59309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merry\Dropbox\code\Typeface\learning\ttf_images\JustAnotherHand_0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00" t="11999" r="30200" b="21000"/>
            <a:stretch/>
          </p:blipFill>
          <p:spPr bwMode="auto">
            <a:xfrm>
              <a:off x="307612" y="4588724"/>
              <a:ext cx="2362200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merry\Dropbox\code\Typeface\learning\ttf_images\SixCaps_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56" r="31444" b="24137"/>
            <a:stretch/>
          </p:blipFill>
          <p:spPr bwMode="auto">
            <a:xfrm>
              <a:off x="307612" y="5589240"/>
              <a:ext cx="2184400" cy="963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片側の 2 つの角を丸めた四角形 22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</p:spTree>
    <p:extLst>
      <p:ext uri="{BB962C8B-B14F-4D97-AF65-F5344CB8AC3E}">
        <p14:creationId xmlns:p14="http://schemas.microsoft.com/office/powerpoint/2010/main" val="74053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88044" y="4699249"/>
            <a:ext cx="11329259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ja-JP" sz="2133" dirty="0">
                <a:latin typeface="小塚ゴシック Pr6N R" pitchFamily="34" charset="-128"/>
                <a:ea typeface="小塚ゴシック Pr6N R" pitchFamily="34" charset="-128"/>
              </a:rPr>
              <a:t>Simply estimate compressed level by evaluating average width of horizontal black-runs.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719403" y="1987376"/>
            <a:ext cx="7008779" cy="2449736"/>
            <a:chOff x="539552" y="1490532"/>
            <a:chExt cx="6984776" cy="1837302"/>
          </a:xfrm>
        </p:grpSpPr>
        <p:pic>
          <p:nvPicPr>
            <p:cNvPr id="21" name="Picture 8" descr="C:\Users\merry\Dropbox\code\Typeface\learning\ttf_images\Cinzel-Regular_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0" t="11000" r="2000" b="23000"/>
            <a:stretch/>
          </p:blipFill>
          <p:spPr bwMode="auto">
            <a:xfrm>
              <a:off x="899592" y="1490532"/>
              <a:ext cx="5930900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merry\Dropbox\code\Typeface\learning\ttf_images\SixCaps_0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56" r="31444" b="24137"/>
            <a:stretch/>
          </p:blipFill>
          <p:spPr bwMode="auto">
            <a:xfrm>
              <a:off x="1043608" y="2443218"/>
              <a:ext cx="2184400" cy="722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539552" y="2119182"/>
              <a:ext cx="6840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683568" y="3165816"/>
              <a:ext cx="68407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二等辺三角形 26"/>
            <p:cNvSpPr/>
            <p:nvPr/>
          </p:nvSpPr>
          <p:spPr>
            <a:xfrm>
              <a:off x="793020" y="2119182"/>
              <a:ext cx="250588" cy="16201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二等辺三角形 27"/>
            <p:cNvSpPr/>
            <p:nvPr/>
          </p:nvSpPr>
          <p:spPr>
            <a:xfrm>
              <a:off x="6705198" y="2119182"/>
              <a:ext cx="250588" cy="16201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二等辺三角形 28"/>
            <p:cNvSpPr/>
            <p:nvPr/>
          </p:nvSpPr>
          <p:spPr>
            <a:xfrm>
              <a:off x="918314" y="3165816"/>
              <a:ext cx="250588" cy="16201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二等辺三角形 29"/>
            <p:cNvSpPr/>
            <p:nvPr/>
          </p:nvSpPr>
          <p:spPr>
            <a:xfrm>
              <a:off x="2977420" y="3165816"/>
              <a:ext cx="250588" cy="16201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" name="片側の 2 つの角を丸めた四角形 30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</p:spTree>
    <p:extLst>
      <p:ext uri="{BB962C8B-B14F-4D97-AF65-F5344CB8AC3E}">
        <p14:creationId xmlns:p14="http://schemas.microsoft.com/office/powerpoint/2010/main" val="21957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21" name="片側の 2 つの角を丸めた四角形 20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3" descr="C:\Users\merry\Dropbox\code\Typeface\learning\ttf_images\JacquesFrancoisShadow-Regular_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t="10206" r="5812" b="21072"/>
          <a:stretch/>
        </p:blipFill>
        <p:spPr bwMode="auto">
          <a:xfrm>
            <a:off x="628821" y="3277604"/>
            <a:ext cx="2388683" cy="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merry\Dropbox\code\Typeface\learning\ttf_images\JacquesFrancois-Regular_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0" t="13150" r="10229" b="22050"/>
          <a:stretch/>
        </p:blipFill>
        <p:spPr bwMode="auto">
          <a:xfrm>
            <a:off x="678755" y="2418163"/>
            <a:ext cx="2381207" cy="38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erry\Dropbox\code\Typeface\learning\ttf_images\Miltonian-Regular_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14173" r="6247" b="20156"/>
          <a:stretch/>
        </p:blipFill>
        <p:spPr bwMode="auto">
          <a:xfrm>
            <a:off x="678755" y="5541235"/>
            <a:ext cx="2498624" cy="3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merry\Dropbox\code\Typeface\learning\ttf_images\MiltonianTattoo-Regular_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r="6848" b="18234"/>
          <a:stretch/>
        </p:blipFill>
        <p:spPr bwMode="auto">
          <a:xfrm>
            <a:off x="651167" y="4581129"/>
            <a:ext cx="2498624" cy="47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/>
          <p:cNvCxnSpPr/>
          <p:nvPr/>
        </p:nvCxnSpPr>
        <p:spPr>
          <a:xfrm>
            <a:off x="3695733" y="1850237"/>
            <a:ext cx="0" cy="4381664"/>
          </a:xfrm>
          <a:prstGeom prst="line">
            <a:avLst/>
          </a:prstGeom>
          <a:ln>
            <a:gradFill flip="none" rotWithShape="1">
              <a:gsLst>
                <a:gs pos="0">
                  <a:srgbClr val="BD9B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7382" y="1686065"/>
            <a:ext cx="199046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Depth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823163" y="2859404"/>
            <a:ext cx="0" cy="41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978200" y="1686066"/>
            <a:ext cx="19227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tx2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Decorated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41" name="Picture 7" descr="C:\Users\merry\Dropbox\code\Typeface\learning\ttf_images\Bonbon-Regular_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12693" r="5083" b="25824"/>
          <a:stretch/>
        </p:blipFill>
        <p:spPr bwMode="auto">
          <a:xfrm>
            <a:off x="7503655" y="5253829"/>
            <a:ext cx="4229920" cy="4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220624" y="2438261"/>
            <a:ext cx="7237392" cy="3725840"/>
            <a:chOff x="619068" y="2787774"/>
            <a:chExt cx="6442030" cy="2794380"/>
          </a:xfrm>
        </p:grpSpPr>
        <p:pic>
          <p:nvPicPr>
            <p:cNvPr id="38" name="Picture 5" descr="C:\Users\merry\Dropbox\code\Typeface\learning\ttf_images\Hanalei-Regular_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11569" r="10419" b="26978"/>
            <a:stretch/>
          </p:blipFill>
          <p:spPr bwMode="auto">
            <a:xfrm>
              <a:off x="1066396" y="3440348"/>
              <a:ext cx="2651444" cy="318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8" descr="C:\Users\merry\Dropbox\code\Typeface\learning\ttf_images\CabinSketch-Bold_0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3" t="19963" r="12019" b="23861"/>
            <a:stretch/>
          </p:blipFill>
          <p:spPr bwMode="auto">
            <a:xfrm>
              <a:off x="4288790" y="3367850"/>
              <a:ext cx="2772308" cy="31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erry\Dropbox\code\Typeface\learning\ttf_images\Griffy-Regular_0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8" t="5871" r="14400" b="10000"/>
            <a:stretch/>
          </p:blipFill>
          <p:spPr bwMode="auto">
            <a:xfrm>
              <a:off x="3817885" y="2839425"/>
              <a:ext cx="1649636" cy="299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erry\Dropbox\code\Typeface\learning\ttf_images\Flavors-Regular_0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0" t="11263" r="12200" b="23000"/>
            <a:stretch/>
          </p:blipFill>
          <p:spPr bwMode="auto">
            <a:xfrm>
              <a:off x="935875" y="2787774"/>
              <a:ext cx="2445040" cy="33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erry\Dropbox\code\Typeface\learning\ttf_images\decorated\test27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925" y="3987329"/>
              <a:ext cx="4550403" cy="572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erry\Dropbox\code\Typeface\learning\ttf_images\decorated\test23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68" y="4887424"/>
              <a:ext cx="2567781" cy="694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直線矢印コネクタ 28"/>
          <p:cNvCxnSpPr/>
          <p:nvPr/>
        </p:nvCxnSpPr>
        <p:spPr>
          <a:xfrm>
            <a:off x="1823163" y="5123035"/>
            <a:ext cx="0" cy="41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0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21" name="片側の 2 つの角を丸めた四角形 20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624440" y="4581128"/>
            <a:ext cx="10848157" cy="9601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27383" y="1619508"/>
            <a:ext cx="199046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4">
                    <a:lumMod val="75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Depth</a:t>
            </a:r>
            <a:endParaRPr lang="en-US" sz="2133" dirty="0">
              <a:solidFill>
                <a:schemeClr val="accent4">
                  <a:lumMod val="75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1772" y="4801798"/>
            <a:ext cx="19227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accent4">
                    <a:lumMod val="75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Decorated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87725" y="1902313"/>
            <a:ext cx="7604553" cy="264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Calculation of </a:t>
            </a: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Euler number </a:t>
            </a: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on each character.</a:t>
            </a:r>
          </a:p>
          <a:p>
            <a:pPr marL="228594" indent="-228594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The Euler number is a measure of the topology of an image. </a:t>
            </a:r>
          </a:p>
          <a:p>
            <a:pPr marL="228594" indent="-228594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It is simply calculated by counting the number of black region and the number of white region and subtracting the latter from former.</a:t>
            </a:r>
          </a:p>
          <a:p>
            <a:pPr marL="228594" indent="-228594">
              <a:lnSpc>
                <a:spcPct val="150000"/>
              </a:lnSpc>
              <a:buFontTx/>
              <a:buChar char="-"/>
            </a:pPr>
            <a:endParaRPr lang="en-US" sz="1600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228594" indent="-228594">
              <a:lnSpc>
                <a:spcPct val="150000"/>
              </a:lnSpc>
              <a:buFontTx/>
              <a:buChar char="-"/>
            </a:pPr>
            <a:endParaRPr lang="en-US" sz="1600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Then calculate the </a:t>
            </a: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mean, min, max, and </a:t>
            </a:r>
            <a:r>
              <a:rPr lang="en-US" sz="1600" dirty="0" err="1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var</a:t>
            </a: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 of the 52 Euler numbers</a:t>
            </a:r>
          </a:p>
        </p:txBody>
      </p:sp>
      <p:pic>
        <p:nvPicPr>
          <p:cNvPr id="2050" name="Picture 2" descr="C:\Users\merry\Dropbox\code\Typeface\learning\alphabet\0\ABeeZee-Itali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0" t="30214" r="31525" b="34893"/>
          <a:stretch/>
        </p:blipFill>
        <p:spPr bwMode="auto">
          <a:xfrm>
            <a:off x="3554336" y="3574329"/>
            <a:ext cx="287792" cy="2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rry\Dropbox\code\Typeface\learning\alphabet\27\ABeeZee-Itali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4" t="23580" r="31728" b="38210"/>
          <a:stretch/>
        </p:blipFill>
        <p:spPr bwMode="auto">
          <a:xfrm>
            <a:off x="5655503" y="3547953"/>
            <a:ext cx="256200" cy="23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762239" y="384359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E(a) = 1-1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48761" y="3826379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E(B) = 1-2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-1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15414" y="5174225"/>
            <a:ext cx="9526095" cy="116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Extract </a:t>
            </a: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SURF</a:t>
            </a: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 feature descriptors from generated word images.</a:t>
            </a:r>
          </a:p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Create a 500 </a:t>
            </a: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word visual vocabulary </a:t>
            </a: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by K-Means clustering</a:t>
            </a:r>
          </a:p>
          <a:p>
            <a:pPr marL="380990" indent="-380990">
              <a:lnSpc>
                <a:spcPct val="150000"/>
              </a:lnSpc>
              <a:buFontTx/>
              <a:buChar char="-"/>
            </a:pPr>
            <a:r>
              <a:rPr lang="en-US" sz="1600" dirty="0">
                <a:solidFill>
                  <a:srgbClr val="BD9BC0"/>
                </a:solidFill>
                <a:latin typeface="小塚ゴシック Pro L" pitchFamily="34" charset="-128"/>
                <a:ea typeface="小塚ゴシック Pro L" pitchFamily="34" charset="-128"/>
              </a:rPr>
              <a:t>57 train images and 25 test images </a:t>
            </a:r>
            <a:r>
              <a:rPr lang="en-US" sz="1600" dirty="0">
                <a:latin typeface="小塚ゴシック Pro L" pitchFamily="34" charset="-128"/>
                <a:ea typeface="小塚ゴシック Pro L" pitchFamily="34" charset="-128"/>
              </a:rPr>
              <a:t>for each class (decorated or non-decorated)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291171" y="7269427"/>
            <a:ext cx="4104117" cy="11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                                     </a:t>
            </a:r>
            <a:r>
              <a:rPr lang="en-US" sz="1333" b="1" dirty="0"/>
              <a:t>PREDICTED</a:t>
            </a:r>
          </a:p>
          <a:p>
            <a:r>
              <a:rPr lang="en-US" sz="1333" b="1" dirty="0"/>
              <a:t>KNOWN </a:t>
            </a:r>
            <a:r>
              <a:rPr lang="en-US" sz="1333" dirty="0"/>
              <a:t>            | Non-decorated   decorated   </a:t>
            </a:r>
          </a:p>
          <a:p>
            <a:r>
              <a:rPr lang="en-US" sz="1333" dirty="0"/>
              <a:t>-----------------------------------------------------</a:t>
            </a:r>
          </a:p>
          <a:p>
            <a:r>
              <a:rPr lang="en-US" sz="1333" dirty="0"/>
              <a:t>Non-decorated    |        1.00            0.00        </a:t>
            </a:r>
          </a:p>
          <a:p>
            <a:r>
              <a:rPr lang="en-US" sz="1333" dirty="0"/>
              <a:t>decorated           |        0.20            0.80 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249466" y="689641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*SVM classifier</a:t>
            </a:r>
            <a:br>
              <a:rPr lang="en-US" sz="1400" dirty="0"/>
            </a:br>
            <a:r>
              <a:rPr lang="en-US" sz="1400" dirty="0"/>
              <a:t>(average accuracy = 0.9)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208235" y="2544751"/>
            <a:ext cx="2863535" cy="11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b="1" dirty="0"/>
              <a:t>                        PREDICTED</a:t>
            </a:r>
          </a:p>
          <a:p>
            <a:r>
              <a:rPr lang="en-US" sz="1333" b="1" dirty="0"/>
              <a:t>KNOWN  </a:t>
            </a:r>
            <a:r>
              <a:rPr lang="en-US" sz="1333" dirty="0"/>
              <a:t>|         2D         3D   </a:t>
            </a:r>
          </a:p>
          <a:p>
            <a:r>
              <a:rPr lang="en-US" sz="1333" dirty="0"/>
              <a:t>-------------------------------------</a:t>
            </a:r>
          </a:p>
          <a:p>
            <a:r>
              <a:rPr lang="en-US" sz="1333" dirty="0"/>
              <a:t>    2D     |         1.00       0.00        </a:t>
            </a:r>
          </a:p>
          <a:p>
            <a:r>
              <a:rPr lang="en-US" sz="1333" dirty="0"/>
              <a:t>    3D     |         0.20       0.80 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84817" y="6953436"/>
            <a:ext cx="31378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小塚ゴシック Pro L" pitchFamily="34" charset="-128"/>
                <a:ea typeface="小塚ゴシック Pro L" pitchFamily="34" charset="-128"/>
              </a:rPr>
              <a:t>*LWL (locally weighted learning) Classifier</a:t>
            </a:r>
          </a:p>
        </p:txBody>
      </p:sp>
    </p:spTree>
    <p:extLst>
      <p:ext uri="{BB962C8B-B14F-4D97-AF65-F5344CB8AC3E}">
        <p14:creationId xmlns:p14="http://schemas.microsoft.com/office/powerpoint/2010/main" val="141465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pic>
        <p:nvPicPr>
          <p:cNvPr id="10" name="Picture 7" descr="C:\Users\merry\Dropbox\code\Typeface\learning\ttf_images\MountainsofChristmas-Regular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10604" r="17562" b="14231"/>
          <a:stretch/>
        </p:blipFill>
        <p:spPr bwMode="auto">
          <a:xfrm>
            <a:off x="6863118" y="2593869"/>
            <a:ext cx="4408913" cy="7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merry\Dropbox\code\Typeface\learning\ttf_images\Orbitron-Medium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5" y="2593867"/>
            <a:ext cx="4997336" cy="7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erry\Dropbox\code\Typeface\learning\ttf_images\Damion-Regular_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t="8751" r="14466" b="21949"/>
          <a:stretch/>
        </p:blipFill>
        <p:spPr bwMode="auto">
          <a:xfrm>
            <a:off x="916968" y="3427869"/>
            <a:ext cx="4502157" cy="72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merry\Dropbox\code\Typeface\learning\ttf_images\GloriaHallelujah_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79" y="3594258"/>
            <a:ext cx="4490651" cy="67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merry\Dropbox\code\Typeface\learning\ttf_images\JollyLodger-Regular_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6" t="8792" r="23954" b="24608"/>
          <a:stretch/>
        </p:blipFill>
        <p:spPr bwMode="auto">
          <a:xfrm>
            <a:off x="7123454" y="4459739"/>
            <a:ext cx="3614975" cy="7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merry\Dropbox\code\Typeface\learning\ttf_images\MeieScript-Regular_0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0" t="9422" r="7847" b="23999"/>
          <a:stretch/>
        </p:blipFill>
        <p:spPr bwMode="auto">
          <a:xfrm>
            <a:off x="796222" y="4459739"/>
            <a:ext cx="4622905" cy="61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/>
          <p:cNvCxnSpPr/>
          <p:nvPr/>
        </p:nvCxnSpPr>
        <p:spPr>
          <a:xfrm>
            <a:off x="6176053" y="2348880"/>
            <a:ext cx="0" cy="31683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9026442" y="3781626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C2D1ED"/>
                </a:solidFill>
              </a:rPr>
              <a:t>GloriaHallelujah</a:t>
            </a:r>
            <a:endParaRPr lang="en-US" sz="1600" dirty="0">
              <a:solidFill>
                <a:srgbClr val="C2D1ED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298690" y="4931876"/>
            <a:ext cx="1117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C2D1ED"/>
                </a:solidFill>
              </a:rPr>
              <a:t>JollyLodger</a:t>
            </a:r>
            <a:endParaRPr lang="en-US" sz="1600" dirty="0">
              <a:solidFill>
                <a:srgbClr val="C2D1ED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770665" y="2494664"/>
            <a:ext cx="207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C2D1ED"/>
                </a:solidFill>
              </a:rPr>
              <a:t>MountainsofChristmas</a:t>
            </a:r>
            <a:endParaRPr lang="en-US" sz="1600" dirty="0">
              <a:solidFill>
                <a:srgbClr val="C2D1ED"/>
              </a:solidFill>
            </a:endParaRPr>
          </a:p>
        </p:txBody>
      </p:sp>
      <p:sp>
        <p:nvSpPr>
          <p:cNvPr id="27" name="片側の 2 つの角を丸めた四角形 26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</p:spTree>
    <p:extLst>
      <p:ext uri="{BB962C8B-B14F-4D97-AF65-F5344CB8AC3E}">
        <p14:creationId xmlns:p14="http://schemas.microsoft.com/office/powerpoint/2010/main" val="166515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431370" y="1704871"/>
            <a:ext cx="11760631" cy="3622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133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L" pitchFamily="34" charset="-128"/>
                <a:ea typeface="小塚ゴシック Pro L" pitchFamily="34" charset="-128"/>
              </a:rPr>
              <a:t>Inner-character  harmony</a:t>
            </a:r>
          </a:p>
          <a:p>
            <a:endParaRPr lang="en-US" altLang="ja-JP" sz="2133" dirty="0">
              <a:solidFill>
                <a:schemeClr val="accent4">
                  <a:lumMod val="60000"/>
                  <a:lumOff val="40000"/>
                </a:schemeClr>
              </a:solidFill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Consider only 5 capital letters (H, X,N,R,K) and 4 small letters (</a:t>
            </a:r>
            <a:r>
              <a:rPr lang="en-US" sz="1867" dirty="0" err="1">
                <a:latin typeface="小塚ゴシック Pro L" pitchFamily="34" charset="-128"/>
                <a:ea typeface="小塚ゴシック Pro L" pitchFamily="34" charset="-128"/>
              </a:rPr>
              <a:t>h,x,n,k</a:t>
            </a: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).</a:t>
            </a:r>
          </a:p>
          <a:p>
            <a:pPr marL="380990" indent="-380990">
              <a:buFontTx/>
              <a:buChar char="-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We divide a character image in half, then measured the lowest pixel’s y-value for nine characters.</a:t>
            </a: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Tx/>
              <a:buChar char="-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Estimate the balance level of a typeface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345068" y="5357153"/>
                <a:ext cx="9831345" cy="96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/>
                        </a:rPr>
                        <m:t>𝐵𝑎𝑙𝑎𝑛𝑐𝑒</m:t>
                      </m:r>
                      <m:r>
                        <a:rPr lang="en-US" sz="2133" i="1">
                          <a:latin typeface="Cambria Math"/>
                        </a:rPr>
                        <m:t> </m:t>
                      </m:r>
                      <m:r>
                        <a:rPr lang="en-US" sz="2133" i="1">
                          <a:latin typeface="Cambria Math"/>
                        </a:rPr>
                        <m:t>𝐿𝑒𝑣𝑒𝑙</m:t>
                      </m:r>
                      <m:r>
                        <a:rPr lang="en-US" sz="2133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/>
                                    </a:rPr>
                                    <m:t>𝑠𝑚𝑎𝑙𝑙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133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/>
                                    </a:rPr>
                                    <m:t>𝑠𝑚𝑎𝑙𝑙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133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133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133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133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133" i="1">
                                              <a:latin typeface="Cambria Math"/>
                                            </a:rPr>
                                            <m:t>𝑐𝑎𝑝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2133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33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133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133" i="1">
                          <a:latin typeface="Cambria Math"/>
                        </a:rPr>
                        <m:t>=</m:t>
                      </m:r>
                      <m:r>
                        <a:rPr lang="en-US" sz="2133" i="1">
                          <a:solidFill>
                            <a:srgbClr val="FFC000"/>
                          </a:solidFill>
                          <a:latin typeface="Cambria Math"/>
                        </a:rPr>
                        <m:t>1+1</m:t>
                      </m:r>
                      <m:r>
                        <a:rPr lang="en-US" sz="2133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133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133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133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133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133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133" i="1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133" dirty="0">
                          <a:latin typeface="Cambria Math"/>
                        </a:rPr>
                        <m:t>≅</m:t>
                      </m:r>
                      <m:r>
                        <a:rPr lang="en-US" sz="2133" dirty="0">
                          <a:latin typeface="Cambria Math"/>
                        </a:rPr>
                        <m:t>1.66</m:t>
                      </m:r>
                    </m:oMath>
                  </m:oMathPara>
                </a14:m>
                <a:endParaRPr lang="en-US" sz="2133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68" y="5357153"/>
                <a:ext cx="9831345" cy="96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/>
          <p:cNvGrpSpPr/>
          <p:nvPr/>
        </p:nvGrpSpPr>
        <p:grpSpPr>
          <a:xfrm>
            <a:off x="815416" y="3356993"/>
            <a:ext cx="7478161" cy="1320127"/>
            <a:chOff x="727575" y="3405018"/>
            <a:chExt cx="5608621" cy="1320126"/>
          </a:xfrm>
        </p:grpSpPr>
        <p:sp>
          <p:nvSpPr>
            <p:cNvPr id="70" name="正方形/長方形 69"/>
            <p:cNvSpPr/>
            <p:nvPr/>
          </p:nvSpPr>
          <p:spPr>
            <a:xfrm>
              <a:off x="4978719" y="4078369"/>
              <a:ext cx="625265" cy="471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48" name="正方形/長方形 2047"/>
            <p:cNvSpPr/>
            <p:nvPr/>
          </p:nvSpPr>
          <p:spPr>
            <a:xfrm>
              <a:off x="4068304" y="4078369"/>
              <a:ext cx="625265" cy="471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63" name="Picture 3" descr="C:\Users\merry\Dropbox\code\Typeface\learning\alphabet\36\crop\GloriaHalleluja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934" y="3673748"/>
              <a:ext cx="851836" cy="10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merry\Dropbox\code\Typeface\learning\alphabet\33\crop\GloriaHalleluja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864" y="3537046"/>
              <a:ext cx="876471" cy="1064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merry\Dropbox\code\Typeface\learning\alphabet\36\crop\GloriaHalleluja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622" y="3692616"/>
              <a:ext cx="851836" cy="10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merry\Dropbox\code\Typeface\learning\alphabet\33\crop\GloriaHalleluja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552" y="3555914"/>
              <a:ext cx="876471" cy="1064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merry\Dropbox\code\Typeface\learning\alphabet\49\GloriaHallelujah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45" t="23500" r="31622" b="38698"/>
            <a:stretch/>
          </p:blipFill>
          <p:spPr bwMode="auto">
            <a:xfrm>
              <a:off x="727575" y="3442655"/>
              <a:ext cx="902571" cy="1071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2297677" y="3405018"/>
              <a:ext cx="902571" cy="1071817"/>
              <a:chOff x="2915314" y="3505158"/>
              <a:chExt cx="902571" cy="1071817"/>
            </a:xfrm>
          </p:grpSpPr>
          <p:pic>
            <p:nvPicPr>
              <p:cNvPr id="44" name="Picture 2" descr="C:\Users\merry\Dropbox\code\Typeface\learning\alphabet\49\GloriaHallelujah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45" t="23500" r="31622" b="38698"/>
              <a:stretch/>
            </p:blipFill>
            <p:spPr bwMode="auto">
              <a:xfrm>
                <a:off x="2915314" y="3505158"/>
                <a:ext cx="902571" cy="1071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1" name="正方形/長方形 10"/>
              <p:cNvSpPr/>
              <p:nvPr/>
            </p:nvSpPr>
            <p:spPr>
              <a:xfrm>
                <a:off x="2915314" y="3505158"/>
                <a:ext cx="902571" cy="535910"/>
              </a:xfrm>
              <a:prstGeom prst="rect">
                <a:avLst/>
              </a:prstGeom>
              <a:solidFill>
                <a:schemeClr val="bg1">
                  <a:lumMod val="85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3949350" y="3940923"/>
              <a:ext cx="698300" cy="535912"/>
              <a:chOff x="4090737" y="4041065"/>
              <a:chExt cx="698300" cy="535912"/>
            </a:xfrm>
          </p:grpSpPr>
          <p:pic>
            <p:nvPicPr>
              <p:cNvPr id="41" name="Picture 2" descr="C:\Users\merry\Dropbox\code\Typeface\learning\alphabet\49\GloriaHallelujah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750" t="42401" r="31622" b="38698"/>
              <a:stretch/>
            </p:blipFill>
            <p:spPr bwMode="auto">
              <a:xfrm>
                <a:off x="4090737" y="4041068"/>
                <a:ext cx="698299" cy="535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正方形/長方形 44"/>
              <p:cNvSpPr/>
              <p:nvPr/>
            </p:nvSpPr>
            <p:spPr>
              <a:xfrm>
                <a:off x="4439887" y="4041065"/>
                <a:ext cx="349150" cy="535910"/>
              </a:xfrm>
              <a:prstGeom prst="rect">
                <a:avLst/>
              </a:prstGeom>
              <a:solidFill>
                <a:schemeClr val="bg1">
                  <a:lumMod val="85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46" name="グループ化 45"/>
            <p:cNvGrpSpPr/>
            <p:nvPr/>
          </p:nvGrpSpPr>
          <p:grpSpPr>
            <a:xfrm>
              <a:off x="4860325" y="3939276"/>
              <a:ext cx="699208" cy="535912"/>
              <a:chOff x="4089828" y="4041065"/>
              <a:chExt cx="699208" cy="535912"/>
            </a:xfrm>
          </p:grpSpPr>
          <p:pic>
            <p:nvPicPr>
              <p:cNvPr id="47" name="Picture 2" descr="C:\Users\merry\Dropbox\code\Typeface\learning\alphabet\49\GloriaHallelujah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750" t="42401" r="31622" b="38698"/>
              <a:stretch/>
            </p:blipFill>
            <p:spPr bwMode="auto">
              <a:xfrm>
                <a:off x="4090737" y="4041068"/>
                <a:ext cx="698299" cy="535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正方形/長方形 47"/>
              <p:cNvSpPr/>
              <p:nvPr/>
            </p:nvSpPr>
            <p:spPr>
              <a:xfrm>
                <a:off x="4089828" y="4041065"/>
                <a:ext cx="349150" cy="535910"/>
              </a:xfrm>
              <a:prstGeom prst="rect">
                <a:avLst/>
              </a:prstGeom>
              <a:solidFill>
                <a:schemeClr val="bg1">
                  <a:lumMod val="85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>
              <a:off x="1870104" y="3962992"/>
              <a:ext cx="36004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/>
            <p:nvPr/>
          </p:nvCxnSpPr>
          <p:spPr>
            <a:xfrm>
              <a:off x="3474119" y="3939276"/>
              <a:ext cx="36004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3949350" y="4451090"/>
              <a:ext cx="21348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3949350" y="4231299"/>
              <a:ext cx="213481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>
              <a:off x="5856208" y="4088394"/>
              <a:ext cx="0" cy="1429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 flipV="1">
              <a:off x="5856208" y="4475186"/>
              <a:ext cx="0" cy="130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5657385" y="4208878"/>
              <a:ext cx="342450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7" dirty="0">
                  <a:solidFill>
                    <a:srgbClr val="FF0000"/>
                  </a:solidFill>
                </a:rPr>
                <a:t>9px</a:t>
              </a:r>
            </a:p>
          </p:txBody>
        </p:sp>
        <p:cxnSp>
          <p:nvCxnSpPr>
            <p:cNvPr id="71" name="直線矢印コネクタ 70"/>
            <p:cNvCxnSpPr/>
            <p:nvPr/>
          </p:nvCxnSpPr>
          <p:spPr>
            <a:xfrm>
              <a:off x="5976156" y="3939276"/>
              <a:ext cx="360040" cy="0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52" name="表 2051"/>
          <p:cNvGraphicFramePr>
            <a:graphicFrameLocks noGrp="1"/>
          </p:cNvGraphicFramePr>
          <p:nvPr/>
        </p:nvGraphicFramePr>
        <p:xfrm>
          <a:off x="8559808" y="3760931"/>
          <a:ext cx="3360672" cy="617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85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</a:t>
                      </a:r>
                    </a:p>
                  </a:txBody>
                  <a:tcPr marL="121920" marR="1219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</a:p>
                  </a:txBody>
                  <a:tcPr marL="121920" marR="1219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121920" marR="1219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</a:t>
                      </a:r>
                    </a:p>
                  </a:txBody>
                  <a:tcPr marL="121920" marR="1219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</a:t>
                      </a:r>
                    </a:p>
                  </a:txBody>
                  <a:tcPr marL="121920" marR="12192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</a:t>
                      </a:r>
                    </a:p>
                  </a:txBody>
                  <a:tcPr marL="121920" marR="1219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</a:p>
                  </a:txBody>
                  <a:tcPr marL="121920" marR="1219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</a:t>
                      </a:r>
                    </a:p>
                  </a:txBody>
                  <a:tcPr marL="121920" marR="1219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</a:t>
                      </a:r>
                    </a:p>
                  </a:txBody>
                  <a:tcPr marL="121920" marR="12192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54" name="テキスト ボックス 2053"/>
              <p:cNvSpPr txBox="1"/>
              <p:nvPr/>
            </p:nvSpPr>
            <p:spPr>
              <a:xfrm>
                <a:off x="11182925" y="4355813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54" name="テキスト ボックス 2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925" y="4355813"/>
                <a:ext cx="4303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テキスト ボックス 2054"/>
          <p:cNvSpPr txBox="1"/>
          <p:nvPr/>
        </p:nvSpPr>
        <p:spPr>
          <a:xfrm>
            <a:off x="8974339" y="4424831"/>
            <a:ext cx="200882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Harmony feature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9228109" y="3333701"/>
                <a:ext cx="83657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𝑐𝑎𝑝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109" y="3333701"/>
                <a:ext cx="836575" cy="49019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586106" y="3319492"/>
                <a:ext cx="1062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</a:rPr>
                            <m:t>𝑠𝑚𝑎𝑙𝑙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106" y="3319492"/>
                <a:ext cx="1062727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片側の 2 つの角を丸めた四角形 42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</p:spTree>
    <p:extLst>
      <p:ext uri="{BB962C8B-B14F-4D97-AF65-F5344CB8AC3E}">
        <p14:creationId xmlns:p14="http://schemas.microsoft.com/office/powerpoint/2010/main" val="168361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pic>
        <p:nvPicPr>
          <p:cNvPr id="1026" name="Picture 2" descr="C:\Users\merry\Dropbox\code\Typeface\learning\ttf_images\Alegreya-Italic_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2" r="16388"/>
          <a:stretch/>
        </p:blipFill>
        <p:spPr bwMode="auto">
          <a:xfrm>
            <a:off x="5323898" y="5590807"/>
            <a:ext cx="2016469" cy="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rry\Dropbox\code\Typeface\learning\ttf_images\Alegreya-Regular_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2" r="13939"/>
          <a:stretch/>
        </p:blipFill>
        <p:spPr bwMode="auto">
          <a:xfrm>
            <a:off x="1481215" y="5582600"/>
            <a:ext cx="2222987" cy="5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rry\Dropbox\code\Typeface\learning\ttf_images\Arizonia-Regular_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17611" r="16831" b="18389"/>
          <a:stretch/>
        </p:blipFill>
        <p:spPr bwMode="auto">
          <a:xfrm>
            <a:off x="8771043" y="5668293"/>
            <a:ext cx="2240008" cy="4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/>
          <p:nvPr/>
        </p:nvCxnSpPr>
        <p:spPr>
          <a:xfrm>
            <a:off x="4130409" y="5860524"/>
            <a:ext cx="538631" cy="0"/>
          </a:xfrm>
          <a:prstGeom prst="straightConnector1">
            <a:avLst/>
          </a:prstGeom>
          <a:ln>
            <a:solidFill>
              <a:srgbClr val="C2D1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824194" y="5874579"/>
            <a:ext cx="538631" cy="0"/>
          </a:xfrm>
          <a:prstGeom prst="straightConnector1">
            <a:avLst/>
          </a:prstGeom>
          <a:ln>
            <a:solidFill>
              <a:srgbClr val="C2D1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86624" y="4725144"/>
            <a:ext cx="9891045" cy="0"/>
          </a:xfrm>
          <a:prstGeom prst="line">
            <a:avLst/>
          </a:prstGeom>
          <a:ln>
            <a:solidFill>
              <a:srgbClr val="C2D1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10438" y="4839417"/>
            <a:ext cx="279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Orientation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3393" y="1772817"/>
            <a:ext cx="279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Writing tools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948195" y="3029713"/>
            <a:ext cx="10721288" cy="1496681"/>
            <a:chOff x="256936" y="1486087"/>
            <a:chExt cx="9352316" cy="1740766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256936" y="1609738"/>
              <a:ext cx="1174800" cy="1617115"/>
              <a:chOff x="256936" y="1483845"/>
              <a:chExt cx="1174800" cy="1617115"/>
            </a:xfrm>
          </p:grpSpPr>
          <p:pic>
            <p:nvPicPr>
              <p:cNvPr id="45" name="Picture 2" descr="C:\Users\merry\Desktop\fountain-pen-graf-von-faber-castell-classic-pernambuco-wood-platinum-fine-nib-f[1]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936" y="1483845"/>
                <a:ext cx="1174800" cy="117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テキスト ボックス 45"/>
              <p:cNvSpPr txBox="1"/>
              <p:nvPr/>
            </p:nvSpPr>
            <p:spPr>
              <a:xfrm>
                <a:off x="328811" y="2611809"/>
                <a:ext cx="1007070" cy="489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33" dirty="0">
                    <a:latin typeface="小塚ゴシック Pro R" pitchFamily="34" charset="-128"/>
                    <a:ea typeface="小塚ゴシック Pro R" pitchFamily="34" charset="-128"/>
                  </a:rPr>
                  <a:t>Nib pen</a:t>
                </a: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607109" y="1951513"/>
              <a:ext cx="1313484" cy="1275340"/>
              <a:chOff x="1660028" y="1888659"/>
              <a:chExt cx="1313484" cy="1275340"/>
            </a:xfrm>
          </p:grpSpPr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37" r="29943"/>
              <a:stretch/>
            </p:blipFill>
            <p:spPr bwMode="auto">
              <a:xfrm rot="13618403">
                <a:off x="2063630" y="1485057"/>
                <a:ext cx="506280" cy="1313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テキスト ボックス 43"/>
              <p:cNvSpPr txBox="1"/>
              <p:nvPr/>
            </p:nvSpPr>
            <p:spPr>
              <a:xfrm>
                <a:off x="1693843" y="2674848"/>
                <a:ext cx="1239192" cy="489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33" dirty="0">
                    <a:latin typeface="小塚ゴシック Pro R" pitchFamily="34" charset="-128"/>
                    <a:ea typeface="小塚ゴシック Pro R" pitchFamily="34" charset="-128"/>
                  </a:rPr>
                  <a:t>Brush pen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3095966" y="1486087"/>
              <a:ext cx="1276933" cy="1740766"/>
              <a:chOff x="3091830" y="1441009"/>
              <a:chExt cx="1276933" cy="1740766"/>
            </a:xfrm>
          </p:grpSpPr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83" b="89674" l="9827" r="100000">
                            <a14:foregroundMark x1="65318" y1="58696" x2="77457" y2="52174"/>
                            <a14:foregroundMark x1="44509" y1="65217" x2="68208" y2="53804"/>
                            <a14:foregroundMark x1="24277" y1="77717" x2="49711" y2="67935"/>
                            <a14:foregroundMark x1="50867" y1="66848" x2="91329" y2="47283"/>
                            <a14:foregroundMark x1="51445" y1="69565" x2="28324" y2="73370"/>
                            <a14:foregroundMark x1="23699" y1="76087" x2="16185" y2="8206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1830" y="1441009"/>
                <a:ext cx="1276933" cy="135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テキスト ボックス 41"/>
              <p:cNvSpPr txBox="1"/>
              <p:nvPr/>
            </p:nvSpPr>
            <p:spPr>
              <a:xfrm>
                <a:off x="3173092" y="2692624"/>
                <a:ext cx="1104952" cy="489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33" dirty="0">
                    <a:latin typeface="小塚ゴシック Pro R" pitchFamily="34" charset="-128"/>
                    <a:ea typeface="小塚ゴシック Pro R" pitchFamily="34" charset="-128"/>
                  </a:rPr>
                  <a:t>Sign pen</a:t>
                </a: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6024011" y="1517356"/>
              <a:ext cx="1563601" cy="1661918"/>
              <a:chOff x="6192289" y="1517356"/>
              <a:chExt cx="1563601" cy="1661918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9116" y="1517356"/>
                <a:ext cx="1260031" cy="1176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6192289" y="2737702"/>
                <a:ext cx="1563601" cy="44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>
                    <a:latin typeface="小塚ゴシック Pro R" pitchFamily="34" charset="-128"/>
                    <a:ea typeface="小塚ゴシック Pro R" pitchFamily="34" charset="-128"/>
                  </a:rPr>
                  <a:t>Geometric tool</a:t>
                </a:r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7953068" y="2025587"/>
              <a:ext cx="1656184" cy="1153687"/>
              <a:chOff x="6707509" y="4667923"/>
              <a:chExt cx="1656184" cy="1153687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7183824" y="4667923"/>
                <a:ext cx="703555" cy="516971"/>
                <a:chOff x="6804979" y="5128301"/>
                <a:chExt cx="1171977" cy="1045698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7069538" y="5302648"/>
                  <a:ext cx="157802" cy="15780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>
                    <a:latin typeface="小塚ゴシック Pro R" pitchFamily="34" charset="-128"/>
                    <a:ea typeface="小塚ゴシック Pro R" pitchFamily="34" charset="-128"/>
                  </a:endParaRPr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6825560" y="5128301"/>
                  <a:ext cx="1130816" cy="7977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>
                    <a:latin typeface="小塚ゴシック Pro R" pitchFamily="34" charset="-128"/>
                    <a:ea typeface="小塚ゴシック Pro R" pitchFamily="34" charset="-128"/>
                  </a:endParaRPr>
                </a:p>
              </p:txBody>
            </p:sp>
            <p:sp>
              <p:nvSpPr>
                <p:cNvPr id="38" name="フローチャート: 手作業 37"/>
                <p:cNvSpPr/>
                <p:nvPr/>
              </p:nvSpPr>
              <p:spPr>
                <a:xfrm flipV="1">
                  <a:off x="6804979" y="5972211"/>
                  <a:ext cx="1171977" cy="201788"/>
                </a:xfrm>
                <a:prstGeom prst="flowChartManualOperati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33">
                    <a:latin typeface="小塚ゴシック Pro R" pitchFamily="34" charset="-128"/>
                    <a:ea typeface="小塚ゴシック Pro R" pitchFamily="34" charset="-128"/>
                  </a:endParaRPr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6707509" y="5380038"/>
                <a:ext cx="1656184" cy="44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小塚ゴシック Pro R" pitchFamily="34" charset="-128"/>
                    <a:ea typeface="小塚ゴシック Pro R" pitchFamily="34" charset="-128"/>
                  </a:rPr>
                  <a:t>Graphical tool</a:t>
                </a:r>
              </a:p>
            </p:txBody>
          </p:sp>
        </p:grpSp>
        <p:grpSp>
          <p:nvGrpSpPr>
            <p:cNvPr id="31" name="グループ化 30"/>
            <p:cNvGrpSpPr/>
            <p:nvPr/>
          </p:nvGrpSpPr>
          <p:grpSpPr>
            <a:xfrm>
              <a:off x="4412427" y="1859774"/>
              <a:ext cx="1555212" cy="1319502"/>
              <a:chOff x="4539563" y="1814696"/>
              <a:chExt cx="1555212" cy="1319502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972" t="9981" r="29326"/>
              <a:stretch/>
            </p:blipFill>
            <p:spPr bwMode="auto">
              <a:xfrm rot="13669601">
                <a:off x="5072998" y="1417106"/>
                <a:ext cx="505185" cy="1300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テキスト ボックス 32"/>
              <p:cNvSpPr txBox="1"/>
              <p:nvPr/>
            </p:nvSpPr>
            <p:spPr>
              <a:xfrm>
                <a:off x="4539563" y="2692626"/>
                <a:ext cx="1555212" cy="441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67" dirty="0">
                    <a:latin typeface="小塚ゴシック Pro R" pitchFamily="34" charset="-128"/>
                    <a:ea typeface="小塚ゴシック Pro R" pitchFamily="34" charset="-128"/>
                  </a:rPr>
                  <a:t>Automatic pen</a:t>
                </a:r>
              </a:p>
            </p:txBody>
          </p:sp>
        </p:grpSp>
      </p:grpSp>
      <p:pic>
        <p:nvPicPr>
          <p:cNvPr id="1029" name="Picture 5" descr="C:\Users\merry\Dropbox\code\Typeface\learning\ttf_images\Actor-Regular_0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11000" r="61876" b="18215"/>
          <a:stretch/>
        </p:blipFill>
        <p:spPr bwMode="auto">
          <a:xfrm>
            <a:off x="10181031" y="2417357"/>
            <a:ext cx="1078292" cy="5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rry\Dropbox\code\Typeface\learning\ttf_images\AguafinaScript-Regular_0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r="55072" b="18215"/>
          <a:stretch/>
        </p:blipFill>
        <p:spPr bwMode="auto">
          <a:xfrm>
            <a:off x="2802431" y="2310637"/>
            <a:ext cx="1155712" cy="7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erry\Dropbox\code\Typeface\learning\ttf_images\NanumPenScript-Regular_0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3" t="18378" r="61161" b="26634"/>
          <a:stretch/>
        </p:blipFill>
        <p:spPr bwMode="auto">
          <a:xfrm>
            <a:off x="4409782" y="2421949"/>
            <a:ext cx="1291341" cy="6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erry\Dropbox\code\Typeface\learning\ttf_images\Cinzel-Bold_0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t="11970" r="70953" b="21464"/>
          <a:stretch/>
        </p:blipFill>
        <p:spPr bwMode="auto">
          <a:xfrm>
            <a:off x="6142023" y="2414741"/>
            <a:ext cx="1479804" cy="55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merry\Dropbox\code\Typeface\learning\ttf_images\Geo-Regular_0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18733" r="61876" b="18215"/>
          <a:stretch/>
        </p:blipFill>
        <p:spPr bwMode="auto">
          <a:xfrm>
            <a:off x="8267483" y="2417357"/>
            <a:ext cx="1326915" cy="57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merry\Desktop\1\PinyonScript-Regular_0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59683" b="24436"/>
          <a:stretch/>
        </p:blipFill>
        <p:spPr bwMode="auto">
          <a:xfrm>
            <a:off x="948195" y="2251770"/>
            <a:ext cx="1495556" cy="7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片側の 2 つの角を丸めた四角形 46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</p:spTree>
    <p:extLst>
      <p:ext uri="{BB962C8B-B14F-4D97-AF65-F5344CB8AC3E}">
        <p14:creationId xmlns:p14="http://schemas.microsoft.com/office/powerpoint/2010/main" val="35452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62089" y="4389108"/>
            <a:ext cx="11329259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The vertical projection histogram and its entropy are calculated for a range of angels -45 to 45.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And then find the minimum entropy of that.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741434" y="5892370"/>
                <a:ext cx="2013949" cy="481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67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67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867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867" i="1">
                              <a:latin typeface="Cambria Math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67" i="1">
                                  <a:latin typeface="Cambria Math"/>
                                </a:rPr>
                                <m:t>𝑎𝑐</m:t>
                              </m:r>
                              <m:r>
                                <a:rPr lang="en-US" sz="1867" i="1">
                                  <a:latin typeface="Cambria Math"/>
                                  <a:ea typeface="Cambria Math"/>
                                </a:rPr>
                                <m:t>±45</m:t>
                              </m:r>
                            </m:lim>
                          </m:limLow>
                        </m:fName>
                        <m:e>
                          <m:r>
                            <a:rPr lang="en-US" sz="1867" i="1">
                              <a:latin typeface="Cambria Math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sz="1867" dirty="0"/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34" y="5892370"/>
                <a:ext cx="2013949" cy="481735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769135" y="4725712"/>
                <a:ext cx="1909562" cy="784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𝐻</m:t>
                      </m:r>
                      <m:r>
                        <a:rPr lang="en-US" sz="1600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35" y="4725712"/>
                <a:ext cx="1909562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/>
          <p:cNvCxnSpPr/>
          <p:nvPr/>
        </p:nvCxnSpPr>
        <p:spPr>
          <a:xfrm>
            <a:off x="595115" y="3994957"/>
            <a:ext cx="1116551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83489" y="4075747"/>
            <a:ext cx="27950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Orientation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2090" y="1721705"/>
            <a:ext cx="27950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accent4">
                    <a:lumMod val="60000"/>
                    <a:lumOff val="40000"/>
                  </a:schemeClr>
                </a:solidFill>
                <a:latin typeface="小塚ゴシック Pro R" pitchFamily="34" charset="-128"/>
                <a:ea typeface="小塚ゴシック Pro R" pitchFamily="34" charset="-128"/>
              </a:rPr>
              <a:t>Writing tools [1]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9970" y="3442440"/>
            <a:ext cx="5116153" cy="3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/>
              <a:t>[1] Zhuang Y, Lu W, Wu J. Latent Style Model: Discovering writing styles for calligraphy works. Journal of Visual Communication and Image Representation. 2009</a:t>
            </a:r>
          </a:p>
        </p:txBody>
      </p:sp>
      <p:sp>
        <p:nvSpPr>
          <p:cNvPr id="19" name="片側の 2 つの角を丸めた四角形 18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 : Features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83488" y="2148166"/>
            <a:ext cx="6188576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Gabor features  (used a total of 32 Gabor channels)</a:t>
            </a:r>
          </a:p>
          <a:p>
            <a:pPr marL="380990" indent="-380990">
              <a:buFontTx/>
              <a:buChar char="-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Transformed images through each channel</a:t>
            </a:r>
          </a:p>
          <a:p>
            <a:pPr marL="380990" indent="-380990">
              <a:buFontTx/>
              <a:buChar char="-"/>
            </a:pPr>
            <a:r>
              <a:rPr lang="en-US" sz="1867" dirty="0">
                <a:latin typeface="小塚ゴシック Pro L" pitchFamily="34" charset="-128"/>
                <a:ea typeface="小塚ゴシック Pro L" pitchFamily="34" charset="-128"/>
              </a:rPr>
              <a:t>The mean value and the standard deviation of each channel forms a 64d feature vector 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7309248" y="1923878"/>
            <a:ext cx="4451381" cy="827037"/>
            <a:chOff x="5481936" y="1260846"/>
            <a:chExt cx="3338536" cy="620278"/>
          </a:xfrm>
        </p:grpSpPr>
        <p:pic>
          <p:nvPicPr>
            <p:cNvPr id="29" name="Picture 2" descr="C:\Users\merry\Desktop\fountain-pen-graf-von-faber-castell-classic-pernambuco-wood-platinum-fine-nib-f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36" y="1260846"/>
              <a:ext cx="505037" cy="37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473" y="1341124"/>
              <a:ext cx="2519999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" descr="C:\Users\merry\Dropbox\code\Typeface\learning\train_dataset\nib-3_0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42" t="35439" r="30729" b="42224"/>
            <a:stretch/>
          </p:blipFill>
          <p:spPr bwMode="auto">
            <a:xfrm>
              <a:off x="5818933" y="1524711"/>
              <a:ext cx="385640" cy="210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グループ化 2"/>
          <p:cNvGrpSpPr/>
          <p:nvPr/>
        </p:nvGrpSpPr>
        <p:grpSpPr>
          <a:xfrm>
            <a:off x="7200967" y="2891455"/>
            <a:ext cx="4530167" cy="720000"/>
            <a:chOff x="5400725" y="2277923"/>
            <a:chExt cx="3397625" cy="54000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473" y="2277923"/>
              <a:ext cx="2497877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C:\Users\merry\Dropbox\code\Typeface\learning\train_dataset\brush-1_0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9" t="31483" r="23305" b="34258"/>
            <a:stretch/>
          </p:blipFill>
          <p:spPr bwMode="auto">
            <a:xfrm>
              <a:off x="5754061" y="2376703"/>
              <a:ext cx="546412" cy="359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7" r="29943"/>
            <a:stretch/>
          </p:blipFill>
          <p:spPr bwMode="auto">
            <a:xfrm rot="13618403">
              <a:off x="5620062" y="2164786"/>
              <a:ext cx="178382" cy="61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8963914" y="3598347"/>
            <a:ext cx="6639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latin typeface="小塚ゴシック Pro L" pitchFamily="34" charset="-128"/>
                <a:ea typeface="小塚ゴシック Pro L" pitchFamily="34" charset="-128"/>
              </a:rPr>
              <a:t>mean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581188" y="3611455"/>
            <a:ext cx="4427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 err="1">
                <a:latin typeface="小塚ゴシック Pro L" pitchFamily="34" charset="-128"/>
                <a:ea typeface="小塚ゴシック Pro L" pitchFamily="34" charset="-128"/>
              </a:rPr>
              <a:t>std</a:t>
            </a:r>
            <a:endParaRPr lang="en-US" sz="1467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4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/>
          <p:cNvSpPr/>
          <p:nvPr/>
        </p:nvSpPr>
        <p:spPr>
          <a:xfrm>
            <a:off x="187888" y="548680"/>
            <a:ext cx="11572741" cy="74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小塚ゴシック Pr6N R" pitchFamily="34" charset="-128"/>
                <a:ea typeface="小塚ゴシック Pr6N R" pitchFamily="34" charset="-128"/>
              </a:rPr>
              <a:t>Feature : Gabor feature</a:t>
            </a:r>
          </a:p>
        </p:txBody>
      </p:sp>
      <p:sp>
        <p:nvSpPr>
          <p:cNvPr id="3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2667" b="1" dirty="0"/>
              <a:t>Typeface – writing tool classification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7" y="3045923"/>
            <a:ext cx="333050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5667" y="322125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Brush 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5" y="3821492"/>
            <a:ext cx="336545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1512" y="402662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Brush 2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7" y="4841061"/>
            <a:ext cx="330606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-48682" y="5007064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1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7" y="5605969"/>
            <a:ext cx="32175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-48682" y="5781906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2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311" y="3045923"/>
            <a:ext cx="3305455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6480045" y="322125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Nib 1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767" y="3821492"/>
            <a:ext cx="3359999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480044" y="399682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Nib 3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7986" y="5007064"/>
            <a:ext cx="87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 2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480043" y="5773632"/>
            <a:ext cx="87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 3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4" y="4831729"/>
            <a:ext cx="342456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78" y="5649332"/>
            <a:ext cx="3233407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192011" y="2924944"/>
            <a:ext cx="0" cy="3600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merry\Dropbox\code\Typeface\learning\train_dataset\brush-1_0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9" t="31483" r="23305" b="34258"/>
          <a:stretch/>
        </p:blipFill>
        <p:spPr bwMode="auto">
          <a:xfrm>
            <a:off x="1498532" y="3221258"/>
            <a:ext cx="728549" cy="4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rry\Dropbox\code\Typeface\learning\train_dataset\brush-2_0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8" t="27762" r="23958" b="37615"/>
          <a:stretch/>
        </p:blipFill>
        <p:spPr bwMode="auto">
          <a:xfrm>
            <a:off x="1479941" y="3948922"/>
            <a:ext cx="810432" cy="5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rry\Dropbox\code\Typeface\learning\train_dataset\double-1_0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7365" r="13964" b="41318"/>
          <a:stretch/>
        </p:blipFill>
        <p:spPr bwMode="auto">
          <a:xfrm>
            <a:off x="1589754" y="5007063"/>
            <a:ext cx="72628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rry\Dropbox\code\Typeface\learning\train_dataset\double-2_0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5104" r="24479" b="42448"/>
          <a:stretch/>
        </p:blipFill>
        <p:spPr bwMode="auto">
          <a:xfrm>
            <a:off x="1526617" y="5681324"/>
            <a:ext cx="719667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rry\Dropbox\code\Typeface\learning\train_dataset\nib-1_0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4" t="30369" r="29043" b="39789"/>
          <a:stretch/>
        </p:blipFill>
        <p:spPr bwMode="auto">
          <a:xfrm>
            <a:off x="7740331" y="3221256"/>
            <a:ext cx="629076" cy="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erry\Dropbox\code\Typeface\learning\train_dataset\nib-3_0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2" t="35439" r="30729" b="42224"/>
          <a:stretch/>
        </p:blipFill>
        <p:spPr bwMode="auto">
          <a:xfrm>
            <a:off x="7781559" y="3946364"/>
            <a:ext cx="770016" cy="4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erry\Dropbox\code\Typeface\learning\train_dataset\pen-1_0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6" t="24400" r="29397" b="43823"/>
          <a:stretch/>
        </p:blipFill>
        <p:spPr bwMode="auto">
          <a:xfrm>
            <a:off x="7826209" y="4871407"/>
            <a:ext cx="680715" cy="5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erry\Dropbox\code\Typeface\learning\train_dataset\pen-3_0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7" t="34918" r="26298" b="40822"/>
          <a:stretch/>
        </p:blipFill>
        <p:spPr bwMode="auto">
          <a:xfrm>
            <a:off x="7768404" y="5737300"/>
            <a:ext cx="942357" cy="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55898" y="6370674"/>
            <a:ext cx="11880207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dirty="0"/>
              <a:t>[1] Zhuang Y, Lu W, Wu J. Latent Style Model: Discovering writing styles for calligraphy works. Journal of Visual Communication and Image Representation. 2009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" r="2640"/>
          <a:stretch/>
        </p:blipFill>
        <p:spPr bwMode="auto">
          <a:xfrm>
            <a:off x="5435911" y="764704"/>
            <a:ext cx="6549703" cy="14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435910" y="548681"/>
            <a:ext cx="402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Visualization of Gabor features</a:t>
            </a:r>
          </a:p>
        </p:txBody>
      </p:sp>
    </p:spTree>
    <p:extLst>
      <p:ext uri="{BB962C8B-B14F-4D97-AF65-F5344CB8AC3E}">
        <p14:creationId xmlns:p14="http://schemas.microsoft.com/office/powerpoint/2010/main" val="52985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 つの角を丸めた四角形 12"/>
          <p:cNvSpPr/>
          <p:nvPr/>
        </p:nvSpPr>
        <p:spPr>
          <a:xfrm>
            <a:off x="28772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Elaborate</a:t>
            </a:r>
          </a:p>
        </p:txBody>
      </p:sp>
      <p:sp>
        <p:nvSpPr>
          <p:cNvPr id="14" name="1 つの角を丸めた四角形 13"/>
          <p:cNvSpPr/>
          <p:nvPr/>
        </p:nvSpPr>
        <p:spPr>
          <a:xfrm>
            <a:off x="2207940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Harmony</a:t>
            </a:r>
          </a:p>
        </p:txBody>
      </p:sp>
      <p:sp>
        <p:nvSpPr>
          <p:cNvPr id="15" name="1 つの角を丸めた四角形 14"/>
          <p:cNvSpPr/>
          <p:nvPr/>
        </p:nvSpPr>
        <p:spPr>
          <a:xfrm>
            <a:off x="4130407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Natural</a:t>
            </a:r>
          </a:p>
        </p:txBody>
      </p:sp>
      <p:sp>
        <p:nvSpPr>
          <p:cNvPr id="17" name="1 つの角を丸めた四角形 16"/>
          <p:cNvSpPr/>
          <p:nvPr/>
        </p:nvSpPr>
        <p:spPr>
          <a:xfrm>
            <a:off x="7970834" y="1052736"/>
            <a:ext cx="1920213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Weight</a:t>
            </a:r>
          </a:p>
        </p:txBody>
      </p:sp>
      <p:sp>
        <p:nvSpPr>
          <p:cNvPr id="18" name="1 つの角を丸めた四角形 17"/>
          <p:cNvSpPr/>
          <p:nvPr/>
        </p:nvSpPr>
        <p:spPr>
          <a:xfrm>
            <a:off x="9891047" y="1052736"/>
            <a:ext cx="2105269" cy="493219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Compressed</a:t>
            </a:r>
          </a:p>
        </p:txBody>
      </p:sp>
      <p:sp>
        <p:nvSpPr>
          <p:cNvPr id="20" name="1 つの角を丸めた四角形 19"/>
          <p:cNvSpPr/>
          <p:nvPr/>
        </p:nvSpPr>
        <p:spPr>
          <a:xfrm>
            <a:off x="6050620" y="1052736"/>
            <a:ext cx="1920213" cy="493219"/>
          </a:xfrm>
          <a:prstGeom prst="snipRoundRect">
            <a:avLst/>
          </a:prstGeom>
          <a:solidFill>
            <a:srgbClr val="C2D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latin typeface="小塚ゴシック Pro R" pitchFamily="34" charset="-128"/>
                <a:ea typeface="小塚ゴシック Pro R" pitchFamily="34" charset="-128"/>
              </a:rPr>
              <a:t>Flourish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3393" y="1763525"/>
            <a:ext cx="279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Serif / Sans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4935" y="4485017"/>
            <a:ext cx="328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Pronounced ascender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pic>
        <p:nvPicPr>
          <p:cNvPr id="2051" name="Picture 3" descr="C:\Users\merry\Desktop\slab\BreeSerif-Regular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13849" r="9533" b="25162"/>
          <a:stretch/>
        </p:blipFill>
        <p:spPr bwMode="auto">
          <a:xfrm>
            <a:off x="1104453" y="2204865"/>
            <a:ext cx="6698428" cy="7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erry\Desktop\6\AnonymousPro-Bold_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8" t="19445" r="9003" b="21385"/>
          <a:stretch/>
        </p:blipFill>
        <p:spPr bwMode="auto">
          <a:xfrm>
            <a:off x="1247833" y="3205905"/>
            <a:ext cx="6915456" cy="7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8230875" y="2658613"/>
            <a:ext cx="84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Serif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26889" y="3626375"/>
            <a:ext cx="161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2D1ED"/>
                </a:solidFill>
                <a:latin typeface="小塚ゴシック Pro R" pitchFamily="34" charset="-128"/>
                <a:ea typeface="小塚ゴシック Pro R" pitchFamily="34" charset="-128"/>
              </a:rPr>
              <a:t>Sans serif</a:t>
            </a:r>
            <a:endParaRPr lang="en-US" sz="2667" dirty="0">
              <a:solidFill>
                <a:srgbClr val="C2D1ED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886624" y="4293096"/>
            <a:ext cx="989104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merry\Desktop\6\Anaheim-Regular_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5" t="16116" r="15783" b="24590"/>
          <a:stretch/>
        </p:blipFill>
        <p:spPr bwMode="auto">
          <a:xfrm>
            <a:off x="2207941" y="5207447"/>
            <a:ext cx="3273007" cy="5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459673" y="4846353"/>
            <a:ext cx="398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R</a:t>
            </a:r>
            <a:r>
              <a:rPr lang="en-US" sz="5867" dirty="0">
                <a:latin typeface="Arial" panose="020B0604020202020204" pitchFamily="34" charset="0"/>
                <a:ea typeface="Adobe Heiti Std R" pitchFamily="34" charset="-128"/>
                <a:cs typeface="Arial" panose="020B0604020202020204" pitchFamily="34" charset="0"/>
              </a:rPr>
              <a:t>estaurant</a:t>
            </a:r>
            <a:endParaRPr lang="en-US" sz="7200" dirty="0">
              <a:latin typeface="Arial" panose="020B0604020202020204" pitchFamily="34" charset="0"/>
              <a:ea typeface="Adobe Heiti Std R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28121" y="5756935"/>
            <a:ext cx="305506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2D1ED"/>
                </a:solidFill>
              </a:rPr>
              <a:t>&gt; More pronounced ascender</a:t>
            </a:r>
          </a:p>
        </p:txBody>
      </p:sp>
      <p:sp>
        <p:nvSpPr>
          <p:cNvPr id="25" name="片側の 2 つの角を丸めた四角形 24"/>
          <p:cNvSpPr/>
          <p:nvPr/>
        </p:nvSpPr>
        <p:spPr>
          <a:xfrm rot="10800000">
            <a:off x="287727" y="1545955"/>
            <a:ext cx="11708589" cy="4990228"/>
          </a:xfrm>
          <a:prstGeom prst="round2SameRect">
            <a:avLst/>
          </a:prstGeom>
          <a:noFill/>
          <a:ln w="38100">
            <a:solidFill>
              <a:srgbClr val="C2D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0" y="-2"/>
            <a:ext cx="12192000" cy="502766"/>
          </a:xfrm>
          <a:prstGeom prst="rect">
            <a:avLst/>
          </a:prstGeom>
          <a:solidFill>
            <a:srgbClr val="C2D1ED"/>
          </a:solidFill>
        </p:spPr>
        <p:txBody>
          <a:bodyPr wrap="square">
            <a:spAutoFit/>
          </a:bodyPr>
          <a:lstStyle/>
          <a:p>
            <a:r>
              <a:rPr lang="en-US" altLang="ko-KR" sz="2667" dirty="0">
                <a:solidFill>
                  <a:schemeClr val="bg1"/>
                </a:solidFill>
                <a:latin typeface="SeoulHangang EB" panose="02020603020101020101" pitchFamily="18" charset="-127"/>
                <a:ea typeface="SeoulHangang EB" panose="02020603020101020101" pitchFamily="18" charset="-127"/>
              </a:rPr>
              <a:t>Six underlying design dimension</a:t>
            </a:r>
          </a:p>
        </p:txBody>
      </p:sp>
    </p:spTree>
    <p:extLst>
      <p:ext uri="{BB962C8B-B14F-4D97-AF65-F5344CB8AC3E}">
        <p14:creationId xmlns:p14="http://schemas.microsoft.com/office/powerpoint/2010/main" val="19891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888</Words>
  <Application>Microsoft Office PowerPoint</Application>
  <PresentationFormat>와이드스크린</PresentationFormat>
  <Paragraphs>265</Paragraphs>
  <Slides>14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SeoulHangang EB</vt:lpstr>
      <vt:lpstr>小塚ゴシック Pr6N R</vt:lpstr>
      <vt:lpstr>小塚ゴシック Pro L</vt:lpstr>
      <vt:lpstr>小塚ゴシック Pro M</vt:lpstr>
      <vt:lpstr>小塚ゴシック Pro R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Saemi</dc:creator>
  <cp:lastModifiedBy>CHOI Saemi</cp:lastModifiedBy>
  <cp:revision>2</cp:revision>
  <dcterms:created xsi:type="dcterms:W3CDTF">2021-11-22T02:12:52Z</dcterms:created>
  <dcterms:modified xsi:type="dcterms:W3CDTF">2021-11-22T02:14:25Z</dcterms:modified>
</cp:coreProperties>
</file>