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74579" autoAdjust="0"/>
  </p:normalViewPr>
  <p:slideViewPr>
    <p:cSldViewPr snapToGrid="0" snapToObjects="1">
      <p:cViewPr varScale="1">
        <p:scale>
          <a:sx n="87" d="100"/>
          <a:sy n="87" d="100"/>
        </p:scale>
        <p:origin x="255" y="-72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235D5-94E8-0040-B243-59EFF490A435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6272D-7FA6-A543-84D1-7980CFAD8A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4274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110D4-15A7-8F4F-AF5F-988C55EA9CEF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89870-9C86-DD40-9FEF-4A9E03CD9C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858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/>
              <a:t>Chiave primaria: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(</a:t>
            </a:r>
            <a:r>
              <a:rPr lang="it-IT" dirty="0" err="1"/>
              <a:t>NomeSala</a:t>
            </a:r>
            <a:r>
              <a:rPr lang="it-IT" dirty="0"/>
              <a:t>, Serata, </a:t>
            </a:r>
            <a:r>
              <a:rPr lang="it-IT" dirty="0" err="1"/>
              <a:t>FasciaOraria</a:t>
            </a:r>
            <a:r>
              <a:rPr lang="it-IT" dirty="0"/>
              <a:t>, </a:t>
            </a:r>
            <a:r>
              <a:rPr lang="it-IT" dirty="0" err="1"/>
              <a:t>DataInizioStagione</a:t>
            </a:r>
            <a:r>
              <a:rPr lang="it-IT" dirty="0"/>
              <a:t>, </a:t>
            </a:r>
            <a:r>
              <a:rPr lang="it-IT" dirty="0" err="1"/>
              <a:t>DataFineStagione</a:t>
            </a:r>
            <a:r>
              <a:rPr lang="it-IT" dirty="0"/>
              <a:t>)</a:t>
            </a:r>
          </a:p>
          <a:p>
            <a:r>
              <a:rPr lang="it-IT" b="1" dirty="0"/>
              <a:t>Dipendenze funzionali principali:</a:t>
            </a:r>
          </a:p>
          <a:p>
            <a:pPr>
              <a:buFont typeface="+mj-lt"/>
              <a:buAutoNum type="arabicPeriod"/>
            </a:pPr>
            <a:r>
              <a:rPr lang="it-IT" dirty="0" err="1"/>
              <a:t>NomeSala</a:t>
            </a:r>
            <a:r>
              <a:rPr lang="it-IT" dirty="0"/>
              <a:t> → </a:t>
            </a:r>
            <a:r>
              <a:rPr lang="it-IT" dirty="0" err="1"/>
              <a:t>TipoMusica</a:t>
            </a:r>
            <a:r>
              <a:rPr lang="it-IT" dirty="0"/>
              <a:t>, </a:t>
            </a:r>
            <a:r>
              <a:rPr lang="it-IT" dirty="0" err="1"/>
              <a:t>CapacitàSala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it-IT" dirty="0" err="1"/>
              <a:t>CodDJ</a:t>
            </a:r>
            <a:r>
              <a:rPr lang="it-IT" dirty="0"/>
              <a:t> → </a:t>
            </a:r>
            <a:r>
              <a:rPr lang="it-IT" dirty="0" err="1"/>
              <a:t>NomeDJ</a:t>
            </a:r>
            <a:r>
              <a:rPr lang="it-IT" dirty="0"/>
              <a:t>, </a:t>
            </a:r>
            <a:r>
              <a:rPr lang="it-IT" dirty="0" err="1"/>
              <a:t>SpecialitàDJ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it-IT" dirty="0" err="1"/>
              <a:t>NomeSala</a:t>
            </a:r>
            <a:r>
              <a:rPr lang="it-IT" dirty="0"/>
              <a:t>, Serata → </a:t>
            </a:r>
            <a:r>
              <a:rPr lang="it-IT" dirty="0" err="1"/>
              <a:t>TipoMusica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it-IT" dirty="0" err="1"/>
              <a:t>NomeSala</a:t>
            </a:r>
            <a:r>
              <a:rPr lang="it-IT" dirty="0"/>
              <a:t>, Serata, </a:t>
            </a:r>
            <a:r>
              <a:rPr lang="it-IT" dirty="0" err="1"/>
              <a:t>FasciaOraria</a:t>
            </a:r>
            <a:r>
              <a:rPr lang="it-IT" dirty="0"/>
              <a:t>, </a:t>
            </a:r>
            <a:r>
              <a:rPr lang="it-IT" dirty="0" err="1"/>
              <a:t>DataInizioStagione</a:t>
            </a:r>
            <a:r>
              <a:rPr lang="it-IT" dirty="0"/>
              <a:t>, </a:t>
            </a:r>
            <a:r>
              <a:rPr lang="it-IT" dirty="0" err="1"/>
              <a:t>DataFineStagione</a:t>
            </a:r>
            <a:r>
              <a:rPr lang="it-IT" dirty="0"/>
              <a:t> → </a:t>
            </a:r>
            <a:r>
              <a:rPr lang="it-IT" dirty="0" err="1"/>
              <a:t>CodDJ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it-IT" dirty="0" err="1"/>
              <a:t>DataInizioStagione</a:t>
            </a:r>
            <a:r>
              <a:rPr lang="it-IT" dirty="0"/>
              <a:t>, </a:t>
            </a:r>
            <a:r>
              <a:rPr lang="it-IT" dirty="0" err="1"/>
              <a:t>DataFineStagione</a:t>
            </a:r>
            <a:r>
              <a:rPr lang="it-IT" dirty="0"/>
              <a:t> → Serata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89870-9C86-DD40-9FEF-4A9E03CD9CB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703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it-IT" dirty="0"/>
              <a:t>Classe, </a:t>
            </a:r>
            <a:r>
              <a:rPr lang="it-IT" dirty="0" err="1"/>
              <a:t>NomeMateria→CFDocente</a:t>
            </a:r>
            <a:br>
              <a:rPr lang="it-IT" dirty="0"/>
            </a:br>
            <a:r>
              <a:rPr lang="it-IT" dirty="0"/>
              <a:t>Una materia specifica in una certa classe è insegnata da un unico docente (come detto nel testo).</a:t>
            </a:r>
          </a:p>
          <a:p>
            <a:pPr>
              <a:buFont typeface="+mj-lt"/>
              <a:buAutoNum type="arabicPeriod"/>
            </a:pPr>
            <a:endParaRPr lang="it-IT" dirty="0"/>
          </a:p>
          <a:p>
            <a:pPr>
              <a:buFont typeface="+mj-lt"/>
              <a:buAutoNum type="arabicPeriod"/>
            </a:pPr>
            <a:r>
              <a:rPr lang="it-IT" dirty="0" err="1"/>
              <a:t>CFDocente→NomeDocente</a:t>
            </a:r>
            <a:br>
              <a:rPr lang="it-IT" dirty="0"/>
            </a:br>
            <a:r>
              <a:rPr lang="it-IT" dirty="0"/>
              <a:t>Il codice fiscale del docente determina univocamente il nome del docente.</a:t>
            </a:r>
          </a:p>
          <a:p>
            <a:pPr>
              <a:buFont typeface="+mj-lt"/>
              <a:buAutoNum type="arabicPeriod"/>
            </a:pPr>
            <a:endParaRPr lang="it-IT" dirty="0"/>
          </a:p>
          <a:p>
            <a:pPr>
              <a:buFont typeface="+mj-lt"/>
              <a:buAutoNum type="arabicPeriod"/>
            </a:pPr>
            <a:r>
              <a:rPr lang="it-IT" dirty="0" err="1"/>
              <a:t>CFStudente→NomeStudente</a:t>
            </a:r>
            <a:r>
              <a:rPr lang="it-IT" dirty="0"/>
              <a:t>, Classe:</a:t>
            </a:r>
            <a:br>
              <a:rPr lang="it-IT" dirty="0"/>
            </a:br>
            <a:r>
              <a:rPr lang="it-IT" dirty="0"/>
              <a:t>Poiché ogni studente è associato a una sola classe, il codice fiscale dello studente determina il suo nome e la classe.</a:t>
            </a:r>
          </a:p>
          <a:p>
            <a:pPr>
              <a:buFont typeface="+mj-lt"/>
              <a:buAutoNum type="arabicPeriod"/>
            </a:pPr>
            <a:endParaRPr lang="it-IT" dirty="0"/>
          </a:p>
          <a:p>
            <a:endParaRPr lang="it-IT" dirty="0"/>
          </a:p>
          <a:p>
            <a:r>
              <a:rPr lang="it-IT" dirty="0"/>
              <a:t>La </a:t>
            </a:r>
            <a:r>
              <a:rPr lang="it-IT" b="1" dirty="0"/>
              <a:t>chiave </a:t>
            </a:r>
            <a:r>
              <a:rPr lang="it-IT" dirty="0"/>
              <a:t>è:</a:t>
            </a:r>
          </a:p>
          <a:p>
            <a:r>
              <a:rPr lang="it-IT" dirty="0"/>
              <a:t>{</a:t>
            </a:r>
            <a:r>
              <a:rPr lang="it-IT" dirty="0" err="1"/>
              <a:t>CFStudente</a:t>
            </a:r>
            <a:r>
              <a:rPr lang="it-IT" dirty="0"/>
              <a:t>, </a:t>
            </a:r>
            <a:r>
              <a:rPr lang="it-IT" dirty="0" err="1"/>
              <a:t>NomeMateria</a:t>
            </a:r>
            <a:r>
              <a:rPr lang="it-IT" dirty="0"/>
              <a:t>}</a:t>
            </a:r>
          </a:p>
          <a:p>
            <a:endParaRPr lang="it-IT" dirty="0"/>
          </a:p>
          <a:p>
            <a:r>
              <a:rPr lang="it-IT" dirty="0"/>
              <a:t>Il nuovo schema relazionale in 3NF è composto dalle seguenti relazioni:</a:t>
            </a:r>
          </a:p>
          <a:p>
            <a:pPr>
              <a:buFont typeface="+mj-lt"/>
              <a:buAutoNum type="arabicPeriod"/>
            </a:pPr>
            <a:r>
              <a:rPr lang="it-IT" dirty="0"/>
              <a:t>DOCENTE(</a:t>
            </a:r>
            <a:r>
              <a:rPr lang="it-IT" dirty="0" err="1"/>
              <a:t>CFDocente</a:t>
            </a:r>
            <a:r>
              <a:rPr lang="it-IT" dirty="0"/>
              <a:t>, </a:t>
            </a:r>
            <a:r>
              <a:rPr lang="it-IT" dirty="0" err="1"/>
              <a:t>NomeDocente</a:t>
            </a:r>
            <a:r>
              <a:rPr lang="it-IT" dirty="0"/>
              <a:t>) </a:t>
            </a:r>
          </a:p>
          <a:p>
            <a:pPr>
              <a:buFont typeface="+mj-lt"/>
              <a:buAutoNum type="arabicPeriod"/>
            </a:pPr>
            <a:r>
              <a:rPr lang="it-IT" dirty="0"/>
              <a:t>STUDENTE(</a:t>
            </a:r>
            <a:r>
              <a:rPr lang="it-IT" dirty="0" err="1"/>
              <a:t>CFStudente</a:t>
            </a:r>
            <a:r>
              <a:rPr lang="it-IT" dirty="0"/>
              <a:t>, </a:t>
            </a:r>
            <a:r>
              <a:rPr lang="it-IT" dirty="0" err="1"/>
              <a:t>NomeStudente</a:t>
            </a:r>
            <a:r>
              <a:rPr lang="it-IT" dirty="0"/>
              <a:t>, Classe) </a:t>
            </a:r>
          </a:p>
          <a:p>
            <a:pPr>
              <a:buFont typeface="+mj-lt"/>
              <a:buAutoNum type="arabicPeriod"/>
            </a:pPr>
            <a:r>
              <a:rPr lang="it-IT" dirty="0"/>
              <a:t>INSEGNAMENTO(Classe, </a:t>
            </a:r>
            <a:r>
              <a:rPr lang="it-IT" dirty="0" err="1"/>
              <a:t>NomeMateria</a:t>
            </a:r>
            <a:r>
              <a:rPr lang="it-IT" dirty="0"/>
              <a:t>, </a:t>
            </a:r>
            <a:r>
              <a:rPr lang="it-IT" dirty="0" err="1"/>
              <a:t>CFDocente</a:t>
            </a:r>
            <a:r>
              <a:rPr lang="it-IT" dirty="0"/>
              <a:t>) </a:t>
            </a:r>
          </a:p>
          <a:p>
            <a:pPr>
              <a:buFont typeface="+mj-lt"/>
              <a:buAutoNum type="arabicPeriod"/>
            </a:pPr>
            <a:r>
              <a:rPr lang="it-IT" dirty="0"/>
              <a:t>ISCRIZIONE(</a:t>
            </a:r>
            <a:r>
              <a:rPr lang="it-IT" dirty="0" err="1"/>
              <a:t>NomeMateria</a:t>
            </a:r>
            <a:r>
              <a:rPr lang="it-IT" dirty="0"/>
              <a:t>, </a:t>
            </a:r>
            <a:r>
              <a:rPr lang="it-IT" dirty="0" err="1"/>
              <a:t>CFStudente</a:t>
            </a:r>
            <a:r>
              <a:rPr lang="it-IT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89870-9C86-DD40-9FEF-4A9E03CD9CB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443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IdTerreno→</a:t>
            </a:r>
            <a:r>
              <a:rPr lang="it-IT" err="1"/>
              <a:t>Comune</a:t>
            </a:r>
            <a:r>
              <a:rPr lang="it-IT"/>
              <a:t>,NumTerreno </a:t>
            </a:r>
            <a:r>
              <a:rPr lang="it-IT" dirty="0"/>
              <a:t>Dimensione, </a:t>
            </a:r>
            <a:r>
              <a:rPr lang="it-IT" dirty="0" err="1"/>
              <a:t>PrezzoTotale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Poiché </a:t>
            </a:r>
            <a:r>
              <a:rPr lang="it-IT" dirty="0" err="1"/>
              <a:t>IdTerreno</a:t>
            </a:r>
            <a:r>
              <a:rPr lang="it-IT" dirty="0"/>
              <a:t> identifica univocamente ogni terreno nel database.</a:t>
            </a:r>
          </a:p>
          <a:p>
            <a:endParaRPr lang="it-IT" dirty="0"/>
          </a:p>
          <a:p>
            <a:r>
              <a:rPr lang="it-IT" dirty="0"/>
              <a:t>Comune, </a:t>
            </a:r>
            <a:r>
              <a:rPr lang="it-IT" dirty="0" err="1"/>
              <a:t>NumTerreno→IdTerreno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Ogni comune assegna un numero progressivo ai terreni, quindi una coppia (</a:t>
            </a:r>
            <a:r>
              <a:rPr lang="it-IT" dirty="0" err="1"/>
              <a:t>Comune,NumTerreno</a:t>
            </a:r>
            <a:r>
              <a:rPr lang="it-IT" dirty="0"/>
              <a:t>) è sufficiente per determinare univocamente un </a:t>
            </a:r>
            <a:r>
              <a:rPr lang="it-IT" dirty="0" err="1"/>
              <a:t>IdTerreno</a:t>
            </a:r>
            <a:endParaRPr lang="it-IT" dirty="0"/>
          </a:p>
          <a:p>
            <a:endParaRPr lang="it-IT" dirty="0"/>
          </a:p>
          <a:p>
            <a:r>
              <a:rPr lang="it-IT" dirty="0" err="1"/>
              <a:t>Proprietario→IdTerreno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Dato che una persona può possedere al massimo un terreno, il proprietario determina univocamente il terreno di cui è proprietario.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La chiave della relazione è</a:t>
            </a:r>
          </a:p>
          <a:p>
            <a:pPr>
              <a:buFont typeface="+mj-lt"/>
              <a:buNone/>
            </a:pPr>
            <a:r>
              <a:rPr lang="it-IT" dirty="0"/>
              <a:t>Proprietario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F89870-9C86-DD40-9FEF-4A9E03CD9CB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567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12F9-0C84-AC4F-A57C-817914E32A4E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0BA2-B74A-F149-81A5-FE96D039D0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89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12F9-0C84-AC4F-A57C-817914E32A4E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0BA2-B74A-F149-81A5-FE96D039D0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950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12F9-0C84-AC4F-A57C-817914E32A4E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0BA2-B74A-F149-81A5-FE96D039D0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06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12F9-0C84-AC4F-A57C-817914E32A4E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0BA2-B74A-F149-81A5-FE96D039D0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46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12F9-0C84-AC4F-A57C-817914E32A4E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0BA2-B74A-F149-81A5-FE96D039D0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21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12F9-0C84-AC4F-A57C-817914E32A4E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0BA2-B74A-F149-81A5-FE96D039D0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379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12F9-0C84-AC4F-A57C-817914E32A4E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0BA2-B74A-F149-81A5-FE96D039D0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347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12F9-0C84-AC4F-A57C-817914E32A4E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0BA2-B74A-F149-81A5-FE96D039D0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58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12F9-0C84-AC4F-A57C-817914E32A4E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0BA2-B74A-F149-81A5-FE96D039D0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337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12F9-0C84-AC4F-A57C-817914E32A4E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0BA2-B74A-F149-81A5-FE96D039D0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75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12F9-0C84-AC4F-A57C-817914E32A4E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80BA2-B74A-F149-81A5-FE96D039D0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946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A12F9-0C84-AC4F-A57C-817914E32A4E}" type="datetimeFigureOut">
              <a:rPr lang="it-IT" smtClean="0"/>
              <a:t>20/12/2024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80BA2-B74A-F149-81A5-FE96D039D0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445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Esercitazione 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4609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0"/>
          <a:stretch/>
        </p:blipFill>
        <p:spPr>
          <a:xfrm>
            <a:off x="158801" y="0"/>
            <a:ext cx="10210800" cy="2277049"/>
          </a:xfrm>
        </p:spPr>
      </p:pic>
      <p:sp>
        <p:nvSpPr>
          <p:cNvPr id="5" name="Rettangolo 4"/>
          <p:cNvSpPr/>
          <p:nvPr/>
        </p:nvSpPr>
        <p:spPr>
          <a:xfrm>
            <a:off x="0" y="1760760"/>
            <a:ext cx="114411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it-IT" dirty="0">
                <a:effectLst/>
                <a:latin typeface="Times New Roman" charset="0"/>
              </a:rPr>
            </a:br>
            <a:endParaRPr lang="it-IT" dirty="0">
              <a:effectLst/>
              <a:latin typeface="Times New Roman" charset="0"/>
            </a:endParaRPr>
          </a:p>
          <a:p>
            <a:r>
              <a:rPr lang="it-IT" dirty="0">
                <a:effectLst/>
                <a:latin typeface="Times New Roman" charset="0"/>
              </a:rPr>
              <a:t> Si supponga che su questi dati siano definite le seguenti operazioni: </a:t>
            </a:r>
          </a:p>
          <a:p>
            <a:r>
              <a:rPr lang="it-IT" dirty="0">
                <a:effectLst/>
                <a:latin typeface="Times New Roman" charset="0"/>
              </a:rPr>
              <a:t>1. Inserire uno studente nel database e iscriverlo a un corso </a:t>
            </a:r>
          </a:p>
          <a:p>
            <a:r>
              <a:rPr lang="it-IT" dirty="0">
                <a:effectLst/>
                <a:latin typeface="Times New Roman" charset="0"/>
              </a:rPr>
              <a:t>2. Stampa dei dati di un corso (dato il suo Nome), incluso il numero totale degli iscritti. </a:t>
            </a:r>
          </a:p>
          <a:p>
            <a:r>
              <a:rPr lang="it-IT" dirty="0">
                <a:effectLst/>
                <a:latin typeface="Times New Roman" charset="0"/>
              </a:rPr>
              <a:t>3. Stampa il numero di corsi che hanno lezioni di argomento “Analisi Matematica” </a:t>
            </a:r>
          </a:p>
          <a:p>
            <a:r>
              <a:rPr lang="it-IT" dirty="0">
                <a:effectLst/>
                <a:latin typeface="Times New Roman" charset="0"/>
              </a:rPr>
              <a:t>4. Quanti sono gli studenti di nazionalità Russa iscritti ai Corsi che hanno come sede l’università di Catania. </a:t>
            </a:r>
          </a:p>
          <a:p>
            <a:r>
              <a:rPr lang="it-IT" dirty="0">
                <a:effectLst/>
                <a:latin typeface="Times New Roman" charset="0"/>
              </a:rPr>
              <a:t>5. Calcolare la media del costo dei corsi che hanno come sede l’università di Catania</a:t>
            </a:r>
          </a:p>
          <a:p>
            <a:r>
              <a:rPr lang="it-IT" dirty="0"/>
              <a:t> Si supponga infine che, in fase operativa, i dati di carico per questa applicazione siano quelli riportati nelle seguenti tabelle: </a:t>
            </a:r>
          </a:p>
          <a:p>
            <a:r>
              <a:rPr lang="it-IT" dirty="0">
                <a:effectLst/>
                <a:latin typeface="Times New Roman" charset="0"/>
              </a:rPr>
              <a:t>. 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89" y="4473807"/>
            <a:ext cx="9740900" cy="1689100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0" y="5657671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it-IT">
                <a:effectLst/>
                <a:latin typeface="Times New Roman" charset="0"/>
              </a:rPr>
            </a:br>
            <a:endParaRPr lang="it-IT">
              <a:effectLst/>
              <a:latin typeface="Times New Roman" charset="0"/>
            </a:endParaRPr>
          </a:p>
          <a:p>
            <a:r>
              <a:rPr lang="it-IT" dirty="0">
                <a:effectLst/>
                <a:latin typeface="Times New Roman" charset="0"/>
              </a:rPr>
              <a:t> </a:t>
            </a:r>
            <a:r>
              <a:rPr lang="it-IT" i="1" dirty="0">
                <a:effectLst/>
                <a:latin typeface="Times New Roman" charset="0"/>
              </a:rPr>
              <a:t>Effettuare la fase di </a:t>
            </a:r>
            <a:r>
              <a:rPr lang="it-IT" b="1" i="1" dirty="0">
                <a:effectLst/>
                <a:latin typeface="Times New Roman" charset="0"/>
              </a:rPr>
              <a:t>progettazione logica </a:t>
            </a:r>
            <a:r>
              <a:rPr lang="it-IT" i="1" dirty="0">
                <a:effectLst/>
                <a:latin typeface="Times New Roman" charset="0"/>
              </a:rPr>
              <a:t>sullo schema E-R e riportare lo </a:t>
            </a:r>
            <a:r>
              <a:rPr lang="it-IT" b="1" i="1" dirty="0">
                <a:effectLst/>
                <a:latin typeface="Times New Roman" charset="0"/>
              </a:rPr>
              <a:t>schema relazionale </a:t>
            </a:r>
            <a:r>
              <a:rPr lang="it-IT" i="1" dirty="0">
                <a:effectLst/>
                <a:latin typeface="Times New Roman" charset="0"/>
              </a:rPr>
              <a:t>ottenuto, tenendo conto del fatto esiste una </a:t>
            </a:r>
            <a:r>
              <a:rPr lang="it-IT" b="1" i="1" dirty="0">
                <a:effectLst/>
                <a:latin typeface="Times New Roman" charset="0"/>
              </a:rPr>
              <a:t>ridondanza</a:t>
            </a:r>
            <a:r>
              <a:rPr lang="it-IT" i="1" dirty="0">
                <a:effectLst/>
                <a:latin typeface="Times New Roman" charset="0"/>
              </a:rPr>
              <a:t>: l’attributo </a:t>
            </a:r>
            <a:r>
              <a:rPr lang="it-IT" dirty="0">
                <a:effectLst/>
                <a:latin typeface="Times New Roman" charset="0"/>
              </a:rPr>
              <a:t>“</a:t>
            </a:r>
            <a:r>
              <a:rPr lang="it-IT" dirty="0" err="1">
                <a:effectLst/>
                <a:latin typeface="Times New Roman" charset="0"/>
              </a:rPr>
              <a:t>N_Iscritti</a:t>
            </a:r>
            <a:r>
              <a:rPr lang="it-IT" dirty="0">
                <a:effectLst/>
                <a:latin typeface="Times New Roman" charset="0"/>
              </a:rPr>
              <a:t>” </a:t>
            </a:r>
            <a:r>
              <a:rPr lang="it-IT" i="1" dirty="0">
                <a:effectLst/>
                <a:latin typeface="Times New Roman" charset="0"/>
              </a:rPr>
              <a:t>dell’entità </a:t>
            </a:r>
            <a:r>
              <a:rPr lang="it-IT" dirty="0">
                <a:effectLst/>
                <a:latin typeface="Times New Roman" charset="0"/>
              </a:rPr>
              <a:t>Corso. </a:t>
            </a:r>
          </a:p>
        </p:txBody>
      </p:sp>
    </p:spTree>
    <p:extLst>
      <p:ext uri="{BB962C8B-B14F-4D97-AF65-F5344CB8AC3E}">
        <p14:creationId xmlns:p14="http://schemas.microsoft.com/office/powerpoint/2010/main" val="9652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76998"/>
            <a:ext cx="117310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Valutare se convenga o meno mantenere l’attributo ridondante NumAbitanti tenendo conto del fatto che le cardinalità delle due entità sono 20.000 per Persona e 200 per Comune.  Effettuare quindi la progettazione logica per ottenete le relazioni che formeranno il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5" name="Immagin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7716"/>
            <a:ext cx="10838985" cy="193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8420" y="3589172"/>
            <a:ext cx="1201358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 operazioni da studiare sono le seguenti: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Contare il numero di persone disoccupate residenti nel Comune di Catania, con frequenza </a:t>
            </a:r>
            <a:r>
              <a:rPr kumimoji="0" lang="x-none" altLang="x-none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  <a:r>
              <a:rPr kumimoji="0" lang="x-none" altLang="x-none" sz="18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  <a:r>
              <a:rPr kumimoji="0" lang="x-none" altLang="x-none" sz="1800" b="0" i="1" u="none" strike="noStrike" cap="none" normalizeH="0" baseline="-2147483648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 1/ora. </a:t>
            </a:r>
            <a:endParaRPr kumimoji="0" lang="it-IT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Inserimento della residenza di una persona già memorizzata nel database (dato il nome della Persona e del Comune), con frequenza </a:t>
            </a:r>
            <a:r>
              <a:rPr kumimoji="0" lang="x-none" altLang="x-none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  <a:r>
              <a:rPr kumimoji="0" lang="x-none" altLang="x-none" sz="18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</a:t>
            </a:r>
            <a:r>
              <a:rPr kumimoji="0" lang="x-none" altLang="x-none" sz="1800" b="0" i="1" u="none" strike="noStrike" cap="none" normalizeH="0" baseline="-2147483648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 100/ora. PS presupponete che la data persona non sia parente di nessuno. </a:t>
            </a:r>
            <a:endParaRPr kumimoji="0" lang="it-IT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Lettura del numero di abitanti (dato il nome del Comune), con frequenza </a:t>
            </a:r>
            <a:r>
              <a:rPr kumimoji="0" lang="x-none" altLang="x-none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  <a:r>
              <a:rPr kumimoji="0" lang="x-none" altLang="x-none" sz="18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</a:t>
            </a:r>
            <a:r>
              <a:rPr kumimoji="0" lang="x-none" altLang="x-none" sz="1800" b="0" i="1" u="none" strike="noStrike" cap="none" normalizeH="0" baseline="-2147483648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 10/ora. </a:t>
            </a:r>
            <a:endParaRPr kumimoji="0" lang="it-IT" altLang="x-non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Inserimento del grado di parentela fra due persone, con frequenza </a:t>
            </a:r>
            <a:r>
              <a:rPr kumimoji="0" lang="x-none" altLang="x-none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</a:t>
            </a:r>
            <a:r>
              <a:rPr kumimoji="0" lang="x-none" altLang="x-none" sz="18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</a:t>
            </a:r>
            <a:r>
              <a:rPr kumimoji="0" lang="x-none" altLang="x-none" sz="1800" b="0" i="1" u="none" strike="noStrike" cap="none" normalizeH="0" baseline="-2147483648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x-none" altLang="x-non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= 10/ora.</a:t>
            </a:r>
          </a:p>
        </p:txBody>
      </p:sp>
    </p:spTree>
    <p:extLst>
      <p:ext uri="{BB962C8B-B14F-4D97-AF65-F5344CB8AC3E}">
        <p14:creationId xmlns:p14="http://schemas.microsoft.com/office/powerpoint/2010/main" val="16290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0"/>
            <a:ext cx="12192000" cy="2274849"/>
          </a:xfrm>
        </p:spPr>
        <p:txBody>
          <a:bodyPr>
            <a:normAutofit lnSpcReduction="10000"/>
          </a:bodyPr>
          <a:lstStyle/>
          <a:p>
            <a:r>
              <a:rPr lang="it-IT" dirty="0"/>
              <a:t>Un semplice sistema informativo gestisce la produzione e la distribuzione di energia elettrica, dove le centrali si dividono in centrali di produzione e di distribuzione. Ogni centrale può servire più provincie con la condizione che in una provincia ogni centrale di distribuzione eroghi la corrente prodotta da una e una sola centrale di produzione. </a:t>
            </a:r>
          </a:p>
          <a:p>
            <a:r>
              <a:rPr lang="it-IT" i="1" dirty="0"/>
              <a:t>Dato il seguente schema: 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24" y="2378307"/>
            <a:ext cx="5943600" cy="405130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590478" y="400974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b="1" i="1" dirty="0">
                <a:effectLst/>
                <a:latin typeface="Times New Roman" charset="0"/>
              </a:rPr>
              <a:t>Modificare lo schema </a:t>
            </a:r>
            <a:r>
              <a:rPr lang="it-IT" i="1" dirty="0">
                <a:effectLst/>
                <a:latin typeface="Times New Roman" charset="0"/>
              </a:rPr>
              <a:t>precedente eliminando la ternaria (solo associazione binarie devono essere presenti nello schema finale) e modificare lo schema considerando che ogni provincia può essere suddivisa in </a:t>
            </a:r>
            <a:r>
              <a:rPr lang="it-IT" i="1" dirty="0" err="1">
                <a:effectLst/>
                <a:latin typeface="Times New Roman" charset="0"/>
              </a:rPr>
              <a:t>n</a:t>
            </a:r>
            <a:r>
              <a:rPr lang="it-IT" i="1" dirty="0">
                <a:effectLst/>
                <a:latin typeface="Times New Roman" charset="0"/>
              </a:rPr>
              <a:t> zone e ogni zona </a:t>
            </a:r>
            <a:r>
              <a:rPr lang="it-IT" i="1" dirty="0" err="1">
                <a:effectLst/>
                <a:latin typeface="Times New Roman" charset="0"/>
              </a:rPr>
              <a:t>e’</a:t>
            </a:r>
            <a:r>
              <a:rPr lang="it-IT" i="1" dirty="0">
                <a:effectLst/>
                <a:latin typeface="Times New Roman" charset="0"/>
              </a:rPr>
              <a:t> servita da una sola centrale di produzione e da una sola centrale di distribuzione (la condizione che in una provincia ogni centrale di distribuzione eroghi la corrente prodotta da una e una sola centrale di produzione NON è più valida, rimane tale solo all’interno di ogni zona). </a:t>
            </a:r>
            <a:endParaRPr lang="it-IT" dirty="0"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8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riporti lo schema E/</a:t>
            </a:r>
            <a:r>
              <a:rPr lang="it-IT" dirty="0" err="1"/>
              <a:t>R</a:t>
            </a:r>
            <a:r>
              <a:rPr lang="it-IT" dirty="0"/>
              <a:t> per descrivere il sistema delle prenotazioni di un teatro. Un cliente può prenotare uno o più posti per una data rappresentazione; può anche prenotare posti per più rappresentazioni. Per ciascuna prenotazione fatta (una prenotazione è relativa a un singolo posto) interessa sapere se il biglietto è stato pagato oppure no. </a:t>
            </a:r>
          </a:p>
          <a:p>
            <a:r>
              <a:rPr lang="it-IT" dirty="0"/>
              <a:t>Nello schema E/</a:t>
            </a:r>
            <a:r>
              <a:rPr lang="it-IT" dirty="0" err="1"/>
              <a:t>R</a:t>
            </a:r>
            <a:r>
              <a:rPr lang="it-IT" dirty="0"/>
              <a:t> potete utilizzare al più 3 entità e 2 associazioni. 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710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Data la relazione </a:t>
            </a:r>
            <a:r>
              <a:rPr lang="it-IT" dirty="0" err="1"/>
              <a:t>R</a:t>
            </a:r>
            <a:r>
              <a:rPr lang="it-IT" dirty="0"/>
              <a:t>(A, B, C, D, E) e le dipendenze funzionali A → B, BC → D e DE → A,</a:t>
            </a:r>
          </a:p>
          <a:p>
            <a:pPr lvl="0"/>
            <a:r>
              <a:rPr lang="it-IT" dirty="0"/>
              <a:t>determinare le chiavi di </a:t>
            </a:r>
            <a:r>
              <a:rPr lang="it-IT" dirty="0" err="1"/>
              <a:t>R</a:t>
            </a:r>
            <a:r>
              <a:rPr lang="it-IT" dirty="0"/>
              <a:t>;</a:t>
            </a:r>
          </a:p>
          <a:p>
            <a:pPr lvl="0"/>
            <a:r>
              <a:rPr lang="it-IT" dirty="0"/>
              <a:t>specificare se </a:t>
            </a:r>
            <a:r>
              <a:rPr lang="it-IT" dirty="0" err="1"/>
              <a:t>R</a:t>
            </a:r>
            <a:r>
              <a:rPr lang="it-IT" dirty="0"/>
              <a:t> è in 3NF o in </a:t>
            </a:r>
            <a:r>
              <a:rPr lang="it-IT" dirty="0" err="1"/>
              <a:t>Boyce-Codd</a:t>
            </a:r>
            <a:r>
              <a:rPr lang="it-IT" dirty="0"/>
              <a:t>, motivando la risposta.</a:t>
            </a:r>
          </a:p>
          <a:p>
            <a:r>
              <a:rPr lang="it-IT" dirty="0"/>
              <a:t>Verificare se lo schema R è in BCNF ed eventualmente decomporlo</a:t>
            </a:r>
          </a:p>
        </p:txBody>
      </p:sp>
    </p:spTree>
    <p:extLst>
      <p:ext uri="{BB962C8B-B14F-4D97-AF65-F5344CB8AC3E}">
        <p14:creationId xmlns:p14="http://schemas.microsoft.com/office/powerpoint/2010/main" val="162107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5244" y="0"/>
            <a:ext cx="11866756" cy="6378498"/>
          </a:xfrm>
        </p:spPr>
        <p:txBody>
          <a:bodyPr>
            <a:noAutofit/>
          </a:bodyPr>
          <a:lstStyle/>
          <a:p>
            <a:r>
              <a:rPr lang="it-IT" dirty="0"/>
              <a:t>Dato lo schema di relazione di una discoteca: </a:t>
            </a:r>
            <a:br>
              <a:rPr lang="it-IT" dirty="0"/>
            </a:br>
            <a:r>
              <a:rPr lang="it-IT" dirty="0"/>
              <a:t>DISCOTECA(</a:t>
            </a:r>
            <a:r>
              <a:rPr lang="it-IT" dirty="0" err="1"/>
              <a:t>NomeSala</a:t>
            </a:r>
            <a:r>
              <a:rPr lang="it-IT" dirty="0"/>
              <a:t>, </a:t>
            </a:r>
            <a:r>
              <a:rPr lang="it-IT" dirty="0" err="1"/>
              <a:t>TipoMusica</a:t>
            </a:r>
            <a:r>
              <a:rPr lang="it-IT" dirty="0"/>
              <a:t>, </a:t>
            </a:r>
            <a:r>
              <a:rPr lang="it-IT" dirty="0" err="1"/>
              <a:t>CapacitàSala</a:t>
            </a:r>
            <a:r>
              <a:rPr lang="it-IT" dirty="0"/>
              <a:t>, </a:t>
            </a:r>
            <a:r>
              <a:rPr lang="it-IT" dirty="0" err="1"/>
              <a:t>CodDJ</a:t>
            </a:r>
            <a:r>
              <a:rPr lang="it-IT" dirty="0"/>
              <a:t>, </a:t>
            </a:r>
            <a:r>
              <a:rPr lang="it-IT" dirty="0" err="1"/>
              <a:t>NomeDJ</a:t>
            </a:r>
            <a:r>
              <a:rPr lang="it-IT" dirty="0"/>
              <a:t>, </a:t>
            </a:r>
            <a:r>
              <a:rPr lang="it-IT" dirty="0" err="1"/>
              <a:t>SpecialitàDJ</a:t>
            </a:r>
            <a:r>
              <a:rPr lang="it-IT" dirty="0"/>
              <a:t>, Serata, </a:t>
            </a:r>
            <a:r>
              <a:rPr lang="it-IT" dirty="0" err="1"/>
              <a:t>FasciaOraria</a:t>
            </a:r>
            <a:r>
              <a:rPr lang="it-IT" dirty="0"/>
              <a:t>, </a:t>
            </a:r>
            <a:r>
              <a:rPr lang="it-IT" dirty="0" err="1"/>
              <a:t>DataInizioStagione</a:t>
            </a:r>
            <a:r>
              <a:rPr lang="it-IT" dirty="0"/>
              <a:t>, </a:t>
            </a:r>
            <a:r>
              <a:rPr lang="it-IT" dirty="0" err="1"/>
              <a:t>DataFineStagione</a:t>
            </a:r>
            <a:r>
              <a:rPr lang="it-IT" dirty="0"/>
              <a:t>) </a:t>
            </a:r>
          </a:p>
          <a:p>
            <a:r>
              <a:rPr lang="it-IT" dirty="0"/>
              <a:t>Sapendo che: 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2000" dirty="0"/>
              <a:t>La discoteca deve stampare i programmi della stagione che hanno validità solo in un certo periodo (es. Apertura Estiva 2014: 1 maggio 2014 – 30 settembre 2014) 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2800" dirty="0"/>
              <a:t>La discoteca è composta da diverse sale, ognuna dedicata a un solo tipo di musica in una certa serata (il mercoledì rock in sala blu e </a:t>
            </a:r>
            <a:r>
              <a:rPr lang="it-IT" sz="2800" dirty="0" err="1"/>
              <a:t>house</a:t>
            </a:r>
            <a:r>
              <a:rPr lang="it-IT" sz="2800" dirty="0"/>
              <a:t> in sala rossa, il sabato…) 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2800" dirty="0"/>
              <a:t>Per ogni serata di apertura settimanale vengono indicati nel volantino il tipo di musica e i DJ di ogni sala 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2800" dirty="0"/>
              <a:t>In una serata, in ogni sala si alternano più DJ nelle diverse fasce orarie. </a:t>
            </a:r>
          </a:p>
          <a:p>
            <a:r>
              <a:rPr lang="it-IT" i="1" dirty="0"/>
              <a:t>Evidenziare la </a:t>
            </a:r>
            <a:r>
              <a:rPr lang="it-IT" b="1" i="1" dirty="0"/>
              <a:t>chiave </a:t>
            </a:r>
            <a:r>
              <a:rPr lang="it-IT" i="1" dirty="0"/>
              <a:t>della relazione, elencare tutte le </a:t>
            </a:r>
            <a:r>
              <a:rPr lang="it-IT" b="1" i="1" dirty="0"/>
              <a:t>dipendenze funzionali </a:t>
            </a:r>
            <a:r>
              <a:rPr lang="it-IT" i="1" dirty="0"/>
              <a:t>non banali presenti nello schema, </a:t>
            </a:r>
            <a:r>
              <a:rPr lang="it-IT" b="1" i="1" dirty="0"/>
              <a:t>decomporre lo schema in 3NF</a:t>
            </a:r>
            <a:r>
              <a:rPr lang="it-IT" dirty="0"/>
              <a:t>. 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560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749961-03CF-4C72-94F7-A8FED262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55" y="331839"/>
            <a:ext cx="11169445" cy="58451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Dato il seguente schema relazionale che memorizza il sistema informativo di una scuola che registra informazioni relative agli iscritti, ai docenti, alle classi e ai programmi insegnati in ciascuna classe: </a:t>
            </a:r>
          </a:p>
          <a:p>
            <a:pPr marL="0" indent="0">
              <a:buNone/>
            </a:pPr>
            <a:r>
              <a:rPr lang="it-IT" b="1" dirty="0"/>
              <a:t>SCUOLA</a:t>
            </a:r>
            <a:r>
              <a:rPr lang="it-IT" dirty="0"/>
              <a:t>(Classe, </a:t>
            </a:r>
            <a:r>
              <a:rPr lang="it-IT" dirty="0" err="1"/>
              <a:t>CFDocente</a:t>
            </a:r>
            <a:r>
              <a:rPr lang="it-IT" dirty="0"/>
              <a:t>, </a:t>
            </a:r>
            <a:r>
              <a:rPr lang="it-IT" dirty="0" err="1"/>
              <a:t>NomeDocente</a:t>
            </a:r>
            <a:r>
              <a:rPr lang="it-IT" dirty="0"/>
              <a:t>, </a:t>
            </a:r>
            <a:r>
              <a:rPr lang="it-IT" dirty="0" err="1"/>
              <a:t>NomeMateria</a:t>
            </a:r>
            <a:r>
              <a:rPr lang="it-IT" dirty="0"/>
              <a:t>, </a:t>
            </a:r>
            <a:r>
              <a:rPr lang="it-IT" dirty="0" err="1"/>
              <a:t>CFStudente</a:t>
            </a:r>
            <a:r>
              <a:rPr lang="it-IT" dirty="0"/>
              <a:t>, </a:t>
            </a:r>
            <a:r>
              <a:rPr lang="it-IT" dirty="0" err="1"/>
              <a:t>NomeStudente</a:t>
            </a:r>
            <a:r>
              <a:rPr lang="it-IT" dirty="0"/>
              <a:t>) </a:t>
            </a:r>
          </a:p>
          <a:p>
            <a:pPr marL="0" indent="0">
              <a:buNone/>
            </a:pPr>
            <a:r>
              <a:rPr lang="it-IT" dirty="0"/>
              <a:t>E sapendo che: </a:t>
            </a:r>
          </a:p>
          <a:p>
            <a:r>
              <a:rPr lang="it-IT" dirty="0"/>
              <a:t>Il programma di una classe è costituito dall’elenco delle materie insegnate </a:t>
            </a:r>
          </a:p>
          <a:p>
            <a:r>
              <a:rPr lang="it-IT" dirty="0"/>
              <a:t>Sono registrati gli studenti suddivisi in classi (non esiste storico, dunque per ogni studente si memorizza solo la classe che sta attualmente frequentando) </a:t>
            </a:r>
          </a:p>
          <a:p>
            <a:r>
              <a:rPr lang="it-IT" dirty="0"/>
              <a:t>Ciascuna materia in ogni classe viene insegnata da un solo docente </a:t>
            </a:r>
          </a:p>
          <a:p>
            <a:r>
              <a:rPr lang="it-IT" dirty="0"/>
              <a:t>Non viene registrato l’orario delle lezioni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i="1" dirty="0"/>
              <a:t>Qual è la chiave della relazione SCUOLA? Motivando la risposta mediante le dipendenze funzionali.  </a:t>
            </a:r>
            <a:r>
              <a:rPr lang="it-IT" b="1" i="1" dirty="0"/>
              <a:t>Decomporre </a:t>
            </a:r>
            <a:r>
              <a:rPr lang="it-IT" i="1" dirty="0"/>
              <a:t>lo schema in terza forma normale.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514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8AAE-B95A-4142-AB5A-419D8867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96E11F-AD24-4090-861D-F230D8705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Si consideri il seguente schema relativo a dei terreni di una provincia: </a:t>
            </a:r>
          </a:p>
          <a:p>
            <a:pPr marL="0" indent="0">
              <a:buNone/>
            </a:pPr>
            <a:r>
              <a:rPr lang="it-IT" dirty="0"/>
              <a:t>Terreni(</a:t>
            </a:r>
            <a:r>
              <a:rPr lang="it-IT" dirty="0" err="1"/>
              <a:t>IdTerreno</a:t>
            </a:r>
            <a:r>
              <a:rPr lang="it-IT" dirty="0"/>
              <a:t>, Comune, </a:t>
            </a:r>
            <a:r>
              <a:rPr lang="it-IT" dirty="0" err="1"/>
              <a:t>NumTerreno</a:t>
            </a:r>
            <a:r>
              <a:rPr lang="it-IT" dirty="0"/>
              <a:t>, Dimensione, </a:t>
            </a:r>
            <a:r>
              <a:rPr lang="it-IT" dirty="0" err="1"/>
              <a:t>PrezzoTotale</a:t>
            </a:r>
            <a:r>
              <a:rPr lang="it-IT" dirty="0"/>
              <a:t>, Proprietario) </a:t>
            </a:r>
          </a:p>
          <a:p>
            <a:pPr marL="0" indent="0">
              <a:buNone/>
            </a:pPr>
            <a:r>
              <a:rPr lang="it-IT" dirty="0"/>
              <a:t>con le seguenti assunzioni: </a:t>
            </a:r>
          </a:p>
          <a:p>
            <a:r>
              <a:rPr lang="it-IT" dirty="0"/>
              <a:t>l’attributo </a:t>
            </a:r>
            <a:r>
              <a:rPr lang="it-IT" dirty="0" err="1"/>
              <a:t>IdTerreno</a:t>
            </a:r>
            <a:r>
              <a:rPr lang="it-IT" dirty="0"/>
              <a:t> identifica un terreno nell’intero database </a:t>
            </a:r>
          </a:p>
          <a:p>
            <a:r>
              <a:rPr lang="it-IT" dirty="0"/>
              <a:t>l’attributo </a:t>
            </a:r>
            <a:r>
              <a:rPr lang="it-IT" dirty="0" err="1"/>
              <a:t>NumTerreno</a:t>
            </a:r>
            <a:r>
              <a:rPr lang="it-IT" dirty="0"/>
              <a:t> è un numero progressivo assegnato al terreno da ciascun comune della provincia indipendentemente (quindi può ripetersi in comuni diversi) </a:t>
            </a:r>
          </a:p>
          <a:p>
            <a:r>
              <a:rPr lang="it-IT" dirty="0"/>
              <a:t>l’attributo Dimensione rappresenta i metri quadri del terreno </a:t>
            </a:r>
          </a:p>
          <a:p>
            <a:r>
              <a:rPr lang="it-IT" dirty="0"/>
              <a:t>un terreno può avere più proprietari, ma una persona può possedere al massimo un terreno </a:t>
            </a:r>
          </a:p>
          <a:p>
            <a:pPr marL="0" indent="0">
              <a:buNone/>
            </a:pPr>
            <a:r>
              <a:rPr lang="it-IT" dirty="0"/>
              <a:t>Scrivere le dipendenze funzionali e identificare le chiavi. </a:t>
            </a:r>
          </a:p>
        </p:txBody>
      </p:sp>
    </p:spTree>
    <p:extLst>
      <p:ext uri="{BB962C8B-B14F-4D97-AF65-F5344CB8AC3E}">
        <p14:creationId xmlns:p14="http://schemas.microsoft.com/office/powerpoint/2010/main" val="1378353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1235</Words>
  <Application>Microsoft Office PowerPoint</Application>
  <PresentationFormat>Widescreen</PresentationFormat>
  <Paragraphs>87</Paragraphs>
  <Slides>9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di Office</vt:lpstr>
      <vt:lpstr>Esercitazione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Alfredo Pulvirenti</dc:creator>
  <cp:lastModifiedBy>Alfredo Pulvirenti</cp:lastModifiedBy>
  <cp:revision>15</cp:revision>
  <dcterms:created xsi:type="dcterms:W3CDTF">2017-01-15T20:59:52Z</dcterms:created>
  <dcterms:modified xsi:type="dcterms:W3CDTF">2024-12-20T10:08:44Z</dcterms:modified>
</cp:coreProperties>
</file>