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9" r:id="rId2"/>
    <p:sldId id="377" r:id="rId3"/>
    <p:sldId id="375" r:id="rId4"/>
    <p:sldId id="350" r:id="rId5"/>
    <p:sldId id="351" r:id="rId6"/>
    <p:sldId id="352" r:id="rId7"/>
    <p:sldId id="353" r:id="rId8"/>
    <p:sldId id="378" r:id="rId9"/>
    <p:sldId id="357" r:id="rId10"/>
    <p:sldId id="363" r:id="rId11"/>
    <p:sldId id="380" r:id="rId12"/>
    <p:sldId id="379" r:id="rId13"/>
    <p:sldId id="359" r:id="rId14"/>
    <p:sldId id="367" r:id="rId15"/>
    <p:sldId id="356" r:id="rId16"/>
    <p:sldId id="382" r:id="rId17"/>
    <p:sldId id="364" r:id="rId18"/>
    <p:sldId id="365" r:id="rId19"/>
    <p:sldId id="383" r:id="rId20"/>
    <p:sldId id="384" r:id="rId21"/>
    <p:sldId id="366" r:id="rId22"/>
    <p:sldId id="368" r:id="rId23"/>
    <p:sldId id="369" r:id="rId24"/>
    <p:sldId id="355" r:id="rId25"/>
    <p:sldId id="360" r:id="rId26"/>
    <p:sldId id="354" r:id="rId27"/>
    <p:sldId id="385" r:id="rId28"/>
    <p:sldId id="386" r:id="rId29"/>
    <p:sldId id="381" r:id="rId3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F00DB"/>
    <a:srgbClr val="EEF3F9"/>
    <a:srgbClr val="E9A3EC"/>
    <a:srgbClr val="E7E7E7"/>
    <a:srgbClr val="F2F2F2"/>
    <a:srgbClr val="D9D9D9"/>
    <a:srgbClr val="795E26"/>
    <a:srgbClr val="F6F8F9"/>
    <a:srgbClr val="D5E2C5"/>
    <a:srgbClr val="F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5"/>
    <p:restoredTop sz="94674"/>
  </p:normalViewPr>
  <p:slideViewPr>
    <p:cSldViewPr snapToGrid="0">
      <p:cViewPr varScale="1">
        <p:scale>
          <a:sx n="175" d="100"/>
          <a:sy n="175" d="100"/>
        </p:scale>
        <p:origin x="3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26/10/24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26/10/24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26/10/24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B53-8750-F24B-8BA7-FFA1DFC1BBBC}" type="datetime1">
              <a:rPr lang="it-IT"/>
              <a:t>26/10/24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basic-syntax.phpmode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language.oop5.php" TargetMode="External"/><Relationship Id="rId13" Type="http://schemas.openxmlformats.org/officeDocument/2006/relationships/hyperlink" Target="https://web.archive.org/web/20230414014022mp_/https:/www3.ntu.edu.sg/home/ehchua/programming/webprogramming/AMP_Setup.html" TargetMode="External"/><Relationship Id="rId18" Type="http://schemas.openxmlformats.org/officeDocument/2006/relationships/hyperlink" Target="https://web.archive.org/web/20230408182126mp_/https:/www3.ntu.edu.sg/home/ehchua/programming/webprogramming/php4_testing.html" TargetMode="External"/><Relationship Id="rId3" Type="http://schemas.openxmlformats.org/officeDocument/2006/relationships/hyperlink" Target="https://www.w3schools.com/php/php_oop_what_is.asp" TargetMode="External"/><Relationship Id="rId21" Type="http://schemas.openxmlformats.org/officeDocument/2006/relationships/hyperlink" Target="https://laracasts.com/series/php-for-beginners-2023-edition" TargetMode="External"/><Relationship Id="rId7" Type="http://schemas.openxmlformats.org/officeDocument/2006/relationships/hyperlink" Target="https://www.php.net/manual/it/" TargetMode="External"/><Relationship Id="rId12" Type="http://schemas.openxmlformats.org/officeDocument/2006/relationships/hyperlink" Target="https://web.archive.org/web/20230408174804mp_/https:/www3.ntu.edu.sg/home/ehchua/programming/index.html#php" TargetMode="External"/><Relationship Id="rId17" Type="http://schemas.openxmlformats.org/officeDocument/2006/relationships/hyperlink" Target="https://web.archive.org/web/20230408182037mp_/https:/www3.ntu.edu.sg/home/ehchua/programming/webprogramming/php3_misc.html" TargetMode="External"/><Relationship Id="rId2" Type="http://schemas.openxmlformats.org/officeDocument/2006/relationships/hyperlink" Target="https://www.w3schools.com/php" TargetMode="External"/><Relationship Id="rId16" Type="http://schemas.openxmlformats.org/officeDocument/2006/relationships/hyperlink" Target="https://web.archive.org/web/20230408182037mp_/https:/www3.ntu.edu.sg/home/ehchua/programming/webprogramming/php5_OOP.html" TargetMode="External"/><Relationship Id="rId20" Type="http://schemas.openxmlformats.org/officeDocument/2006/relationships/hyperlink" Target="https://www.youtube.com/playlist?list=PL101314D97395566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" TargetMode="External"/><Relationship Id="rId11" Type="http://schemas.openxmlformats.org/officeDocument/2006/relationships/hyperlink" Target="https://www.tutorialspoint.com/php/index.htm" TargetMode="External"/><Relationship Id="rId5" Type="http://schemas.openxmlformats.org/officeDocument/2006/relationships/hyperlink" Target="https://www.phptutorial.net/" TargetMode="External"/><Relationship Id="rId15" Type="http://schemas.openxmlformats.org/officeDocument/2006/relationships/hyperlink" Target="https://web.archive.org/web/20230414014022mp_/https:/www3.ntu.edu.sg/home/ehchua/programming/webprogramming/php2_webapps.html" TargetMode="External"/><Relationship Id="rId10" Type="http://schemas.openxmlformats.org/officeDocument/2006/relationships/hyperlink" Target="https://www.tutorialspoint.com/php/php_object_oriented.htm" TargetMode="External"/><Relationship Id="rId19" Type="http://schemas.openxmlformats.org/officeDocument/2006/relationships/hyperlink" Target="https://www.html.it/guide/guida-php-di-base/" TargetMode="External"/><Relationship Id="rId4" Type="http://schemas.openxmlformats.org/officeDocument/2006/relationships/hyperlink" Target="https://developer.hyvor.com/tutorials/php" TargetMode="External"/><Relationship Id="rId9" Type="http://schemas.openxmlformats.org/officeDocument/2006/relationships/hyperlink" Target="https://www.tutorialspoint.com/php" TargetMode="External"/><Relationship Id="rId14" Type="http://schemas.openxmlformats.org/officeDocument/2006/relationships/hyperlink" Target="https://www3.ntu.edu.sg/home/ehchua/programming/webprogramming/php1_basic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4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declarations.php#language.types.declarations.mixed" TargetMode="External"/><Relationship Id="rId2" Type="http://schemas.openxmlformats.org/officeDocument/2006/relationships/hyperlink" Target="https://www.php.net/manua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types.float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float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25B69-8E39-794E-A1AB-360027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72" y="56907"/>
            <a:ext cx="8579942" cy="787155"/>
          </a:xfrm>
        </p:spPr>
        <p:txBody>
          <a:bodyPr>
            <a:noAutofit/>
          </a:bodyPr>
          <a:lstStyle/>
          <a:p>
            <a:r>
              <a:rPr lang="it-IT" sz="5400" b="0" dirty="0"/>
              <a:t>PHP - il linguaggio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470D5-DF6D-1D4B-853A-5D8B87AF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5559911"/>
            <a:ext cx="8585285" cy="910464"/>
          </a:xfrm>
        </p:spPr>
        <p:txBody>
          <a:bodyPr>
            <a:normAutofit/>
          </a:bodyPr>
          <a:lstStyle/>
          <a:p>
            <a:pPr marL="757238" indent="-757238">
              <a:buNone/>
            </a:pPr>
            <a:r>
              <a:rPr lang="it-IT" sz="2400" dirty="0"/>
              <a:t>NB:	slide e paragrafi con sfondo </a:t>
            </a:r>
            <a:r>
              <a:rPr lang="it-IT" sz="2400" dirty="0">
                <a:highlight>
                  <a:srgbClr val="EDF2F9"/>
                </a:highlight>
              </a:rPr>
              <a:t>colorato così</a:t>
            </a:r>
            <a:r>
              <a:rPr lang="it-IT" sz="2400" dirty="0"/>
              <a:t> possono essere saltate ai fini della preparazione per l'esame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7E238-4933-ED4E-8C99-020FEE2B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68FF-0373-F645-A6F7-24226084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-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1488D-5D0D-E940-8DCB-9AC639C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1F1B0C6-002A-F74A-BABA-8DD2E9CF9BC0}"/>
              </a:ext>
            </a:extLst>
          </p:cNvPr>
          <p:cNvSpPr txBox="1">
            <a:spLocks/>
          </p:cNvSpPr>
          <p:nvPr/>
        </p:nvSpPr>
        <p:spPr>
          <a:xfrm>
            <a:off x="354157" y="1056718"/>
            <a:ext cx="8585285" cy="4562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Principali argomenti:</a:t>
            </a:r>
          </a:p>
          <a:p>
            <a:r>
              <a:rPr lang="it-IT" sz="2400" dirty="0"/>
              <a:t>Sintassi e semantica dei costrutti e dei dati di base</a:t>
            </a:r>
          </a:p>
          <a:p>
            <a:r>
              <a:rPr lang="it-IT" sz="2400" dirty="0"/>
              <a:t>Gestione dei </a:t>
            </a:r>
            <a:r>
              <a:rPr lang="it-IT" sz="2400" dirty="0" err="1"/>
              <a:t>form</a:t>
            </a:r>
            <a:r>
              <a:rPr lang="it-IT" sz="2400" dirty="0"/>
              <a:t> Web</a:t>
            </a:r>
          </a:p>
          <a:p>
            <a:r>
              <a:rPr lang="it-IT" sz="2400" dirty="0"/>
              <a:t>Gestione dei file</a:t>
            </a:r>
          </a:p>
          <a:p>
            <a:r>
              <a:rPr lang="it-IT" sz="2400" dirty="0"/>
              <a:t>Cookies e sessioni HTTP</a:t>
            </a:r>
          </a:p>
          <a:p>
            <a:r>
              <a:rPr lang="it-IT" sz="2400" dirty="0"/>
              <a:t>Altre funzionalità e librerie</a:t>
            </a:r>
          </a:p>
          <a:p>
            <a:r>
              <a:rPr lang="it-IT" sz="2400" dirty="0"/>
              <a:t>Oggetti</a:t>
            </a:r>
          </a:p>
          <a:p>
            <a:r>
              <a:rPr lang="it-IT" sz="2400" dirty="0"/>
              <a:t>Interazione con database</a:t>
            </a:r>
          </a:p>
          <a:p>
            <a:pPr marL="0" indent="0">
              <a:buNone/>
            </a:pPr>
            <a:r>
              <a:rPr lang="it-IT" sz="2400" dirty="0"/>
              <a:t>Per fonti e trattazione, v. prossime slide</a:t>
            </a:r>
          </a:p>
          <a:p>
            <a:pPr marL="0" indent="0">
              <a:buNone/>
            </a:pPr>
            <a:r>
              <a:rPr lang="it-IT" sz="2400" dirty="0"/>
              <a:t>Il codice di esempio in queste slide è su Teams in </a:t>
            </a:r>
            <a:r>
              <a:rPr lang="it-IT" sz="2400" i="1" dirty="0" err="1"/>
              <a:t>php_examples.zip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Precisione numerica: </a:t>
            </a:r>
            <a:r>
              <a:rPr lang="it-IT" i="1" dirty="0"/>
              <a:t>float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FDDE285-AF0C-D30F-636E-E2D702FB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3" y="789659"/>
            <a:ext cx="2843301" cy="550141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L’esempio precedente illustra la perdita di precisione che si verifica quando le cifre significative desiderate sono più di 15.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Sulla stessa linea, si vede qui a destra una variante che somma ripetutamente </a:t>
            </a:r>
            <a:r>
              <a:rPr lang="it-IT" sz="2200" dirty="0">
                <a:latin typeface="Ubuntu Mono" panose="020B0509030602030204" pitchFamily="49" charset="0"/>
                <a:cs typeface="Arial Narrow" panose="020B0604020202020204" pitchFamily="34" charset="0"/>
              </a:rPr>
              <a:t>1</a:t>
            </a:r>
            <a:r>
              <a:rPr lang="it-IT" sz="2200" dirty="0">
                <a:cs typeface="Arial Narrow" panose="020B0604020202020204" pitchFamily="34" charset="0"/>
              </a:rPr>
              <a:t> alla mantissa, (un </a:t>
            </a:r>
            <a:r>
              <a:rPr lang="it-IT" sz="2200" i="1" dirty="0">
                <a:cs typeface="Arial Narrow" panose="020B0604020202020204" pitchFamily="34" charset="0"/>
              </a:rPr>
              <a:t>int</a:t>
            </a:r>
            <a:r>
              <a:rPr lang="it-IT" sz="2200" dirty="0">
                <a:cs typeface="Arial Narrow" panose="020B0604020202020204" pitchFamily="34" charset="0"/>
              </a:rPr>
              <a:t>), che poi viene moltiplicata per il </a:t>
            </a:r>
            <a:r>
              <a:rPr lang="it-IT" sz="2200" i="1" dirty="0">
                <a:cs typeface="Arial Narrow" panose="020B0604020202020204" pitchFamily="34" charset="0"/>
              </a:rPr>
              <a:t>float</a:t>
            </a:r>
            <a:r>
              <a:rPr lang="it-IT" sz="2200" dirty="0">
                <a:cs typeface="Arial Narrow" panose="020B0604020202020204" pitchFamily="34" charset="0"/>
              </a:rPr>
              <a:t> </a:t>
            </a:r>
            <a:r>
              <a:rPr lang="it-IT" sz="2200" dirty="0">
                <a:latin typeface="Ubuntu Mono" panose="020B0509030602030204" pitchFamily="49" charset="0"/>
                <a:cs typeface="Arial Narrow" panose="020B0604020202020204" pitchFamily="34" charset="0"/>
              </a:rPr>
              <a:t>1E-17</a:t>
            </a:r>
            <a:endParaRPr lang="it-IT" sz="2200" dirty="0">
              <a:cs typeface="Arial Narrow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Anche in questo caso, come si vede, si hanno </a:t>
            </a:r>
            <a:r>
              <a:rPr lang="it-IT" sz="2200" dirty="0">
                <a:highlight>
                  <a:srgbClr val="FFFF00"/>
                </a:highlight>
                <a:cs typeface="Arial Narrow" panose="020B0604020202020204" pitchFamily="34" charset="0"/>
              </a:rPr>
              <a:t>perdite </a:t>
            </a:r>
            <a:r>
              <a:rPr lang="it-IT" sz="2200" dirty="0">
                <a:cs typeface="Arial Narrow" panose="020B0604020202020204" pitchFamily="34" charset="0"/>
              </a:rPr>
              <a:t> di precisione</a:t>
            </a:r>
          </a:p>
        </p:txBody>
      </p:sp>
      <p:sp>
        <p:nvSpPr>
          <p:cNvPr id="19" name="Rettangolo 12">
            <a:extLst>
              <a:ext uri="{FF2B5EF4-FFF2-40B4-BE49-F238E27FC236}">
                <a16:creationId xmlns:a16="http://schemas.microsoft.com/office/drawing/2014/main" id="{3CCE4DFC-0423-9FB5-B9E6-07FCD249F249}"/>
              </a:ext>
            </a:extLst>
          </p:cNvPr>
          <p:cNvSpPr/>
          <p:nvPr/>
        </p:nvSpPr>
        <p:spPr>
          <a:xfrm>
            <a:off x="2987243" y="915204"/>
            <a:ext cx="6026636" cy="53674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08000" tIns="72000" rIns="36000" bIns="7200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$m = 12345678901234567;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mantissa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$m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3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13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cifre, precisione </a:t>
            </a:r>
            <a:r>
              <a:rPr lang="it-IT" sz="13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solo </a:t>
            </a:r>
            <a:r>
              <a:rPr lang="it-IT" sz="13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questo, sommare ripetutamente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alla mantissa, non ha l'effetto "teorico» che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si aspetterebbe, come illustrato dal codice qui sotto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for ($n=0;$n&lt;94;$n++) {echo "$n: "; var_dump($m*1E-17); $m++;}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0: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567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1: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568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2: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0.12345678901234569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3: float(0.1234567890123457)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0.12345678901234570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4: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571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5: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6: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0.12345678901234573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7: float(0.12345678901234575)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574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 8: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575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 9: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576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10: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0.12345678901234577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11: float(0.12345678901234579)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578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12: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579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13: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0.12345678901234580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14: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581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15: float(0.12345678901234583)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582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16: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583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17: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0.12345678901234584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18: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585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19: float(0.12345678901234587)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586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...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93: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660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10DDE-28D1-D0B3-7EA9-726A76C95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44B9E-8E6E-0A15-4B0F-BB76C969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40784"/>
            <a:ext cx="8579942" cy="799930"/>
          </a:xfrm>
        </p:spPr>
        <p:txBody>
          <a:bodyPr/>
          <a:lstStyle/>
          <a:p>
            <a:r>
              <a:rPr lang="it-IT" dirty="0"/>
              <a:t>NaN e INF</a:t>
            </a:r>
            <a:endParaRPr lang="it-IT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4DA3C-DF68-9C85-3ED1-4E14E64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A6B74-393A-D2B8-5312-6B93D43A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D5D70-DAC8-3E2C-E1D5-4B422DAB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4C386-9DA4-B11B-1D77-50944570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043468"/>
            <a:ext cx="8585285" cy="1801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Lo standard IEEE 754 consente di rappresentare i valori </a:t>
            </a:r>
            <a:r>
              <a:rPr lang="it-IT" sz="2400" i="1"/>
              <a:t>float</a:t>
            </a:r>
            <a:r>
              <a:rPr lang="it-IT" sz="2400"/>
              <a:t>:</a:t>
            </a:r>
          </a:p>
          <a:p>
            <a:r>
              <a:rPr lang="it-IT" sz="2400" b="1"/>
              <a:t>NaN</a:t>
            </a:r>
            <a:r>
              <a:rPr lang="it-IT" sz="2400"/>
              <a:t> (Not a Number): risultato di calcoli erronei</a:t>
            </a:r>
          </a:p>
          <a:p>
            <a:r>
              <a:rPr lang="it-IT" sz="2400" b="1"/>
              <a:t>Inf</a:t>
            </a:r>
            <a:r>
              <a:rPr lang="it-IT" sz="2400"/>
              <a:t> e </a:t>
            </a:r>
            <a:r>
              <a:rPr lang="it-IT" sz="2400" b="1"/>
              <a:t>–Inf</a:t>
            </a:r>
            <a:r>
              <a:rPr lang="it-IT" sz="2400"/>
              <a:t>: infinito e infinito negativo</a:t>
            </a:r>
          </a:p>
          <a:p>
            <a:pPr marL="0" indent="0">
              <a:buNone/>
            </a:pPr>
            <a:r>
              <a:rPr lang="it-IT" sz="2400"/>
              <a:t>PHP ha delle costanti </a:t>
            </a:r>
            <a:r>
              <a:rPr lang="it-IT" sz="2400" i="1"/>
              <a:t>float</a:t>
            </a:r>
            <a:r>
              <a:rPr lang="it-IT" sz="2400"/>
              <a:t> </a:t>
            </a:r>
            <a:r>
              <a:rPr lang="it-IT" sz="2200">
                <a:highlight>
                  <a:srgbClr val="BFBFBF"/>
                </a:highlight>
                <a:latin typeface="Ubuntu Mono" panose="020B0509030602030204" pitchFamily="49" charset="0"/>
              </a:rPr>
              <a:t>NAN</a:t>
            </a:r>
            <a:r>
              <a:rPr lang="it-IT" sz="2400"/>
              <a:t> e </a:t>
            </a:r>
            <a:r>
              <a:rPr lang="it-IT" sz="2200">
                <a:highlight>
                  <a:srgbClr val="BFBFBF"/>
                </a:highlight>
                <a:latin typeface="Ubuntu Mono" panose="020B0509030602030204" pitchFamily="49" charset="0"/>
              </a:rPr>
              <a:t>INF</a:t>
            </a:r>
            <a:r>
              <a:rPr lang="it-IT" sz="2400"/>
              <a:t> corrispondenti a questi valori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6C24E2-F32F-5AE8-FEBF-D88A24ECAC94}"/>
              </a:ext>
            </a:extLst>
          </p:cNvPr>
          <p:cNvSpPr/>
          <p:nvPr/>
        </p:nvSpPr>
        <p:spPr>
          <a:xfrm>
            <a:off x="502673" y="2826529"/>
            <a:ext cx="8355095" cy="730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 </a:t>
            </a:r>
            <a:r>
              <a:rPr lang="it-IT" sz="1500" noProof="1">
                <a:latin typeface="Ubuntu Mono" panose="020B0509030602030204" pitchFamily="49" charset="0"/>
              </a:rPr>
              <a:t>$x = sqrt(-9.0);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 </a:t>
            </a:r>
            <a:r>
              <a:rPr lang="it-IT" sz="1500" noProof="1">
                <a:latin typeface="Ubuntu Mono" panose="020B0509030602030204" pitchFamily="49" charset="0"/>
              </a:rPr>
              <a:t>var_dump($x);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float(NAN)</a:t>
            </a:r>
          </a:p>
        </p:txBody>
      </p:sp>
      <p:sp>
        <p:nvSpPr>
          <p:cNvPr id="3" name="Rettangolo 6">
            <a:extLst>
              <a:ext uri="{FF2B5EF4-FFF2-40B4-BE49-F238E27FC236}">
                <a16:creationId xmlns:a16="http://schemas.microsoft.com/office/drawing/2014/main" id="{F5BF4CDC-2D51-859B-4543-EC2CAC45E317}"/>
              </a:ext>
            </a:extLst>
          </p:cNvPr>
          <p:cNvSpPr/>
          <p:nvPr/>
        </p:nvSpPr>
        <p:spPr>
          <a:xfrm>
            <a:off x="502672" y="5456501"/>
            <a:ext cx="8355095" cy="730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 </a:t>
            </a:r>
            <a:r>
              <a:rPr lang="it-IT" sz="1500" noProof="1">
                <a:latin typeface="Ubuntu Mono" panose="020B0509030602030204" pitchFamily="49" charset="0"/>
              </a:rPr>
              <a:t>$y = 1.0/0.0;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 </a:t>
            </a:r>
            <a:r>
              <a:rPr lang="it-IT" sz="1500" noProof="1">
                <a:latin typeface="Ubuntu Mono" panose="020B0509030602030204" pitchFamily="49" charset="0"/>
              </a:rPr>
              <a:t>var_dump($y);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float(INF)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21E1D71-E251-798A-5967-A9604FDDE9CC}"/>
              </a:ext>
            </a:extLst>
          </p:cNvPr>
          <p:cNvSpPr txBox="1">
            <a:spLocks/>
          </p:cNvSpPr>
          <p:nvPr/>
        </p:nvSpPr>
        <p:spPr>
          <a:xfrm>
            <a:off x="354157" y="4707897"/>
            <a:ext cx="8585285" cy="814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200" spc="-20"/>
              <a:t>NB: il prossimo </a:t>
            </a:r>
            <a:r>
              <a:rPr lang="it-IT" sz="2000" spc="-20">
                <a:highlight>
                  <a:srgbClr val="BFBFBF"/>
                </a:highlight>
                <a:latin typeface="Ubuntu Mono" panose="020B0509030602030204" pitchFamily="49" charset="0"/>
              </a:rPr>
              <a:t>INF</a:t>
            </a:r>
            <a:r>
              <a:rPr lang="it-IT" sz="2200" spc="-20"/>
              <a:t> si ottiene con engine diversi dallo standard, Zend Engine &gt; 4.2.x, che causa invece l’eccezione a runtime </a:t>
            </a:r>
            <a:r>
              <a:rPr lang="it-IT" sz="2200" i="1" spc="-20"/>
              <a:t>DivisionByZeroError</a:t>
            </a:r>
            <a:r>
              <a:rPr lang="it-IT" sz="2200" spc="-20"/>
              <a:t>):</a:t>
            </a:r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1AF273BC-B666-01ED-7FD6-0B3B852B5435}"/>
              </a:ext>
            </a:extLst>
          </p:cNvPr>
          <p:cNvSpPr/>
          <p:nvPr/>
        </p:nvSpPr>
        <p:spPr>
          <a:xfrm>
            <a:off x="502673" y="3641075"/>
            <a:ext cx="8355095" cy="949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echo PHP_FLOAT_MAX;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1.7976931348623E+308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chemeClr val="accent5">
                    <a:lumMod val="75000"/>
                  </a:schemeClr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echo PHP_FLOAT_MAX + PHP_FLOAT_MAX;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INF</a:t>
            </a:r>
          </a:p>
        </p:txBody>
      </p:sp>
    </p:spTree>
    <p:extLst>
      <p:ext uri="{BB962C8B-B14F-4D97-AF65-F5344CB8AC3E}">
        <p14:creationId xmlns:p14="http://schemas.microsoft.com/office/powerpoint/2010/main" val="26208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2E4FD-C261-FD8F-9B0E-D330F4EE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F988E-5AB2-7E32-FF18-216CC280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40784"/>
            <a:ext cx="8579942" cy="799930"/>
          </a:xfrm>
        </p:spPr>
        <p:txBody>
          <a:bodyPr/>
          <a:lstStyle/>
          <a:p>
            <a:r>
              <a:rPr lang="it-IT" dirty="0"/>
              <a:t>Tipo e valore </a:t>
            </a:r>
            <a:r>
              <a:rPr lang="it-IT" i="1" dirty="0"/>
              <a:t>null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D5008-BFC0-81B4-6E3C-31E0CC9B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989110-0DD1-6578-E355-9CFA4F9B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2D065-F719-9D16-F026-5622BCC5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9C7617-9655-A765-27DB-8C8218C9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043468"/>
            <a:ext cx="8585285" cy="70066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È il "valore" di una variabile non inizializzata, se riferita: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1851C390-374D-A0CC-CE25-49291FD27941}"/>
              </a:ext>
            </a:extLst>
          </p:cNvPr>
          <p:cNvSpPr/>
          <p:nvPr/>
        </p:nvSpPr>
        <p:spPr>
          <a:xfrm>
            <a:off x="434748" y="1615794"/>
            <a:ext cx="8355095" cy="730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error_reporting(E_ERROR | E_PARSE);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a sopprimere i warning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var_dump($z);                    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variabile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$z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è mai stata assegnata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NULL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CAA8AC5-8CA3-5C12-E99B-0332089CA779}"/>
              </a:ext>
            </a:extLst>
          </p:cNvPr>
          <p:cNvSpPr txBox="1">
            <a:spLocks/>
          </p:cNvSpPr>
          <p:nvPr/>
        </p:nvSpPr>
        <p:spPr>
          <a:xfrm>
            <a:off x="261808" y="5806041"/>
            <a:ext cx="8763659" cy="54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NB: la rappresentazione del valore </a:t>
            </a:r>
            <a:r>
              <a:rPr lang="it-IT" i="1"/>
              <a:t>NULL</a:t>
            </a:r>
            <a:r>
              <a:rPr lang="it-IT"/>
              <a:t>, è case-insensitive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95B1765-4E39-2815-94A5-83D71125F6E8}"/>
              </a:ext>
            </a:extLst>
          </p:cNvPr>
          <p:cNvSpPr txBox="1">
            <a:spLocks/>
          </p:cNvSpPr>
          <p:nvPr/>
        </p:nvSpPr>
        <p:spPr>
          <a:xfrm>
            <a:off x="279357" y="2424051"/>
            <a:ext cx="8585285" cy="54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Per ri-inizializzare una variabile, vi sono più modi:</a:t>
            </a:r>
          </a:p>
        </p:txBody>
      </p:sp>
      <p:sp>
        <p:nvSpPr>
          <p:cNvPr id="13" name="Rettangolo 6">
            <a:extLst>
              <a:ext uri="{FF2B5EF4-FFF2-40B4-BE49-F238E27FC236}">
                <a16:creationId xmlns:a16="http://schemas.microsoft.com/office/drawing/2014/main" id="{071DF5FA-F651-5496-3438-F555211D1C88}"/>
              </a:ext>
            </a:extLst>
          </p:cNvPr>
          <p:cNvSpPr/>
          <p:nvPr/>
        </p:nvSpPr>
        <p:spPr>
          <a:xfrm>
            <a:off x="434747" y="2936307"/>
            <a:ext cx="8355095" cy="2819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$z = 1;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var_dump($z);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int(1)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$z = NULL; 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ri-inizializzazione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var_dump($z);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NULL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$z = 1;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var_dump($z);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int(1)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unset($z); 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ri-inizializzazione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var_dump($z);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4971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606395-EE15-4439-4AC4-10961AB50588}"/>
              </a:ext>
            </a:extLst>
          </p:cNvPr>
          <p:cNvSpPr/>
          <p:nvPr/>
        </p:nvSpPr>
        <p:spPr>
          <a:xfrm>
            <a:off x="1003300" y="4635011"/>
            <a:ext cx="7442200" cy="118187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CasellaDiTesto 36">
            <a:extLst>
              <a:ext uri="{FF2B5EF4-FFF2-40B4-BE49-F238E27FC236}">
                <a16:creationId xmlns:a16="http://schemas.microsoft.com/office/drawing/2014/main" id="{6CBF8DCC-1084-A557-6911-69787735D558}"/>
              </a:ext>
            </a:extLst>
          </p:cNvPr>
          <p:cNvSpPr txBox="1"/>
          <p:nvPr/>
        </p:nvSpPr>
        <p:spPr>
          <a:xfrm>
            <a:off x="2697000" y="4229997"/>
            <a:ext cx="4749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da </a:t>
            </a:r>
            <a:r>
              <a:rPr lang="it-IT" sz="1300" dirty="0" err="1">
                <a:latin typeface="Ubuntu Mono" panose="020B0509030602030204" pitchFamily="49" charset="0"/>
              </a:rPr>
              <a:t>app.php</a:t>
            </a:r>
            <a:r>
              <a:rPr lang="it-IT" sz="1300" dirty="0"/>
              <a:t> proviene HTML (inalterato) +  output da PHP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0183"/>
          </a:xfrm>
        </p:spPr>
        <p:txBody>
          <a:bodyPr>
            <a:normAutofit fontScale="90000"/>
          </a:bodyPr>
          <a:lstStyle/>
          <a:p>
            <a:r>
              <a:rPr lang="it-IT" dirty="0"/>
              <a:t>Un Web server per PHP (e HTML)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749990"/>
            <a:ext cx="8836015" cy="311616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it-IT" sz="2200" spc="-10" dirty="0"/>
              <a:t>Come detto, nel servire al cliente un file </a:t>
            </a:r>
            <a:r>
              <a:rPr lang="it-IT" sz="2200" i="1" spc="-10" dirty="0" err="1"/>
              <a:t>app.php</a:t>
            </a:r>
            <a:r>
              <a:rPr lang="it-IT" sz="2200" spc="-10" dirty="0"/>
              <a:t>, un </a:t>
            </a:r>
            <a:r>
              <a:rPr lang="it-IT" sz="2200" spc="-10" dirty="0">
                <a:highlight>
                  <a:srgbClr val="EFE0D4"/>
                </a:highlight>
              </a:rPr>
              <a:t>Web server</a:t>
            </a:r>
            <a:r>
              <a:rPr lang="it-IT" sz="2200" spc="-10" dirty="0"/>
              <a:t>, come </a:t>
            </a:r>
            <a:br>
              <a:rPr lang="it-IT" sz="2200" spc="-10" dirty="0"/>
            </a:br>
            <a:r>
              <a:rPr lang="it-IT" sz="2200" i="1" spc="-10" dirty="0"/>
              <a:t>php -</a:t>
            </a:r>
            <a:r>
              <a:rPr lang="it-IT" sz="2200" i="1" spc="-10" dirty="0" err="1"/>
              <a:t>S</a:t>
            </a:r>
            <a:r>
              <a:rPr lang="it-IT" sz="2200" spc="-10" dirty="0"/>
              <a:t> o Apache/PHP, svolge di fatto 2 attività (pressoché) indipendenti:</a:t>
            </a:r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it-IT" sz="2200" dirty="0">
                <a:highlight>
                  <a:srgbClr val="FCFFB5"/>
                </a:highlight>
              </a:rPr>
              <a:t>emette</a:t>
            </a:r>
            <a:r>
              <a:rPr lang="it-IT" sz="2200" dirty="0"/>
              <a:t> in output (verso il cliente) l'HTML in </a:t>
            </a:r>
            <a:r>
              <a:rPr lang="it-IT" sz="2200" i="1" dirty="0" err="1"/>
              <a:t>app.php</a:t>
            </a:r>
            <a:endParaRPr lang="it-IT" sz="2200" dirty="0"/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it-IT" sz="2200" dirty="0">
                <a:highlight>
                  <a:srgbClr val="D5E1C4"/>
                </a:highlight>
              </a:rPr>
              <a:t>interpreta</a:t>
            </a:r>
            <a:r>
              <a:rPr lang="it-IT" sz="2200" dirty="0"/>
              <a:t> (analizza ed esegue) gli script PHP in </a:t>
            </a:r>
            <a:r>
              <a:rPr lang="it-IT" sz="2200" i="1" dirty="0" err="1"/>
              <a:t>app.php</a:t>
            </a:r>
            <a:r>
              <a:rPr lang="it-IT" sz="2200" dirty="0"/>
              <a:t> generando output (presumibilmente HTML) anche esso inviato al cliente</a:t>
            </a:r>
          </a:p>
          <a:p>
            <a:pPr marL="44450" indent="0">
              <a:lnSpc>
                <a:spcPct val="95000"/>
              </a:lnSpc>
              <a:spcBef>
                <a:spcPts val="200"/>
              </a:spcBef>
              <a:spcAft>
                <a:spcPts val="600"/>
              </a:spcAft>
              <a:buNone/>
            </a:pPr>
            <a:r>
              <a:rPr lang="it-IT" sz="2200" dirty="0"/>
              <a:t>Il passaggio </a:t>
            </a:r>
            <a:r>
              <a:rPr lang="it-IT" sz="2200" dirty="0">
                <a:highlight>
                  <a:srgbClr val="FCFFB5"/>
                </a:highlight>
              </a:rPr>
              <a:t>(1)</a:t>
            </a:r>
            <a:r>
              <a:rPr lang="it-IT" sz="2200" dirty="0"/>
              <a:t> → </a:t>
            </a:r>
            <a:r>
              <a:rPr lang="it-IT" sz="2200" dirty="0">
                <a:highlight>
                  <a:srgbClr val="D5E1C4"/>
                </a:highlight>
              </a:rPr>
              <a:t>(2)</a:t>
            </a:r>
            <a:r>
              <a:rPr lang="it-IT" sz="2200" dirty="0"/>
              <a:t> avviene al tag 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200" noProof="1"/>
              <a:t>, quello </a:t>
            </a:r>
            <a:r>
              <a:rPr lang="it-IT" sz="2200" noProof="1">
                <a:highlight>
                  <a:srgbClr val="D5E1C4"/>
                </a:highlight>
              </a:rPr>
              <a:t>(2)</a:t>
            </a:r>
            <a:r>
              <a:rPr lang="it-IT" sz="2200" noProof="1"/>
              <a:t> </a:t>
            </a:r>
            <a:r>
              <a:rPr lang="it-IT" sz="2200" dirty="0"/>
              <a:t>→</a:t>
            </a:r>
            <a:r>
              <a:rPr lang="it-IT" sz="2200" noProof="1"/>
              <a:t> </a:t>
            </a:r>
            <a:r>
              <a:rPr lang="it-IT" sz="2200" noProof="1">
                <a:highlight>
                  <a:srgbClr val="FCFFB5"/>
                </a:highlight>
              </a:rPr>
              <a:t>(1)</a:t>
            </a:r>
            <a:r>
              <a:rPr lang="it-IT" sz="2200" noProof="1"/>
              <a:t> al tag 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noProof="1"/>
              <a:t> </a:t>
            </a:r>
          </a:p>
          <a:p>
            <a:pPr marL="4445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200" noProof="1"/>
              <a:t>Nel seguito, è utile (e verosimile) pensare che, nel </a:t>
            </a:r>
            <a:r>
              <a:rPr lang="it-IT" sz="2200" noProof="1">
                <a:highlight>
                  <a:srgbClr val="EFE0D4"/>
                </a:highlight>
              </a:rPr>
              <a:t>web server</a:t>
            </a:r>
            <a:r>
              <a:rPr lang="it-IT" sz="2200" noProof="1"/>
              <a:t>, l’attività </a:t>
            </a:r>
            <a:r>
              <a:rPr lang="it-IT" sz="2200" noProof="1">
                <a:highlight>
                  <a:srgbClr val="FCFFB5"/>
                </a:highlight>
              </a:rPr>
              <a:t>(1)</a:t>
            </a:r>
            <a:r>
              <a:rPr lang="it-IT" sz="2200" noProof="1"/>
              <a:t> sia svolta da un </a:t>
            </a:r>
            <a:r>
              <a:rPr lang="it-IT" sz="2200" noProof="1">
                <a:highlight>
                  <a:srgbClr val="FDFFB6"/>
                </a:highlight>
              </a:rPr>
              <a:t>componente</a:t>
            </a:r>
            <a:r>
              <a:rPr lang="it-IT" sz="2200" noProof="1"/>
              <a:t> (che emette) </a:t>
            </a:r>
            <a:r>
              <a:rPr lang="it-IT" sz="2200" noProof="1">
                <a:highlight>
                  <a:srgbClr val="FDFFB6"/>
                </a:highlight>
              </a:rPr>
              <a:t>HTML</a:t>
            </a:r>
            <a:r>
              <a:rPr lang="it-IT" sz="2200" noProof="1"/>
              <a:t>, la </a:t>
            </a:r>
            <a:r>
              <a:rPr lang="it-IT" sz="2200" noProof="1">
                <a:highlight>
                  <a:srgbClr val="D5E1C4"/>
                </a:highlight>
              </a:rPr>
              <a:t>(2)</a:t>
            </a:r>
            <a:r>
              <a:rPr lang="it-IT" sz="2200" noProof="1"/>
              <a:t> da un </a:t>
            </a:r>
            <a:r>
              <a:rPr lang="it-IT" sz="2200" i="1" noProof="1">
                <a:highlight>
                  <a:srgbClr val="D5E1C4"/>
                </a:highlight>
              </a:rPr>
              <a:t>PHP engine</a:t>
            </a:r>
            <a:r>
              <a:rPr lang="it-IT" sz="2200" noProof="1"/>
              <a:t>:</a:t>
            </a:r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sp>
        <p:nvSpPr>
          <p:cNvPr id="14" name="Rettangolo con angoli arrotondati 7">
            <a:extLst>
              <a:ext uri="{FF2B5EF4-FFF2-40B4-BE49-F238E27FC236}">
                <a16:creationId xmlns:a16="http://schemas.microsoft.com/office/drawing/2014/main" id="{08D76CD6-A37C-411E-AAB6-A23381C66C69}"/>
              </a:ext>
            </a:extLst>
          </p:cNvPr>
          <p:cNvSpPr/>
          <p:nvPr/>
        </p:nvSpPr>
        <p:spPr>
          <a:xfrm>
            <a:off x="1227984" y="4865901"/>
            <a:ext cx="2056495" cy="721590"/>
          </a:xfrm>
          <a:prstGeom prst="roundRect">
            <a:avLst/>
          </a:prstGeom>
          <a:solidFill>
            <a:srgbClr val="FDFF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componente HTML</a:t>
            </a:r>
          </a:p>
        </p:txBody>
      </p:sp>
      <p:sp>
        <p:nvSpPr>
          <p:cNvPr id="15" name="Rettangolo con angoli arrotondati 8">
            <a:extLst>
              <a:ext uri="{FF2B5EF4-FFF2-40B4-BE49-F238E27FC236}">
                <a16:creationId xmlns:a16="http://schemas.microsoft.com/office/drawing/2014/main" id="{72770CC8-F216-5F92-64F0-98912463F43A}"/>
              </a:ext>
            </a:extLst>
          </p:cNvPr>
          <p:cNvSpPr/>
          <p:nvPr/>
        </p:nvSpPr>
        <p:spPr>
          <a:xfrm>
            <a:off x="6162777" y="4865899"/>
            <a:ext cx="2056495" cy="721590"/>
          </a:xfrm>
          <a:prstGeom prst="roundRect">
            <a:avLst/>
          </a:prstGeom>
          <a:solidFill>
            <a:srgbClr val="D5E1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PHP </a:t>
            </a:r>
            <a:r>
              <a:rPr lang="it-IT" dirty="0" err="1">
                <a:solidFill>
                  <a:schemeClr val="tx1"/>
                </a:solidFill>
              </a:rPr>
              <a:t>engine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0">
            <a:extLst>
              <a:ext uri="{FF2B5EF4-FFF2-40B4-BE49-F238E27FC236}">
                <a16:creationId xmlns:a16="http://schemas.microsoft.com/office/drawing/2014/main" id="{75CFB279-E20B-01F9-E5B0-DD63D5422017}"/>
              </a:ext>
            </a:extLst>
          </p:cNvPr>
          <p:cNvCxnSpPr>
            <a:cxnSpLocks/>
          </p:cNvCxnSpPr>
          <p:nvPr/>
        </p:nvCxnSpPr>
        <p:spPr>
          <a:xfrm>
            <a:off x="1697322" y="4229997"/>
            <a:ext cx="0" cy="612535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2">
            <a:extLst>
              <a:ext uri="{FF2B5EF4-FFF2-40B4-BE49-F238E27FC236}">
                <a16:creationId xmlns:a16="http://schemas.microsoft.com/office/drawing/2014/main" id="{CBB976FF-A1C8-702E-79F9-09C2EDFDF79C}"/>
              </a:ext>
            </a:extLst>
          </p:cNvPr>
          <p:cNvCxnSpPr>
            <a:cxnSpLocks/>
          </p:cNvCxnSpPr>
          <p:nvPr/>
        </p:nvCxnSpPr>
        <p:spPr>
          <a:xfrm flipH="1" flipV="1">
            <a:off x="3284479" y="5076693"/>
            <a:ext cx="2878298" cy="10783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6">
            <a:extLst>
              <a:ext uri="{FF2B5EF4-FFF2-40B4-BE49-F238E27FC236}">
                <a16:creationId xmlns:a16="http://schemas.microsoft.com/office/drawing/2014/main" id="{93E4F33B-19FD-83FD-7843-D8D1E937C62E}"/>
              </a:ext>
            </a:extLst>
          </p:cNvPr>
          <p:cNvSpPr txBox="1"/>
          <p:nvPr/>
        </p:nvSpPr>
        <p:spPr>
          <a:xfrm>
            <a:off x="1841989" y="6162064"/>
            <a:ext cx="653252" cy="3539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it-IT" sz="1000" dirty="0">
                <a:solidFill>
                  <a:srgbClr val="00B050"/>
                </a:solidFill>
                <a:latin typeface="Ubuntu Mono" panose="020B0509030602030204" pitchFamily="49" charset="0"/>
              </a:rPr>
              <a:t>&lt;html&gt;</a:t>
            </a:r>
          </a:p>
          <a:p>
            <a:pPr algn="ctr"/>
            <a:r>
              <a:rPr lang="it-IT" sz="1000" dirty="0">
                <a:latin typeface="Ubuntu Mono" panose="020B0509030602030204" pitchFamily="49" charset="0"/>
              </a:rPr>
              <a:t>...</a:t>
            </a:r>
          </a:p>
        </p:txBody>
      </p:sp>
      <p:cxnSp>
        <p:nvCxnSpPr>
          <p:cNvPr id="19" name="Connettore 2 19">
            <a:extLst>
              <a:ext uri="{FF2B5EF4-FFF2-40B4-BE49-F238E27FC236}">
                <a16:creationId xmlns:a16="http://schemas.microsoft.com/office/drawing/2014/main" id="{5971290E-BF01-A6EE-453E-C7032D5169E8}"/>
              </a:ext>
            </a:extLst>
          </p:cNvPr>
          <p:cNvCxnSpPr>
            <a:cxnSpLocks/>
          </p:cNvCxnSpPr>
          <p:nvPr/>
        </p:nvCxnSpPr>
        <p:spPr>
          <a:xfrm flipV="1">
            <a:off x="3284479" y="5339493"/>
            <a:ext cx="2878298" cy="1247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6">
            <a:extLst>
              <a:ext uri="{FF2B5EF4-FFF2-40B4-BE49-F238E27FC236}">
                <a16:creationId xmlns:a16="http://schemas.microsoft.com/office/drawing/2014/main" id="{F5D4C24A-584B-4A9F-1B77-8EDAE08353EA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2168609" y="5603906"/>
            <a:ext cx="3" cy="396726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42">
            <a:extLst>
              <a:ext uri="{FF2B5EF4-FFF2-40B4-BE49-F238E27FC236}">
                <a16:creationId xmlns:a16="http://schemas.microsoft.com/office/drawing/2014/main" id="{AE8FDA01-0743-CA2B-B6BE-80F24B62D5D3}"/>
              </a:ext>
            </a:extLst>
          </p:cNvPr>
          <p:cNvCxnSpPr>
            <a:cxnSpLocks/>
          </p:cNvCxnSpPr>
          <p:nvPr/>
        </p:nvCxnSpPr>
        <p:spPr>
          <a:xfrm flipV="1">
            <a:off x="2726131" y="4229997"/>
            <a:ext cx="0" cy="612534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3">
            <a:extLst>
              <a:ext uri="{FF2B5EF4-FFF2-40B4-BE49-F238E27FC236}">
                <a16:creationId xmlns:a16="http://schemas.microsoft.com/office/drawing/2014/main" id="{804F206D-7E01-3BE2-BE34-7DC78F2719A5}"/>
              </a:ext>
            </a:extLst>
          </p:cNvPr>
          <p:cNvSpPr txBox="1"/>
          <p:nvPr/>
        </p:nvSpPr>
        <p:spPr>
          <a:xfrm>
            <a:off x="899737" y="394589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>
                <a:highlight>
                  <a:srgbClr val="E4EDF2"/>
                </a:highlight>
                <a:latin typeface="Ubuntu Mono" panose="020B0509030602030204" pitchFamily="49" charset="0"/>
              </a:rPr>
              <a:t>GET /</a:t>
            </a:r>
            <a:r>
              <a:rPr lang="it-IT" sz="1300" dirty="0" err="1">
                <a:highlight>
                  <a:srgbClr val="E4EDF2"/>
                </a:highlight>
                <a:latin typeface="Ubuntu Mono" panose="020B0509030602030204" pitchFamily="49" charset="0"/>
              </a:rPr>
              <a:t>app.php</a:t>
            </a:r>
            <a:endParaRPr lang="it-IT" sz="1300" dirty="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4" name="CasellaDiTesto 29">
            <a:extLst>
              <a:ext uri="{FF2B5EF4-FFF2-40B4-BE49-F238E27FC236}">
                <a16:creationId xmlns:a16="http://schemas.microsoft.com/office/drawing/2014/main" id="{EAD347D8-3EFF-B1F2-6F0E-B6FC7D2BB09B}"/>
              </a:ext>
            </a:extLst>
          </p:cNvPr>
          <p:cNvSpPr txBox="1"/>
          <p:nvPr/>
        </p:nvSpPr>
        <p:spPr>
          <a:xfrm>
            <a:off x="3375348" y="4830876"/>
            <a:ext cx="2730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ctr"/>
            <a:r>
              <a:rPr lang="it-IT" sz="1300" dirty="0"/>
              <a:t>output dal codice PHP eseguito </a:t>
            </a:r>
          </a:p>
        </p:txBody>
      </p:sp>
      <p:sp>
        <p:nvSpPr>
          <p:cNvPr id="25" name="CasellaDiTesto 35">
            <a:extLst>
              <a:ext uri="{FF2B5EF4-FFF2-40B4-BE49-F238E27FC236}">
                <a16:creationId xmlns:a16="http://schemas.microsoft.com/office/drawing/2014/main" id="{2F9C2FFF-B5F4-E7CC-0CBB-0425D85E62AC}"/>
              </a:ext>
            </a:extLst>
          </p:cNvPr>
          <p:cNvSpPr txBox="1"/>
          <p:nvPr/>
        </p:nvSpPr>
        <p:spPr>
          <a:xfrm>
            <a:off x="2507757" y="3945897"/>
            <a:ext cx="12618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3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 ...  </a:t>
            </a:r>
            <a:endParaRPr lang="it-IT" sz="1300" dirty="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6" name="CasellaDiTesto 37">
            <a:extLst>
              <a:ext uri="{FF2B5EF4-FFF2-40B4-BE49-F238E27FC236}">
                <a16:creationId xmlns:a16="http://schemas.microsoft.com/office/drawing/2014/main" id="{D949416A-CD3B-276A-D47D-5F9628A40DDF}"/>
              </a:ext>
            </a:extLst>
          </p:cNvPr>
          <p:cNvSpPr txBox="1"/>
          <p:nvPr/>
        </p:nvSpPr>
        <p:spPr>
          <a:xfrm>
            <a:off x="3394202" y="5311518"/>
            <a:ext cx="2730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script PHP da eseguire (interpretare)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142EFE-4829-A1DF-7407-EF545390D8CF}"/>
              </a:ext>
            </a:extLst>
          </p:cNvPr>
          <p:cNvSpPr txBox="1"/>
          <p:nvPr/>
        </p:nvSpPr>
        <p:spPr>
          <a:xfrm>
            <a:off x="1841989" y="6000632"/>
            <a:ext cx="653246" cy="172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18000">
            <a:spAutoFit/>
          </a:bodyPr>
          <a:lstStyle/>
          <a:p>
            <a:pPr algn="ctr"/>
            <a:r>
              <a:rPr lang="it-IT" sz="1000" dirty="0" err="1">
                <a:latin typeface="Ubuntu Mono" panose="020B0509030602030204" pitchFamily="49" charset="0"/>
              </a:rPr>
              <a:t>app.php</a:t>
            </a:r>
            <a:endParaRPr lang="it-IT" sz="1000" dirty="0">
              <a:latin typeface="Ubuntu Mono" panose="020B0509030602030204" pitchFamily="49" charset="0"/>
            </a:endParaRPr>
          </a:p>
        </p:txBody>
      </p:sp>
      <p:sp>
        <p:nvSpPr>
          <p:cNvPr id="49" name="CasellaDiTesto 36">
            <a:extLst>
              <a:ext uri="{FF2B5EF4-FFF2-40B4-BE49-F238E27FC236}">
                <a16:creationId xmlns:a16="http://schemas.microsoft.com/office/drawing/2014/main" id="{6C7A5BF6-6429-C671-6CBE-DE453C68B36E}"/>
              </a:ext>
            </a:extLst>
          </p:cNvPr>
          <p:cNvSpPr txBox="1"/>
          <p:nvPr/>
        </p:nvSpPr>
        <p:spPr>
          <a:xfrm>
            <a:off x="7446671" y="5816884"/>
            <a:ext cx="97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818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0183"/>
          </a:xfrm>
        </p:spPr>
        <p:txBody>
          <a:bodyPr>
            <a:normAutofit/>
          </a:bodyPr>
          <a:lstStyle/>
          <a:p>
            <a:r>
              <a:rPr lang="it-IT" sz="3600" b="0" dirty="0"/>
              <a:t>"Escape" da HTML a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768683"/>
            <a:ext cx="8836015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sz="2300" dirty="0"/>
              <a:t>Dunque, nel servire un file PHP con HTML, un Web server:</a:t>
            </a:r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it-IT" sz="2300" dirty="0"/>
              <a:t>con il </a:t>
            </a:r>
            <a:r>
              <a:rPr lang="it-IT" sz="2300" i="1" noProof="1">
                <a:highlight>
                  <a:srgbClr val="FCFFB5"/>
                </a:highlight>
              </a:rPr>
              <a:t> componente HTML</a:t>
            </a:r>
            <a:r>
              <a:rPr lang="it-IT" sz="2300" dirty="0"/>
              <a:t>, emette in output (verso il cliente) l'HTML</a:t>
            </a:r>
          </a:p>
          <a:p>
            <a:pPr marL="361950" indent="-317500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2300" dirty="0"/>
              <a:t>con il </a:t>
            </a:r>
            <a:r>
              <a:rPr lang="it-IT" sz="2300" i="1" noProof="1">
                <a:highlight>
                  <a:srgbClr val="D5E1C4"/>
                </a:highlight>
              </a:rPr>
              <a:t>PHP engine</a:t>
            </a:r>
            <a:r>
              <a:rPr lang="it-IT" sz="2300" dirty="0"/>
              <a:t>, interpreta gli script PHP nel file, il che genera output HTML anche esso </a:t>
            </a:r>
            <a:r>
              <a:rPr lang="it-IT" sz="2300" noProof="1">
                <a:highlight>
                  <a:srgbClr val="FCFFB5"/>
                </a:highlight>
              </a:rPr>
              <a:t>inviato</a:t>
            </a:r>
            <a:r>
              <a:rPr lang="it-IT" sz="2300" dirty="0"/>
              <a:t> al cliente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300" dirty="0"/>
              <a:t>Si può pensare che il server, nel leggere il file </a:t>
            </a:r>
            <a:r>
              <a:rPr lang="it-IT" sz="2300" i="1" dirty="0"/>
              <a:t>.php</a:t>
            </a:r>
            <a:r>
              <a:rPr lang="it-IT" sz="2300" dirty="0"/>
              <a:t> da servire:</a:t>
            </a:r>
          </a:p>
          <a:p>
            <a:pPr marL="315913" indent="-271463">
              <a:lnSpc>
                <a:spcPct val="95000"/>
              </a:lnSpc>
              <a:spcBef>
                <a:spcPts val="400"/>
              </a:spcBef>
            </a:pPr>
            <a:r>
              <a:rPr lang="it-IT" sz="2300" dirty="0"/>
              <a:t>parte con l'attività </a:t>
            </a:r>
            <a:r>
              <a:rPr lang="it-IT" sz="2300" dirty="0">
                <a:highlight>
                  <a:srgbClr val="FCFFB5"/>
                </a:highlight>
              </a:rPr>
              <a:t>(1)</a:t>
            </a:r>
            <a:r>
              <a:rPr lang="it-IT" sz="2300" dirty="0"/>
              <a:t> (invio HTML), ma, appena trova il tag 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300" noProof="1"/>
              <a:t>, </a:t>
            </a:r>
          </a:p>
          <a:p>
            <a:pPr marL="315913" indent="-271463">
              <a:lnSpc>
                <a:spcPct val="95000"/>
              </a:lnSpc>
              <a:spcBef>
                <a:spcPts val="400"/>
              </a:spcBef>
            </a:pPr>
            <a:r>
              <a:rPr lang="it-IT" sz="2300" noProof="1"/>
              <a:t>effettua un "</a:t>
            </a:r>
            <a:r>
              <a:rPr lang="it-IT" sz="2300" b="1" i="1" noProof="1"/>
              <a:t>escape</a:t>
            </a:r>
            <a:r>
              <a:rPr lang="it-IT" sz="2300" noProof="1"/>
              <a:t>" dall’HTML, va cioè all'attività </a:t>
            </a:r>
            <a:r>
              <a:rPr lang="it-IT" sz="2300" noProof="1">
                <a:highlight>
                  <a:srgbClr val="D5E1C4"/>
                </a:highlight>
              </a:rPr>
              <a:t>(2)</a:t>
            </a:r>
            <a:r>
              <a:rPr lang="it-IT" sz="2300" noProof="1"/>
              <a:t> (interpreta PHP)</a:t>
            </a:r>
          </a:p>
          <a:p>
            <a:pPr marL="315913" indent="-271463">
              <a:lnSpc>
                <a:spcPct val="95000"/>
              </a:lnSpc>
              <a:spcBef>
                <a:spcPts val="400"/>
              </a:spcBef>
            </a:pPr>
            <a:r>
              <a:rPr lang="it-IT" sz="2300" spc="-20" noProof="1"/>
              <a:t>il successivo tag </a:t>
            </a:r>
            <a:r>
              <a:rPr lang="it-IT" sz="21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300" spc="-20" noProof="1"/>
              <a:t> di chiusura dello script PHP riporterà dalla </a:t>
            </a:r>
            <a:r>
              <a:rPr lang="it-IT" sz="2300" spc="-20" noProof="1">
                <a:highlight>
                  <a:srgbClr val="D5E1C4"/>
                </a:highlight>
              </a:rPr>
              <a:t>(2)</a:t>
            </a:r>
            <a:r>
              <a:rPr lang="it-IT" sz="2300" spc="-20" noProof="1"/>
              <a:t> alla </a:t>
            </a:r>
            <a:r>
              <a:rPr lang="it-IT" sz="2300" spc="-20" noProof="1">
                <a:highlight>
                  <a:srgbClr val="FCFFB5"/>
                </a:highlight>
              </a:rPr>
              <a:t>(1)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300" noProof="1"/>
              <a:t>Le attività </a:t>
            </a:r>
            <a:r>
              <a:rPr lang="it-IT" sz="2300" noProof="1">
                <a:highlight>
                  <a:srgbClr val="FCFFB5"/>
                </a:highlight>
              </a:rPr>
              <a:t>(1)</a:t>
            </a:r>
            <a:r>
              <a:rPr lang="it-IT" sz="2300" noProof="1"/>
              <a:t> e </a:t>
            </a:r>
            <a:r>
              <a:rPr lang="it-IT" sz="2300" noProof="1">
                <a:highlight>
                  <a:srgbClr val="D5E1C4"/>
                </a:highlight>
              </a:rPr>
              <a:t>(2)</a:t>
            </a:r>
            <a:r>
              <a:rPr lang="it-IT" sz="2300" noProof="1"/>
              <a:t> sono indipendenti e non si influenzano a vicenda; ognuna di esse riprende da dove si era interrotta per il tag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 </a:t>
            </a:r>
            <a:r>
              <a:rPr lang="it-IT" sz="2300" noProof="1">
                <a:solidFill>
                  <a:srgbClr val="800000"/>
                </a:solidFill>
              </a:rPr>
              <a:t> o 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</a:rPr>
              <a:t> </a:t>
            </a:r>
            <a:r>
              <a:rPr lang="it-IT" sz="21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endParaRPr lang="it-IT" sz="2100" noProof="1">
              <a:solidFill>
                <a:srgbClr val="800000"/>
              </a:solidFill>
              <a:highlight>
                <a:srgbClr val="D9D9D9"/>
              </a:highlight>
            </a:endParaRP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50" spc="-20" noProof="1"/>
              <a:t>Un esempio evidenzia </a:t>
            </a:r>
            <a:r>
              <a:rPr lang="it-IT" sz="2250" spc="-20" noProof="1">
                <a:highlight>
                  <a:srgbClr val="FCFFB5"/>
                </a:highlight>
              </a:rPr>
              <a:t>(1)</a:t>
            </a:r>
            <a:r>
              <a:rPr lang="it-IT" sz="2250" spc="-20" noProof="1"/>
              <a:t>, poi </a:t>
            </a:r>
            <a:r>
              <a:rPr lang="it-IT" sz="2250" spc="-20" noProof="1">
                <a:highlight>
                  <a:srgbClr val="D5E1C4"/>
                </a:highlight>
              </a:rPr>
              <a:t>(2)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FFFF00"/>
                </a:highlight>
              </a:rPr>
              <a:t>(1)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A2CE5A"/>
                </a:highlight>
              </a:rPr>
              <a:t>(2)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FFDD00"/>
                </a:highlight>
              </a:rPr>
              <a:t>(1)</a:t>
            </a:r>
            <a:r>
              <a:rPr lang="it-IT" sz="2250" spc="-20" noProof="1"/>
              <a:t>, sul server e gli effetti sul client: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34AC6140-9DDB-61AA-41FE-460A42739184}"/>
              </a:ext>
            </a:extLst>
          </p:cNvPr>
          <p:cNvSpPr/>
          <p:nvPr/>
        </p:nvSpPr>
        <p:spPr>
          <a:xfrm>
            <a:off x="261808" y="5157304"/>
            <a:ext cx="2493980" cy="12955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1100" noProof="1">
                <a:solidFill>
                  <a:srgbClr val="1E6A1F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&lt;!– escape.php -&gt;</a:t>
            </a:r>
          </a:p>
          <a:p>
            <a:r>
              <a:rPr lang="it-IT" sz="11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100" noProof="1">
                <a:solidFill>
                  <a:srgbClr val="000000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First PHP tag below</a:t>
            </a:r>
            <a:r>
              <a:rPr lang="it-IT" sz="11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:&lt;BR&gt;&lt;BR&gt;</a:t>
            </a:r>
          </a:p>
          <a:p>
            <a:r>
              <a:rPr lang="it-IT" sz="1100" noProof="1">
                <a:solidFill>
                  <a:srgbClr val="8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it-IT" sz="1100" noProof="1">
                <a:solidFill>
                  <a:srgbClr val="00108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$x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 = </a:t>
            </a:r>
            <a:r>
              <a:rPr lang="it-IT" sz="1100" noProof="1">
                <a:solidFill>
                  <a:srgbClr val="098658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1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; </a:t>
            </a:r>
            <a:r>
              <a:rPr lang="it-IT" sz="1100" noProof="1">
                <a:solidFill>
                  <a:srgbClr val="8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it-IT" sz="11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Second PHP tag below:</a:t>
            </a:r>
            <a:r>
              <a:rPr lang="it-IT" sz="1100" noProof="1">
                <a:solidFill>
                  <a:srgbClr val="912489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&lt;BR&gt;</a:t>
            </a:r>
          </a:p>
          <a:p>
            <a:r>
              <a:rPr lang="it-IT" sz="1100" noProof="1">
                <a:solidFill>
                  <a:srgbClr val="8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&lt;?php</a:t>
            </a:r>
            <a:r>
              <a:rPr lang="it-IT" sz="1100" noProof="1">
                <a:solidFill>
                  <a:srgbClr val="0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 echo </a:t>
            </a:r>
            <a:r>
              <a:rPr lang="it-IT" sz="1100" noProof="1">
                <a:solidFill>
                  <a:srgbClr val="00108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2."\n"; </a:t>
            </a:r>
            <a:r>
              <a:rPr lang="it-IT" sz="1100" noProof="1">
                <a:solidFill>
                  <a:srgbClr val="8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?&gt;</a:t>
            </a:r>
            <a:endParaRPr lang="it-IT" sz="1100" noProof="1">
              <a:solidFill>
                <a:srgbClr val="000000"/>
              </a:solidFill>
              <a:highlight>
                <a:srgbClr val="A2CE5A"/>
              </a:highlight>
              <a:latin typeface="Ubuntu Mono" panose="020B0509030602030204" pitchFamily="49" charset="0"/>
            </a:endParaRPr>
          </a:p>
          <a:p>
            <a:r>
              <a:rPr lang="it-IT" sz="1100" noProof="1">
                <a:solidFill>
                  <a:srgbClr val="912489"/>
                </a:solidFill>
                <a:highlight>
                  <a:srgbClr val="FFDD00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100" b="0" noProof="1">
              <a:solidFill>
                <a:srgbClr val="912489"/>
              </a:solidFill>
              <a:effectLst/>
              <a:highlight>
                <a:srgbClr val="FFDD00"/>
              </a:highlight>
              <a:latin typeface="Ubuntu Mono" panose="020B0509030602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ED7658-DACA-8C54-D50C-0194EDB7BBFF}"/>
              </a:ext>
            </a:extLst>
          </p:cNvPr>
          <p:cNvGrpSpPr/>
          <p:nvPr/>
        </p:nvGrpSpPr>
        <p:grpSpPr>
          <a:xfrm>
            <a:off x="2890784" y="5155126"/>
            <a:ext cx="3022888" cy="1299919"/>
            <a:chOff x="2890784" y="5155126"/>
            <a:chExt cx="3022888" cy="12999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9BAD9D-B1FD-C997-064C-58B4780F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0784" y="5155126"/>
              <a:ext cx="3022888" cy="12999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Rettangolo 2">
              <a:extLst>
                <a:ext uri="{FF2B5EF4-FFF2-40B4-BE49-F238E27FC236}">
                  <a16:creationId xmlns:a16="http://schemas.microsoft.com/office/drawing/2014/main" id="{7B8ECF55-3907-7C2B-DFA7-857786D2B024}"/>
                </a:ext>
              </a:extLst>
            </p:cNvPr>
            <p:cNvSpPr/>
            <p:nvPr/>
          </p:nvSpPr>
          <p:spPr>
            <a:xfrm>
              <a:off x="2891786" y="5433833"/>
              <a:ext cx="3012742" cy="1015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it-IT" sz="1000" noProof="1">
                  <a:solidFill>
                    <a:srgbClr val="1E6A1F"/>
                  </a:solidFill>
                  <a:highlight>
                    <a:srgbClr val="FCFFB5"/>
                  </a:highlight>
                  <a:latin typeface="Ubuntu Mono" panose="020B0509030602030204" pitchFamily="49" charset="0"/>
                </a:rPr>
                <a:t>&lt;!– escape.php -&gt;</a:t>
              </a:r>
            </a:p>
            <a:p>
              <a:r>
                <a:rPr lang="it-IT" sz="1000" noProof="1">
                  <a:solidFill>
                    <a:srgbClr val="912489"/>
                  </a:solidFill>
                  <a:highlight>
                    <a:srgbClr val="FCFFB5"/>
                  </a:highlight>
                  <a:latin typeface="Ubuntu Mono" panose="020B0509030602030204" pitchFamily="49" charset="0"/>
                </a:rPr>
                <a:t>&lt;html&gt;&lt;body&gt;</a:t>
              </a:r>
            </a:p>
            <a:p>
              <a:r>
                <a:rPr lang="it-IT" sz="1000" noProof="1">
                  <a:solidFill>
                    <a:srgbClr val="000000"/>
                  </a:solidFill>
                  <a:highlight>
                    <a:srgbClr val="FCFFB5"/>
                  </a:highlight>
                  <a:latin typeface="Ubuntu Mono" panose="020B0509030602030204" pitchFamily="49" charset="0"/>
                </a:rPr>
                <a:t>First PHP tag below</a:t>
              </a:r>
              <a:r>
                <a:rPr lang="it-IT" sz="1000" noProof="1">
                  <a:solidFill>
                    <a:srgbClr val="912489"/>
                  </a:solidFill>
                  <a:highlight>
                    <a:srgbClr val="FCFFB5"/>
                  </a:highlight>
                  <a:latin typeface="Ubuntu Mono" panose="020B0509030602030204" pitchFamily="49" charset="0"/>
                </a:rPr>
                <a:t>:&lt;BR&gt;&lt;BR&gt;</a:t>
              </a:r>
            </a:p>
            <a:p>
              <a:r>
                <a:rPr lang="it-IT" sz="1000" noProof="1">
                  <a:solidFill>
                    <a:srgbClr val="000000"/>
                  </a:solidFill>
                  <a:highlight>
                    <a:srgbClr val="FFFF00"/>
                  </a:highlight>
                  <a:latin typeface="Ubuntu Mono" panose="020B0509030602030204" pitchFamily="49" charset="0"/>
                </a:rPr>
                <a:t>Second PHP tag below:</a:t>
              </a:r>
              <a:r>
                <a:rPr lang="it-IT" sz="1000" noProof="1">
                  <a:solidFill>
                    <a:srgbClr val="912489"/>
                  </a:solidFill>
                  <a:highlight>
                    <a:srgbClr val="FFFF00"/>
                  </a:highlight>
                  <a:latin typeface="Ubuntu Mono" panose="020B0509030602030204" pitchFamily="49" charset="0"/>
                </a:rPr>
                <a:t>&lt;BR&gt;</a:t>
              </a:r>
            </a:p>
            <a:p>
              <a:r>
                <a:rPr lang="it-IT" sz="1000" noProof="1">
                  <a:solidFill>
                    <a:srgbClr val="001080"/>
                  </a:solidFill>
                  <a:highlight>
                    <a:srgbClr val="A2CE5A"/>
                  </a:highlight>
                  <a:latin typeface="Ubuntu Mono" panose="020B0509030602030204" pitchFamily="49" charset="0"/>
                </a:rPr>
                <a:t>2</a:t>
              </a:r>
              <a:endParaRPr lang="it-IT" sz="1000" noProof="1">
                <a:solidFill>
                  <a:srgbClr val="000000"/>
                </a:solidFill>
                <a:highlight>
                  <a:srgbClr val="A2CE5A"/>
                </a:highlight>
                <a:latin typeface="Ubuntu Mono" panose="020B0509030602030204" pitchFamily="49" charset="0"/>
              </a:endParaRPr>
            </a:p>
            <a:p>
              <a:r>
                <a:rPr lang="it-IT" sz="1000" noProof="1">
                  <a:solidFill>
                    <a:srgbClr val="912489"/>
                  </a:solidFill>
                  <a:highlight>
                    <a:srgbClr val="FFDD00"/>
                  </a:highlight>
                  <a:latin typeface="Ubuntu Mono" panose="020B0509030602030204" pitchFamily="49" charset="0"/>
                </a:rPr>
                <a:t>&lt;/body&gt;&lt;/html&gt;</a:t>
              </a:r>
              <a:endParaRPr lang="it-IT" sz="1000" b="0" noProof="1">
                <a:solidFill>
                  <a:srgbClr val="912489"/>
                </a:solidFill>
                <a:effectLst/>
                <a:highlight>
                  <a:srgbClr val="FFDD00"/>
                </a:highlight>
                <a:latin typeface="Ubuntu Mono" panose="020B0509030602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43BCD4-E7DB-A561-9BA2-2CE9C11F467D}"/>
                </a:ext>
              </a:extLst>
            </p:cNvPr>
            <p:cNvSpPr txBox="1"/>
            <p:nvPr/>
          </p:nvSpPr>
          <p:spPr>
            <a:xfrm>
              <a:off x="3740534" y="5219562"/>
              <a:ext cx="212672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v</a:t>
              </a:r>
              <a:r>
                <a:rPr lang="en-IT" sz="1000" dirty="0"/>
                <a:t>iew-source:localhost:8000/escape.php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537948-E871-3369-CDA4-D8B7501E66DB}"/>
              </a:ext>
            </a:extLst>
          </p:cNvPr>
          <p:cNvGrpSpPr/>
          <p:nvPr/>
        </p:nvGrpSpPr>
        <p:grpSpPr>
          <a:xfrm>
            <a:off x="6048668" y="5157435"/>
            <a:ext cx="2890774" cy="1295560"/>
            <a:chOff x="6048668" y="5157435"/>
            <a:chExt cx="2890774" cy="129556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A54019-AC5A-CFDF-332C-3072012F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668" y="5157435"/>
              <a:ext cx="2890774" cy="1295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Rettangolo 2">
              <a:extLst>
                <a:ext uri="{FF2B5EF4-FFF2-40B4-BE49-F238E27FC236}">
                  <a16:creationId xmlns:a16="http://schemas.microsoft.com/office/drawing/2014/main" id="{225EFC57-9933-A079-2841-010677E66E48}"/>
                </a:ext>
              </a:extLst>
            </p:cNvPr>
            <p:cNvSpPr/>
            <p:nvPr/>
          </p:nvSpPr>
          <p:spPr>
            <a:xfrm>
              <a:off x="6061586" y="5468359"/>
              <a:ext cx="2760023" cy="954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it-IT" sz="1400" b="0" noProof="1">
                  <a:effectLst/>
                  <a:highlight>
                    <a:srgbClr val="FCFFB5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PHP tag below:</a:t>
              </a:r>
            </a:p>
            <a:p>
              <a:r>
                <a:rPr lang="it-IT" sz="1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it-IT" sz="1400" b="0" noProof="1"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PHP tag below:</a:t>
              </a:r>
            </a:p>
            <a:p>
              <a:r>
                <a:rPr lang="it-IT" sz="1400" noProof="1">
                  <a:highlight>
                    <a:srgbClr val="A2CE5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it-IT" sz="1400" b="0" noProof="1">
                <a:effectLst/>
                <a:highlight>
                  <a:srgbClr val="A2CE5A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ABAEB9-EF10-7198-B80A-0C2040AAE835}"/>
                </a:ext>
              </a:extLst>
            </p:cNvPr>
            <p:cNvSpPr txBox="1"/>
            <p:nvPr/>
          </p:nvSpPr>
          <p:spPr>
            <a:xfrm>
              <a:off x="7264207" y="5200778"/>
              <a:ext cx="16752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T" sz="1100" dirty="0"/>
                <a:t>localhost:8000/escape.php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01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2280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Lo stato dell’</a:t>
            </a:r>
            <a:r>
              <a:rPr lang="it-IT" b="0" noProof="1">
                <a:highlight>
                  <a:srgbClr val="D5E1C4"/>
                </a:highlight>
              </a:rPr>
              <a:t>esecuzione PHP</a:t>
            </a:r>
            <a:endParaRPr lang="it-IT" b="0" noProof="1">
              <a:highlight>
                <a:srgbClr val="D5E1C4"/>
              </a:highlight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AABA4CD7-BDA8-244C-8E76-FBC2737238D2}"/>
              </a:ext>
            </a:extLst>
          </p:cNvPr>
          <p:cNvSpPr txBox="1">
            <a:spLocks/>
          </p:cNvSpPr>
          <p:nvPr/>
        </p:nvSpPr>
        <p:spPr>
          <a:xfrm>
            <a:off x="257730" y="801481"/>
            <a:ext cx="3329532" cy="155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100" noProof="1"/>
              <a:t>Vediamo qui a destra un’ alternanza HTML-PHP con la variabile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100" noProof="1"/>
              <a:t> del </a:t>
            </a:r>
            <a:r>
              <a:rPr lang="it-IT" sz="2100" noProof="1">
                <a:highlight>
                  <a:srgbClr val="94BFF1"/>
                </a:highlight>
              </a:rPr>
              <a:t>primo script</a:t>
            </a:r>
            <a:r>
              <a:rPr lang="it-IT" sz="2100" noProof="1"/>
              <a:t> che ricompare nel </a:t>
            </a:r>
            <a:r>
              <a:rPr lang="it-IT" sz="2100" noProof="1">
                <a:highlight>
                  <a:srgbClr val="00FFFF"/>
                </a:highlight>
              </a:rPr>
              <a:t>secondo</a:t>
            </a:r>
            <a:r>
              <a:rPr lang="it-IT" sz="2100" noProof="1"/>
              <a:t>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3707873" y="841537"/>
            <a:ext cx="2379223" cy="140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1200" noProof="1">
                <a:solidFill>
                  <a:srgbClr val="00B050"/>
                </a:solidFill>
                <a:latin typeface="Ubuntu Mono" panose="020B0509030602030204" pitchFamily="49" charset="0"/>
              </a:rPr>
              <a:t>&lt;!– escape1.php --&gt;</a:t>
            </a:r>
          </a:p>
          <a:p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First PHP tag below:</a:t>
            </a:r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solidFill>
                  <a:srgbClr val="00000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00108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$x</a:t>
            </a:r>
            <a:r>
              <a:rPr lang="it-IT" sz="1200" noProof="1">
                <a:solidFill>
                  <a:srgbClr val="00000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 = </a:t>
            </a:r>
            <a:r>
              <a:rPr lang="it-IT" sz="1200" noProof="1">
                <a:solidFill>
                  <a:srgbClr val="098658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1</a:t>
            </a:r>
            <a:r>
              <a:rPr lang="it-IT" sz="1200" noProof="1">
                <a:solidFill>
                  <a:srgbClr val="00000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; </a:t>
            </a:r>
            <a:r>
              <a:rPr lang="it-IT" sz="1200" noProof="1">
                <a:solidFill>
                  <a:srgbClr val="800000"/>
                </a:solidFill>
                <a:highlight>
                  <a:srgbClr val="94BFF1"/>
                </a:highlight>
                <a:latin typeface="Ubuntu Mono" panose="020B0509030602030204" pitchFamily="49" charset="0"/>
              </a:rPr>
              <a:t>?&gt;</a:t>
            </a:r>
            <a:endParaRPr lang="it-IT" sz="1200" noProof="1">
              <a:solidFill>
                <a:srgbClr val="000000"/>
              </a:solidFill>
              <a:highlight>
                <a:srgbClr val="94BFF1"/>
              </a:highlight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Second PHP tag below:</a:t>
            </a:r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echo </a:t>
            </a:r>
            <a:r>
              <a:rPr lang="it-IT" sz="1200" noProof="1">
                <a:solidFill>
                  <a:srgbClr val="00108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$x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+</a:t>
            </a:r>
            <a:r>
              <a:rPr lang="it-IT" sz="1200" noProof="1">
                <a:solidFill>
                  <a:srgbClr val="098658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1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8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endParaRPr lang="it-IT" sz="1200" noProof="1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CC129E-20BE-2E47-A530-C7873D41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18" y="841536"/>
            <a:ext cx="2557552" cy="14022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F98A04-3576-9045-AD58-2AB4ED6E6F2D}"/>
              </a:ext>
            </a:extLst>
          </p:cNvPr>
          <p:cNvSpPr txBox="1">
            <a:spLocks/>
          </p:cNvSpPr>
          <p:nvPr/>
        </p:nvSpPr>
        <p:spPr>
          <a:xfrm>
            <a:off x="257730" y="3921551"/>
            <a:ext cx="8813118" cy="253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100" noProof="1"/>
              <a:t>È, cioè, come se l'</a:t>
            </a:r>
            <a:r>
              <a:rPr lang="it-IT" sz="2100" noProof="1">
                <a:highlight>
                  <a:srgbClr val="D5E1C4"/>
                </a:highlight>
              </a:rPr>
              <a:t>engine PHP</a:t>
            </a:r>
            <a:r>
              <a:rPr lang="it-IT" sz="2100" noProof="1"/>
              <a:t> vedesse </a:t>
            </a:r>
            <a:r>
              <a:rPr lang="it-IT" sz="2100" b="1" noProof="1"/>
              <a:t>un unico flusso di codice PHP</a:t>
            </a:r>
            <a:r>
              <a:rPr lang="it-IT" sz="2100" noProof="1"/>
              <a:t>, a prescindere da (1) chiusure e (2) riaperture di script (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/>
              <a:t>):</a:t>
            </a:r>
          </a:p>
          <a:p>
            <a:pPr marL="407988" indent="-360363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2100" noProof="1"/>
              <a:t>a ogni chiusura (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100" noProof="1"/>
              <a:t>) il controllo va al </a:t>
            </a:r>
            <a:r>
              <a:rPr lang="it-IT" sz="2100" noProof="1">
                <a:highlight>
                  <a:srgbClr val="FDFFB6"/>
                </a:highlight>
              </a:rPr>
              <a:t>modulo</a:t>
            </a:r>
            <a:r>
              <a:rPr lang="it-IT" sz="2100" noProof="1"/>
              <a:t> che emette l’HTML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1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endParaRPr lang="it-IT" sz="2100" noProof="1"/>
          </a:p>
          <a:p>
            <a:pPr marL="407988" indent="-360363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2100" noProof="1"/>
              <a:t>a ogni riapertura (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100" noProof="1"/>
              <a:t>), l'</a:t>
            </a:r>
            <a:r>
              <a:rPr lang="it-IT" sz="2100" noProof="1">
                <a:highlight>
                  <a:srgbClr val="D5E1C4"/>
                </a:highlight>
              </a:rPr>
              <a:t>engine PHP</a:t>
            </a:r>
            <a:r>
              <a:rPr lang="it-IT" sz="2100" noProof="1"/>
              <a:t> riprende a interpretare PHP dal tag </a:t>
            </a:r>
            <a:r>
              <a:rPr lang="it-IT" sz="2000" noProof="1">
                <a:highlight>
                  <a:srgbClr val="C0C0C0"/>
                </a:highlight>
              </a:rPr>
              <a:t> 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100" noProof="1"/>
              <a:t> dove aveva smesso, senza che l’HTML 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100" noProof="1"/>
              <a:t> inframmezzato abbia alcuna influenza sullo stato dell’esecuzione del codice PHP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100" noProof="1"/>
              <a:t>Si veda: </a:t>
            </a:r>
            <a:r>
              <a:rPr lang="it-IT" sz="2100" noProof="1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https://www.php.net/manual/en/language.basic-syntax.phpmode.php</a:t>
            </a:r>
            <a:r>
              <a:rPr lang="it-IT" sz="2100" noProof="1"/>
              <a:t>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8869C7-BF1D-6184-4C4B-77657B7E8767}"/>
              </a:ext>
            </a:extLst>
          </p:cNvPr>
          <p:cNvSpPr txBox="1">
            <a:spLocks/>
          </p:cNvSpPr>
          <p:nvPr/>
        </p:nvSpPr>
        <p:spPr>
          <a:xfrm>
            <a:off x="257730" y="3071762"/>
            <a:ext cx="8813118" cy="7785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100" spc="-10" noProof="1"/>
              <a:t>Quindi, nell’interpretazione di un file .</a:t>
            </a:r>
            <a:r>
              <a:rPr lang="it-IT" sz="2100" i="1" spc="-10" noProof="1"/>
              <a:t>php,</a:t>
            </a:r>
            <a:r>
              <a:rPr lang="it-IT" sz="2100" spc="-10" noProof="1"/>
              <a:t> lo </a:t>
            </a:r>
            <a:r>
              <a:rPr lang="it-IT" sz="2100" b="1" spc="-10" noProof="1"/>
              <a:t>stato</a:t>
            </a:r>
            <a:r>
              <a:rPr lang="it-IT" sz="2100" spc="-10" noProof="1"/>
              <a:t> (valori delle variabili) </a:t>
            </a:r>
            <a:r>
              <a:rPr lang="it-IT" sz="2100" b="1" spc="-10" noProof="1"/>
              <a:t>persiste</a:t>
            </a:r>
            <a:r>
              <a:rPr lang="it-IT" sz="2100" spc="-10" noProof="1"/>
              <a:t> tra uno script e i successivi e </a:t>
            </a:r>
            <a:r>
              <a:rPr lang="it-IT" sz="2100" u="sng" spc="-10" noProof="1"/>
              <a:t>lo </a:t>
            </a:r>
            <a:r>
              <a:rPr lang="it-IT" sz="2100" i="1" u="sng" spc="-10" noProof="1"/>
              <a:t>scope</a:t>
            </a:r>
            <a:r>
              <a:rPr lang="it-IT" sz="2100" u="sng" spc="-10" noProof="1"/>
              <a:t> delle variabili si estende all'intero file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CFAE1A2-A49D-5A9E-A735-A733B24A91AD}"/>
              </a:ext>
            </a:extLst>
          </p:cNvPr>
          <p:cNvSpPr txBox="1">
            <a:spLocks/>
          </p:cNvSpPr>
          <p:nvPr/>
        </p:nvSpPr>
        <p:spPr>
          <a:xfrm>
            <a:off x="257730" y="2343288"/>
            <a:ext cx="8813118" cy="77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400"/>
              </a:spcBef>
              <a:buNone/>
            </a:pPr>
            <a:r>
              <a:rPr lang="it-IT" sz="2100" noProof="1"/>
              <a:t>Si noti come, nel </a:t>
            </a:r>
            <a:r>
              <a:rPr lang="it-IT" sz="2100" noProof="1">
                <a:highlight>
                  <a:srgbClr val="00FFFF"/>
                </a:highlight>
              </a:rPr>
              <a:t>secondo script</a:t>
            </a:r>
            <a:r>
              <a:rPr lang="it-IT" sz="2100" noProof="1"/>
              <a:t>, la variabile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100" noProof="1"/>
              <a:t> risulta definita e mantiene il valore che le era stato assegnato nel primo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22572-6321-4854-B963-2FB706514E73}"/>
              </a:ext>
            </a:extLst>
          </p:cNvPr>
          <p:cNvSpPr txBox="1"/>
          <p:nvPr/>
        </p:nvSpPr>
        <p:spPr>
          <a:xfrm>
            <a:off x="7452657" y="917194"/>
            <a:ext cx="1405111" cy="1386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900" dirty="0"/>
              <a:t>localhost:7777/escape1.php</a:t>
            </a:r>
          </a:p>
        </p:txBody>
      </p:sp>
    </p:spTree>
    <p:extLst>
      <p:ext uri="{BB962C8B-B14F-4D97-AF65-F5344CB8AC3E}">
        <p14:creationId xmlns:p14="http://schemas.microsoft.com/office/powerpoint/2010/main" val="186728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628D4-8992-74F4-A254-0936999E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5D8AB-5835-A02E-805C-F4D31917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2280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Scope delle variabili: la richiesta</a:t>
            </a:r>
            <a:endParaRPr lang="it-IT" b="0" noProof="1">
              <a:highlight>
                <a:srgbClr val="D5E1C4"/>
              </a:highlight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F7CD9-45A4-0E3B-BB43-7BD351FC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31/10/24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6A470-4193-F3C5-F741-72491198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EE074D-3838-6170-451F-3243B07D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DC444C-2492-9647-EDE9-6DCEB2977665}"/>
              </a:ext>
            </a:extLst>
          </p:cNvPr>
          <p:cNvSpPr/>
          <p:nvPr/>
        </p:nvSpPr>
        <p:spPr>
          <a:xfrm>
            <a:off x="512889" y="3880302"/>
            <a:ext cx="2339169" cy="1395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bIns="54000">
            <a:spAutoFit/>
          </a:bodyPr>
          <a:lstStyle/>
          <a:p>
            <a:r>
              <a:rPr lang="en-GB" sz="11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&lt;!-- scope_request.php --&gt;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error_reporting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(E_ERROR);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1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is_null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1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$count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))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   $count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1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>
                <a:solidFill>
                  <a:srgbClr val="AF00DB"/>
                </a:solidFill>
                <a:latin typeface="Ubuntu Mono" panose="020B0509030602030204" pitchFamily="49" charset="0"/>
              </a:rPr>
              <a:t>e</a:t>
            </a:r>
            <a:r>
              <a:rPr lang="en-GB" sz="11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lse</a:t>
            </a:r>
            <a:r>
              <a:rPr lang="en-GB" sz="110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1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$count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++;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en-GB" sz="11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echo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100" b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‘$count vale '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 </a:t>
            </a:r>
            <a:r>
              <a:rPr lang="en-GB" sz="11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$count</a:t>
            </a:r>
            <a:r>
              <a:rPr lang="en-GB" sz="11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1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D20BBC7-3F18-684B-9306-81D365BFCF29}"/>
              </a:ext>
            </a:extLst>
          </p:cNvPr>
          <p:cNvSpPr txBox="1">
            <a:spLocks/>
          </p:cNvSpPr>
          <p:nvPr/>
        </p:nvSpPr>
        <p:spPr>
          <a:xfrm>
            <a:off x="442686" y="872104"/>
            <a:ext cx="8287657" cy="285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  <a:lvl1pPr indent="0">
              <a:lnSpc>
                <a:spcPct val="95000"/>
              </a:lnSpc>
              <a:spcBef>
                <a:spcPts val="400"/>
              </a:spcBef>
              <a:buFont typeface="Arial"/>
              <a:buNone/>
              <a:defRPr sz="21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4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4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200" noProof="1"/>
              <a:t>Lo scope delle variabili PHP di un file </a:t>
            </a:r>
            <a:r>
              <a:rPr lang="it-IT" sz="2200" i="1" noProof="1"/>
              <a:t>.php</a:t>
            </a:r>
            <a:r>
              <a:rPr lang="it-IT" sz="2200" noProof="1"/>
              <a:t> è quindi il file, ma </a:t>
            </a:r>
            <a:r>
              <a:rPr lang="it-IT" sz="2200" b="1" noProof="1"/>
              <a:t>limitatamente</a:t>
            </a:r>
            <a:r>
              <a:rPr lang="it-IT" sz="2200" noProof="1"/>
              <a:t> alla singola esecuzione del file, attivata da ciascuna richiesta HTTP verso il file stesso.</a:t>
            </a:r>
          </a:p>
          <a:p>
            <a:pPr>
              <a:spcBef>
                <a:spcPts val="600"/>
              </a:spcBef>
            </a:pPr>
            <a:r>
              <a:rPr lang="it-IT" sz="2200" noProof="1"/>
              <a:t>All’inizio di ogni esecuzione, ogni variabile è indefinita (NULL) e non mantiene il valore assunto durante l’esecuzione precedente.</a:t>
            </a:r>
          </a:p>
          <a:p>
            <a:pPr>
              <a:spcBef>
                <a:spcPts val="600"/>
              </a:spcBef>
            </a:pPr>
            <a:r>
              <a:rPr lang="it-IT" sz="2200" noProof="1"/>
              <a:t>Così, se la business logic (codice PHP) ha necessità di preservare lo stato dell’interazione con i clienti, non può fidare sulle variabili</a:t>
            </a:r>
          </a:p>
          <a:p>
            <a:pPr>
              <a:spcBef>
                <a:spcPts val="600"/>
              </a:spcBef>
            </a:pPr>
            <a:r>
              <a:rPr lang="it-IT" sz="2200" noProof="1"/>
              <a:t>Si immagini, p.es., di voler contare il numero di richieste ricevute: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7DB78-CFDB-DF63-225C-CC29500EBC44}"/>
              </a:ext>
            </a:extLst>
          </p:cNvPr>
          <p:cNvGrpSpPr/>
          <p:nvPr/>
        </p:nvGrpSpPr>
        <p:grpSpPr>
          <a:xfrm>
            <a:off x="3057738" y="3875146"/>
            <a:ext cx="2733463" cy="1402272"/>
            <a:chOff x="5233416" y="4114508"/>
            <a:chExt cx="2895600" cy="140227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53D47A6-57EF-85CE-B743-DB6AA80D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416" y="4114508"/>
              <a:ext cx="2895600" cy="140227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124A5F-8391-9456-C159-AE134C15CCDD}"/>
                </a:ext>
              </a:extLst>
            </p:cNvPr>
            <p:cNvSpPr txBox="1"/>
            <p:nvPr/>
          </p:nvSpPr>
          <p:spPr>
            <a:xfrm>
              <a:off x="6284685" y="4194629"/>
              <a:ext cx="1785257" cy="137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T" sz="900" dirty="0"/>
                <a:t>localhost:8000/scope_request.php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97BB9A-4240-90A2-7FE0-026FD83EF001}"/>
                </a:ext>
              </a:extLst>
            </p:cNvPr>
            <p:cNvSpPr txBox="1"/>
            <p:nvPr/>
          </p:nvSpPr>
          <p:spPr>
            <a:xfrm>
              <a:off x="5297714" y="4434406"/>
              <a:ext cx="2496457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$count vale 1</a:t>
              </a: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3C0ABE-8842-03A1-2470-F8392B443EB9}"/>
              </a:ext>
            </a:extLst>
          </p:cNvPr>
          <p:cNvGrpSpPr/>
          <p:nvPr/>
        </p:nvGrpSpPr>
        <p:grpSpPr>
          <a:xfrm>
            <a:off x="5996880" y="3875146"/>
            <a:ext cx="2733463" cy="1402272"/>
            <a:chOff x="5233415" y="4114508"/>
            <a:chExt cx="2895600" cy="1402272"/>
          </a:xfrm>
        </p:grpSpPr>
        <p:pic>
          <p:nvPicPr>
            <p:cNvPr id="17" name="Immagine 7">
              <a:extLst>
                <a:ext uri="{FF2B5EF4-FFF2-40B4-BE49-F238E27FC236}">
                  <a16:creationId xmlns:a16="http://schemas.microsoft.com/office/drawing/2014/main" id="{1507BAB9-9369-0420-F5F6-CA11495C3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415" y="4114508"/>
              <a:ext cx="2895600" cy="140227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5988B-EB10-ABDC-6455-D313A079E770}"/>
                </a:ext>
              </a:extLst>
            </p:cNvPr>
            <p:cNvSpPr txBox="1"/>
            <p:nvPr/>
          </p:nvSpPr>
          <p:spPr>
            <a:xfrm>
              <a:off x="6284685" y="4194629"/>
              <a:ext cx="1785257" cy="137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T" sz="900" dirty="0"/>
                <a:t>localhost:8000/scope_request.php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D68283-608A-BC42-672F-6613A33F21B8}"/>
                </a:ext>
              </a:extLst>
            </p:cNvPr>
            <p:cNvSpPr txBox="1"/>
            <p:nvPr/>
          </p:nvSpPr>
          <p:spPr>
            <a:xfrm>
              <a:off x="5297714" y="4434406"/>
              <a:ext cx="2496457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$count vale 1</a:t>
              </a: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CB1DCDD-3EEA-77EE-BC9B-23A3F427885A}"/>
              </a:ext>
            </a:extLst>
          </p:cNvPr>
          <p:cNvSpPr txBox="1">
            <a:spLocks/>
          </p:cNvSpPr>
          <p:nvPr/>
        </p:nvSpPr>
        <p:spPr>
          <a:xfrm>
            <a:off x="359500" y="5395571"/>
            <a:ext cx="8287657" cy="1114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  <a:lvl1pPr indent="0">
              <a:lnSpc>
                <a:spcPct val="95000"/>
              </a:lnSpc>
              <a:spcBef>
                <a:spcPts val="400"/>
              </a:spcBef>
              <a:buFont typeface="Arial"/>
              <a:buNone/>
              <a:defRPr sz="2100"/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4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4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sz="2200" noProof="1"/>
              <a:t>Contare le richieste nella variabile fallisce (sarebbe ok con Java servlet)</a:t>
            </a:r>
          </a:p>
          <a:p>
            <a:r>
              <a:rPr lang="it-IT" sz="2200" noProof="1"/>
              <a:t>In PHP, la soluzione è memorizzare lo stato in un file o DB esterno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DA72B-3816-3723-7B94-F33DDD987AC8}"/>
              </a:ext>
            </a:extLst>
          </p:cNvPr>
          <p:cNvCxnSpPr>
            <a:cxnSpLocks/>
          </p:cNvCxnSpPr>
          <p:nvPr/>
        </p:nvCxnSpPr>
        <p:spPr>
          <a:xfrm>
            <a:off x="3381829" y="3728709"/>
            <a:ext cx="393396" cy="2955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52373"/>
            <a:ext cx="8579942" cy="804776"/>
          </a:xfrm>
        </p:spPr>
        <p:txBody>
          <a:bodyPr>
            <a:normAutofit/>
          </a:bodyPr>
          <a:lstStyle/>
          <a:p>
            <a:r>
              <a:rPr lang="it-IT" sz="4000" b="0" dirty="0"/>
              <a:t>Script con istruzione PHP incompleta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913192"/>
            <a:ext cx="8836017" cy="1893717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noProof="1"/>
              <a:t>Finora si è tacitamente supposto che lo script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?&gt;</a:t>
            </a:r>
            <a:r>
              <a:rPr lang="it-IT" sz="2200" noProof="1"/>
              <a:t> </a:t>
            </a:r>
            <a:r>
              <a:rPr lang="it-IT" sz="2200" spc="-10" noProof="1"/>
              <a:t>contiene in </a:t>
            </a:r>
            <a:r>
              <a:rPr lang="it-IT" sz="2000" spc="-1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200" spc="-10" noProof="1"/>
              <a:t> una o più istruzioni PHP (sintatticamente) complete e, in tal caso, è ovvio che, a seguito dell’escape da HTML, l’engine eseguirà </a:t>
            </a:r>
            <a:r>
              <a:rPr lang="it-IT" sz="2000" spc="-1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200" spc="-10" noProof="1"/>
              <a:t> completamente.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spc="-10" noProof="1"/>
              <a:t>Chiediamoci però: il tag </a:t>
            </a:r>
            <a:r>
              <a:rPr lang="it-IT" sz="22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200" spc="-10" noProof="1"/>
              <a:t> può anche interrompere il codice PHP </a:t>
            </a:r>
            <a:r>
              <a:rPr lang="it-IT" sz="2200" u="sng" spc="-10" noProof="1"/>
              <a:t>nel mezzo</a:t>
            </a:r>
            <a:r>
              <a:rPr lang="it-IT" sz="2200" spc="-10" noProof="1"/>
              <a:t> di un’istruzione (che poi riprenderà con un successivo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200" spc="-10" noProof="1"/>
              <a:t>)? </a:t>
            </a:r>
            <a:endParaRPr lang="it-IT" sz="2200" b="1" spc="-1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D88A4-FE09-2493-530E-3A83AFA6307C}"/>
              </a:ext>
            </a:extLst>
          </p:cNvPr>
          <p:cNvSpPr txBox="1"/>
          <p:nvPr/>
        </p:nvSpPr>
        <p:spPr>
          <a:xfrm>
            <a:off x="2066544" y="2786506"/>
            <a:ext cx="232257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&lt;!-- </a:t>
            </a:r>
            <a:r>
              <a:rPr lang="en-GB" sz="14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escape_mid.php</a:t>
            </a:r>
            <a:r>
              <a:rPr lang="en-GB" sz="14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4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temperatura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Come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va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 tempo?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30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A084D-74C4-6C77-DD14-45AB33B9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86507"/>
            <a:ext cx="4212500" cy="96454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A24627-5623-3036-A436-302210791556}"/>
              </a:ext>
            </a:extLst>
          </p:cNvPr>
          <p:cNvSpPr txBox="1"/>
          <p:nvPr/>
        </p:nvSpPr>
        <p:spPr>
          <a:xfrm>
            <a:off x="95407" y="2786506"/>
            <a:ext cx="1712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spc="-10" noProof="1"/>
              <a:t>In generale,  </a:t>
            </a:r>
            <a:r>
              <a:rPr lang="it-IT" sz="2400" b="1" spc="-10" noProof="1"/>
              <a:t>no!</a:t>
            </a:r>
            <a:endParaRPr lang="en-IT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E0E98-D8D7-C687-D1BF-2FAEC5F4D48D}"/>
              </a:ext>
            </a:extLst>
          </p:cNvPr>
          <p:cNvSpPr txBox="1"/>
          <p:nvPr/>
        </p:nvSpPr>
        <p:spPr>
          <a:xfrm>
            <a:off x="170822" y="3867040"/>
            <a:ext cx="8768620" cy="21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200" dirty="0"/>
              <a:t>Vi sono però delle eccezioni, vediamone tre importanti: con il tag </a:t>
            </a:r>
            <a:r>
              <a:rPr lang="it-IT" sz="2200" spc="-10" noProof="1"/>
              <a:t> </a:t>
            </a:r>
            <a:r>
              <a:rPr lang="it-IT" sz="22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endParaRPr lang="en-IT" sz="2200" dirty="0"/>
          </a:p>
          <a:p>
            <a:pPr marL="317500" indent="-3175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T" sz="2200" dirty="0"/>
              <a:t>si può interrompere un blocco PHP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i="1" dirty="0">
                <a:highlight>
                  <a:srgbClr val="C0C0C0"/>
                </a:highlight>
              </a:rPr>
              <a:t>istr1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IT" sz="2200" i="1" dirty="0">
                <a:highlight>
                  <a:srgbClr val="C0C0C0"/>
                </a:highlight>
              </a:rPr>
              <a:t>istr2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;... }</a:t>
            </a:r>
            <a:r>
              <a:rPr lang="en-IT" sz="2200" dirty="0"/>
              <a:t> dopo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dirty="0"/>
              <a:t> o un 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 </a:t>
            </a:r>
            <a:r>
              <a:rPr lang="en-IT" sz="2200" dirty="0"/>
              <a:t> </a:t>
            </a:r>
          </a:p>
          <a:p>
            <a:pPr marL="317500" indent="-3175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T" sz="2200" dirty="0"/>
              <a:t>si può interrompere un costrutto PHP </a:t>
            </a:r>
            <a:r>
              <a:rPr lang="en-IT" sz="20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if</a:t>
            </a:r>
            <a:r>
              <a:rPr lang="en-IT" sz="1200" dirty="0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(cond):</a:t>
            </a:r>
            <a:r>
              <a:rPr lang="en-IT" sz="2200" dirty="0"/>
              <a:t> oppure </a:t>
            </a:r>
            <a:r>
              <a:rPr lang="en-IT" sz="20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elseif</a:t>
            </a:r>
            <a:r>
              <a:rPr lang="en-IT" sz="1200" dirty="0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(cond):</a:t>
            </a:r>
            <a:r>
              <a:rPr lang="en-IT" sz="2200" dirty="0"/>
              <a:t> o </a:t>
            </a:r>
            <a:r>
              <a:rPr lang="en-IT" sz="20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else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dopo 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(vedi oltre per la sintassi di tali costrutti)</a:t>
            </a:r>
          </a:p>
          <a:p>
            <a:pPr marL="317500" indent="-3175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T" sz="2200" dirty="0"/>
              <a:t>dopo 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si può anche interrompere un costrutto  </a:t>
            </a:r>
            <a:r>
              <a:rPr lang="en-IT" sz="20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for</a:t>
            </a:r>
            <a:r>
              <a:rPr lang="en-IT" sz="1200" dirty="0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(s1,cond,s2):</a:t>
            </a:r>
          </a:p>
        </p:txBody>
      </p:sp>
    </p:spTree>
    <p:extLst>
      <p:ext uri="{BB962C8B-B14F-4D97-AF65-F5344CB8AC3E}">
        <p14:creationId xmlns:p14="http://schemas.microsoft.com/office/powerpoint/2010/main" val="284896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CED-E426-176C-1CED-E688118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107911"/>
            <a:ext cx="8677634" cy="626750"/>
          </a:xfrm>
        </p:spPr>
        <p:txBody>
          <a:bodyPr>
            <a:noAutofit/>
          </a:bodyPr>
          <a:lstStyle/>
          <a:p>
            <a:r>
              <a:rPr lang="en-IT" sz="3500" dirty="0"/>
              <a:t>Istruzione condizionale: formato alternativo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31/10/24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0F8-DDDE-4DC9-B421-C9B384A93727}"/>
              </a:ext>
            </a:extLst>
          </p:cNvPr>
          <p:cNvSpPr txBox="1"/>
          <p:nvPr/>
        </p:nvSpPr>
        <p:spPr>
          <a:xfrm>
            <a:off x="6376866" y="1207369"/>
            <a:ext cx="2533548" cy="1708160"/>
          </a:xfrm>
          <a:prstGeom prst="rect">
            <a:avLst/>
          </a:prstGeom>
          <a:solidFill>
            <a:srgbClr val="FCEADA"/>
          </a:solidFill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 {</a:t>
            </a: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(condition) {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75D11-C381-7884-89AE-690AF9CF5012}"/>
              </a:ext>
            </a:extLst>
          </p:cNvPr>
          <p:cNvSpPr txBox="1">
            <a:spLocks/>
          </p:cNvSpPr>
          <p:nvPr/>
        </p:nvSpPr>
        <p:spPr>
          <a:xfrm>
            <a:off x="261808" y="5640448"/>
            <a:ext cx="8503611" cy="80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Arial"/>
              <a:buNone/>
            </a:pPr>
            <a:r>
              <a:rPr lang="en-IT" sz="2400" dirty="0"/>
              <a:t> 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FB3974-652C-5374-36E0-F828919D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74" y="929802"/>
            <a:ext cx="5959556" cy="228549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IT" sz="2400" dirty="0"/>
              <a:t>L’istruzione condizionale </a:t>
            </a:r>
            <a:r>
              <a:rPr lang="en-IT" sz="2400" i="1" dirty="0">
                <a:highlight>
                  <a:srgbClr val="FCEADA"/>
                </a:highlight>
              </a:rPr>
              <a:t>if</a:t>
            </a:r>
            <a:r>
              <a:rPr lang="en-IT" sz="2400" dirty="0">
                <a:highlight>
                  <a:srgbClr val="FCEADA"/>
                </a:highlight>
              </a:rPr>
              <a:t>… </a:t>
            </a:r>
            <a:r>
              <a:rPr lang="en-IT" sz="2400" i="1" dirty="0">
                <a:highlight>
                  <a:srgbClr val="FCEADA"/>
                </a:highlight>
              </a:rPr>
              <a:t>elseif…</a:t>
            </a:r>
            <a:r>
              <a:rPr lang="en-IT" sz="2400" dirty="0">
                <a:highlight>
                  <a:srgbClr val="FCEADA"/>
                </a:highlight>
              </a:rPr>
              <a:t> </a:t>
            </a:r>
            <a:r>
              <a:rPr lang="en-IT" sz="2400" i="1" dirty="0">
                <a:highlight>
                  <a:srgbClr val="FCEADA"/>
                </a:highlight>
              </a:rPr>
              <a:t>else</a:t>
            </a:r>
            <a:r>
              <a:rPr lang="en-IT" sz="2400" dirty="0"/>
              <a:t> ha la sintassi C-like mostrata nel </a:t>
            </a:r>
            <a:r>
              <a:rPr lang="en-IT" sz="2400" dirty="0">
                <a:highlight>
                  <a:srgbClr val="FCEADA"/>
                </a:highlight>
              </a:rPr>
              <a:t>box</a:t>
            </a:r>
            <a:r>
              <a:rPr lang="en-IT" sz="2400" dirty="0"/>
              <a:t> qui a destra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GB" sz="2400" dirty="0"/>
              <a:t>È</a:t>
            </a:r>
            <a:r>
              <a:rPr lang="en-IT" sz="2400" dirty="0"/>
              <a:t> consigliabile (v. </a:t>
            </a:r>
            <a:r>
              <a:rPr lang="en-IT" sz="2400" dirty="0">
                <a:hlinkClick r:id="rId2" action="ppaction://hlinksldjump"/>
              </a:rPr>
              <a:t>oltre</a:t>
            </a:r>
            <a:r>
              <a:rPr lang="en-IT" sz="2400" dirty="0"/>
              <a:t>) usare le graffe </a:t>
            </a:r>
            <a:r>
              <a:rPr lang="en-IT" sz="2200" dirty="0">
                <a:highlight>
                  <a:srgbClr val="FCEADA"/>
                </a:highlight>
                <a:latin typeface="Ubuntu Mono" panose="020B0509030602030204" pitchFamily="49" charset="0"/>
              </a:rPr>
              <a:t>{...}</a:t>
            </a:r>
            <a:r>
              <a:rPr lang="en-IT" sz="2400" dirty="0"/>
              <a:t> anche se, come in C, potrebbero in effetti omettersi in presenza di un solo </a:t>
            </a:r>
            <a:r>
              <a:rPr lang="en-IT" sz="2200" dirty="0">
                <a:highlight>
                  <a:srgbClr val="FCEADA"/>
                </a:highlight>
                <a:latin typeface="Ubuntu Mono" panose="020B0509030602030204" pitchFamily="49" charset="0"/>
              </a:rPr>
              <a:t>statement</a:t>
            </a:r>
            <a:endParaRPr lang="en-IT" sz="2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EEEBB7-01BD-E4A3-213B-5A9057BE37C8}"/>
              </a:ext>
            </a:extLst>
          </p:cNvPr>
          <p:cNvSpPr txBox="1">
            <a:spLocks/>
          </p:cNvSpPr>
          <p:nvPr/>
        </p:nvSpPr>
        <p:spPr>
          <a:xfrm>
            <a:off x="263935" y="3308836"/>
            <a:ext cx="3263036" cy="2612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900"/>
              </a:spcBef>
              <a:buFont typeface="Arial"/>
              <a:buNone/>
            </a:pPr>
            <a:r>
              <a:rPr lang="it-IT" sz="2400" dirty="0"/>
              <a:t>In una forma alternativa</a:t>
            </a:r>
            <a:r>
              <a:rPr lang="en-IT" sz="2400" dirty="0"/>
              <a:t> (v. </a:t>
            </a:r>
            <a:r>
              <a:rPr lang="en-IT" sz="2400" dirty="0">
                <a:highlight>
                  <a:srgbClr val="D9D9D9"/>
                </a:highlight>
              </a:rPr>
              <a:t>a fianco</a:t>
            </a:r>
            <a:r>
              <a:rPr lang="en-IT" sz="2400" dirty="0"/>
              <a:t>), si usa </a:t>
            </a:r>
            <a:r>
              <a:rPr lang="en-IT" sz="2400" dirty="0">
                <a:solidFill>
                  <a:srgbClr val="AF00DB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:</a:t>
            </a:r>
            <a:r>
              <a:rPr lang="en-IT" sz="2400" dirty="0"/>
              <a:t> al posto di </a:t>
            </a:r>
            <a:r>
              <a:rPr lang="en-IT" sz="2400" dirty="0">
                <a:highlight>
                  <a:srgbClr val="FCEADA"/>
                </a:highlight>
                <a:latin typeface="Ubuntu Mono" panose="020B0509030602030204" pitchFamily="49" charset="0"/>
              </a:rPr>
              <a:t>{...}</a:t>
            </a:r>
            <a:r>
              <a:rPr lang="en-IT" sz="2400" dirty="0"/>
              <a:t> per delimitare il codice attivato da ciascuna </a:t>
            </a:r>
            <a:r>
              <a:rPr lang="en-IT" sz="2200" dirty="0">
                <a:highlight>
                  <a:srgbClr val="D9D9D9"/>
                </a:highlight>
                <a:latin typeface="Ubuntu Mono" panose="020B0509030602030204" pitchFamily="49" charset="0"/>
              </a:rPr>
              <a:t>(condition)</a:t>
            </a:r>
            <a:r>
              <a:rPr lang="en-IT" sz="2400" dirty="0"/>
              <a:t> e da </a:t>
            </a:r>
            <a:r>
              <a:rPr lang="en-GB" sz="2200" dirty="0">
                <a:solidFill>
                  <a:srgbClr val="AF00DB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else</a:t>
            </a:r>
            <a:endParaRPr lang="en-IT" sz="2200" dirty="0">
              <a:solidFill>
                <a:srgbClr val="AF00DB"/>
              </a:solidFill>
              <a:highlight>
                <a:srgbClr val="D9D9D9"/>
              </a:highlight>
              <a:latin typeface="Ubuntu Mono" panose="020B0509030602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46DFC-0DAA-E03D-1795-DB23C67F7E15}"/>
              </a:ext>
            </a:extLst>
          </p:cNvPr>
          <p:cNvSpPr txBox="1"/>
          <p:nvPr/>
        </p:nvSpPr>
        <p:spPr>
          <a:xfrm>
            <a:off x="3635025" y="3494825"/>
            <a:ext cx="2533548" cy="1708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else:</a:t>
            </a: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01EB4-C74D-16A9-5AA5-1A7D080BB35E}"/>
              </a:ext>
            </a:extLst>
          </p:cNvPr>
          <p:cNvSpPr txBox="1"/>
          <p:nvPr/>
        </p:nvSpPr>
        <p:spPr>
          <a:xfrm>
            <a:off x="6376866" y="3494825"/>
            <a:ext cx="2533548" cy="1708160"/>
          </a:xfrm>
          <a:prstGeom prst="rect">
            <a:avLst/>
          </a:prstGeom>
          <a:solidFill>
            <a:srgbClr val="FCEADA"/>
          </a:solidFill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 {</a:t>
            </a: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(condition) {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 ...</a:t>
            </a:r>
          </a:p>
          <a:p>
            <a:r>
              <a:rPr lang="en-GB" sz="1500" b="0" dirty="0">
                <a:effectLst/>
                <a:latin typeface="Ubuntu Mono" panose="020B0509030602030204" pitchFamily="49" charset="0"/>
              </a:rPr>
              <a:t>}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5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E5082-ADEB-A3D9-5DF4-79372095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1EC8-C3B9-0645-EB16-498E206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35341"/>
            <a:ext cx="8677634" cy="626750"/>
          </a:xfrm>
        </p:spPr>
        <p:txBody>
          <a:bodyPr>
            <a:noAutofit/>
          </a:bodyPr>
          <a:lstStyle/>
          <a:p>
            <a:r>
              <a:rPr lang="en-IT" sz="3500" dirty="0"/>
              <a:t>Istruzione condizionale “mista” (con HTML)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F160-5FDE-AA21-6D20-540E0138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01/11/24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DB64-63B2-402B-995C-9174A27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1C6B-A561-36C6-9DDB-F714BACC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5B1C6E-28F8-183A-C95C-8B4C85F581C0}"/>
              </a:ext>
            </a:extLst>
          </p:cNvPr>
          <p:cNvSpPr txBox="1">
            <a:spLocks/>
          </p:cNvSpPr>
          <p:nvPr/>
        </p:nvSpPr>
        <p:spPr>
          <a:xfrm>
            <a:off x="216000" y="3952196"/>
            <a:ext cx="4642915" cy="231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200" spc="-10" dirty="0"/>
              <a:t>Nell’esempio a destra, la condizione </a:t>
            </a:r>
            <a:r>
              <a:rPr lang="it-IT" sz="2100" noProof="1">
                <a:highlight>
                  <a:srgbClr val="E7E7E7"/>
                </a:highlight>
                <a:latin typeface="Ubuntu Mono" panose="020B0509030602030204" pitchFamily="49" charset="0"/>
              </a:rPr>
              <a:t>$x == </a:t>
            </a:r>
            <a:r>
              <a:rPr lang="it-IT" sz="2100" noProof="1">
                <a:solidFill>
                  <a:srgbClr val="00B050"/>
                </a:solidFill>
                <a:highlight>
                  <a:srgbClr val="E7E7E7"/>
                </a:highlight>
                <a:latin typeface="Ubuntu Mono" panose="020B0509030602030204" pitchFamily="49" charset="0"/>
              </a:rPr>
              <a:t>0 </a:t>
            </a:r>
            <a:r>
              <a:rPr lang="it-IT" sz="2200" noProof="1">
                <a:solidFill>
                  <a:srgbClr val="00B050"/>
                </a:solidFill>
              </a:rPr>
              <a:t> </a:t>
            </a:r>
            <a:r>
              <a:rPr lang="it-IT" sz="2200" noProof="1"/>
              <a:t>falsa fa sì che sia emesso il codice HTML </a:t>
            </a:r>
            <a:r>
              <a:rPr lang="en-GB" sz="2000" b="0">
                <a:solidFill>
                  <a:srgbClr val="800000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&lt;B&gt;</a:t>
            </a:r>
            <a:r>
              <a:rPr lang="en-GB" sz="2000" b="0">
                <a:solidFill>
                  <a:srgbClr val="3B3B3B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condizione falsa</a:t>
            </a:r>
            <a:r>
              <a:rPr lang="en-GB" sz="2000" b="0">
                <a:solidFill>
                  <a:srgbClr val="800000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&lt;/B&gt;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GB" sz="2200" spc="-10" noProof="1"/>
              <a:t>Se la prima istruzione fosse </a:t>
            </a:r>
            <a:r>
              <a:rPr lang="it-IT" sz="2100" noProof="1">
                <a:highlight>
                  <a:srgbClr val="E7E7E7"/>
                </a:highlight>
                <a:latin typeface="Ubuntu Mono" panose="020B0509030602030204" pitchFamily="49" charset="0"/>
              </a:rPr>
              <a:t>$x = </a:t>
            </a:r>
            <a:r>
              <a:rPr lang="it-IT" sz="2100" noProof="1">
                <a:solidFill>
                  <a:srgbClr val="00B050"/>
                </a:solidFill>
                <a:highlight>
                  <a:srgbClr val="E7E7E7"/>
                </a:highlight>
                <a:latin typeface="Ubuntu Mono" panose="020B0509030602030204" pitchFamily="49" charset="0"/>
              </a:rPr>
              <a:t>10 </a:t>
            </a:r>
            <a:r>
              <a:rPr lang="it-IT" sz="2200" noProof="1">
                <a:solidFill>
                  <a:srgbClr val="00B050"/>
                </a:solidFill>
              </a:rPr>
              <a:t> </a:t>
            </a:r>
            <a:r>
              <a:rPr lang="it-IT" sz="2200" noProof="1"/>
              <a:t>verrebbe emesso invece il codice HTML </a:t>
            </a:r>
            <a:r>
              <a:rPr lang="en-GB" sz="2000" b="0">
                <a:solidFill>
                  <a:srgbClr val="800000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&lt;B&gt;</a:t>
            </a:r>
            <a:r>
              <a:rPr lang="en-GB" sz="2000" b="0">
                <a:solidFill>
                  <a:srgbClr val="3B3B3B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condizione vera</a:t>
            </a:r>
            <a:r>
              <a:rPr lang="en-GB" sz="2000" b="0">
                <a:solidFill>
                  <a:srgbClr val="800000"/>
                </a:solidFill>
                <a:effectLst/>
                <a:highlight>
                  <a:srgbClr val="E7E7E7"/>
                </a:highlight>
                <a:latin typeface="Ubuntu Mono" panose="020B0509030602030204" pitchFamily="49" charset="0"/>
              </a:rPr>
              <a:t>&lt;/B&gt;</a:t>
            </a:r>
          </a:p>
          <a:p>
            <a:pPr marL="0" indent="0">
              <a:lnSpc>
                <a:spcPct val="95000"/>
              </a:lnSpc>
              <a:buFont typeface="Arial"/>
              <a:buNone/>
            </a:pPr>
            <a:endParaRPr lang="it-IT" sz="2200" spc="-10" noProof="1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CAB7C8-9E4A-F7D7-7824-05A154EB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806432"/>
            <a:ext cx="5804057" cy="1910117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200" spc="-10" dirty="0"/>
              <a:t>Vi è anche una forma “mista” di </a:t>
            </a:r>
            <a:r>
              <a:rPr lang="it-IT" sz="20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it-IT" sz="2100" spc="-10" noProof="1">
                <a:solidFill>
                  <a:srgbClr val="AF00DC"/>
                </a:solidFill>
              </a:rPr>
              <a:t> </a:t>
            </a:r>
            <a:r>
              <a:rPr lang="it-IT" sz="2100" spc="-10" noProof="1"/>
              <a:t>…</a:t>
            </a:r>
            <a:r>
              <a:rPr lang="it-IT" sz="2100" spc="-10" noProof="1">
                <a:solidFill>
                  <a:srgbClr val="AF00DC"/>
                </a:solidFill>
              </a:rPr>
              <a:t> </a:t>
            </a:r>
            <a:r>
              <a:rPr lang="it-IT" sz="20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endif</a:t>
            </a:r>
            <a:r>
              <a:rPr lang="en-GB" sz="2200" spc="-10" dirty="0"/>
              <a:t> </a:t>
            </a:r>
            <a:r>
              <a:rPr lang="en-IT" sz="2200" spc="-10" dirty="0"/>
              <a:t>in cui le </a:t>
            </a:r>
            <a:r>
              <a:rPr lang="en-IT" sz="2000" spc="-10" dirty="0">
                <a:highlight>
                  <a:srgbClr val="D5E1C4"/>
                </a:highlight>
                <a:latin typeface="Ubuntu Mono" panose="020B0509030602030204" pitchFamily="49" charset="0"/>
              </a:rPr>
              <a:t>(condition):</a:t>
            </a:r>
            <a:r>
              <a:rPr lang="en-IT" sz="2200" spc="-10" dirty="0"/>
              <a:t> o l’ </a:t>
            </a:r>
            <a:r>
              <a:rPr lang="en-IT" sz="2000" spc="-10" dirty="0">
                <a:solidFill>
                  <a:srgbClr val="AF00DB"/>
                </a:solidFill>
                <a:highlight>
                  <a:srgbClr val="D5E2C5"/>
                </a:highlight>
                <a:latin typeface="Ubuntu Mono" panose="020B0509030602030204" pitchFamily="49" charset="0"/>
              </a:rPr>
              <a:t>else:</a:t>
            </a:r>
            <a:r>
              <a:rPr lang="en-IT" sz="2200" spc="-10" dirty="0"/>
              <a:t> presenti nel codice PHP, se </a:t>
            </a:r>
            <a:r>
              <a:rPr lang="en-IT" sz="2100" b="1" spc="-10" dirty="0">
                <a:latin typeface="Ubuntu Mono" panose="020B0509030602030204" pitchFamily="49" charset="0"/>
              </a:rPr>
              <a:t>true</a:t>
            </a:r>
            <a:r>
              <a:rPr lang="en-IT" sz="2200" spc="-10" dirty="0"/>
              <a:t>, attivano dei blocchi di </a:t>
            </a:r>
            <a:r>
              <a:rPr lang="en-IT" sz="2200" spc="-10" dirty="0">
                <a:highlight>
                  <a:srgbClr val="FCFFB5"/>
                </a:highlight>
              </a:rPr>
              <a:t>codice HTML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T" sz="2200" dirty="0"/>
              <a:t>Notare gli </a:t>
            </a:r>
            <a:r>
              <a:rPr lang="en-IT" sz="2200" i="1" dirty="0"/>
              <a:t>escape</a:t>
            </a:r>
            <a:r>
              <a:rPr lang="en-IT" sz="2200" dirty="0"/>
              <a:t> multipli PHP➝HTML➝PHP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T" sz="2200" spc="-10" dirty="0"/>
              <a:t>(è il </a:t>
            </a:r>
            <a:r>
              <a:rPr lang="it-IT" sz="2200" dirty="0" err="1"/>
              <a:t>c</a:t>
            </a:r>
            <a:r>
              <a:rPr lang="en-IT" sz="2200" dirty="0"/>
              <a:t>aso (2) di una </a:t>
            </a:r>
            <a:r>
              <a:rPr lang="en-IT" sz="2200" dirty="0">
                <a:highlight>
                  <a:srgbClr val="EEF2F8"/>
                </a:highlight>
              </a:rPr>
              <a:t>slide </a:t>
            </a:r>
            <a:r>
              <a:rPr lang="en-GB" sz="2200" dirty="0">
                <a:highlight>
                  <a:srgbClr val="EEF2F8"/>
                </a:highlight>
                <a:hlinkClick r:id="rId2" action="ppaction://hlinksldjump"/>
              </a:rPr>
              <a:t>precedente</a:t>
            </a:r>
            <a:r>
              <a:rPr lang="en-GB" sz="2200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000E66-EACA-3036-8B0F-0CD679B5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37" y="4011508"/>
            <a:ext cx="1798961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91E022-7694-66D1-0229-BEADCB259BC6}"/>
              </a:ext>
            </a:extLst>
          </p:cNvPr>
          <p:cNvSpPr txBox="1"/>
          <p:nvPr/>
        </p:nvSpPr>
        <p:spPr>
          <a:xfrm>
            <a:off x="7199811" y="4208917"/>
            <a:ext cx="180278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qui, ora PHP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fine PHP</a:t>
            </a: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B56EF-58FC-7524-1E78-831AAF4C4152}"/>
              </a:ext>
            </a:extLst>
          </p:cNvPr>
          <p:cNvSpPr txBox="1"/>
          <p:nvPr/>
        </p:nvSpPr>
        <p:spPr>
          <a:xfrm>
            <a:off x="5969172" y="737078"/>
            <a:ext cx="2926429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300" b="0" dirty="0"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(condition)</a:t>
            </a:r>
            <a:r>
              <a:rPr lang="en-GB" sz="1300" b="0" dirty="0"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: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?&gt;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  <a:cs typeface="Times New Roman" panose="02020603050405020304" pitchFamily="18" charset="0"/>
              </a:rPr>
              <a:t>   </a:t>
            </a:r>
            <a:r>
              <a:rPr lang="en-GB" sz="1300" b="0" dirty="0">
                <a:solidFill>
                  <a:srgbClr val="000000"/>
                </a:solidFill>
                <a:effectLst/>
                <a:highlight>
                  <a:srgbClr val="FDFFB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 code ...</a:t>
            </a: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(condition)</a:t>
            </a:r>
            <a:r>
              <a:rPr lang="en-GB" sz="1300" b="0" dirty="0">
                <a:solidFill>
                  <a:srgbClr val="AF00DB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: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AF00D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300" b="0" dirty="0">
                <a:solidFill>
                  <a:srgbClr val="000000"/>
                </a:solidFill>
                <a:effectLst/>
                <a:highlight>
                  <a:srgbClr val="FDFFB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 code ...</a:t>
            </a: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 </a:t>
            </a:r>
            <a:r>
              <a:rPr lang="en-GB" sz="1300" b="0" dirty="0">
                <a:solidFill>
                  <a:srgbClr val="AF00DB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else</a:t>
            </a:r>
            <a:r>
              <a:rPr lang="en-GB" sz="1300" b="0" dirty="0"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: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AF00D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300" b="0" dirty="0">
                <a:solidFill>
                  <a:srgbClr val="000000"/>
                </a:solidFill>
                <a:effectLst/>
                <a:highlight>
                  <a:srgbClr val="FDFFB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 code ...</a:t>
            </a: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300" b="0" dirty="0">
                <a:effectLst/>
                <a:latin typeface="Ubuntu Mono" panose="020B0509030602030204" pitchFamily="49" charset="0"/>
              </a:rPr>
              <a:t>;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</a:p>
          <a:p>
            <a:r>
              <a:rPr lang="en-GB" sz="1300" dirty="0">
                <a:solidFill>
                  <a:srgbClr val="800000"/>
                </a:solidFill>
                <a:latin typeface="Ubuntu Mono" panose="020B0509030602030204" pitchFamily="49" charset="0"/>
              </a:rPr>
              <a:t>...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C08AD-C5F3-192F-3D96-F762CDECC431}"/>
              </a:ext>
            </a:extLst>
          </p:cNvPr>
          <p:cNvSpPr txBox="1"/>
          <p:nvPr/>
        </p:nvSpPr>
        <p:spPr>
          <a:xfrm>
            <a:off x="4862286" y="4008863"/>
            <a:ext cx="220260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HTML qui, ora PHP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2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condizione vera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2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condizione falsa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2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r>
              <a:rPr lang="en-GB" sz="12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fine PHP, ora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D5064-7ADB-D82F-0CAB-265C89B239FC}"/>
              </a:ext>
            </a:extLst>
          </p:cNvPr>
          <p:cNvSpPr txBox="1"/>
          <p:nvPr/>
        </p:nvSpPr>
        <p:spPr>
          <a:xfrm>
            <a:off x="7858968" y="4054325"/>
            <a:ext cx="1108714" cy="107722"/>
          </a:xfrm>
          <a:prstGeom prst="rect">
            <a:avLst/>
          </a:prstGeom>
          <a:solidFill>
            <a:srgbClr val="F6F8F9"/>
          </a:solidFill>
        </p:spPr>
        <p:txBody>
          <a:bodyPr wrap="square" lIns="0" tIns="0" rIns="0" bIns="0">
            <a:spAutoFit/>
          </a:bodyPr>
          <a:lstStyle/>
          <a:p>
            <a:r>
              <a:rPr lang="it-IT" sz="700" spc="-20">
                <a:latin typeface="Calibri" panose="020F0502020204030204" pitchFamily="34" charset="0"/>
                <a:cs typeface="Calibri" panose="020F0502020204030204" pitchFamily="34" charset="0"/>
              </a:rPr>
              <a:t>localhost:8000/escape_if_1.php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2A095BC0-0DC8-6500-08B9-A4CF12884CA9}"/>
              </a:ext>
            </a:extLst>
          </p:cNvPr>
          <p:cNvSpPr txBox="1">
            <a:spLocks/>
          </p:cNvSpPr>
          <p:nvPr/>
        </p:nvSpPr>
        <p:spPr>
          <a:xfrm>
            <a:off x="200243" y="2802388"/>
            <a:ext cx="8802355" cy="1041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Tipicamente, ciò consente di inviare al cliente blocchi alternativi di codice HTML, secondo lo stato di certe variabili PHP (che riflettono lo stato del DB o dati inviati dal cliente p.es. con form web)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FE83F1-1CCB-D448-DB53-9FB55ECBC67B}"/>
              </a:ext>
            </a:extLst>
          </p:cNvPr>
          <p:cNvSpPr txBox="1">
            <a:spLocks/>
          </p:cNvSpPr>
          <p:nvPr/>
        </p:nvSpPr>
        <p:spPr>
          <a:xfrm>
            <a:off x="216000" y="6157083"/>
            <a:ext cx="8802355" cy="45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1900" spc="-10" dirty="0"/>
              <a:t>(Meglio ancora, </a:t>
            </a:r>
            <a:r>
              <a:rPr lang="en-GB" sz="1900" spc="-10" noProof="1"/>
              <a:t>il valore di </a:t>
            </a:r>
            <a:r>
              <a:rPr lang="it-IT" sz="1700" noProof="1">
                <a:highlight>
                  <a:srgbClr val="E7E7E7"/>
                </a:highlight>
                <a:latin typeface="Ubuntu Mono" panose="020B0509030602030204" pitchFamily="49" charset="0"/>
              </a:rPr>
              <a:t> $x </a:t>
            </a:r>
            <a:r>
              <a:rPr lang="it-IT" sz="1900" noProof="1"/>
              <a:t> potrebbe provenire da input effettuati sul cliente)</a:t>
            </a:r>
            <a:endParaRPr lang="it-IT" sz="1900" spc="-10" noProof="1"/>
          </a:p>
        </p:txBody>
      </p:sp>
    </p:spTree>
    <p:extLst>
      <p:ext uri="{BB962C8B-B14F-4D97-AF65-F5344CB8AC3E}">
        <p14:creationId xmlns:p14="http://schemas.microsoft.com/office/powerpoint/2010/main" val="5905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32B28-FA6B-E441-8C62-87F2FFA6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Alcune risorse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84FDD-0FAD-7C4F-A697-20297AC5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1" y="993913"/>
            <a:ext cx="8737141" cy="5460125"/>
          </a:xfrm>
        </p:spPr>
        <p:txBody>
          <a:bodyPr>
            <a:normAutofit fontScale="77500" lnSpcReduction="20000"/>
          </a:bodyPr>
          <a:lstStyle/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2"/>
              </a:rPr>
              <a:t>https://www.w3schools.com/php</a:t>
            </a:r>
            <a:r>
              <a:rPr lang="it-IT" sz="2500" dirty="0"/>
              <a:t> (seguito per le lezioni)</a:t>
            </a: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3"/>
              </a:rPr>
              <a:t>https://www.w3schools.com/php/php_oop_what_is.asp</a:t>
            </a:r>
            <a:endParaRPr lang="it-IT" sz="2500" dirty="0">
              <a:hlinkClick r:id="rId4"/>
            </a:endParaRP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4"/>
              </a:rPr>
              <a:t>https://developer.hyvor.com/tutorials/php</a:t>
            </a:r>
            <a:endParaRPr lang="it-IT" sz="2500" dirty="0"/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5"/>
              </a:rPr>
              <a:t>https://www.phptutorial.net</a:t>
            </a:r>
            <a:r>
              <a:rPr lang="it-IT" sz="2500" dirty="0"/>
              <a:t> (completo e accurato)</a:t>
            </a:r>
            <a:endParaRPr lang="it-IT" sz="2500" dirty="0">
              <a:hlinkClick r:id="rId6"/>
            </a:endParaRP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6"/>
              </a:rPr>
              <a:t>https://www.php.net/manual/</a:t>
            </a:r>
            <a:r>
              <a:rPr lang="it-IT" sz="2500" dirty="0"/>
              <a:t> anche in italiano: </a:t>
            </a:r>
            <a:r>
              <a:rPr lang="it-IT" sz="2500" dirty="0">
                <a:hlinkClick r:id="rId7"/>
              </a:rPr>
              <a:t>https://www.php.net/manual/it/</a:t>
            </a:r>
            <a:r>
              <a:rPr lang="it-IT" sz="2500" dirty="0"/>
              <a:t> </a:t>
            </a: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8"/>
              </a:rPr>
              <a:t>https://www.php.net/manual/language.oop5.php</a:t>
            </a:r>
            <a:r>
              <a:rPr lang="it-IT" sz="2500" dirty="0"/>
              <a:t> (su oggetti PHP 5)</a:t>
            </a: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9"/>
              </a:rPr>
              <a:t>https://www.tutorialspoint.com/php</a:t>
            </a:r>
            <a:endParaRPr lang="it-IT" sz="2500" dirty="0"/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10"/>
              </a:rPr>
              <a:t>https://www.tutorialspoint.com/php/php_object_oriented.htm</a:t>
            </a:r>
            <a:endParaRPr lang="it-IT" sz="2500" dirty="0">
              <a:hlinkClick r:id="rId11"/>
            </a:endParaRP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12"/>
              </a:rPr>
              <a:t>https://web.archive.org/web/20230408174804mp_/https://www3.ntu.edu.sg/home/ehchua/programming/index.html#php</a:t>
            </a:r>
            <a:r>
              <a:rPr lang="it-IT" sz="2500" dirty="0"/>
              <a:t>, tutorial conciso ma ricco: </a:t>
            </a:r>
            <a:r>
              <a:rPr lang="it-IT" sz="2500" dirty="0">
                <a:hlinkClick r:id="rId13"/>
              </a:rPr>
              <a:t>setting up</a:t>
            </a:r>
            <a:r>
              <a:rPr lang="it-IT" sz="2500" dirty="0"/>
              <a:t>, </a:t>
            </a:r>
            <a:r>
              <a:rPr lang="it-IT" sz="2500" dirty="0">
                <a:hlinkClick r:id="rId14"/>
              </a:rPr>
              <a:t>basics</a:t>
            </a:r>
            <a:r>
              <a:rPr lang="it-IT" sz="2500" dirty="0"/>
              <a:t>, </a:t>
            </a:r>
            <a:r>
              <a:rPr lang="it-IT" sz="2500" dirty="0">
                <a:hlinkClick r:id="rId15"/>
              </a:rPr>
              <a:t>PHP/MySQL </a:t>
            </a:r>
            <a:r>
              <a:rPr lang="it-IT" sz="2500" dirty="0" err="1">
                <a:hlinkClick r:id="rId15"/>
              </a:rPr>
              <a:t>Webapps</a:t>
            </a:r>
            <a:r>
              <a:rPr lang="it-IT" sz="2500" dirty="0"/>
              <a:t>, </a:t>
            </a:r>
            <a:r>
              <a:rPr lang="it-IT" sz="2500" dirty="0">
                <a:hlinkClick r:id="rId16"/>
              </a:rPr>
              <a:t>OOP in PHP</a:t>
            </a:r>
            <a:r>
              <a:rPr lang="it-IT" sz="2500" dirty="0"/>
              <a:t>, </a:t>
            </a:r>
            <a:r>
              <a:rPr lang="it-IT" sz="2500" dirty="0">
                <a:hlinkClick r:id="rId17"/>
              </a:rPr>
              <a:t>PHP </a:t>
            </a:r>
            <a:r>
              <a:rPr lang="it-IT" sz="2500" dirty="0" err="1">
                <a:hlinkClick r:id="rId17"/>
              </a:rPr>
              <a:t>Miscellaneous</a:t>
            </a:r>
            <a:r>
              <a:rPr lang="it-IT" sz="2500" dirty="0"/>
              <a:t>, </a:t>
            </a:r>
            <a:r>
              <a:rPr lang="it-IT" sz="2500" dirty="0">
                <a:hlinkClick r:id="rId18"/>
              </a:rPr>
              <a:t>PHP Unit Testing</a:t>
            </a:r>
            <a:endParaRPr lang="it-IT" sz="2500" dirty="0"/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19"/>
              </a:rPr>
              <a:t>https://www.html.it/guide/guida-php-di-base/</a:t>
            </a:r>
            <a:endParaRPr lang="it-IT" sz="2500" dirty="0"/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20"/>
              </a:rPr>
              <a:t>https://www.youtube.com/playlist?list=PL101314D973955661</a:t>
            </a:r>
            <a:r>
              <a:rPr lang="it-IT" sz="2500" dirty="0"/>
              <a:t> (</a:t>
            </a:r>
            <a:r>
              <a:rPr lang="it-IT" sz="2500" dirty="0" err="1"/>
              <a:t>fcamuso</a:t>
            </a:r>
            <a:r>
              <a:rPr lang="it-IT" sz="2500" dirty="0"/>
              <a:t> su </a:t>
            </a:r>
            <a:r>
              <a:rPr lang="it-IT" sz="2500" dirty="0" err="1"/>
              <a:t>youtube</a:t>
            </a:r>
            <a:r>
              <a:rPr lang="it-IT" sz="2500" dirty="0"/>
              <a:t>)</a:t>
            </a:r>
          </a:p>
          <a:p>
            <a:pPr marL="266700" indent="-258763">
              <a:lnSpc>
                <a:spcPct val="120000"/>
              </a:lnSpc>
              <a:spcBef>
                <a:spcPts val="900"/>
              </a:spcBef>
            </a:pPr>
            <a:r>
              <a:rPr lang="it-IT" sz="2500" dirty="0">
                <a:hlinkClick r:id="rId21"/>
              </a:rPr>
              <a:t>https://laracasts.com/series/php-for-beginners-2023-edition</a:t>
            </a:r>
            <a:r>
              <a:rPr lang="it-IT" sz="2500" dirty="0"/>
              <a:t> (video, molto chiaro)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0725B-5BCD-E245-B696-F7A332F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73AC-AA44-A04D-8246-BCDB9011082D}" type="datetime1">
              <a:rPr lang="it-IT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510F9-3E04-C440-8073-456450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4FBB1A-C6C1-D24F-878B-E5EC89D6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40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FA353-730A-FD19-079A-8A17A4F1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7336-BA85-820B-6142-ED180612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9" y="100654"/>
            <a:ext cx="8865519" cy="626750"/>
          </a:xfrm>
        </p:spPr>
        <p:txBody>
          <a:bodyPr>
            <a:noAutofit/>
          </a:bodyPr>
          <a:lstStyle/>
          <a:p>
            <a:r>
              <a:rPr lang="en-IT" sz="3600" b="0" dirty="0"/>
              <a:t>Escape PHP⟷HTML nell’</a:t>
            </a:r>
            <a:r>
              <a:rPr lang="it-IT" sz="36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it-IT" sz="3600" spc="-10" noProof="1">
                <a:solidFill>
                  <a:srgbClr val="AF00DC"/>
                </a:solidFill>
              </a:rPr>
              <a:t> </a:t>
            </a:r>
            <a:r>
              <a:rPr lang="it-IT" sz="3600" b="0" spc="-10" noProof="1"/>
              <a:t>…</a:t>
            </a:r>
            <a:r>
              <a:rPr lang="it-IT" sz="3600" b="0" spc="-10" noProof="1">
                <a:solidFill>
                  <a:srgbClr val="AF00DC"/>
                </a:solidFill>
              </a:rPr>
              <a:t> </a:t>
            </a:r>
            <a:r>
              <a:rPr lang="it-IT" sz="36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endif</a:t>
            </a:r>
            <a:r>
              <a:rPr lang="en-IT" sz="3600" b="0" dirty="0"/>
              <a:t> “misto”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EEDA-CDE9-2DE1-8B2E-B2CA6535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01/11/24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F74C-69BC-92BC-522B-DE79B801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BB26-6DB1-915B-E83F-59829756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20</a:t>
            </a:fld>
            <a:endParaRPr lang="it-IT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70F222-8E41-98B2-6DBF-18C745D39BCA}"/>
              </a:ext>
            </a:extLst>
          </p:cNvPr>
          <p:cNvSpPr txBox="1">
            <a:spLocks/>
          </p:cNvSpPr>
          <p:nvPr/>
        </p:nvSpPr>
        <p:spPr>
          <a:xfrm>
            <a:off x="157800" y="1049341"/>
            <a:ext cx="4356144" cy="292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-IT" sz="2200" spc="-10" dirty="0"/>
              <a:t>Come interagiscono nell’</a:t>
            </a:r>
            <a:r>
              <a:rPr lang="it-IT" sz="22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it-IT" sz="2200" spc="-10" noProof="1">
                <a:solidFill>
                  <a:srgbClr val="AF00DC"/>
                </a:solidFill>
              </a:rPr>
              <a:t> </a:t>
            </a:r>
            <a:r>
              <a:rPr lang="it-IT" sz="2200" spc="-10" noProof="1"/>
              <a:t>…</a:t>
            </a:r>
            <a:r>
              <a:rPr lang="it-IT" sz="2200" spc="-10" noProof="1">
                <a:solidFill>
                  <a:srgbClr val="AF00DC"/>
                </a:solidFill>
              </a:rPr>
              <a:t> </a:t>
            </a:r>
            <a:r>
              <a:rPr lang="it-IT" sz="2200" spc="-10" noProof="1">
                <a:solidFill>
                  <a:srgbClr val="AF00DC"/>
                </a:solidFill>
                <a:latin typeface="Ubuntu Mono" panose="020B0509030602030204" pitchFamily="49" charset="0"/>
              </a:rPr>
              <a:t>endif</a:t>
            </a:r>
            <a:r>
              <a:rPr lang="en-IT" sz="2200" spc="-10" dirty="0"/>
              <a:t> misto, p.es. qui a destra, </a:t>
            </a:r>
            <a:r>
              <a:rPr lang="en-IT" sz="2200" spc="-10" dirty="0">
                <a:highlight>
                  <a:srgbClr val="D5E1C4"/>
                </a:highlight>
              </a:rPr>
              <a:t>PHP engine</a:t>
            </a:r>
            <a:r>
              <a:rPr lang="en-IT" sz="2200" spc="-10" dirty="0"/>
              <a:t> e </a:t>
            </a:r>
            <a:r>
              <a:rPr lang="en-IT" sz="2200" spc="-10" dirty="0">
                <a:highlight>
                  <a:srgbClr val="FCFFB5"/>
                </a:highlight>
              </a:rPr>
              <a:t>modulo HTML</a:t>
            </a:r>
            <a:r>
              <a:rPr lang="en-IT" sz="2200" spc="-10" dirty="0"/>
              <a:t> del server?</a:t>
            </a:r>
          </a:p>
          <a:p>
            <a:pPr marL="180975" indent="-180975">
              <a:spcBef>
                <a:spcPts val="900"/>
              </a:spcBef>
            </a:pPr>
            <a:r>
              <a:rPr lang="en-IT" sz="2200" spc="-10" dirty="0"/>
              <a:t>al </a:t>
            </a:r>
            <a:r>
              <a:rPr lang="it-IT" sz="2200" dirty="0"/>
              <a:t>tag di chiusura in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000" noProof="1">
                <a:highlight>
                  <a:srgbClr val="D5E2C5"/>
                </a:highlight>
                <a:latin typeface="Ubuntu Mono" panose="020B0509030602030204" pitchFamily="49" charset="0"/>
              </a:rPr>
              <a:t>... == </a:t>
            </a:r>
            <a:r>
              <a:rPr lang="it-IT" sz="2000" noProof="1">
                <a:solidFill>
                  <a:srgbClr val="00B050"/>
                </a:solidFill>
                <a:highlight>
                  <a:srgbClr val="D5E2C5"/>
                </a:highlight>
                <a:latin typeface="Ubuntu Mono" panose="020B0509030602030204" pitchFamily="49" charset="0"/>
              </a:rPr>
              <a:t>0</a:t>
            </a:r>
            <a:r>
              <a:rPr lang="it-IT" sz="2000" noProof="1">
                <a:highlight>
                  <a:srgbClr val="D5E2C5"/>
                </a:highlight>
                <a:latin typeface="Ubuntu Mono" panose="020B0509030602030204" pitchFamily="49" charset="0"/>
              </a:rPr>
              <a:t>)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dirty="0"/>
              <a:t>, il </a:t>
            </a:r>
            <a:r>
              <a:rPr lang="en-IT" sz="2200" dirty="0">
                <a:highlight>
                  <a:srgbClr val="D5E1C4"/>
                </a:highlight>
              </a:rPr>
              <a:t>PHP engine</a:t>
            </a:r>
            <a:r>
              <a:rPr lang="it-IT" sz="2200" dirty="0"/>
              <a:t> ha in corso una istruzione </a:t>
            </a:r>
            <a:r>
              <a:rPr lang="it-IT" sz="2200" noProof="1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it-IT" sz="2200" dirty="0"/>
              <a:t> con condizione </a:t>
            </a:r>
            <a:r>
              <a:rPr lang="it-IT" sz="2200" b="1" dirty="0">
                <a:latin typeface="Ubuntu Mono" panose="020B0509030602030204" pitchFamily="49" charset="0"/>
              </a:rPr>
              <a:t>false</a:t>
            </a:r>
            <a:r>
              <a:rPr lang="it-IT" sz="2200" dirty="0"/>
              <a:t>, quindi sa di doverne eseguire il ramo </a:t>
            </a:r>
            <a:r>
              <a:rPr lang="it-IT" sz="2200" noProof="1">
                <a:solidFill>
                  <a:srgbClr val="AF00DC"/>
                </a:solidFill>
                <a:latin typeface="Ubuntu Mono" panose="020B0509030602030204" pitchFamily="49" charset="0"/>
              </a:rPr>
              <a:t>else</a:t>
            </a:r>
            <a:r>
              <a:rPr lang="it-IT" sz="2200" dirty="0"/>
              <a:t>, quindi…</a:t>
            </a:r>
            <a:endParaRPr lang="it-IT" sz="2200" b="1" dirty="0"/>
          </a:p>
          <a:p>
            <a:pPr marL="180975" indent="-180975">
              <a:spcBef>
                <a:spcPts val="900"/>
              </a:spcBef>
            </a:pPr>
            <a:endParaRPr lang="it-IT" sz="2200" noProof="1">
              <a:solidFill>
                <a:srgbClr val="AF00DC"/>
              </a:solidFill>
              <a:latin typeface="Ubuntu Mono" panose="020B0509030602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75889-2F04-47AB-460A-07CD21F0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36" y="1261049"/>
            <a:ext cx="1798961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4A5904-E1F8-E8D6-6DC0-3E50A411D57C}"/>
              </a:ext>
            </a:extLst>
          </p:cNvPr>
          <p:cNvSpPr txBox="1"/>
          <p:nvPr/>
        </p:nvSpPr>
        <p:spPr>
          <a:xfrm>
            <a:off x="7160010" y="1458458"/>
            <a:ext cx="1802787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qui, ora PHP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fine PHP</a:t>
            </a: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E606C1E-56A3-31AB-A630-7E00526B58E6}"/>
              </a:ext>
            </a:extLst>
          </p:cNvPr>
          <p:cNvSpPr txBox="1">
            <a:spLocks/>
          </p:cNvSpPr>
          <p:nvPr/>
        </p:nvSpPr>
        <p:spPr>
          <a:xfrm>
            <a:off x="168656" y="3952844"/>
            <a:ext cx="8329457" cy="2525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600"/>
              </a:spcBef>
            </a:pPr>
            <a:r>
              <a:rPr lang="it-IT" sz="2200" b="1" dirty="0"/>
              <a:t>non dà</a:t>
            </a:r>
            <a:r>
              <a:rPr lang="it-IT" sz="2200" dirty="0"/>
              <a:t> il controllo al </a:t>
            </a:r>
            <a:r>
              <a:rPr lang="en-IT" sz="2200" dirty="0">
                <a:highlight>
                  <a:srgbClr val="FCFFB5"/>
                </a:highlight>
              </a:rPr>
              <a:t>modulo HTML</a:t>
            </a:r>
            <a:r>
              <a:rPr lang="en-IT" sz="2200" dirty="0"/>
              <a:t> e </a:t>
            </a:r>
            <a:r>
              <a:rPr lang="it-IT" sz="2200" dirty="0"/>
              <a:t>cerca il primo script PHP </a:t>
            </a:r>
            <a:br>
              <a:rPr lang="it-IT" sz="2200" dirty="0"/>
            </a:b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en-GB" sz="2000" b="0" dirty="0">
                <a:solidFill>
                  <a:srgbClr val="AF00DB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else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:</a:t>
            </a: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  <a:endParaRPr lang="it-IT" sz="2000" b="0" dirty="0">
              <a:solidFill>
                <a:srgbClr val="800000"/>
              </a:solidFill>
              <a:effectLst/>
              <a:highlight>
                <a:srgbClr val="D5E1C4"/>
              </a:highlight>
              <a:latin typeface="Ubuntu Mono" panose="020B0509030602030204" pitchFamily="49" charset="0"/>
            </a:endParaRPr>
          </a:p>
          <a:p>
            <a:pPr marL="180975" indent="-180975">
              <a:lnSpc>
                <a:spcPct val="120000"/>
              </a:lnSpc>
              <a:spcBef>
                <a:spcPts val="600"/>
              </a:spcBef>
            </a:pPr>
            <a:r>
              <a:rPr lang="it-IT" sz="2200" spc="-20" dirty="0"/>
              <a:t>solo dopo aver "ingerito" anche </a:t>
            </a: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en-GB" sz="2000" b="0" dirty="0">
                <a:solidFill>
                  <a:srgbClr val="AF00DB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else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:</a:t>
            </a: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  <a:r>
              <a:rPr lang="it-IT" sz="2200" spc="-20" dirty="0"/>
              <a:t>, il </a:t>
            </a:r>
            <a:r>
              <a:rPr lang="en-IT" sz="2200" dirty="0">
                <a:highlight>
                  <a:srgbClr val="D5E1C4"/>
                </a:highlight>
              </a:rPr>
              <a:t>PHP engine</a:t>
            </a:r>
            <a:r>
              <a:rPr lang="it-IT" sz="2200" spc="-20" dirty="0"/>
              <a:t> passa il controllo al </a:t>
            </a:r>
            <a:r>
              <a:rPr lang="en-IT" sz="2200" dirty="0">
                <a:highlight>
                  <a:srgbClr val="FCFFB5"/>
                </a:highlight>
              </a:rPr>
              <a:t>modulo HTML</a:t>
            </a:r>
            <a:r>
              <a:rPr lang="en-IT" sz="2200" dirty="0"/>
              <a:t> che emette il codice </a:t>
            </a:r>
            <a:r>
              <a:rPr lang="en-GB" sz="18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&lt;B&gt;</a:t>
            </a:r>
            <a:r>
              <a:rPr lang="en-GB" sz="1800" b="0">
                <a:solidFill>
                  <a:srgbClr val="3B3B3B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condizione falsa</a:t>
            </a:r>
            <a:r>
              <a:rPr lang="en-GB" sz="18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&lt;/B&gt;</a:t>
            </a:r>
            <a:endParaRPr lang="en-IT" sz="1800" dirty="0">
              <a:highlight>
                <a:srgbClr val="FCFFB5"/>
              </a:highlight>
            </a:endParaRP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IT" sz="2200" spc="-20" dirty="0"/>
              <a:t>Se, invece, la condizione fosse </a:t>
            </a:r>
            <a:r>
              <a:rPr lang="en-IT" sz="2200" b="1" dirty="0">
                <a:latin typeface="Ubuntu Mono" panose="020B0509030602030204" pitchFamily="49" charset="0"/>
              </a:rPr>
              <a:t>true</a:t>
            </a:r>
            <a:r>
              <a:rPr lang="en-IT" sz="2200" spc="-20" dirty="0"/>
              <a:t>, il controllo andrebbe subito al </a:t>
            </a:r>
            <a:r>
              <a:rPr lang="en-IT" sz="2200" dirty="0">
                <a:highlight>
                  <a:srgbClr val="FCFFB5"/>
                </a:highlight>
              </a:rPr>
              <a:t>modulo HTML</a:t>
            </a:r>
            <a:r>
              <a:rPr lang="en-IT" sz="2200" dirty="0"/>
              <a:t> che emetterebbe </a:t>
            </a:r>
            <a:r>
              <a:rPr lang="en-GB" sz="18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&lt;B&gt;</a:t>
            </a:r>
            <a:r>
              <a:rPr lang="en-GB" sz="1800" b="0">
                <a:solidFill>
                  <a:srgbClr val="3B3B3B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condizione vera</a:t>
            </a:r>
            <a:r>
              <a:rPr lang="en-GB" sz="18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&lt;/B&gt;</a:t>
            </a:r>
            <a:endParaRPr lang="en-IT" sz="1800" dirty="0">
              <a:highlight>
                <a:srgbClr val="FCFFB5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E047-F862-F849-AF3B-558C719071DE}"/>
              </a:ext>
            </a:extLst>
          </p:cNvPr>
          <p:cNvSpPr txBox="1"/>
          <p:nvPr/>
        </p:nvSpPr>
        <p:spPr>
          <a:xfrm>
            <a:off x="4535715" y="1258404"/>
            <a:ext cx="248938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HTML qui, ora PHP</a:t>
            </a:r>
            <a:r>
              <a:rPr lang="en-GB" sz="14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4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4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4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4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4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4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AF00DB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if</a:t>
            </a:r>
            <a:r>
              <a:rPr lang="en-GB" sz="1400" b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 (</a:t>
            </a:r>
            <a:r>
              <a:rPr lang="en-GB" sz="1400" b="0">
                <a:solidFill>
                  <a:srgbClr val="00108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$x</a:t>
            </a:r>
            <a:r>
              <a:rPr lang="en-GB" sz="1400" b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 == </a:t>
            </a:r>
            <a:r>
              <a:rPr lang="en-GB" sz="1400" b="0">
                <a:solidFill>
                  <a:srgbClr val="098658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0</a:t>
            </a:r>
            <a:r>
              <a:rPr lang="en-GB" sz="1400" b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): </a:t>
            </a:r>
            <a:r>
              <a:rPr lang="en-GB" sz="1400" b="0">
                <a:solidFill>
                  <a:srgbClr val="8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?&gt;</a:t>
            </a:r>
            <a:endParaRPr lang="en-GB" sz="1400" b="0">
              <a:solidFill>
                <a:srgbClr val="3B3B3B"/>
              </a:solidFill>
              <a:effectLst/>
              <a:highlight>
                <a:srgbClr val="D5E2C5"/>
              </a:highlight>
              <a:latin typeface="Ubuntu Mono" panose="020B0509030602030204" pitchFamily="49" charset="0"/>
            </a:endParaRPr>
          </a:p>
          <a:p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3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&lt;B&gt;</a:t>
            </a:r>
            <a:r>
              <a:rPr lang="en-GB" sz="1300" b="0">
                <a:solidFill>
                  <a:srgbClr val="3B3B3B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condizione vera</a:t>
            </a:r>
            <a:r>
              <a:rPr lang="en-GB" sz="13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&lt;/B&gt;</a:t>
            </a:r>
            <a:endParaRPr lang="en-GB" sz="1300" b="0">
              <a:solidFill>
                <a:srgbClr val="3B3B3B"/>
              </a:solidFill>
              <a:effectLst/>
              <a:highlight>
                <a:srgbClr val="FDFFB5"/>
              </a:highlight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8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&lt;?php</a:t>
            </a:r>
            <a:r>
              <a:rPr lang="en-GB" sz="1400" b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 </a:t>
            </a:r>
            <a:r>
              <a:rPr lang="en-GB" sz="1400" b="0">
                <a:solidFill>
                  <a:srgbClr val="AF00DB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else</a:t>
            </a:r>
            <a:r>
              <a:rPr lang="en-GB" sz="1400" b="0">
                <a:solidFill>
                  <a:srgbClr val="0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: </a:t>
            </a:r>
            <a:r>
              <a:rPr lang="en-GB" sz="1400" b="0">
                <a:solidFill>
                  <a:srgbClr val="800000"/>
                </a:solidFill>
                <a:effectLst/>
                <a:highlight>
                  <a:srgbClr val="D5E2C5"/>
                </a:highlight>
                <a:latin typeface="Ubuntu Mono" panose="020B0509030602030204" pitchFamily="49" charset="0"/>
              </a:rPr>
              <a:t>?&gt;</a:t>
            </a:r>
            <a:endParaRPr lang="en-GB" sz="1400" b="0">
              <a:solidFill>
                <a:srgbClr val="3B3B3B"/>
              </a:solidFill>
              <a:effectLst/>
              <a:highlight>
                <a:srgbClr val="D5E2C5"/>
              </a:highlight>
              <a:latin typeface="Ubuntu Mono" panose="020B0509030602030204" pitchFamily="49" charset="0"/>
            </a:endParaRPr>
          </a:p>
          <a:p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3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&lt;B&gt;</a:t>
            </a:r>
            <a:r>
              <a:rPr lang="en-GB" sz="1300" b="0">
                <a:solidFill>
                  <a:srgbClr val="3B3B3B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condizione falsa</a:t>
            </a:r>
            <a:r>
              <a:rPr lang="en-GB" sz="1300" b="0">
                <a:solidFill>
                  <a:srgbClr val="800000"/>
                </a:solidFill>
                <a:effectLst/>
                <a:highlight>
                  <a:srgbClr val="FDFFB5"/>
                </a:highlight>
                <a:latin typeface="Ubuntu Mono" panose="020B0509030602030204" pitchFamily="49" charset="0"/>
              </a:rPr>
              <a:t>&lt;/B&gt;</a:t>
            </a:r>
            <a:endParaRPr lang="en-GB" sz="1300" b="0">
              <a:solidFill>
                <a:srgbClr val="3B3B3B"/>
              </a:solidFill>
              <a:effectLst/>
              <a:highlight>
                <a:srgbClr val="FDFFB5"/>
              </a:highlight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4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4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4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4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4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r>
              <a:rPr lang="en-GB" sz="1400" b="0">
                <a:solidFill>
                  <a:srgbClr val="3B3B3B"/>
                </a:solidFill>
                <a:effectLst/>
                <a:latin typeface="Ubuntu Mono" panose="020B0509030602030204" pitchFamily="49" charset="0"/>
              </a:rPr>
              <a:t>fine PHP, ora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CF596-620C-40C8-273F-37E6BA8E4682}"/>
              </a:ext>
            </a:extLst>
          </p:cNvPr>
          <p:cNvSpPr txBox="1"/>
          <p:nvPr/>
        </p:nvSpPr>
        <p:spPr>
          <a:xfrm>
            <a:off x="7819167" y="1303866"/>
            <a:ext cx="1108714" cy="107722"/>
          </a:xfrm>
          <a:prstGeom prst="rect">
            <a:avLst/>
          </a:prstGeom>
          <a:solidFill>
            <a:srgbClr val="F6F8F9"/>
          </a:solidFill>
        </p:spPr>
        <p:txBody>
          <a:bodyPr wrap="square" lIns="0" tIns="0" rIns="0" bIns="0">
            <a:spAutoFit/>
          </a:bodyPr>
          <a:lstStyle/>
          <a:p>
            <a:r>
              <a:rPr lang="it-IT" sz="700" spc="-20">
                <a:latin typeface="Calibri" panose="020F0502020204030204" pitchFamily="34" charset="0"/>
                <a:cs typeface="Calibri" panose="020F0502020204030204" pitchFamily="34" charset="0"/>
              </a:rPr>
              <a:t>localhost:8000/escape_if_1.php</a:t>
            </a:r>
          </a:p>
        </p:txBody>
      </p:sp>
    </p:spTree>
    <p:extLst>
      <p:ext uri="{BB962C8B-B14F-4D97-AF65-F5344CB8AC3E}">
        <p14:creationId xmlns:p14="http://schemas.microsoft.com/office/powerpoint/2010/main" val="222324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CB66B338-49E0-7C52-E561-2B69599BF1D0}"/>
              </a:ext>
            </a:extLst>
          </p:cNvPr>
          <p:cNvSpPr txBox="1">
            <a:spLocks/>
          </p:cNvSpPr>
          <p:nvPr/>
        </p:nvSpPr>
        <p:spPr>
          <a:xfrm>
            <a:off x="170821" y="4812202"/>
            <a:ext cx="3668208" cy="1684165"/>
          </a:xfrm>
          <a:prstGeom prst="rect">
            <a:avLst/>
          </a:prstGeom>
          <a:noFill/>
        </p:spPr>
        <p:txBody>
          <a:bodyPr vert="horz" lIns="91440" tIns="108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lnSpc>
                <a:spcPct val="95000"/>
              </a:lnSpc>
              <a:spcBef>
                <a:spcPts val="1200"/>
              </a:spcBef>
              <a:buFont typeface="Arial"/>
              <a:buNone/>
            </a:pPr>
            <a:r>
              <a:rPr lang="it-IT" sz="2000" spc="-10" noProof="1"/>
              <a:t>NB: </a:t>
            </a:r>
            <a:r>
              <a:rPr lang="it-IT" sz="2000" i="1" spc="-10" noProof="1">
                <a:highlight>
                  <a:srgbClr val="C0C0C0"/>
                </a:highlight>
              </a:rPr>
              <a:t>codice-per-cond-k</a:t>
            </a:r>
            <a:r>
              <a:rPr lang="it-IT" sz="2000" spc="-10" noProof="1"/>
              <a:t> in generale può contenere </a:t>
            </a:r>
            <a:r>
              <a:rPr lang="it-IT" sz="2000" b="1" spc="-10" noProof="1"/>
              <a:t>sia HTML che PHP</a:t>
            </a:r>
            <a:r>
              <a:rPr lang="it-IT" sz="2000" spc="-10" noProof="1"/>
              <a:t>, che sarà eseguito solo se </a:t>
            </a:r>
            <a:r>
              <a:rPr lang="it-IT" sz="2000" i="1" spc="-10" noProof="1">
                <a:highlight>
                  <a:srgbClr val="C0C0C0"/>
                </a:highlight>
              </a:rPr>
              <a:t>cond-k</a:t>
            </a:r>
            <a:r>
              <a:rPr lang="it-IT" sz="2000" spc="-10" noProof="1"/>
              <a:t> è falsa, bypassato altrimenti, v. esempio qui a destra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21</a:t>
            </a:fld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6C51D-9022-5439-3E46-85AD97E66185}"/>
              </a:ext>
            </a:extLst>
          </p:cNvPr>
          <p:cNvSpPr txBox="1"/>
          <p:nvPr/>
        </p:nvSpPr>
        <p:spPr>
          <a:xfrm>
            <a:off x="3839030" y="4880837"/>
            <a:ext cx="31931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=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(then)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=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(elseif)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=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(else)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8A97D37-0583-5CED-189C-7FAB8657D2EE}"/>
              </a:ext>
            </a:extLst>
          </p:cNvPr>
          <p:cNvSpPr txBox="1">
            <a:spLocks/>
          </p:cNvSpPr>
          <p:nvPr/>
        </p:nvSpPr>
        <p:spPr>
          <a:xfrm>
            <a:off x="261808" y="42598"/>
            <a:ext cx="8677634" cy="62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500" b="0" dirty="0"/>
              <a:t>L’</a:t>
            </a:r>
            <a:r>
              <a:rPr lang="en-IT" sz="3500" b="0" dirty="0">
                <a:highlight>
                  <a:srgbClr val="D5E1C4"/>
                </a:highlight>
              </a:rPr>
              <a:t>engine PHP</a:t>
            </a:r>
            <a:r>
              <a:rPr lang="en-IT" sz="3500" b="0" dirty="0"/>
              <a:t> mantiene lo stato dell’esecuzione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B72B640B-9E26-E37B-CEF9-8875E27F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1" y="801279"/>
            <a:ext cx="6229979" cy="2148653"/>
          </a:xfrm>
        </p:spPr>
        <p:txBody>
          <a:bodyPr lIns="90000">
            <a:normAutofit fontScale="92500"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400" spc="-20" noProof="1"/>
              <a:t>Quindi: dentro un file </a:t>
            </a:r>
            <a:r>
              <a:rPr lang="it-IT" sz="2400" i="1" spc="-20" noProof="1"/>
              <a:t>.php</a:t>
            </a:r>
            <a:r>
              <a:rPr lang="it-IT" sz="2400" spc="-20" noProof="1"/>
              <a:t>, l’</a:t>
            </a:r>
            <a:r>
              <a:rPr lang="it-IT" sz="2400" spc="-20" noProof="1">
                <a:highlight>
                  <a:srgbClr val="D5E1C4"/>
                </a:highlight>
              </a:rPr>
              <a:t>engine PHP</a:t>
            </a:r>
            <a:r>
              <a:rPr lang="it-IT" sz="2400" spc="-20" noProof="1"/>
              <a:t> mantiene, tra uno script </a:t>
            </a:r>
            <a:r>
              <a:rPr lang="it-IT" sz="22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200" spc="-2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2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400" spc="-20" noProof="1"/>
              <a:t> e il successivo non solo lo stato delle variabili, ma anche lo </a:t>
            </a:r>
            <a:r>
              <a:rPr lang="it-IT" sz="2400" b="1" spc="-20" noProof="1"/>
              <a:t>stato dell’esecuzione</a:t>
            </a:r>
            <a:endParaRPr lang="it-IT" sz="2400" spc="-20" noProof="1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400" spc="-20" noProof="1"/>
              <a:t>Cioè: se al tag </a:t>
            </a:r>
            <a:r>
              <a:rPr kumimoji="0" lang="it-IT" sz="2200" b="0" i="0" u="none" strike="noStrike" kern="1200" cap="none" spc="-20" normalizeH="0" baseline="0" noProof="1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?&gt;</a:t>
            </a:r>
            <a:r>
              <a:rPr kumimoji="0" lang="it-IT" sz="2400" b="0" i="0" u="none" strike="noStrike" kern="1200" cap="none" spc="-2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chiusura di uno script,</a:t>
            </a:r>
            <a:r>
              <a:rPr lang="it-IT" sz="2400" spc="-20" noProof="1"/>
              <a:t> l’esecuzione richiede un salto, l’engine mantiene il controllo e va a cercare il successivo script </a:t>
            </a:r>
            <a:r>
              <a:rPr lang="it-IT" sz="22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200" spc="-2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2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400" spc="-20" noProof="1"/>
              <a:t> a cui saltare!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9EEF1-A821-10C3-56E7-5E7376C12962}"/>
              </a:ext>
            </a:extLst>
          </p:cNvPr>
          <p:cNvSpPr txBox="1"/>
          <p:nvPr/>
        </p:nvSpPr>
        <p:spPr>
          <a:xfrm>
            <a:off x="6334809" y="973041"/>
            <a:ext cx="2686639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(cond-1):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codice-per-cond-1</a:t>
            </a: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(cond-2):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codice-per-cond-2</a:t>
            </a:r>
            <a:endParaRPr lang="en-GB" sz="15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-per-else</a:t>
            </a:r>
            <a:endParaRPr lang="en-GB" sz="15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CFDB5E45-D037-B390-DF7F-7D620D1516D5}"/>
              </a:ext>
            </a:extLst>
          </p:cNvPr>
          <p:cNvSpPr txBox="1">
            <a:spLocks/>
          </p:cNvSpPr>
          <p:nvPr/>
        </p:nvSpPr>
        <p:spPr>
          <a:xfrm>
            <a:off x="170821" y="2942345"/>
            <a:ext cx="8802355" cy="762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Nello schema mostrato nel </a:t>
            </a:r>
            <a:r>
              <a:rPr lang="it-IT" sz="2200" noProof="1">
                <a:highlight>
                  <a:srgbClr val="D9D9D9"/>
                </a:highlight>
              </a:rPr>
              <a:t>box</a:t>
            </a:r>
            <a:r>
              <a:rPr lang="it-IT" sz="2200" noProof="1"/>
              <a:t>, se </a:t>
            </a:r>
            <a:r>
              <a:rPr lang="it-IT" sz="2000" noProof="1">
                <a:highlight>
                  <a:srgbClr val="C0C0C0"/>
                </a:highlight>
              </a:rPr>
              <a:t>cond-1</a:t>
            </a:r>
            <a:r>
              <a:rPr lang="it-IT" sz="2200" noProof="1"/>
              <a:t> è falsa, l’engine bypassa il relativo </a:t>
            </a:r>
            <a:r>
              <a:rPr lang="it-IT" sz="2000" i="1" noProof="1">
                <a:highlight>
                  <a:srgbClr val="C0C0C0"/>
                </a:highlight>
              </a:rPr>
              <a:t>codice-per-cond-1</a:t>
            </a:r>
            <a:r>
              <a:rPr lang="it-IT" sz="2200" noProof="1"/>
              <a:t> e salta al successivo script </a:t>
            </a:r>
            <a:r>
              <a:rPr kumimoji="0" lang="it-IT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&lt;?php</a:t>
            </a:r>
            <a:r>
              <a:rPr kumimoji="0" lang="it-IT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1">
                <a:ln>
                  <a:noFill/>
                </a:ln>
                <a:solidFill>
                  <a:srgbClr val="AF00DC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elseif</a:t>
            </a:r>
            <a:r>
              <a:rPr kumimoji="0" lang="it-IT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 ...</a:t>
            </a:r>
            <a:r>
              <a:rPr kumimoji="0" lang="it-IT" sz="2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 così via.</a:t>
            </a:r>
            <a:endParaRPr lang="it-IT" sz="2200" spc="-10" noProof="1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7A72CF7-13B6-A1C1-9907-56377D513BE6}"/>
              </a:ext>
            </a:extLst>
          </p:cNvPr>
          <p:cNvSpPr txBox="1">
            <a:spLocks/>
          </p:cNvSpPr>
          <p:nvPr/>
        </p:nvSpPr>
        <p:spPr>
          <a:xfrm>
            <a:off x="170821" y="3726040"/>
            <a:ext cx="8802355" cy="1041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Tipicamente, ciò consente di inviare al cliente blocchi alternativi di codice HTML (v. esempio </a:t>
            </a:r>
            <a:r>
              <a:rPr lang="it-IT" sz="2200" noProof="1">
                <a:hlinkClick r:id="rId2" action="ppaction://hlinksldjump"/>
              </a:rPr>
              <a:t>precedente</a:t>
            </a:r>
            <a:r>
              <a:rPr lang="it-IT" sz="2200" noProof="1"/>
              <a:t>), secondo lo stato di certe variabili PHP (che riflettono lo stato del DB o dati inviati dal cliente p.es. con form web)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E9C072-C883-FFD6-5BAA-E91E1336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58" y="4880837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167964-A0FE-87AD-5B3D-89213612C586}"/>
              </a:ext>
            </a:extLst>
          </p:cNvPr>
          <p:cNvSpPr txBox="1"/>
          <p:nvPr/>
        </p:nvSpPr>
        <p:spPr>
          <a:xfrm>
            <a:off x="7136360" y="5074193"/>
            <a:ext cx="180249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x</a:t>
            </a:r>
            <a:r>
              <a:rPr lang="en-GB" sz="1500" b="1" dirty="0">
                <a:solidFill>
                  <a:srgbClr val="000000"/>
                </a:solidFill>
                <a:latin typeface="Times" pitchFamily="2" charset="0"/>
              </a:rPr>
              <a:t>=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10 (elseif)</a:t>
            </a:r>
            <a:endParaRPr lang="en-GB" sz="1500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B034EE-E8A4-59E1-410F-882DAE7365B0}"/>
              </a:ext>
            </a:extLst>
          </p:cNvPr>
          <p:cNvSpPr txBox="1"/>
          <p:nvPr/>
        </p:nvSpPr>
        <p:spPr>
          <a:xfrm>
            <a:off x="7790968" y="4925561"/>
            <a:ext cx="1147883" cy="1000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50" dirty="0"/>
              <a:t>localhost:8000/escape_if_2.php</a:t>
            </a:r>
          </a:p>
        </p:txBody>
      </p:sp>
    </p:spTree>
    <p:extLst>
      <p:ext uri="{BB962C8B-B14F-4D97-AF65-F5344CB8AC3E}">
        <p14:creationId xmlns:p14="http://schemas.microsoft.com/office/powerpoint/2010/main" val="78896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CED-E426-176C-1CED-E688118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35341"/>
            <a:ext cx="8677634" cy="626750"/>
          </a:xfrm>
        </p:spPr>
        <p:txBody>
          <a:bodyPr>
            <a:noAutofit/>
          </a:bodyPr>
          <a:lstStyle/>
          <a:p>
            <a:r>
              <a:rPr lang="en-IT" sz="3500" dirty="0"/>
              <a:t>Istruzione </a:t>
            </a:r>
            <a:r>
              <a:rPr lang="en-IT" sz="3500" dirty="0">
                <a:latin typeface="Ubuntu Mono" panose="020B0509030602030204" pitchFamily="49" charset="0"/>
              </a:rPr>
              <a:t>for</a:t>
            </a:r>
            <a:r>
              <a:rPr lang="en-IT" sz="3500" dirty="0"/>
              <a:t> “mista” (con HTML)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22</a:t>
            </a:fld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686F1-D249-2ABE-084A-E91BB197EB00}"/>
              </a:ext>
            </a:extLst>
          </p:cNvPr>
          <p:cNvSpPr txBox="1"/>
          <p:nvPr/>
        </p:nvSpPr>
        <p:spPr>
          <a:xfrm>
            <a:off x="3716098" y="816256"/>
            <a:ext cx="2406626" cy="692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300" b="0" dirty="0">
                <a:effectLst/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0F8-DDDE-4DC9-B421-C9B384A93727}"/>
              </a:ext>
            </a:extLst>
          </p:cNvPr>
          <p:cNvSpPr txBox="1"/>
          <p:nvPr/>
        </p:nvSpPr>
        <p:spPr>
          <a:xfrm>
            <a:off x="6292427" y="811861"/>
            <a:ext cx="2554665" cy="692497"/>
          </a:xfrm>
          <a:prstGeom prst="rect">
            <a:avLst/>
          </a:prstGeom>
          <a:solidFill>
            <a:srgbClr val="FCEADA"/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effectLst/>
                <a:latin typeface="Ubuntu Mono" panose="020B0509030602030204" pitchFamily="49" charset="0"/>
              </a:rPr>
              <a:t>}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FB3974-652C-5374-36E0-F828919D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777440"/>
            <a:ext cx="3284588" cy="89555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IT" sz="2200" dirty="0"/>
              <a:t>Anche per </a:t>
            </a:r>
            <a:r>
              <a:rPr lang="en-IT" sz="2200" i="1" dirty="0">
                <a:highlight>
                  <a:srgbClr val="FCEADA"/>
                </a:highlight>
              </a:rPr>
              <a:t>for (…) …</a:t>
            </a:r>
            <a:r>
              <a:rPr lang="en-IT" sz="2200" dirty="0"/>
              <a:t> c’è una </a:t>
            </a:r>
            <a:r>
              <a:rPr lang="en-IT" sz="2200" dirty="0">
                <a:highlight>
                  <a:srgbClr val="F2F2F2"/>
                </a:highlight>
              </a:rPr>
              <a:t>sintassi alternativa</a:t>
            </a:r>
            <a:r>
              <a:rPr lang="en-IT" sz="2200" dirty="0"/>
              <a:t> (v. box)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78F67D-0E1E-ACDE-BDC4-643ACC1FF8A8}"/>
              </a:ext>
            </a:extLst>
          </p:cNvPr>
          <p:cNvSpPr txBox="1">
            <a:spLocks/>
          </p:cNvSpPr>
          <p:nvPr/>
        </p:nvSpPr>
        <p:spPr>
          <a:xfrm>
            <a:off x="250411" y="3246963"/>
            <a:ext cx="8585284" cy="1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177800">
              <a:spcBef>
                <a:spcPts val="400"/>
              </a:spcBef>
              <a:buNone/>
            </a:pPr>
            <a:r>
              <a:rPr lang="it-IT" sz="2200" spc="-20" dirty="0"/>
              <a:t>Al tag di chiusura </a:t>
            </a:r>
            <a:r>
              <a:rPr lang="it-IT" sz="1100" spc="-20" noProof="1">
                <a:highlight>
                  <a:srgbClr val="D9D9D9"/>
                </a:highlight>
                <a:latin typeface="Ubuntu Mono" panose="020B0509030602030204" pitchFamily="49" charset="0"/>
              </a:rPr>
              <a:t> 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200" spc="-20" dirty="0"/>
              <a:t> del </a:t>
            </a:r>
            <a:r>
              <a:rPr lang="it-IT" sz="2000" spc="-20" noProof="1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it-IT" sz="2200" spc="-20" dirty="0"/>
              <a:t>, </a:t>
            </a:r>
            <a:r>
              <a:rPr lang="en-IT" sz="2200" spc="-20" dirty="0">
                <a:highlight>
                  <a:srgbClr val="D5E1C4"/>
                </a:highlight>
              </a:rPr>
              <a:t>PHP engine</a:t>
            </a:r>
            <a:r>
              <a:rPr lang="it-IT" sz="2200" spc="-20" dirty="0"/>
              <a:t> valuta </a:t>
            </a:r>
            <a:r>
              <a:rPr lang="it-IT" sz="1200" spc="-2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000" spc="-20" dirty="0" err="1">
                <a:highlight>
                  <a:srgbClr val="D9D9D9"/>
                </a:highlight>
                <a:latin typeface="Ubuntu Mono" panose="020B0509030602030204" pitchFamily="49" charset="0"/>
              </a:rPr>
              <a:t>cond</a:t>
            </a:r>
            <a:r>
              <a:rPr lang="it-IT" sz="1200" spc="-2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200" spc="-20" dirty="0"/>
              <a:t> e:</a:t>
            </a:r>
          </a:p>
          <a:p>
            <a:pPr marL="223838" indent="-177800">
              <a:spcBef>
                <a:spcPts val="400"/>
              </a:spcBef>
            </a:pPr>
            <a:r>
              <a:rPr lang="it-IT" sz="2200" spc="-20" dirty="0"/>
              <a:t>se </a:t>
            </a:r>
            <a:r>
              <a:rPr lang="it-IT" sz="2000" spc="-20" dirty="0" err="1">
                <a:highlight>
                  <a:srgbClr val="D9D9D9"/>
                </a:highlight>
                <a:latin typeface="Ubuntu Mono" panose="020B0509030602030204" pitchFamily="49" charset="0"/>
              </a:rPr>
              <a:t>cond</a:t>
            </a:r>
            <a:r>
              <a:rPr lang="it-IT" sz="2200" spc="-20" dirty="0"/>
              <a:t> è </a:t>
            </a:r>
            <a:r>
              <a:rPr lang="it-IT" sz="2000" spc="-20" dirty="0" err="1">
                <a:latin typeface="Ubuntu Mono" panose="020B0509030602030204" pitchFamily="49" charset="0"/>
              </a:rPr>
              <a:t>true</a:t>
            </a:r>
            <a:r>
              <a:rPr lang="it-IT" sz="2200" spc="-20" dirty="0"/>
              <a:t>, il controllo va al </a:t>
            </a:r>
            <a:r>
              <a:rPr lang="en-IT" sz="2200" spc="-20" dirty="0">
                <a:highlight>
                  <a:srgbClr val="FCFFB5"/>
                </a:highlight>
              </a:rPr>
              <a:t>modulo HTML</a:t>
            </a:r>
            <a:r>
              <a:rPr lang="en-IT" sz="2200" spc="-20" dirty="0"/>
              <a:t> </a:t>
            </a:r>
            <a:r>
              <a:rPr lang="it-IT" sz="2200" spc="-20" dirty="0"/>
              <a:t>che elabora il </a:t>
            </a:r>
            <a:r>
              <a:rPr lang="en-IT" sz="2200" i="1" spc="-20" dirty="0">
                <a:highlight>
                  <a:srgbClr val="C0C0C0"/>
                </a:highlight>
              </a:rPr>
              <a:t>codice-HTML</a:t>
            </a:r>
            <a:r>
              <a:rPr lang="it-IT" sz="2200" spc="-20" dirty="0"/>
              <a:t> del loop</a:t>
            </a:r>
          </a:p>
          <a:p>
            <a:pPr marL="223838" indent="-177800">
              <a:spcBef>
                <a:spcPts val="400"/>
              </a:spcBef>
            </a:pPr>
            <a:r>
              <a:rPr lang="it-IT" sz="2200" spc="-20" dirty="0"/>
              <a:t>se </a:t>
            </a:r>
            <a:r>
              <a:rPr lang="it-IT" sz="2000" spc="-20" dirty="0" err="1">
                <a:highlight>
                  <a:srgbClr val="D9D9D9"/>
                </a:highlight>
                <a:latin typeface="Ubuntu Mono" panose="020B0509030602030204" pitchFamily="49" charset="0"/>
              </a:rPr>
              <a:t>cond</a:t>
            </a:r>
            <a:r>
              <a:rPr lang="it-IT" sz="2200" spc="-20" dirty="0"/>
              <a:t> è </a:t>
            </a:r>
            <a:r>
              <a:rPr lang="it-IT" sz="2000" spc="-20" dirty="0">
                <a:latin typeface="Ubuntu Mono" panose="020B0509030602030204" pitchFamily="49" charset="0"/>
              </a:rPr>
              <a:t>false</a:t>
            </a:r>
            <a:r>
              <a:rPr lang="it-IT" sz="2200" spc="-20" dirty="0"/>
              <a:t>, salta </a:t>
            </a:r>
            <a:r>
              <a:rPr lang="it-IT" sz="2200" u="sng" spc="-20" dirty="0"/>
              <a:t>oltre</a:t>
            </a:r>
            <a:r>
              <a:rPr lang="it-IT" sz="2200" spc="-20" dirty="0"/>
              <a:t> il 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2000" b="0" spc="-2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2000" b="0" spc="-20" dirty="0" err="1">
                <a:solidFill>
                  <a:srgbClr val="AF00DB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endfor</a:t>
            </a:r>
            <a:r>
              <a:rPr lang="en-GB" sz="2000" b="0" spc="-2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 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spc="-20" dirty="0"/>
              <a:t>  che chiude il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C53C-6169-71E4-B2AF-045C73080934}"/>
              </a:ext>
            </a:extLst>
          </p:cNvPr>
          <p:cNvSpPr txBox="1">
            <a:spLocks/>
          </p:cNvSpPr>
          <p:nvPr/>
        </p:nvSpPr>
        <p:spPr>
          <a:xfrm>
            <a:off x="261808" y="1666073"/>
            <a:ext cx="4701443" cy="154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Font typeface="Arial"/>
              <a:buNone/>
            </a:pPr>
            <a:r>
              <a:rPr lang="en-IT" sz="2200" spc="-20" dirty="0"/>
              <a:t>E anche per </a:t>
            </a:r>
            <a:r>
              <a:rPr lang="en-IT" sz="2000" spc="-20" dirty="0">
                <a:solidFill>
                  <a:srgbClr val="AF00DC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for</a:t>
            </a:r>
            <a:r>
              <a:rPr lang="en-IT" sz="1200" spc="-20" dirty="0">
                <a:highlight>
                  <a:srgbClr val="D9D9D9"/>
                </a:highlight>
                <a:latin typeface="Ubuntu Mono" panose="020B0509030602030204" pitchFamily="49" charset="0"/>
              </a:rPr>
              <a:t> </a:t>
            </a:r>
            <a:r>
              <a:rPr lang="en-IT" sz="2000" spc="-20" dirty="0">
                <a:highlight>
                  <a:srgbClr val="D9D9D9"/>
                </a:highlight>
                <a:latin typeface="Ubuntu Mono" panose="020B0509030602030204" pitchFamily="49" charset="0"/>
              </a:rPr>
              <a:t>(...):</a:t>
            </a:r>
            <a:r>
              <a:rPr lang="en-IT" sz="2200" spc="-20" dirty="0"/>
              <a:t> si può inter-rompere lo script PHP dopo </a:t>
            </a:r>
            <a:r>
              <a:rPr lang="en-IT" sz="2000" spc="-20" dirty="0">
                <a:highlight>
                  <a:srgbClr val="D9D9D9"/>
                </a:highlight>
                <a:latin typeface="Ubuntu Mono" panose="020B0509030602030204" pitchFamily="49" charset="0"/>
              </a:rPr>
              <a:t>(...):</a:t>
            </a:r>
            <a:r>
              <a:rPr lang="en-IT" sz="2200" spc="-20" dirty="0"/>
              <a:t>, proseguire con </a:t>
            </a:r>
            <a:r>
              <a:rPr lang="en-IT" sz="2200" spc="-20" dirty="0">
                <a:highlight>
                  <a:srgbClr val="C0C0C0"/>
                </a:highlight>
              </a:rPr>
              <a:t>codice HTML/PHP</a:t>
            </a:r>
            <a:r>
              <a:rPr lang="en-IT" sz="2200" spc="-20" dirty="0"/>
              <a:t> per il loop e chiudere il loop con </a:t>
            </a:r>
            <a:r>
              <a:rPr lang="en-IT" sz="2200" spc="-20" dirty="0">
                <a:solidFill>
                  <a:srgbClr val="AF00DC"/>
                </a:solidFill>
                <a:highlight>
                  <a:srgbClr val="F2F2F2"/>
                </a:highlight>
                <a:latin typeface="Ubuntu Mono" panose="020B0509030602030204" pitchFamily="49" charset="0"/>
              </a:rPr>
              <a:t>endfor</a:t>
            </a:r>
            <a:r>
              <a:rPr lang="en-IT" sz="14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 </a:t>
            </a:r>
            <a:r>
              <a:rPr lang="en-IT" sz="2200" spc="-2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53C17-FF0A-48A8-B2D4-ACEA6AB0607E}"/>
              </a:ext>
            </a:extLst>
          </p:cNvPr>
          <p:cNvSpPr txBox="1"/>
          <p:nvPr/>
        </p:nvSpPr>
        <p:spPr>
          <a:xfrm>
            <a:off x="4963251" y="1827866"/>
            <a:ext cx="3883841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6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6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600" b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C0C0C0"/>
                </a:highlight>
              </a:rPr>
              <a:t>[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6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-HTML</a:t>
            </a:r>
          </a:p>
          <a:p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[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6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-PHP-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opzionale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600" dirty="0">
                <a:solidFill>
                  <a:srgbClr val="000000"/>
                </a:solidFill>
              </a:rPr>
              <a:t>...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6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6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96985E-9457-D0F5-6573-1D3E3F3477DC}"/>
              </a:ext>
            </a:extLst>
          </p:cNvPr>
          <p:cNvSpPr txBox="1">
            <a:spLocks/>
          </p:cNvSpPr>
          <p:nvPr/>
        </p:nvSpPr>
        <p:spPr>
          <a:xfrm>
            <a:off x="250411" y="4807090"/>
            <a:ext cx="5141646" cy="167471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it-IT" sz="2000" noProof="1"/>
              <a:t>Di nuovo, quindi, se dopo il tag </a:t>
            </a:r>
            <a:r>
              <a:rPr lang="it-IT" sz="20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000" noProof="1">
                <a:solidFill>
                  <a:prstClr val="black"/>
                </a:solidFill>
                <a:latin typeface="Calibri"/>
              </a:rPr>
              <a:t> di chiusura dello script </a:t>
            </a:r>
            <a:r>
              <a:rPr lang="en-GB" sz="1800" b="0" spc="-20" dirty="0">
                <a:solidFill>
                  <a:srgbClr val="8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en-GB" sz="1800" b="0" spc="-20" dirty="0">
                <a:solidFill>
                  <a:srgbClr val="000000"/>
                </a:solidFill>
                <a:effectLst/>
                <a:highlight>
                  <a:srgbClr val="D9D9D9"/>
                </a:highlight>
              </a:rPr>
              <a:t> </a:t>
            </a:r>
            <a:r>
              <a:rPr lang="en-GB" sz="1800" b="0" spc="-20" dirty="0" err="1">
                <a:solidFill>
                  <a:srgbClr val="AF00DB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for</a:t>
            </a:r>
            <a:r>
              <a:rPr lang="en-GB" sz="1800" spc="-20" dirty="0" err="1">
                <a:solidFill>
                  <a:srgbClr val="000000"/>
                </a:solidFill>
                <a:highlight>
                  <a:srgbClr val="D9D9D9"/>
                </a:highlight>
              </a:rPr>
              <a:t> </a:t>
            </a:r>
            <a:r>
              <a:rPr lang="en-GB" sz="1800" spc="-20" dirty="0" err="1">
                <a:solidFill>
                  <a:srgbClr val="0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(...):</a:t>
            </a:r>
            <a:r>
              <a:rPr lang="en-GB" sz="1800" b="0" spc="-20" dirty="0">
                <a:solidFill>
                  <a:srgbClr val="000000"/>
                </a:solidFill>
                <a:effectLst/>
                <a:highlight>
                  <a:srgbClr val="D9D9D9"/>
                </a:highlight>
              </a:rPr>
              <a:t> </a:t>
            </a:r>
            <a:r>
              <a:rPr lang="en-GB" sz="1800" b="0" spc="-20" dirty="0">
                <a:solidFill>
                  <a:srgbClr val="8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000" noProof="1">
                <a:solidFill>
                  <a:prstClr val="black"/>
                </a:solidFill>
                <a:latin typeface="Calibri"/>
              </a:rPr>
              <a:t> ,</a:t>
            </a:r>
            <a:r>
              <a:rPr lang="it-IT" sz="2000" noProof="1"/>
              <a:t> il flusso dell’ </a:t>
            </a:r>
            <a:r>
              <a:rPr lang="it-IT" sz="2000" spc="20" noProof="1"/>
              <a:t>esecuzione richiede un salto, l’</a:t>
            </a:r>
            <a:r>
              <a:rPr lang="it-IT" sz="2000" noProof="1"/>
              <a:t> </a:t>
            </a:r>
            <a:r>
              <a:rPr lang="it-IT" sz="2000" noProof="1">
                <a:highlight>
                  <a:srgbClr val="D5E1C4"/>
                </a:highlight>
              </a:rPr>
              <a:t>engine PHP</a:t>
            </a:r>
            <a:r>
              <a:rPr lang="it-IT" sz="2000" noProof="1"/>
              <a:t> va a cercare il punto del file </a:t>
            </a:r>
            <a:r>
              <a:rPr lang="it-IT" sz="2000" i="1" noProof="1"/>
              <a:t>.php</a:t>
            </a:r>
            <a:r>
              <a:rPr lang="it-IT" sz="2000" noProof="1"/>
              <a:t> al quale saltare! E cioè </a:t>
            </a:r>
            <a:r>
              <a:rPr lang="en-GB" sz="1800" b="0" spc="-20" dirty="0">
                <a:solidFill>
                  <a:srgbClr val="8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en-GB" sz="1800" b="0" spc="-20" dirty="0">
                <a:solidFill>
                  <a:srgbClr val="0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en-GB" sz="1800" b="0" spc="-20" dirty="0" err="1">
                <a:solidFill>
                  <a:srgbClr val="AF00DB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endfor</a:t>
            </a:r>
            <a:r>
              <a:rPr lang="en-GB" sz="1800" b="0" spc="-20" dirty="0">
                <a:solidFill>
                  <a:srgbClr val="0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; </a:t>
            </a:r>
            <a:r>
              <a:rPr lang="en-GB" sz="1800" b="0" spc="-20" dirty="0">
                <a:solidFill>
                  <a:srgbClr val="800000"/>
                </a:solidFill>
                <a:effectLst/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000" spc="-10" noProof="1"/>
              <a:t> (v. esempio qui a destra)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1B357-E35C-1239-4F0D-D96A6864866E}"/>
              </a:ext>
            </a:extLst>
          </p:cNvPr>
          <p:cNvSpPr txBox="1"/>
          <p:nvPr/>
        </p:nvSpPr>
        <p:spPr>
          <a:xfrm>
            <a:off x="5428068" y="4940701"/>
            <a:ext cx="3169324" cy="69249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5644C-5C47-579E-2E12-CC13904A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6" y="5525240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2AAA6-8DA6-B6EC-F5E6-C71B4C85D824}"/>
              </a:ext>
            </a:extLst>
          </p:cNvPr>
          <p:cNvSpPr txBox="1"/>
          <p:nvPr/>
        </p:nvSpPr>
        <p:spPr>
          <a:xfrm>
            <a:off x="6848572" y="5750662"/>
            <a:ext cx="2095200" cy="6924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300" dirty="0"/>
            </a:br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</a:p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endParaRPr lang="en-GB" sz="13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5932F-1DC6-BC80-EDCA-65D8DEF2680B}"/>
              </a:ext>
            </a:extLst>
          </p:cNvPr>
          <p:cNvSpPr txBox="1"/>
          <p:nvPr/>
        </p:nvSpPr>
        <p:spPr>
          <a:xfrm>
            <a:off x="7604285" y="5587244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localhost:8000/escape_for.php</a:t>
            </a:r>
          </a:p>
        </p:txBody>
      </p:sp>
    </p:spTree>
    <p:extLst>
      <p:ext uri="{BB962C8B-B14F-4D97-AF65-F5344CB8AC3E}">
        <p14:creationId xmlns:p14="http://schemas.microsoft.com/office/powerpoint/2010/main" val="256008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A91AED-5647-5585-BF98-D27519F5689D}"/>
              </a:ext>
            </a:extLst>
          </p:cNvPr>
          <p:cNvSpPr/>
          <p:nvPr/>
        </p:nvSpPr>
        <p:spPr>
          <a:xfrm>
            <a:off x="0" y="2810739"/>
            <a:ext cx="9144000" cy="3698918"/>
          </a:xfrm>
          <a:prstGeom prst="rect">
            <a:avLst/>
          </a:prstGeom>
          <a:solidFill>
            <a:srgbClr val="EEF3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02283-A188-E690-8C7C-8D83CCA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Costrutti HTML/PHP misti e blocchi </a:t>
            </a:r>
            <a:r>
              <a:rPr lang="en-IT" sz="36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{...}</a:t>
            </a:r>
            <a:r>
              <a:rPr lang="en-IT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EB-A3C4-62B3-D3C1-6EF08E29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61" y="903809"/>
            <a:ext cx="4397270" cy="1880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T" sz="2200" dirty="0"/>
              <a:t>I costrutti PHP “misti”, interrotti con </a:t>
            </a:r>
            <a:br>
              <a:rPr lang="en-IT" sz="2200" dirty="0"/>
            </a:br>
            <a:r>
              <a:rPr lang="en-IT" sz="2200" dirty="0"/>
              <a:t>tag </a:t>
            </a:r>
            <a:r>
              <a:rPr lang="en-IT" sz="2100" b="0" spc="-20" dirty="0">
                <a:solidFill>
                  <a:srgbClr val="C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IT" sz="2200" dirty="0"/>
              <a:t> e HTML “nel mezzo”, sono </a:t>
            </a:r>
            <a:br>
              <a:rPr lang="en-IT" sz="2200" dirty="0"/>
            </a:br>
            <a:r>
              <a:rPr lang="en-IT" sz="2200" dirty="0"/>
              <a:t>ammessi anche con la sintassi in cui </a:t>
            </a:r>
            <a:br>
              <a:rPr lang="en-IT" sz="2200" dirty="0"/>
            </a:br>
            <a:r>
              <a:rPr lang="en-IT" sz="22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dirty="0"/>
              <a:t> è al posto di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</a:t>
            </a:r>
            <a:r>
              <a:rPr lang="en-IT" sz="2200" b="0" spc="-20" dirty="0"/>
              <a:t>e </a:t>
            </a:r>
            <a:r>
              <a:rPr lang="en-IT" sz="22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}</a:t>
            </a:r>
            <a:r>
              <a:rPr lang="en-IT" sz="2200" b="0" spc="-20" dirty="0"/>
              <a:t> al posto dell' </a:t>
            </a:r>
            <a:br>
              <a:rPr lang="en-IT" sz="2200" b="0" spc="-20" dirty="0"/>
            </a:br>
            <a:r>
              <a:rPr lang="en-IT" sz="2100" b="0" spc="-2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endfor</a:t>
            </a:r>
          </a:p>
          <a:p>
            <a:pPr marL="0" indent="0">
              <a:spcBef>
                <a:spcPts val="900"/>
              </a:spcBef>
              <a:buNone/>
            </a:pPr>
            <a:endParaRPr lang="en-IT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5693-2334-040C-8514-35C0C9F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6520-9B94-15EC-EBFF-5CDABD2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A209-2275-1BD8-8E66-4F8AA58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23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E675C-117F-9EAE-095B-71131D99E097}"/>
              </a:ext>
            </a:extLst>
          </p:cNvPr>
          <p:cNvSpPr txBox="1"/>
          <p:nvPr/>
        </p:nvSpPr>
        <p:spPr>
          <a:xfrm>
            <a:off x="4692038" y="969796"/>
            <a:ext cx="2133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here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vera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}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 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{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falsa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again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CDD3D-D3B8-1F49-4407-495D987F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32" y="969796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0187B-3355-E7AE-2161-0176C4C2F108}"/>
              </a:ext>
            </a:extLst>
          </p:cNvPr>
          <p:cNvSpPr txBox="1"/>
          <p:nvPr/>
        </p:nvSpPr>
        <p:spPr>
          <a:xfrm>
            <a:off x="6999634" y="1163152"/>
            <a:ext cx="1802491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here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again</a:t>
            </a: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C6561-B7C7-DBAD-A0E7-922CBD3E840C}"/>
              </a:ext>
            </a:extLst>
          </p:cNvPr>
          <p:cNvSpPr txBox="1"/>
          <p:nvPr/>
        </p:nvSpPr>
        <p:spPr>
          <a:xfrm>
            <a:off x="7667765" y="1018586"/>
            <a:ext cx="1090053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00" dirty="0"/>
              <a:t>localhost:8000/escape_if_3.php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961DA8-779E-54E0-9952-2781A800DE6A}"/>
              </a:ext>
            </a:extLst>
          </p:cNvPr>
          <p:cNvSpPr txBox="1">
            <a:spLocks/>
          </p:cNvSpPr>
          <p:nvPr/>
        </p:nvSpPr>
        <p:spPr>
          <a:xfrm>
            <a:off x="250460" y="4479399"/>
            <a:ext cx="2436177" cy="80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T" sz="2200" dirty="0"/>
              <a:t>Il caso del </a:t>
            </a:r>
            <a:r>
              <a:rPr lang="en-IT" sz="21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en-IT" sz="2200" dirty="0"/>
              <a:t> è del tutto analogo:</a:t>
            </a:r>
            <a:endParaRPr lang="en-IT" sz="1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1850D-F75F-352F-5A43-A68BAD6CD012}"/>
              </a:ext>
            </a:extLst>
          </p:cNvPr>
          <p:cNvSpPr txBox="1"/>
          <p:nvPr/>
        </p:nvSpPr>
        <p:spPr>
          <a:xfrm>
            <a:off x="2950588" y="4484811"/>
            <a:ext cx="338422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escape_for_1.php --&gt;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}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FC73BB-4D27-6DAF-3DF8-7B6B41D5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98" y="4485306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6F4B9E-E3AB-DF29-7A57-5E84227222E3}"/>
              </a:ext>
            </a:extLst>
          </p:cNvPr>
          <p:cNvSpPr txBox="1"/>
          <p:nvPr/>
        </p:nvSpPr>
        <p:spPr>
          <a:xfrm>
            <a:off x="6709284" y="4710728"/>
            <a:ext cx="2095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</a:p>
          <a:p>
            <a:r>
              <a:rPr lang="en-GB" sz="12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endParaRPr lang="en-GB" sz="12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21AD1-6B77-F46E-7881-F9383E919039}"/>
              </a:ext>
            </a:extLst>
          </p:cNvPr>
          <p:cNvSpPr txBox="1"/>
          <p:nvPr/>
        </p:nvSpPr>
        <p:spPr>
          <a:xfrm>
            <a:off x="7464997" y="4547310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localhost:8000/escape_for_1.php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48977C-ECE5-222B-E964-8031EB7633A3}"/>
              </a:ext>
            </a:extLst>
          </p:cNvPr>
          <p:cNvSpPr txBox="1">
            <a:spLocks/>
          </p:cNvSpPr>
          <p:nvPr/>
        </p:nvSpPr>
        <p:spPr>
          <a:xfrm>
            <a:off x="0" y="5458898"/>
            <a:ext cx="9144000" cy="1106284"/>
          </a:xfrm>
          <a:prstGeom prst="rect">
            <a:avLst/>
          </a:prstGeom>
          <a:noFill/>
        </p:spPr>
        <p:txBody>
          <a:bodyPr vert="horz" lIns="91440" tIns="108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0">
              <a:lnSpc>
                <a:spcPct val="90000"/>
              </a:lnSpc>
              <a:buFont typeface="Arial"/>
              <a:buNone/>
            </a:pPr>
            <a:r>
              <a:rPr lang="en-IT" sz="2000" dirty="0"/>
              <a:t>Pure col </a:t>
            </a:r>
            <a:r>
              <a:rPr lang="en-IT" sz="20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en-IT" sz="2000" dirty="0"/>
              <a:t>, omettere</a:t>
            </a:r>
            <a:br>
              <a:rPr lang="en-IT" sz="2000" dirty="0"/>
            </a:br>
            <a:r>
              <a:rPr lang="en-IT" sz="2000" dirty="0"/>
              <a:t> </a:t>
            </a:r>
            <a:r>
              <a:rPr lang="en-IT" sz="20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000" b="0" spc="-20" dirty="0"/>
              <a:t>e </a:t>
            </a:r>
            <a:r>
              <a:rPr lang="en-IT" sz="20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}</a:t>
            </a:r>
            <a:r>
              <a:rPr lang="en-IT" sz="2000" b="0" spc="-20" dirty="0"/>
              <a:t> produce risultati </a:t>
            </a:r>
            <a:br>
              <a:rPr lang="en-IT" sz="2000" b="0" spc="-20" dirty="0"/>
            </a:br>
            <a:r>
              <a:rPr lang="en-IT" sz="2000" b="0" spc="-20" dirty="0"/>
              <a:t>forse inattesi e inutili: </a:t>
            </a:r>
            <a:endParaRPr lang="en-IT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3A7B1-105D-978C-10E6-77D602AC5417}"/>
              </a:ext>
            </a:extLst>
          </p:cNvPr>
          <p:cNvSpPr txBox="1"/>
          <p:nvPr/>
        </p:nvSpPr>
        <p:spPr>
          <a:xfrm>
            <a:off x="2950588" y="5586790"/>
            <a:ext cx="338422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escape_for_2.php --&gt;</a:t>
            </a:r>
            <a:endParaRPr lang="en-GB" sz="1200" b="0" dirty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2D7935-8217-EF3F-2C71-7986ED40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98" y="5586790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DD9A94-E1B1-2165-762F-3CFB23DD88BD}"/>
              </a:ext>
            </a:extLst>
          </p:cNvPr>
          <p:cNvSpPr txBox="1"/>
          <p:nvPr/>
        </p:nvSpPr>
        <p:spPr>
          <a:xfrm>
            <a:off x="6709284" y="5812212"/>
            <a:ext cx="2095200" cy="61555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200" dirty="0"/>
            </a:br>
            <a:endParaRPr lang="en-GB" sz="1200" dirty="0"/>
          </a:p>
          <a:p>
            <a:endParaRPr lang="en-GB" sz="10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EEDE7-76F6-87B4-848C-12AB9253F0B0}"/>
              </a:ext>
            </a:extLst>
          </p:cNvPr>
          <p:cNvSpPr txBox="1"/>
          <p:nvPr/>
        </p:nvSpPr>
        <p:spPr>
          <a:xfrm>
            <a:off x="7464997" y="5648794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localhost:8000/escape_for_2.php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19CABC-EACC-86C7-B9A8-309978DCEE1B}"/>
              </a:ext>
            </a:extLst>
          </p:cNvPr>
          <p:cNvSpPr txBox="1">
            <a:spLocks/>
          </p:cNvSpPr>
          <p:nvPr/>
        </p:nvSpPr>
        <p:spPr>
          <a:xfrm>
            <a:off x="0" y="2890383"/>
            <a:ext cx="9144000" cy="14803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0">
              <a:lnSpc>
                <a:spcPct val="90000"/>
              </a:lnSpc>
              <a:buFont typeface="Arial"/>
              <a:buNone/>
            </a:pPr>
            <a:r>
              <a:rPr lang="en-IT" sz="2000" spc="-20" dirty="0"/>
              <a:t>NB: le graffe sono necessarie (anche se </a:t>
            </a:r>
            <a:br>
              <a:rPr lang="en-IT" sz="2000" spc="-20" dirty="0"/>
            </a:br>
            <a:r>
              <a:rPr lang="en-IT" sz="2000" spc="-20" dirty="0"/>
              <a:t>non lo sono nell’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en-IT" sz="2000" spc="-20" dirty="0"/>
              <a:t> “non interrotto”, se i </a:t>
            </a:r>
            <a:br>
              <a:rPr lang="en-IT" sz="2000" spc="-20" dirty="0"/>
            </a:br>
            <a:r>
              <a:rPr lang="en-IT" sz="2000" spc="-20" dirty="0"/>
              <a:t>rami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en-IT" sz="2000" spc="-20" dirty="0"/>
              <a:t> e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else</a:t>
            </a:r>
            <a:r>
              <a:rPr lang="en-IT" sz="2000" spc="-20" dirty="0"/>
              <a:t> sono istruzioni singole); qui</a:t>
            </a:r>
            <a:br>
              <a:rPr lang="en-IT" sz="2000" spc="-20" dirty="0"/>
            </a:br>
            <a:r>
              <a:rPr lang="en-IT" sz="2000" spc="-20" dirty="0"/>
              <a:t>omettere </a:t>
            </a:r>
            <a:r>
              <a:rPr lang="en-IT" sz="18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000" spc="-20" dirty="0"/>
              <a:t> dopo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en-IT" sz="2000" spc="-20" dirty="0"/>
              <a:t> causa errore sintattico,</a:t>
            </a:r>
            <a:br>
              <a:rPr lang="en-IT" sz="2000" spc="-20" dirty="0"/>
            </a:br>
            <a:r>
              <a:rPr lang="en-IT" sz="2000" spc="-20" dirty="0"/>
              <a:t>mentre dopo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else</a:t>
            </a:r>
            <a:r>
              <a:rPr lang="en-IT" sz="2000" spc="-20" dirty="0"/>
              <a:t> ha un effetto inatteso:</a:t>
            </a:r>
            <a:endParaRPr lang="en-IT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BF1EA-3378-2CE9-1406-6E17C7BC4881}"/>
              </a:ext>
            </a:extLst>
          </p:cNvPr>
          <p:cNvSpPr txBox="1"/>
          <p:nvPr/>
        </p:nvSpPr>
        <p:spPr>
          <a:xfrm>
            <a:off x="4795735" y="2951912"/>
            <a:ext cx="21336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here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vera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falsa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?&gt;&lt;BR&gt;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FDBFA3-5F09-10E7-8862-41FA3228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209" y="2959474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F0D121-8BD9-61B5-05B2-CCD13A7CEED0}"/>
              </a:ext>
            </a:extLst>
          </p:cNvPr>
          <p:cNvSpPr txBox="1"/>
          <p:nvPr/>
        </p:nvSpPr>
        <p:spPr>
          <a:xfrm>
            <a:off x="7098811" y="3152830"/>
            <a:ext cx="180249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here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vera </a:t>
            </a: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again</a:t>
            </a:r>
            <a:endParaRPr lang="en-GB" sz="2400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1000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7B261-8983-BA08-3ACA-FF960D32EED1}"/>
              </a:ext>
            </a:extLst>
          </p:cNvPr>
          <p:cNvSpPr txBox="1"/>
          <p:nvPr/>
        </p:nvSpPr>
        <p:spPr>
          <a:xfrm>
            <a:off x="7766942" y="3008264"/>
            <a:ext cx="1090053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00" dirty="0"/>
              <a:t>localhost:8000/escape_if_4.php</a:t>
            </a:r>
          </a:p>
        </p:txBody>
      </p:sp>
    </p:spTree>
    <p:extLst>
      <p:ext uri="{BB962C8B-B14F-4D97-AF65-F5344CB8AC3E}">
        <p14:creationId xmlns:p14="http://schemas.microsoft.com/office/powerpoint/2010/main" val="170280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Il tag </a:t>
            </a:r>
            <a:r>
              <a:rPr lang="it-IT" b="0" noProof="1">
                <a:solidFill>
                  <a:srgbClr val="800000"/>
                </a:solidFill>
                <a:highlight>
                  <a:srgbClr val="F1F1F1"/>
                </a:highlight>
                <a:latin typeface="Ubuntu Mono" panose="020B0509030602030204" pitchFamily="49" charset="0"/>
              </a:rPr>
              <a:t>&lt;?=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01/11/24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24</a:t>
            </a:fld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89164" y="944792"/>
            <a:ext cx="8677634" cy="257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400" noProof="1"/>
              <a:t>All'interno di un file </a:t>
            </a:r>
            <a:r>
              <a:rPr lang="it-IT" sz="2400" i="1" noProof="1"/>
              <a:t>.html</a:t>
            </a:r>
            <a:r>
              <a:rPr lang="it-IT" sz="2400" noProof="1"/>
              <a:t>, il tag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 &lt;?= </a:t>
            </a:r>
            <a:r>
              <a:rPr lang="it-IT" sz="2400" noProof="1"/>
              <a:t> è trattato come una  abbreviazione di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 &lt;?php echo</a:t>
            </a:r>
            <a:endParaRPr lang="it-IT" sz="2200" noProof="1">
              <a:highlight>
                <a:srgbClr val="D9D9D9"/>
              </a:highlight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it-IT" sz="2400" noProof="1"/>
              <a:t>Pertanto, se, all'interno di un file </a:t>
            </a:r>
            <a:r>
              <a:rPr lang="it-IT" sz="2400" i="1" noProof="1"/>
              <a:t>.html</a:t>
            </a:r>
            <a:r>
              <a:rPr lang="it-IT" sz="2400" noProof="1"/>
              <a:t> del server compare uno script </a:t>
            </a:r>
            <a:br>
              <a:rPr lang="it-IT" sz="2400" noProof="1"/>
            </a:b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 &lt;?= </a:t>
            </a:r>
            <a:r>
              <a:rPr lang="it-IT" sz="20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 ?&gt; </a:t>
            </a:r>
            <a:r>
              <a:rPr lang="it-IT" sz="2400" noProof="1"/>
              <a:t>, tale script viene passato all'engine PHP e, se </a:t>
            </a:r>
            <a:r>
              <a:rPr lang="it-IT" sz="20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noProof="1"/>
              <a:t> è un'</a:t>
            </a:r>
            <a:r>
              <a:rPr lang="it-IT" sz="2400" b="1" noProof="1"/>
              <a:t>espressione</a:t>
            </a:r>
            <a:r>
              <a:rPr lang="it-IT" sz="2400" noProof="1"/>
              <a:t>, l'engine la valuta e invia in output (come con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echo</a:t>
            </a:r>
            <a:r>
              <a:rPr lang="it-IT" sz="2400" noProof="1"/>
              <a:t>) il valore di </a:t>
            </a:r>
            <a:r>
              <a:rPr lang="it-IT" sz="2000" noProof="1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noProof="1"/>
              <a:t>, che viene quindi inserito nell'HTML prodotto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E867A08-B181-0E46-B05A-094F97121F53}"/>
              </a:ext>
            </a:extLst>
          </p:cNvPr>
          <p:cNvSpPr/>
          <p:nvPr/>
        </p:nvSpPr>
        <p:spPr>
          <a:xfrm>
            <a:off x="3685032" y="3487249"/>
            <a:ext cx="1992432" cy="1131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eqtag_out.php --&gt;</a:t>
            </a:r>
            <a:endParaRPr lang="en-US" sz="13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A31515"/>
                </a:solidFill>
                <a:latin typeface="Ubuntu Mono" panose="020B0509030602030204" pitchFamily="49" charset="0"/>
              </a:rPr>
              <a:t>&lt;?= </a:t>
            </a:r>
            <a:r>
              <a:rPr lang="en-US" sz="1300" noProof="1">
                <a:solidFill>
                  <a:srgbClr val="A31515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PHP_INT_MAX</a:t>
            </a:r>
            <a:r>
              <a:rPr lang="en-US" sz="1300" noProof="1">
                <a:solidFill>
                  <a:srgbClr val="A31515"/>
                </a:solidFill>
                <a:latin typeface="Ubuntu Mono" panose="020B0509030602030204" pitchFamily="49" charset="0"/>
              </a:rPr>
              <a:t> ?&gt;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5AD5F3D9-967F-B54B-95EB-B243B3B2C976}"/>
              </a:ext>
            </a:extLst>
          </p:cNvPr>
          <p:cNvSpPr txBox="1">
            <a:spLocks/>
          </p:cNvSpPr>
          <p:nvPr/>
        </p:nvSpPr>
        <p:spPr>
          <a:xfrm>
            <a:off x="289164" y="3465487"/>
            <a:ext cx="3322716" cy="126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200" noProof="1"/>
              <a:t>Qui a destra l'</a:t>
            </a:r>
            <a:r>
              <a:rPr lang="it-IT" sz="2200" noProof="1">
                <a:highlight>
                  <a:srgbClr val="00FFFF"/>
                </a:highlight>
              </a:rPr>
              <a:t>espressione</a:t>
            </a:r>
            <a:r>
              <a:rPr lang="it-IT" sz="2200" noProof="1"/>
              <a:t> valutata è la costante (predefinita) </a:t>
            </a:r>
            <a:r>
              <a:rPr lang="en-US" sz="2000" noProof="1">
                <a:solidFill>
                  <a:srgbClr val="A31515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PHP_INT_MAX</a:t>
            </a:r>
            <a:r>
              <a:rPr lang="it-IT" sz="2200" noProof="1"/>
              <a:t> 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AABA4CD7-BDA8-244C-8E76-FBC2737238D2}"/>
              </a:ext>
            </a:extLst>
          </p:cNvPr>
          <p:cNvSpPr txBox="1">
            <a:spLocks/>
          </p:cNvSpPr>
          <p:nvPr/>
        </p:nvSpPr>
        <p:spPr>
          <a:xfrm>
            <a:off x="289164" y="4830178"/>
            <a:ext cx="3252322" cy="1594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200" spc="-20" noProof="1"/>
              <a:t>Qui a destra, in </a:t>
            </a:r>
            <a:r>
              <a:rPr lang="it-IT" sz="2000" spc="-20" noProof="1">
                <a:highlight>
                  <a:srgbClr val="D9D9D9"/>
                </a:highlight>
                <a:latin typeface="Ubuntu Mono" panose="020B0509030602030204" pitchFamily="49" charset="0"/>
              </a:rPr>
              <a:t>&lt;?= ... ?&gt;</a:t>
            </a:r>
            <a:r>
              <a:rPr lang="it-IT" sz="2200" noProof="1"/>
              <a:t> compare l'espressione aritmetica </a:t>
            </a:r>
            <a:r>
              <a:rPr lang="it-IT" sz="2000" noProof="1">
                <a:highlight>
                  <a:srgbClr val="D9D9D9"/>
                </a:highlight>
                <a:latin typeface="Ubuntu Mono" panose="020B0509030602030204" pitchFamily="49" charset="0"/>
              </a:rPr>
              <a:t>$x+</a:t>
            </a:r>
            <a:r>
              <a:rPr lang="it-IT" sz="2000" noProof="1">
                <a:solidFill>
                  <a:srgbClr val="098658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1</a:t>
            </a:r>
            <a:r>
              <a:rPr lang="it-IT" sz="2200" noProof="1"/>
              <a:t> , di cui viene emesso il valore (11)</a:t>
            </a:r>
            <a:r>
              <a:rPr lang="it-IT" sz="2200" noProof="1">
                <a:solidFill>
                  <a:srgbClr val="098658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endParaRPr lang="it-IT" sz="2200" noProof="1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3465676" y="4793519"/>
            <a:ext cx="2560121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eqtag1.php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First 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098658"/>
                </a:solidFill>
                <a:latin typeface="Ubuntu Mono" panose="020B0509030602030204" pitchFamily="49" charset="0"/>
              </a:rPr>
              <a:t>10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Second 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$x+</a:t>
            </a:r>
            <a:r>
              <a:rPr lang="it-IT" sz="1300" noProof="1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AEE044B-E968-AD42-88FF-AB59E7D69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27"/>
          <a:stretch/>
        </p:blipFill>
        <p:spPr>
          <a:xfrm>
            <a:off x="5852061" y="3487249"/>
            <a:ext cx="2995820" cy="113107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367F769E-2417-264E-8268-A53729707894}"/>
              </a:ext>
            </a:extLst>
          </p:cNvPr>
          <p:cNvSpPr/>
          <p:nvPr/>
        </p:nvSpPr>
        <p:spPr>
          <a:xfrm>
            <a:off x="5850079" y="3751601"/>
            <a:ext cx="2755975" cy="1481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CC129E-20BE-2E47-A530-C7873D412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92" y="4793519"/>
            <a:ext cx="2846370" cy="16927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6F7A6-8AD0-7003-FEB5-027F3F050BCB}"/>
              </a:ext>
            </a:extLst>
          </p:cNvPr>
          <p:cNvSpPr txBox="1"/>
          <p:nvPr/>
        </p:nvSpPr>
        <p:spPr>
          <a:xfrm>
            <a:off x="6214961" y="5227669"/>
            <a:ext cx="2391093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700" b="0" i="0" dirty="0">
                <a:solidFill>
                  <a:srgbClr val="000000"/>
                </a:solidFill>
                <a:effectLst/>
                <a:latin typeface="Times" pitchFamily="2" charset="0"/>
              </a:rPr>
              <a:t>First PHP tag below</a:t>
            </a:r>
            <a:br>
              <a:rPr lang="en-GB" sz="1700" dirty="0"/>
            </a:br>
            <a:br>
              <a:rPr lang="en-GB" sz="1700" dirty="0"/>
            </a:br>
            <a:r>
              <a:rPr lang="en-GB" sz="1700" b="0" i="0" dirty="0">
                <a:solidFill>
                  <a:srgbClr val="000000"/>
                </a:solidFill>
                <a:effectLst/>
                <a:latin typeface="Times" pitchFamily="2" charset="0"/>
              </a:rPr>
              <a:t>Second PHP tag below</a:t>
            </a:r>
          </a:p>
          <a:p>
            <a:r>
              <a:rPr lang="en-GB" sz="1700" dirty="0">
                <a:solidFill>
                  <a:srgbClr val="000000"/>
                </a:solidFill>
                <a:latin typeface="Times" pitchFamily="2" charset="0"/>
              </a:rPr>
              <a:t>11</a:t>
            </a:r>
            <a:endParaRPr lang="en-GB" sz="1700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60075-0F2C-B9A9-FB3D-125DF5F56E2A}"/>
              </a:ext>
            </a:extLst>
          </p:cNvPr>
          <p:cNvSpPr txBox="1"/>
          <p:nvPr/>
        </p:nvSpPr>
        <p:spPr>
          <a:xfrm>
            <a:off x="7349971" y="4870332"/>
            <a:ext cx="1589471" cy="184666"/>
          </a:xfrm>
          <a:prstGeom prst="rect">
            <a:avLst/>
          </a:prstGeom>
          <a:solidFill>
            <a:srgbClr val="F6F8F9"/>
          </a:solidFill>
        </p:spPr>
        <p:txBody>
          <a:bodyPr wrap="square" lIns="0" tIns="0" rIns="0" bIns="0">
            <a:spAutoFit/>
          </a:bodyPr>
          <a:lstStyle/>
          <a:p>
            <a:r>
              <a:rPr lang="it-IT" sz="1200" spc="-20">
                <a:latin typeface="Calibri" panose="020F0502020204030204" pitchFamily="34" charset="0"/>
                <a:cs typeface="Calibri" panose="020F0502020204030204" pitchFamily="34" charset="0"/>
              </a:rPr>
              <a:t>localhost:8000/eqtag.php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2A0E8-D35E-F387-A725-2C2597C4B443}"/>
              </a:ext>
            </a:extLst>
          </p:cNvPr>
          <p:cNvSpPr txBox="1"/>
          <p:nvPr/>
        </p:nvSpPr>
        <p:spPr>
          <a:xfrm>
            <a:off x="6760453" y="3527601"/>
            <a:ext cx="2054501" cy="146194"/>
          </a:xfrm>
          <a:prstGeom prst="rect">
            <a:avLst/>
          </a:prstGeom>
          <a:solidFill>
            <a:srgbClr val="F6F8F9"/>
          </a:solidFill>
        </p:spPr>
        <p:txBody>
          <a:bodyPr wrap="square" lIns="0" tIns="0" rIns="0" bIns="0">
            <a:spAutoFit/>
          </a:bodyPr>
          <a:lstStyle/>
          <a:p>
            <a:r>
              <a:rPr lang="it-IT" sz="950" spc="-20">
                <a:latin typeface="Calibri" panose="020F0502020204030204" pitchFamily="34" charset="0"/>
                <a:cs typeface="Calibri" panose="020F0502020204030204" pitchFamily="34" charset="0"/>
              </a:rPr>
              <a:t>view-source:localhost:8000/eqtag_out.php</a:t>
            </a:r>
          </a:p>
        </p:txBody>
      </p:sp>
    </p:spTree>
    <p:extLst>
      <p:ext uri="{BB962C8B-B14F-4D97-AF65-F5344CB8AC3E}">
        <p14:creationId xmlns:p14="http://schemas.microsoft.com/office/powerpoint/2010/main" val="377662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Tag </a:t>
            </a:r>
            <a:r>
              <a:rPr lang="it-IT" sz="4000" b="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</a:t>
            </a:r>
            <a:r>
              <a:rPr lang="it-IT" sz="4000" b="0" noProof="1">
                <a:highlight>
                  <a:srgbClr val="D9D9D9"/>
                </a:highlight>
                <a:latin typeface="Ubuntu Mono" panose="020B0509030602030204" pitchFamily="49" charset="0"/>
              </a:rPr>
              <a:t>=</a:t>
            </a:r>
            <a:r>
              <a:rPr lang="it-IT" b="0" noProof="1">
                <a:latin typeface="+mn-lt"/>
              </a:rPr>
              <a:t> vs. </a:t>
            </a:r>
            <a:r>
              <a:rPr lang="it-IT" sz="4000" b="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it-IT" b="0" noProof="1">
                <a:highlight>
                  <a:srgbClr val="F1F1F1"/>
                </a:highlight>
                <a:latin typeface="Ubuntu Mono" panose="020B0509030602030204" pitchFamily="49" charset="0"/>
              </a:rPr>
              <a:t> </a:t>
            </a:r>
            <a:r>
              <a:rPr lang="it-IT" b="0" noProof="1">
                <a:latin typeface="+mn-lt"/>
              </a:rPr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01/11/24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25</a:t>
            </a:fld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89164" y="944792"/>
            <a:ext cx="8677634" cy="281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Come detto, in un file </a:t>
            </a:r>
            <a:r>
              <a:rPr lang="it-IT" sz="2400" i="1" noProof="1"/>
              <a:t>.html</a:t>
            </a:r>
            <a:r>
              <a:rPr lang="it-IT" sz="2400" noProof="1"/>
              <a:t>, il tag </a:t>
            </a:r>
            <a:r>
              <a:rPr lang="it-IT" sz="22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400" noProof="1"/>
              <a:t> equivale a </a:t>
            </a:r>
            <a:r>
              <a:rPr lang="it-IT" sz="22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 echo</a:t>
            </a:r>
            <a:endParaRPr lang="it-IT" sz="2400" noProof="1"/>
          </a:p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Esso serve a inserire </a:t>
            </a:r>
            <a:r>
              <a:rPr lang="it-IT" sz="2400" b="1" noProof="1"/>
              <a:t>in maniera concisa</a:t>
            </a:r>
            <a:r>
              <a:rPr lang="it-IT" sz="2400" noProof="1"/>
              <a:t>, all'interno dell'</a:t>
            </a:r>
            <a:r>
              <a:rPr lang="it-IT" sz="2400" i="1" noProof="1"/>
              <a:t>.html</a:t>
            </a:r>
            <a:r>
              <a:rPr lang="it-IT" sz="2400" noProof="1"/>
              <a:t> inviato al client, il </a:t>
            </a:r>
            <a:r>
              <a:rPr lang="it-IT" sz="2400" b="1" noProof="1"/>
              <a:t>valore</a:t>
            </a:r>
            <a:r>
              <a:rPr lang="it-IT" sz="2400" b="1" i="1" noProof="1"/>
              <a:t> </a:t>
            </a:r>
            <a:r>
              <a:rPr lang="it-IT" sz="2400" noProof="1"/>
              <a:t>dell'espressione che compare tra </a:t>
            </a:r>
            <a:r>
              <a:rPr lang="it-IT" sz="22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400" noProof="1"/>
              <a:t> e  </a:t>
            </a:r>
            <a:r>
              <a:rPr lang="it-IT" sz="22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 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400" noProof="1"/>
              <a:t>L'utilità di ciò deriva da un aspetto che conviene sottolineare:  quando l'engine PHP è attivata da un tag </a:t>
            </a:r>
            <a:r>
              <a:rPr lang="it-IT" sz="22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it-IT" sz="2400" noProof="1"/>
              <a:t>, essa inserisce nell'html generato, </a:t>
            </a:r>
            <a:r>
              <a:rPr lang="it-IT" sz="2400" b="1" noProof="1"/>
              <a:t>soltanto</a:t>
            </a:r>
            <a:r>
              <a:rPr lang="it-IT" sz="2400" noProof="1"/>
              <a:t> il testo che il codice PHP eseguito invia </a:t>
            </a:r>
            <a:r>
              <a:rPr lang="it-IT" sz="2400" b="1" noProof="1"/>
              <a:t>esplicitamente</a:t>
            </a:r>
            <a:r>
              <a:rPr lang="it-IT" sz="2400" noProof="1"/>
              <a:t> alla standard output e </a:t>
            </a:r>
            <a:r>
              <a:rPr lang="it-IT" sz="2400" b="1" noProof="1"/>
              <a:t>non i valori</a:t>
            </a:r>
            <a:r>
              <a:rPr lang="it-IT" sz="2400" noProof="1"/>
              <a:t> che esso produce.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4458878" y="3764113"/>
            <a:ext cx="2094322" cy="1620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eqtag2.php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098658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13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500"/>
              </a:spcBef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+= 10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pPr>
              <a:spcBef>
                <a:spcPts val="500"/>
              </a:spcBef>
            </a:pP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</a:t>
            </a:r>
            <a:r>
              <a:rPr lang="it-IT" sz="1300" noProof="1">
                <a:solidFill>
                  <a:srgbClr val="0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:</a:t>
            </a:r>
            <a:r>
              <a:rPr lang="it-IT" sz="13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highlight>
                <a:srgbClr val="D9D9D9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 </a:t>
            </a:r>
            <a:r>
              <a:rPr lang="it-IT" sz="1300" noProof="1">
                <a:solidFill>
                  <a:srgbClr val="795E26"/>
                </a:solidFill>
                <a:latin typeface="Ubuntu Mono" panose="020B0509030602030204" pitchFamily="49" charset="0"/>
              </a:rPr>
              <a:t>echo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noProof="1">
                <a:solidFill>
                  <a:srgbClr val="00108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+= 10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DC8AE18-300A-E542-B4EB-15C023FAD4EF}"/>
              </a:ext>
            </a:extLst>
          </p:cNvPr>
          <p:cNvSpPr txBox="1">
            <a:spLocks/>
          </p:cNvSpPr>
          <p:nvPr/>
        </p:nvSpPr>
        <p:spPr>
          <a:xfrm>
            <a:off x="289163" y="3727379"/>
            <a:ext cx="4166238" cy="165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000" spc="-20" noProof="1"/>
              <a:t>Qui a destra, </a:t>
            </a:r>
            <a:r>
              <a:rPr lang="it-IT" sz="1900" noProof="1">
                <a:highlight>
                  <a:srgbClr val="C0C0C0"/>
                </a:highlight>
                <a:latin typeface="Ubuntu Mono" panose="020B0509030602030204" pitchFamily="49" charset="0"/>
              </a:rPr>
              <a:t>$x = 1</a:t>
            </a:r>
            <a:r>
              <a:rPr lang="it-IT" sz="2000" spc="-20" noProof="1"/>
              <a:t>, oltre a assegnare a </a:t>
            </a:r>
            <a:r>
              <a:rPr lang="it-IT" sz="19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000" spc="-20" noProof="1"/>
              <a:t> il valore </a:t>
            </a:r>
            <a:r>
              <a:rPr lang="it-IT" sz="1800" noProof="1"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2000" spc="-20" noProof="1"/>
              <a:t>, "produce" il valore </a:t>
            </a:r>
            <a:r>
              <a:rPr lang="it-IT" sz="1900" noProof="1"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2000" spc="-20" noProof="1"/>
              <a:t> (come in C, l’assegnazione ha un valore), che però non viene emesso in output, quindi non lascia traccia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FB6D2898-0A18-FC43-B522-1DFB4C5D4E00}"/>
              </a:ext>
            </a:extLst>
          </p:cNvPr>
          <p:cNvSpPr txBox="1">
            <a:spLocks/>
          </p:cNvSpPr>
          <p:nvPr/>
        </p:nvSpPr>
        <p:spPr>
          <a:xfrm>
            <a:off x="289163" y="5477481"/>
            <a:ext cx="8650279" cy="791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t-IT" sz="2000" noProof="1"/>
              <a:t>Al contrario, nel secondo script </a:t>
            </a:r>
            <a:r>
              <a:rPr lang="it-IT" sz="19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 </a:t>
            </a:r>
            <a:r>
              <a:rPr lang="it-IT" sz="1900" noProof="1">
                <a:highlight>
                  <a:srgbClr val="D9D9D9"/>
                </a:highlight>
                <a:latin typeface="Ubuntu Mono" panose="020B0509030602030204" pitchFamily="49" charset="0"/>
              </a:rPr>
              <a:t>...</a:t>
            </a:r>
            <a:r>
              <a:rPr lang="it-IT" sz="19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 ?&gt;</a:t>
            </a:r>
            <a:r>
              <a:rPr lang="it-IT" sz="2000" noProof="1"/>
              <a:t> qui sopra e nel terzo (equivalente) </a:t>
            </a:r>
            <a:r>
              <a:rPr lang="it-IT" sz="20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 </a:t>
            </a:r>
            <a:r>
              <a:rPr lang="it-IT" sz="2000" noProof="1">
                <a:solidFill>
                  <a:srgbClr val="795E26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echo</a:t>
            </a:r>
            <a:r>
              <a:rPr lang="it-IT" sz="2000" noProof="1">
                <a:highlight>
                  <a:srgbClr val="D9D9D9"/>
                </a:highlight>
                <a:latin typeface="Ubuntu Mono" panose="020B0509030602030204" pitchFamily="49" charset="0"/>
              </a:rPr>
              <a:t>...</a:t>
            </a:r>
            <a:r>
              <a:rPr lang="it-IT" sz="20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 ?&gt;</a:t>
            </a:r>
            <a:r>
              <a:rPr lang="it-IT" sz="2000" noProof="1"/>
              <a:t>, il valore prodotto dall’assegnazione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 += 10</a:t>
            </a:r>
            <a:r>
              <a:rPr lang="it-IT" sz="2000" noProof="1"/>
              <a:t> viene emesso in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50D72-CD42-578E-EED3-8AB3666D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0" y="3758184"/>
            <a:ext cx="2057876" cy="229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F7FD15-B4D4-9968-342F-64B9E46C9832}"/>
              </a:ext>
            </a:extLst>
          </p:cNvPr>
          <p:cNvSpPr txBox="1"/>
          <p:nvPr/>
        </p:nvSpPr>
        <p:spPr>
          <a:xfrm>
            <a:off x="6793483" y="3987311"/>
            <a:ext cx="205787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0" i="0">
                <a:solidFill>
                  <a:srgbClr val="000000"/>
                </a:solidFill>
                <a:effectLst/>
                <a:latin typeface="Times"/>
              </a:rPr>
              <a:t>PHP tag below:</a:t>
            </a:r>
            <a:br>
              <a:rPr lang="en-GB" sz="1400"/>
            </a:br>
            <a:br>
              <a:rPr lang="en-GB" sz="1400"/>
            </a:br>
            <a:r>
              <a:rPr lang="en-GB" sz="1400" b="0" i="0">
                <a:solidFill>
                  <a:srgbClr val="000000"/>
                </a:solidFill>
                <a:effectLst/>
                <a:latin typeface="Times"/>
              </a:rPr>
              <a:t>PHP tag below:</a:t>
            </a:r>
            <a:br>
              <a:rPr lang="en-GB" sz="1400"/>
            </a:br>
            <a:r>
              <a:rPr lang="en-GB" sz="1400" b="0" i="0">
                <a:solidFill>
                  <a:srgbClr val="000000"/>
                </a:solidFill>
                <a:effectLst/>
                <a:latin typeface="Times"/>
              </a:rPr>
              <a:t>11</a:t>
            </a:r>
            <a:br>
              <a:rPr lang="en-GB" sz="1400"/>
            </a:br>
            <a:r>
              <a:rPr lang="en-GB" sz="1400" b="0" i="0">
                <a:solidFill>
                  <a:srgbClr val="000000"/>
                </a:solidFill>
                <a:effectLst/>
                <a:latin typeface="Times"/>
              </a:rPr>
              <a:t>PHP tag below:</a:t>
            </a:r>
            <a:br>
              <a:rPr lang="en-GB" sz="1400"/>
            </a:br>
            <a:r>
              <a:rPr lang="en-GB" sz="1400" b="0" i="0">
                <a:solidFill>
                  <a:srgbClr val="000000"/>
                </a:solidFill>
                <a:effectLst/>
                <a:latin typeface="Times"/>
              </a:rPr>
              <a:t>21</a:t>
            </a:r>
            <a:endParaRPr lang="en-GB" sz="1400" b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A5D4-1D95-A473-6A30-EF679723896E}"/>
              </a:ext>
            </a:extLst>
          </p:cNvPr>
          <p:cNvSpPr txBox="1"/>
          <p:nvPr/>
        </p:nvSpPr>
        <p:spPr>
          <a:xfrm>
            <a:off x="7538957" y="3803498"/>
            <a:ext cx="1269367" cy="138499"/>
          </a:xfrm>
          <a:prstGeom prst="rect">
            <a:avLst/>
          </a:prstGeom>
          <a:solidFill>
            <a:srgbClr val="F6F8F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900" dirty="0"/>
              <a:t>localhost:8000/eqtag2.php</a:t>
            </a:r>
          </a:p>
        </p:txBody>
      </p:sp>
    </p:spTree>
    <p:extLst>
      <p:ext uri="{BB962C8B-B14F-4D97-AF65-F5344CB8AC3E}">
        <p14:creationId xmlns:p14="http://schemas.microsoft.com/office/powerpoint/2010/main" val="266691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dirty="0"/>
              <a:t>Un chiarimento chiesto a lezione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26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A0E952-3443-2549-9672-8916C87FC41F}"/>
              </a:ext>
            </a:extLst>
          </p:cNvPr>
          <p:cNvSpPr/>
          <p:nvPr/>
        </p:nvSpPr>
        <p:spPr>
          <a:xfrm>
            <a:off x="383841" y="918170"/>
            <a:ext cx="2880731" cy="1423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&lt;!-- no_out.php --&gt;</a:t>
            </a:r>
            <a:endParaRPr lang="en-US" sz="14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&lt;?php</a:t>
            </a:r>
            <a:endParaRPr lang="en-US" sz="1400" noProof="1">
              <a:solidFill>
                <a:srgbClr val="000000"/>
              </a:solidFill>
              <a:highlight>
                <a:srgbClr val="E9A3EC"/>
              </a:highlight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795E26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echo</a:t>
            </a:r>
            <a:r>
              <a:rPr lang="en-US" sz="1400" noProof="1">
                <a:solidFill>
                  <a:srgbClr val="000000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A31515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'</a:t>
            </a:r>
            <a:r>
              <a:rPr lang="en-US" sz="1400" noProof="1">
                <a:solidFill>
                  <a:srgbClr val="A31515"/>
                </a:solidFill>
                <a:latin typeface="Ubuntu Mono" panose="020B0509030602030204" pitchFamily="49" charset="0"/>
              </a:rPr>
              <a:t>&lt;?= PHP_INT_MAX ?&gt;</a:t>
            </a:r>
            <a:r>
              <a:rPr lang="en-US" sz="1400" noProof="1">
                <a:solidFill>
                  <a:srgbClr val="A31515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'</a:t>
            </a:r>
            <a:r>
              <a:rPr lang="en-US" sz="1400" noProof="1">
                <a:solidFill>
                  <a:srgbClr val="000000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;  </a:t>
            </a:r>
            <a:r>
              <a:rPr lang="en-US" sz="1400" noProof="1">
                <a:solidFill>
                  <a:srgbClr val="800000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?&gt;</a:t>
            </a:r>
            <a:endParaRPr lang="en-US" sz="1400" noProof="1">
              <a:solidFill>
                <a:srgbClr val="000000"/>
              </a:solidFill>
              <a:highlight>
                <a:srgbClr val="E9A3EC"/>
              </a:highlight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F706826-B7B7-0F45-8B95-B0285963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9" b="13288"/>
          <a:stretch/>
        </p:blipFill>
        <p:spPr>
          <a:xfrm>
            <a:off x="6477520" y="919876"/>
            <a:ext cx="2384576" cy="140594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61808" y="2420415"/>
            <a:ext cx="8677633" cy="4051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100" dirty="0"/>
              <a:t>Perché l'output di </a:t>
            </a:r>
            <a:r>
              <a:rPr lang="it-IT" sz="2100" dirty="0" err="1">
                <a:solidFill>
                  <a:srgbClr val="00B050"/>
                </a:solidFill>
                <a:latin typeface="Ubuntu Mono" panose="020B0509030602030204" pitchFamily="49" charset="0"/>
              </a:rPr>
              <a:t>no_out.php</a:t>
            </a:r>
            <a:r>
              <a:rPr lang="it-IT" sz="2100" dirty="0"/>
              <a:t> sul client è nullo? L’errore è nel </a:t>
            </a:r>
            <a:r>
              <a:rPr lang="it-IT" sz="2100" dirty="0">
                <a:highlight>
                  <a:srgbClr val="E9A3EC"/>
                </a:highlight>
              </a:rPr>
              <a:t>codice rosa</a:t>
            </a:r>
          </a:p>
          <a:p>
            <a:pPr marL="0" indent="0">
              <a:spcBef>
                <a:spcPts val="900"/>
              </a:spcBef>
              <a:buFont typeface="Arial"/>
              <a:buNone/>
            </a:pPr>
            <a:r>
              <a:rPr lang="it-IT" sz="2100" dirty="0"/>
              <a:t>L’istruzione </a:t>
            </a:r>
            <a:r>
              <a:rPr lang="it-IT" sz="2100" dirty="0" err="1">
                <a:solidFill>
                  <a:srgbClr val="795D26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  </a:t>
            </a:r>
            <a:r>
              <a:rPr lang="it-IT" sz="2100" dirty="0" err="1">
                <a:solidFill>
                  <a:srgbClr val="795D26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echo</a:t>
            </a:r>
            <a:r>
              <a:rPr lang="it-IT" sz="2100" dirty="0">
                <a:solidFill>
                  <a:srgbClr val="795D26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 </a:t>
            </a:r>
            <a:r>
              <a:rPr lang="en-US" sz="2100" noProof="1">
                <a:solidFill>
                  <a:srgbClr val="A31515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'</a:t>
            </a:r>
            <a:r>
              <a:rPr lang="en-US" sz="2100" noProof="1">
                <a:solidFill>
                  <a:srgbClr val="A31515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&lt;?=...?&gt;</a:t>
            </a:r>
            <a:r>
              <a:rPr lang="en-US" sz="2100" noProof="1">
                <a:solidFill>
                  <a:srgbClr val="A31515"/>
                </a:solidFill>
                <a:highlight>
                  <a:srgbClr val="E9A3EC"/>
                </a:highlight>
                <a:latin typeface="Ubuntu Mono" panose="020B0509030602030204" pitchFamily="49" charset="0"/>
              </a:rPr>
              <a:t>’;</a:t>
            </a:r>
            <a:r>
              <a:rPr lang="en-US" sz="2100" noProof="1">
                <a:solidFill>
                  <a:srgbClr val="A31515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  </a:t>
            </a:r>
            <a:r>
              <a:rPr lang="it-IT" sz="2100" dirty="0"/>
              <a:t> contenuta nello script fa sì che l’HTML ricevuto dal browser contenga la coppia di tag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highlight>
                  <a:srgbClr val="D9D9D9"/>
                </a:highlight>
              </a:rPr>
              <a:t> </a:t>
            </a:r>
            <a:r>
              <a:rPr lang="it-IT" sz="2100" dirty="0"/>
              <a:t>, la quale:</a:t>
            </a:r>
          </a:p>
          <a:p>
            <a:pPr marL="225425" indent="-225425">
              <a:spcBef>
                <a:spcPts val="400"/>
              </a:spcBef>
            </a:pPr>
            <a:r>
              <a:rPr lang="it-IT" sz="2100" dirty="0"/>
              <a:t>per il browser non ha senso (e non dà output), v. riquadri sopra</a:t>
            </a:r>
          </a:p>
          <a:p>
            <a:pPr marL="225425" indent="-225425">
              <a:spcBef>
                <a:spcPts val="400"/>
              </a:spcBef>
            </a:pPr>
            <a:r>
              <a:rPr lang="it-IT" sz="2100" dirty="0"/>
              <a:t>ha senso invece se è "embedded" in un file </a:t>
            </a:r>
            <a:r>
              <a:rPr lang="it-IT" sz="2100" i="1" dirty="0"/>
              <a:t>.php</a:t>
            </a:r>
            <a:r>
              <a:rPr lang="it-IT" sz="2100" dirty="0"/>
              <a:t> lato server, infatti:</a:t>
            </a:r>
          </a:p>
          <a:p>
            <a:pPr marL="534988" lvl="1" indent="-254000">
              <a:lnSpc>
                <a:spcPct val="120000"/>
              </a:lnSpc>
              <a:spcBef>
                <a:spcPts val="600"/>
              </a:spcBef>
            </a:pPr>
            <a:r>
              <a:rPr lang="it-IT" sz="2100" dirty="0"/>
              <a:t>il tag </a:t>
            </a:r>
            <a:r>
              <a:rPr lang="it-IT" sz="19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è un'abbreviazione di 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 </a:t>
            </a:r>
            <a:r>
              <a:rPr lang="it-IT" sz="19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795D26"/>
                </a:solidFill>
                <a:effectLst/>
                <a:highlight>
                  <a:srgbClr val="D9D9D9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echo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quindi, se 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... </a:t>
            </a:r>
            <a:r>
              <a:rPr lang="it-IT" sz="2100" dirty="0"/>
              <a:t> in </a:t>
            </a:r>
            <a:br>
              <a:rPr lang="it-IT" sz="2100" dirty="0"/>
            </a:b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19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19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è un'espressione, </a:t>
            </a:r>
            <a:r>
              <a:rPr lang="it-IT" sz="1900" dirty="0">
                <a:highlight>
                  <a:srgbClr val="D9D9D9"/>
                </a:highlight>
                <a:latin typeface="Ubuntu Mono" panose="020B0509030602030204" pitchFamily="49" charset="0"/>
              </a:rPr>
              <a:t>...</a:t>
            </a:r>
            <a:r>
              <a:rPr lang="it-IT" sz="2100" dirty="0"/>
              <a:t> viene valutata e il valore viene inserito nell'HTML </a:t>
            </a:r>
            <a:br>
              <a:rPr lang="it-IT" sz="2100" dirty="0"/>
            </a:br>
            <a:r>
              <a:rPr lang="it-IT" sz="2100" dirty="0"/>
              <a:t>prodotto, come nell’</a:t>
            </a:r>
            <a:br>
              <a:rPr lang="it-IT" sz="2100" dirty="0"/>
            </a:br>
            <a:r>
              <a:rPr lang="it-IT" sz="2100" dirty="0"/>
              <a:t>esempio qui a destra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E25CABE-ACD4-6C49-9988-7050CEAF4945}"/>
              </a:ext>
            </a:extLst>
          </p:cNvPr>
          <p:cNvSpPr/>
          <p:nvPr/>
        </p:nvSpPr>
        <p:spPr>
          <a:xfrm>
            <a:off x="3275475" y="5183496"/>
            <a:ext cx="2243023" cy="12080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&lt;!-- yes_out.php --&gt;</a:t>
            </a:r>
            <a:endParaRPr lang="en-US" sz="14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A31515"/>
                </a:solidFill>
                <a:latin typeface="Ubuntu Mono" panose="020B0509030602030204" pitchFamily="49" charset="0"/>
              </a:rPr>
              <a:t>&lt;?= PHP_INT_MAX ?&gt;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BBF462D-50EC-B648-A928-D85C45DEFA1C}"/>
              </a:ext>
            </a:extLst>
          </p:cNvPr>
          <p:cNvGrpSpPr/>
          <p:nvPr/>
        </p:nvGrpSpPr>
        <p:grpSpPr>
          <a:xfrm>
            <a:off x="5746048" y="5180616"/>
            <a:ext cx="2949193" cy="1208022"/>
            <a:chOff x="5905704" y="4512848"/>
            <a:chExt cx="2949193" cy="1208022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F9290BC4-BC36-F341-BE0D-857637AF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5704" y="4512848"/>
              <a:ext cx="2949193" cy="120802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931D356-D8E8-AD4B-917A-AE2B255D24B7}"/>
                </a:ext>
              </a:extLst>
            </p:cNvPr>
            <p:cNvSpPr/>
            <p:nvPr/>
          </p:nvSpPr>
          <p:spPr>
            <a:xfrm>
              <a:off x="5907600" y="4777200"/>
              <a:ext cx="2755975" cy="14816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400" noProof="1">
                <a:solidFill>
                  <a:srgbClr val="000000"/>
                </a:solidFill>
                <a:latin typeface="Ubuntu Mono" panose="020B0509030602030204" pitchFamily="49" charset="0"/>
              </a:endParaRPr>
            </a:p>
          </p:txBody>
        </p:sp>
      </p:grpSp>
      <p:pic>
        <p:nvPicPr>
          <p:cNvPr id="3" name="Immagine 13">
            <a:extLst>
              <a:ext uri="{FF2B5EF4-FFF2-40B4-BE49-F238E27FC236}">
                <a16:creationId xmlns:a16="http://schemas.microsoft.com/office/drawing/2014/main" id="{1B70731D-09AD-F1F8-890C-7328C40B9B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67" r="8899" b="12207"/>
          <a:stretch/>
        </p:blipFill>
        <p:spPr>
          <a:xfrm>
            <a:off x="3509585" y="928357"/>
            <a:ext cx="2722922" cy="142346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Rettangolo 16">
            <a:extLst>
              <a:ext uri="{FF2B5EF4-FFF2-40B4-BE49-F238E27FC236}">
                <a16:creationId xmlns:a16="http://schemas.microsoft.com/office/drawing/2014/main" id="{2C5B33AF-1FF4-CC2C-4212-F25A1907F557}"/>
              </a:ext>
            </a:extLst>
          </p:cNvPr>
          <p:cNvSpPr/>
          <p:nvPr/>
        </p:nvSpPr>
        <p:spPr>
          <a:xfrm>
            <a:off x="3519633" y="1201118"/>
            <a:ext cx="2664000" cy="25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1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CC2759-9DD2-B0A9-0E6B-4FE95C1CB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23FDF-A4C6-9AF5-0C6C-382E8CA7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dirty="0"/>
              <a:t>Riferimenti o alias (</a:t>
            </a:r>
            <a:r>
              <a:rPr lang="it-IT" sz="4200" b="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  <a:ea typeface="+mn-ea"/>
                <a:cs typeface="+mn-cs"/>
              </a:rPr>
              <a:t>&amp;</a:t>
            </a:r>
            <a:r>
              <a:rPr lang="it-IT" b="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FE7168-2A2B-12CB-B3C9-76AF9946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02/11/24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6F923-ADAE-2471-B242-3B2C20B8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D670CF-CF23-1501-A95C-F09B587F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27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83479E-E909-F742-6D0E-BE22F2E7FBED}"/>
              </a:ext>
            </a:extLst>
          </p:cNvPr>
          <p:cNvSpPr txBox="1">
            <a:spLocks/>
          </p:cNvSpPr>
          <p:nvPr/>
        </p:nvSpPr>
        <p:spPr>
          <a:xfrm>
            <a:off x="289163" y="864964"/>
            <a:ext cx="6372893" cy="263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Data la variabile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400" noProof="1"/>
              <a:t> (anche </a:t>
            </a:r>
            <a:r>
              <a:rPr lang="it-IT" sz="2200" noProof="1">
                <a:latin typeface="Ubuntu Mono" panose="020B0509030602030204" pitchFamily="49" charset="0"/>
              </a:rPr>
              <a:t>NULL</a:t>
            </a:r>
            <a:r>
              <a:rPr lang="it-IT" sz="2400" noProof="1"/>
              <a:t>), 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&amp;$x</a:t>
            </a:r>
            <a:r>
              <a:rPr lang="it-IT" sz="2400" noProof="1"/>
              <a:t> rappresenta </a:t>
            </a:r>
            <a:r>
              <a:rPr lang="it-IT" sz="2400" spc="20" noProof="1"/>
              <a:t>un riferimento alla variabile </a:t>
            </a:r>
            <a:r>
              <a:rPr lang="it-IT" sz="2200" spc="2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400" spc="20" noProof="1"/>
              <a:t> , o alias di </a:t>
            </a:r>
            <a:r>
              <a:rPr lang="it-IT" sz="2200" spc="2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400" spc="20" noProof="1"/>
              <a:t>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400" spc="-20" noProof="1"/>
              <a:t>Il riferimento si può assegnare ad altra variabile </a:t>
            </a:r>
            <a:r>
              <a:rPr lang="it-IT" sz="2400" spc="-20" noProof="1">
                <a:highlight>
                  <a:srgbClr val="D9D9D9"/>
                </a:highlight>
                <a:latin typeface="Ubuntu Mono" panose="020B0509030602030204" pitchFamily="49" charset="0"/>
              </a:rPr>
              <a:t>$z</a:t>
            </a:r>
            <a:endParaRPr lang="it-IT" sz="2400" spc="-20" noProof="1"/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400" noProof="1"/>
              <a:t>Dopo,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$z</a:t>
            </a:r>
            <a:r>
              <a:rPr lang="it-IT" sz="2400" noProof="1"/>
              <a:t> potrà figurare al posto di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400" noProof="1"/>
              <a:t> </a:t>
            </a:r>
            <a:r>
              <a:rPr lang="it-IT" sz="2400" i="1" noProof="1"/>
              <a:t>in qualsiasi contesto</a:t>
            </a:r>
            <a:r>
              <a:rPr lang="it-IT" sz="2400" noProof="1"/>
              <a:t>, anche come target di un assegnazione, senza alterare il comportamento del codice</a:t>
            </a:r>
          </a:p>
        </p:txBody>
      </p:sp>
      <p:sp>
        <p:nvSpPr>
          <p:cNvPr id="9" name="Rettangolo 2">
            <a:extLst>
              <a:ext uri="{FF2B5EF4-FFF2-40B4-BE49-F238E27FC236}">
                <a16:creationId xmlns:a16="http://schemas.microsoft.com/office/drawing/2014/main" id="{6A760EE9-AC04-6037-A4F5-8301B2CC5BCB}"/>
              </a:ext>
            </a:extLst>
          </p:cNvPr>
          <p:cNvSpPr/>
          <p:nvPr/>
        </p:nvSpPr>
        <p:spPr>
          <a:xfrm>
            <a:off x="6728063" y="974856"/>
            <a:ext cx="221137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php&gt; $z = &amp;$x;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$x = 10;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$z;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10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$z = $x / 2;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$x;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5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$z;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5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066ECEF-D652-F47A-AD86-C83E9EFCD7FC}"/>
              </a:ext>
            </a:extLst>
          </p:cNvPr>
          <p:cNvSpPr txBox="1">
            <a:spLocks/>
          </p:cNvSpPr>
          <p:nvPr/>
        </p:nvSpPr>
        <p:spPr>
          <a:xfrm>
            <a:off x="289162" y="3309256"/>
            <a:ext cx="6310781" cy="97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Sono ammessi anche riferimenti a una variabile array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400" noProof="1"/>
              <a:t> (v. esempio qui a destra)</a:t>
            </a:r>
          </a:p>
        </p:txBody>
      </p:sp>
      <p:sp>
        <p:nvSpPr>
          <p:cNvPr id="13" name="Rettangolo 2">
            <a:extLst>
              <a:ext uri="{FF2B5EF4-FFF2-40B4-BE49-F238E27FC236}">
                <a16:creationId xmlns:a16="http://schemas.microsoft.com/office/drawing/2014/main" id="{EDA064B0-8987-5276-B0FE-1009EA92086D}"/>
              </a:ext>
            </a:extLst>
          </p:cNvPr>
          <p:cNvSpPr/>
          <p:nvPr/>
        </p:nvSpPr>
        <p:spPr>
          <a:xfrm>
            <a:off x="6724168" y="3349170"/>
            <a:ext cx="2211378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php&gt; $a = [22,27,25];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$aa = &amp;$a;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$aa[1];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27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$aa[1] = 30;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$a[1];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30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46F6B8E-4648-0B7E-BC96-3AFB9755E18F}"/>
              </a:ext>
            </a:extLst>
          </p:cNvPr>
          <p:cNvSpPr txBox="1">
            <a:spLocks/>
          </p:cNvSpPr>
          <p:nvPr/>
        </p:nvSpPr>
        <p:spPr>
          <a:xfrm>
            <a:off x="289163" y="5020480"/>
            <a:ext cx="6310781" cy="97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Sono poi possibili riferimenti a un elemento di una variabile array (v. esempio a destra)</a:t>
            </a:r>
          </a:p>
        </p:txBody>
      </p:sp>
      <p:sp>
        <p:nvSpPr>
          <p:cNvPr id="15" name="Rettangolo 2">
            <a:extLst>
              <a:ext uri="{FF2B5EF4-FFF2-40B4-BE49-F238E27FC236}">
                <a16:creationId xmlns:a16="http://schemas.microsoft.com/office/drawing/2014/main" id="{268E16B2-C881-BC03-940C-8E9502362496}"/>
              </a:ext>
            </a:extLst>
          </p:cNvPr>
          <p:cNvSpPr/>
          <p:nvPr/>
        </p:nvSpPr>
        <p:spPr>
          <a:xfrm>
            <a:off x="6724168" y="5077798"/>
            <a:ext cx="221137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php&gt; $a1 = &amp;$a[1];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$a1;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30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$a1 = 18;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php&gt; echo $a[1];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0092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89799-4E6F-00F1-BCD4-0B2E7DE6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404DC-56FD-D49B-94D1-E8A16CB5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19785"/>
          </a:xfrm>
        </p:spPr>
        <p:txBody>
          <a:bodyPr>
            <a:normAutofit fontScale="90000"/>
          </a:bodyPr>
          <a:lstStyle/>
          <a:p>
            <a:r>
              <a:rPr lang="it-IT" b="0" dirty="0"/>
              <a:t>Funzioni e parametri alias (</a:t>
            </a:r>
            <a:r>
              <a:rPr lang="it-IT" sz="4200" b="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  <a:ea typeface="+mn-ea"/>
                <a:cs typeface="+mn-cs"/>
              </a:rPr>
              <a:t>&amp;</a:t>
            </a:r>
            <a:r>
              <a:rPr lang="it-IT" b="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8C8DD-6DB6-DF60-BA7D-C790B871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02/11/24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ED7A30-D347-F943-2EF1-9B9B9FB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D38C4-607F-3F0C-A3EF-CBDA24C2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28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CFEB81-C238-44F4-468E-772CFC991033}"/>
              </a:ext>
            </a:extLst>
          </p:cNvPr>
          <p:cNvSpPr txBox="1">
            <a:spLocks/>
          </p:cNvSpPr>
          <p:nvPr/>
        </p:nvSpPr>
        <p:spPr>
          <a:xfrm>
            <a:off x="289163" y="857708"/>
            <a:ext cx="6372893" cy="120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200" noProof="1"/>
              <a:t>Una funzione PHP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f()</a:t>
            </a:r>
            <a:r>
              <a:rPr lang="it-IT" sz="2200" noProof="1"/>
              <a:t> può avere un </a:t>
            </a:r>
            <a:r>
              <a:rPr lang="it-IT" sz="2200" i="1" noProof="1"/>
              <a:t>parametro</a:t>
            </a:r>
            <a:r>
              <a:rPr lang="it-IT" sz="2200" noProof="1"/>
              <a:t>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00" noProof="1"/>
              <a:t>In un’invocazione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f(</a:t>
            </a:r>
            <a:r>
              <a:rPr lang="it-IT" sz="2200" i="1" noProof="1">
                <a:highlight>
                  <a:srgbClr val="D9D9D9"/>
                </a:highlight>
              </a:rPr>
              <a:t>expr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)</a:t>
            </a:r>
            <a:r>
              <a:rPr lang="it-IT" sz="2200" noProof="1"/>
              <a:t> della funzione, al posto di </a:t>
            </a:r>
            <a:r>
              <a:rPr lang="it-IT" sz="2200" spc="2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200" spc="20" noProof="1"/>
              <a:t> figura un’espressione </a:t>
            </a:r>
            <a:r>
              <a:rPr lang="it-IT" sz="2200" i="1" spc="20" noProof="1"/>
              <a:t>expr</a:t>
            </a:r>
            <a:r>
              <a:rPr lang="it-IT" sz="2200" spc="20" noProof="1"/>
              <a:t> detta </a:t>
            </a:r>
            <a:r>
              <a:rPr lang="it-IT" sz="2200" i="1" spc="20" noProof="1"/>
              <a:t>argomento</a:t>
            </a:r>
            <a:endParaRPr lang="it-IT" sz="2200" spc="20" noProof="1"/>
          </a:p>
        </p:txBody>
      </p:sp>
      <p:sp>
        <p:nvSpPr>
          <p:cNvPr id="9" name="Rettangolo 2">
            <a:extLst>
              <a:ext uri="{FF2B5EF4-FFF2-40B4-BE49-F238E27FC236}">
                <a16:creationId xmlns:a16="http://schemas.microsoft.com/office/drawing/2014/main" id="{926F1A91-E7A1-EE4A-4CE8-08A5F7D81F75}"/>
              </a:ext>
            </a:extLst>
          </p:cNvPr>
          <p:cNvSpPr/>
          <p:nvPr/>
        </p:nvSpPr>
        <p:spPr>
          <a:xfrm>
            <a:off x="6728063" y="895029"/>
            <a:ext cx="2211377" cy="1100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&lt;!-- fun.php --&gt;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f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   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++;</a:t>
            </a: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 echo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Rettangolo 2">
            <a:extLst>
              <a:ext uri="{FF2B5EF4-FFF2-40B4-BE49-F238E27FC236}">
                <a16:creationId xmlns:a16="http://schemas.microsoft.com/office/drawing/2014/main" id="{9E376B99-AB00-1765-DBC4-21E536B7A7E9}"/>
              </a:ext>
            </a:extLst>
          </p:cNvPr>
          <p:cNvSpPr/>
          <p:nvPr/>
        </p:nvSpPr>
        <p:spPr>
          <a:xfrm>
            <a:off x="6724168" y="2058267"/>
            <a:ext cx="2211378" cy="692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latin typeface="Ubuntu Mono" panose="020B0509030602030204" pitchFamily="49" charset="0"/>
              </a:rPr>
              <a:t>php&gt; include "fun.php";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php&gt; f(3*2);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7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8693AD9-F876-982E-DAE1-88BBAE64A2CE}"/>
              </a:ext>
            </a:extLst>
          </p:cNvPr>
          <p:cNvSpPr txBox="1">
            <a:spLocks/>
          </p:cNvSpPr>
          <p:nvPr/>
        </p:nvSpPr>
        <p:spPr>
          <a:xfrm>
            <a:off x="289163" y="2044704"/>
            <a:ext cx="6264037" cy="120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200" spc="20" noProof="1"/>
              <a:t>All’atto dell’esecuzione dell’invocazione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f(</a:t>
            </a:r>
            <a:r>
              <a:rPr lang="it-IT" sz="2200" i="1" noProof="1">
                <a:highlight>
                  <a:srgbClr val="D9D9D9"/>
                </a:highlight>
              </a:rPr>
              <a:t>expr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)</a:t>
            </a:r>
            <a:r>
              <a:rPr lang="it-IT" sz="2200" spc="-20" noProof="1"/>
              <a:t>, </a:t>
            </a:r>
            <a:r>
              <a:rPr lang="it-IT" sz="2200" i="1" noProof="1">
                <a:highlight>
                  <a:srgbClr val="D9D9D9"/>
                </a:highlight>
              </a:rPr>
              <a:t>expr</a:t>
            </a:r>
            <a:r>
              <a:rPr lang="it-IT" sz="2200" spc="-20" noProof="1"/>
              <a:t> viene valutata e il parametro </a:t>
            </a:r>
            <a:r>
              <a:rPr lang="it-IT" sz="2200" spc="-2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200" spc="-20" noProof="1"/>
              <a:t> è come una variabile con il valore di </a:t>
            </a:r>
            <a:r>
              <a:rPr lang="it-IT" sz="2200" i="1" noProof="1">
                <a:highlight>
                  <a:srgbClr val="D9D9D9"/>
                </a:highlight>
              </a:rPr>
              <a:t>expr</a:t>
            </a:r>
            <a:r>
              <a:rPr lang="it-IT" sz="2200" spc="-20" noProof="1"/>
              <a:t> 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941FEBA-1B98-4FB7-3400-2064E8BA1ECF}"/>
              </a:ext>
            </a:extLst>
          </p:cNvPr>
          <p:cNvSpPr txBox="1">
            <a:spLocks/>
          </p:cNvSpPr>
          <p:nvPr/>
        </p:nvSpPr>
        <p:spPr>
          <a:xfrm>
            <a:off x="289163" y="3118762"/>
            <a:ext cx="6435005" cy="120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spc="20" noProof="1"/>
              <a:t>NB: anche se </a:t>
            </a:r>
            <a:r>
              <a:rPr lang="it-IT" sz="2200" i="1" noProof="1">
                <a:highlight>
                  <a:srgbClr val="D9D9D9"/>
                </a:highlight>
              </a:rPr>
              <a:t>expr</a:t>
            </a:r>
            <a:r>
              <a:rPr lang="it-IT" sz="2200" spc="-20" noProof="1"/>
              <a:t> è una variabile </a:t>
            </a:r>
            <a:r>
              <a:rPr lang="it-IT" sz="2200" spc="-2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, l’invocazione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f($w)</a:t>
            </a:r>
            <a:r>
              <a:rPr lang="it-IT" sz="2200" spc="-20" noProof="1"/>
              <a:t> non può modificare l’argomento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attraverso il parametro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200" spc="-20" noProof="1"/>
              <a:t> , che è solo una </a:t>
            </a:r>
            <a:r>
              <a:rPr lang="it-IT" sz="2200" b="1" spc="-20" noProof="1"/>
              <a:t>copia</a:t>
            </a:r>
            <a:r>
              <a:rPr lang="it-IT" sz="2200" spc="-20" noProof="1"/>
              <a:t> della variabile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 </a:t>
            </a:r>
          </a:p>
        </p:txBody>
      </p:sp>
      <p:sp>
        <p:nvSpPr>
          <p:cNvPr id="10" name="Rettangolo 2">
            <a:extLst>
              <a:ext uri="{FF2B5EF4-FFF2-40B4-BE49-F238E27FC236}">
                <a16:creationId xmlns:a16="http://schemas.microsoft.com/office/drawing/2014/main" id="{8CE02377-7696-A701-BBAE-980CDE82BAD2}"/>
              </a:ext>
            </a:extLst>
          </p:cNvPr>
          <p:cNvSpPr/>
          <p:nvPr/>
        </p:nvSpPr>
        <p:spPr>
          <a:xfrm>
            <a:off x="6724168" y="3147448"/>
            <a:ext cx="2211378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latin typeface="Ubuntu Mono" panose="020B0509030602030204" pitchFamily="49" charset="0"/>
              </a:rPr>
              <a:t>php&gt; $w = 10;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php&gt; f($w);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11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php&gt; echo $w;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10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7948926-9628-F04E-B6BB-1463C56C408F}"/>
              </a:ext>
            </a:extLst>
          </p:cNvPr>
          <p:cNvSpPr txBox="1">
            <a:spLocks/>
          </p:cNvSpPr>
          <p:nvPr/>
        </p:nvSpPr>
        <p:spPr>
          <a:xfrm>
            <a:off x="280651" y="4443641"/>
            <a:ext cx="6272549" cy="2145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200" spc="20" noProof="1"/>
              <a:t>Perché una funzione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fa()</a:t>
            </a:r>
            <a:r>
              <a:rPr lang="it-IT" sz="2200" spc="20" noProof="1"/>
              <a:t> </a:t>
            </a:r>
            <a:r>
              <a:rPr lang="it-IT" sz="2200" spc="-20" noProof="1"/>
              <a:t>riesca a modificare un argomento variabile come la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, occorre che nella sua definizione figuri un parametro </a:t>
            </a:r>
            <a:r>
              <a:rPr lang="it-IT" sz="2200" i="1" spc="-20" noProof="1"/>
              <a:t>alias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&amp;$x</a:t>
            </a:r>
            <a:endParaRPr lang="it-IT" sz="2200" spc="-20" noProof="1"/>
          </a:p>
          <a:p>
            <a:pPr marL="0" indent="0">
              <a:lnSpc>
                <a:spcPct val="95000"/>
              </a:lnSpc>
              <a:buNone/>
            </a:pPr>
            <a:r>
              <a:rPr lang="it-IT" sz="2200" spc="-20" noProof="1"/>
              <a:t>In questo caso, il parametro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200" spc="-20" noProof="1"/>
              <a:t> si comporterà come un </a:t>
            </a:r>
            <a:r>
              <a:rPr lang="it-IT" sz="2200" b="1" spc="-20" noProof="1"/>
              <a:t>alias</a:t>
            </a:r>
            <a:r>
              <a:rPr lang="it-IT" sz="2200" spc="-20" noProof="1"/>
              <a:t> dell’argomento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, e le modifiche su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200" spc="-20" noProof="1"/>
              <a:t> si rifletteranno su </a:t>
            </a:r>
            <a:r>
              <a:rPr lang="it-IT" sz="2200" noProof="1">
                <a:highlight>
                  <a:srgbClr val="D9D9D9"/>
                </a:highlight>
                <a:latin typeface="Ubuntu Mono" panose="020B0509030602030204" pitchFamily="49" charset="0"/>
              </a:rPr>
              <a:t>$w</a:t>
            </a:r>
            <a:r>
              <a:rPr lang="it-IT" sz="2200" spc="-20" noProof="1"/>
              <a:t> </a:t>
            </a:r>
          </a:p>
        </p:txBody>
      </p:sp>
      <p:sp>
        <p:nvSpPr>
          <p:cNvPr id="16" name="Rettangolo 2">
            <a:extLst>
              <a:ext uri="{FF2B5EF4-FFF2-40B4-BE49-F238E27FC236}">
                <a16:creationId xmlns:a16="http://schemas.microsoft.com/office/drawing/2014/main" id="{A218F514-CB92-7333-EC0D-D43F909AC47A}"/>
              </a:ext>
            </a:extLst>
          </p:cNvPr>
          <p:cNvSpPr/>
          <p:nvPr/>
        </p:nvSpPr>
        <p:spPr>
          <a:xfrm>
            <a:off x="6724169" y="4523162"/>
            <a:ext cx="2211377" cy="895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fa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(&amp;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   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++;</a:t>
            </a: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 echo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7" name="Rettangolo 2">
            <a:extLst>
              <a:ext uri="{FF2B5EF4-FFF2-40B4-BE49-F238E27FC236}">
                <a16:creationId xmlns:a16="http://schemas.microsoft.com/office/drawing/2014/main" id="{46D5C7C5-95C3-8108-0092-4F581DA9221D}"/>
              </a:ext>
            </a:extLst>
          </p:cNvPr>
          <p:cNvSpPr/>
          <p:nvPr/>
        </p:nvSpPr>
        <p:spPr>
          <a:xfrm>
            <a:off x="6724168" y="5488702"/>
            <a:ext cx="2211378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latin typeface="Ubuntu Mono" panose="020B0509030602030204" pitchFamily="49" charset="0"/>
              </a:rPr>
              <a:t>php&gt; fa($w);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11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php&gt; echo $w;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9428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1985F-7BFA-5541-7E15-6F6D407F6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462CA-A01D-5F0B-16DC-1B6C2B3A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sz="4200" b="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  <a:ea typeface="+mn-ea"/>
                <a:cs typeface="+mn-cs"/>
              </a:rPr>
              <a:t>foreach</a:t>
            </a:r>
            <a:r>
              <a:rPr lang="it-IT" b="0" dirty="0"/>
              <a:t> e alias (</a:t>
            </a:r>
            <a:r>
              <a:rPr lang="it-IT" sz="4200" b="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  <a:ea typeface="+mn-ea"/>
                <a:cs typeface="+mn-cs"/>
              </a:rPr>
              <a:t>&amp;</a:t>
            </a:r>
            <a:r>
              <a:rPr lang="it-IT" b="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6097F-D661-57BB-3F27-D02911AC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02/11/24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E4929-C925-60D5-B086-4F337499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F8842E-449C-2E8E-82B1-55B8129B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426A6-EC2C-A94A-EB13-AA3E6CBAA9D1}"/>
              </a:ext>
            </a:extLst>
          </p:cNvPr>
          <p:cNvSpPr txBox="1">
            <a:spLocks/>
          </p:cNvSpPr>
          <p:nvPr/>
        </p:nvSpPr>
        <p:spPr>
          <a:xfrm>
            <a:off x="289164" y="864965"/>
            <a:ext cx="8677634" cy="235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Come noto, in un ciclo </a:t>
            </a:r>
            <a:r>
              <a:rPr lang="it-IT" sz="21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foreach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 ($a as $x)</a:t>
            </a:r>
            <a:r>
              <a:rPr lang="it-IT" sz="2300" noProof="1"/>
              <a:t> la variabile indice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300" noProof="1"/>
              <a:t> assume, a ogni iterazione, il valore di ciascun elemento dell’array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300" noProof="1"/>
              <a:t>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Più precisamente, a ogni ciclo, in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300" noProof="1"/>
              <a:t> viene memorizzata una </a:t>
            </a:r>
            <a:r>
              <a:rPr lang="it-IT" sz="2300" b="1" noProof="1"/>
              <a:t>copia</a:t>
            </a:r>
            <a:r>
              <a:rPr lang="it-IT" sz="2300" noProof="1"/>
              <a:t> dell’elemento corrente di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300" noProof="1"/>
              <a:t>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Ne segue che ogni modifica di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300" noProof="1"/>
              <a:t> non produce effetti sull’array </a:t>
            </a:r>
            <a:r>
              <a:rPr lang="it-IT" sz="23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300" noProof="1"/>
              <a:t> (cf.  box qui sotto a sinistra) </a:t>
            </a:r>
          </a:p>
        </p:txBody>
      </p:sp>
      <p:sp>
        <p:nvSpPr>
          <p:cNvPr id="9" name="Rettangolo 2">
            <a:extLst>
              <a:ext uri="{FF2B5EF4-FFF2-40B4-BE49-F238E27FC236}">
                <a16:creationId xmlns:a16="http://schemas.microsoft.com/office/drawing/2014/main" id="{7520BB2A-D281-8B71-F43B-3DE5BD45BB8D}"/>
              </a:ext>
            </a:extLst>
          </p:cNvPr>
          <p:cNvSpPr/>
          <p:nvPr/>
        </p:nvSpPr>
        <p:spPr>
          <a:xfrm>
            <a:off x="1070700" y="3212785"/>
            <a:ext cx="252975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foreach0.php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300" b="0">
              <a:solidFill>
                <a:srgbClr val="001080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[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22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27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21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];</a:t>
            </a: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foreach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as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pPr>
              <a:lnSpc>
                <a:spcPts val="1575"/>
              </a:lnSpc>
            </a:pPr>
            <a:r>
              <a:rPr lang="en-GB" sz="130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+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var_dump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B0F0"/>
                </a:solidFill>
                <a:effectLst/>
                <a:latin typeface="Ubuntu Mono" panose="020B0509030602030204" pitchFamily="49" charset="0"/>
              </a:rPr>
              <a:t>//</a:t>
            </a:r>
            <a:r>
              <a:rPr lang="en-GB" sz="1400" b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output: 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[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22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27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21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ED02DEC-6636-C0FD-9F01-26BA6010CC66}"/>
              </a:ext>
            </a:extLst>
          </p:cNvPr>
          <p:cNvSpPr txBox="1">
            <a:spLocks/>
          </p:cNvSpPr>
          <p:nvPr/>
        </p:nvSpPr>
        <p:spPr>
          <a:xfrm>
            <a:off x="289164" y="4971648"/>
            <a:ext cx="8650278" cy="160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Invece, in un </a:t>
            </a:r>
            <a:r>
              <a:rPr lang="it-IT" sz="2100" noProof="1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foreach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 ($a as &amp;$x)</a:t>
            </a:r>
            <a:r>
              <a:rPr lang="it-IT" sz="2300" noProof="1"/>
              <a:t>  (box sopra, a destra) l’indice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300" noProof="1"/>
              <a:t> sarà, a ogni iterazione, un </a:t>
            </a:r>
            <a:r>
              <a:rPr lang="it-IT" sz="2300" b="1" noProof="1"/>
              <a:t>riferimento</a:t>
            </a:r>
            <a:r>
              <a:rPr lang="it-IT" sz="2300" noProof="1"/>
              <a:t> all’elemento corrente dell’array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300" noProof="1"/>
              <a:t> o, come si dice, un </a:t>
            </a:r>
            <a:r>
              <a:rPr lang="it-IT" sz="2300" b="1" noProof="1"/>
              <a:t>alias</a:t>
            </a:r>
            <a:r>
              <a:rPr lang="it-IT" sz="2300" noProof="1"/>
              <a:t> dell’elemento corrente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Ora, modificando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$x</a:t>
            </a:r>
            <a:r>
              <a:rPr lang="it-IT" sz="2300" noProof="1"/>
              <a:t> si modifica l’elemento corrente dell’array </a:t>
            </a:r>
            <a:r>
              <a:rPr lang="it-IT" sz="2100" noProof="1">
                <a:highlight>
                  <a:srgbClr val="D9D9D9"/>
                </a:highlight>
                <a:latin typeface="Ubuntu Mono" panose="020B0509030602030204" pitchFamily="49" charset="0"/>
              </a:rPr>
              <a:t>$a</a:t>
            </a:r>
            <a:r>
              <a:rPr lang="it-IT" sz="2300" noProof="1"/>
              <a:t>!</a:t>
            </a:r>
          </a:p>
        </p:txBody>
      </p:sp>
      <p:sp>
        <p:nvSpPr>
          <p:cNvPr id="11" name="Rettangolo 2">
            <a:extLst>
              <a:ext uri="{FF2B5EF4-FFF2-40B4-BE49-F238E27FC236}">
                <a16:creationId xmlns:a16="http://schemas.microsoft.com/office/drawing/2014/main" id="{FB105257-7ECF-2387-15D6-5280947953ED}"/>
              </a:ext>
            </a:extLst>
          </p:cNvPr>
          <p:cNvSpPr/>
          <p:nvPr/>
        </p:nvSpPr>
        <p:spPr>
          <a:xfrm>
            <a:off x="5543552" y="3212785"/>
            <a:ext cx="252975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foreach1.php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300" b="0">
              <a:solidFill>
                <a:srgbClr val="001080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[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22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27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21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];</a:t>
            </a: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foreach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as &amp;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pPr>
              <a:lnSpc>
                <a:spcPts val="1575"/>
              </a:lnSpc>
            </a:pPr>
            <a:r>
              <a:rPr lang="en-GB" sz="130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$voto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+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var_dump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$voti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1300" b="0">
                <a:solidFill>
                  <a:srgbClr val="00B0F0"/>
                </a:solidFill>
                <a:effectLst/>
                <a:latin typeface="Ubuntu Mono" panose="020B0509030602030204" pitchFamily="49" charset="0"/>
              </a:rPr>
              <a:t>//</a:t>
            </a:r>
            <a:r>
              <a:rPr lang="en-GB" sz="1400" b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output: 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[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24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29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23</a:t>
            </a:r>
            <a:r>
              <a:rPr lang="en-GB" sz="13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  <a:endParaRPr lang="en-GB" sz="1300" b="0">
              <a:solidFill>
                <a:srgbClr val="3B3B3B"/>
              </a:solidFill>
              <a:effectLst/>
              <a:latin typeface="Ubuntu Mono" panose="020B0509030602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FE3DC-F113-1EBC-5DC3-3B87ABF07A34}"/>
              </a:ext>
            </a:extLst>
          </p:cNvPr>
          <p:cNvCxnSpPr>
            <a:cxnSpLocks/>
          </p:cNvCxnSpPr>
          <p:nvPr/>
        </p:nvCxnSpPr>
        <p:spPr>
          <a:xfrm>
            <a:off x="4568799" y="2982688"/>
            <a:ext cx="0" cy="1865083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3A7F1F-C9C8-4FE8-43D5-0AAD5DF1D375}"/>
              </a:ext>
            </a:extLst>
          </p:cNvPr>
          <p:cNvCxnSpPr>
            <a:cxnSpLocks/>
          </p:cNvCxnSpPr>
          <p:nvPr/>
        </p:nvCxnSpPr>
        <p:spPr>
          <a:xfrm>
            <a:off x="7257" y="4847771"/>
            <a:ext cx="458331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145530-23BE-DAF7-61B9-ADFBDA52C40F}"/>
              </a:ext>
            </a:extLst>
          </p:cNvPr>
          <p:cNvCxnSpPr>
            <a:cxnSpLocks/>
          </p:cNvCxnSpPr>
          <p:nvPr/>
        </p:nvCxnSpPr>
        <p:spPr>
          <a:xfrm>
            <a:off x="4547028" y="2982688"/>
            <a:ext cx="4575201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61C-2290-E6BF-EF14-6CBEBD7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PHP, HTML,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E2E2-D0CF-568E-1709-5F1BE9B3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921430"/>
            <a:ext cx="8585285" cy="5532608"/>
          </a:xfrm>
        </p:spPr>
        <p:txBody>
          <a:bodyPr lIns="90000">
            <a:noAutofit/>
          </a:bodyPr>
          <a:lstStyle/>
          <a:p>
            <a:r>
              <a:rPr lang="en-IT" sz="2400" b="1" dirty="0"/>
              <a:t>HTML</a:t>
            </a:r>
            <a:r>
              <a:rPr lang="en-IT" sz="2400" dirty="0"/>
              <a:t> e </a:t>
            </a:r>
            <a:r>
              <a:rPr lang="en-IT" sz="2400" b="1" dirty="0"/>
              <a:t>HTTP</a:t>
            </a:r>
            <a:r>
              <a:rPr lang="en-IT" sz="2400" dirty="0"/>
              <a:t> sono la fondazione su cui è costruito tutto il Web</a:t>
            </a:r>
          </a:p>
          <a:p>
            <a:r>
              <a:rPr lang="en-IT" sz="2400" dirty="0"/>
              <a:t>HTTP viene presentato nel corso di Reti</a:t>
            </a:r>
          </a:p>
          <a:p>
            <a:r>
              <a:rPr lang="en-IT" sz="2400" dirty="0"/>
              <a:t>Le </a:t>
            </a:r>
            <a:r>
              <a:rPr lang="en-IT" sz="2400" b="1" dirty="0"/>
              <a:t>basi</a:t>
            </a:r>
            <a:r>
              <a:rPr lang="en-IT" sz="2400" dirty="0"/>
              <a:t> di HTML fanno certamente parte delle competenze di uno studente di Informatica</a:t>
            </a:r>
          </a:p>
          <a:p>
            <a:r>
              <a:rPr lang="en-IT" sz="2400" b="1" dirty="0"/>
              <a:t>HTML avanzato</a:t>
            </a:r>
            <a:r>
              <a:rPr lang="en-IT" sz="2400" dirty="0"/>
              <a:t> e </a:t>
            </a:r>
            <a:r>
              <a:rPr lang="en-IT" sz="2400" b="1" dirty="0"/>
              <a:t>Javascript</a:t>
            </a:r>
            <a:r>
              <a:rPr lang="en-IT" sz="2400" dirty="0"/>
              <a:t>: v. il corso di </a:t>
            </a:r>
            <a:r>
              <a:rPr lang="en-IT" sz="2400" i="1" dirty="0"/>
              <a:t>Web programming</a:t>
            </a:r>
            <a:endParaRPr lang="en-IT" sz="2400" dirty="0"/>
          </a:p>
          <a:p>
            <a:r>
              <a:rPr lang="en-GB" sz="2400" dirty="0"/>
              <a:t>V</a:t>
            </a:r>
            <a:r>
              <a:rPr lang="en-IT" sz="2400" dirty="0"/>
              <a:t>edremo solo alcuni approfondimenti utili ai fini del cordo</a:t>
            </a:r>
          </a:p>
          <a:p>
            <a:r>
              <a:rPr lang="en-IT" sz="2400" dirty="0"/>
              <a:t>Principali </a:t>
            </a:r>
            <a:r>
              <a:rPr lang="en-IT" sz="2400" b="1" dirty="0"/>
              <a:t>riferimenti</a:t>
            </a:r>
            <a:r>
              <a:rPr lang="en-IT" sz="2400" dirty="0"/>
              <a:t> (non tutorial!) per approfondire in autonomia:</a:t>
            </a:r>
          </a:p>
          <a:p>
            <a:pPr lvl="1"/>
            <a:r>
              <a:rPr lang="en-IT" sz="2400" dirty="0"/>
              <a:t>Mozilla Developer Network (eccellente, completo ma assai più conciso degli standard): </a:t>
            </a:r>
            <a:r>
              <a:rPr lang="en-GB" sz="2400" dirty="0">
                <a:hlinkClick r:id="rId2"/>
              </a:rPr>
              <a:t>https://developer.mozilla.org</a:t>
            </a:r>
            <a:endParaRPr lang="en-GB" sz="2400" dirty="0"/>
          </a:p>
          <a:p>
            <a:pPr lvl="1"/>
            <a:r>
              <a:rPr lang="en-GB" sz="2400" dirty="0">
                <a:hlinkClick r:id="rId3"/>
              </a:rPr>
              <a:t>https://www.w3.org/TR/html4/</a:t>
            </a:r>
            <a:r>
              <a:rPr lang="en-GB" sz="2400" dirty="0"/>
              <a:t> (HTML 4, dal </a:t>
            </a:r>
            <a:r>
              <a:rPr lang="en-GB" sz="2400" dirty="0" err="1"/>
              <a:t>consorzio</a:t>
            </a:r>
            <a:r>
              <a:rPr lang="en-GB" sz="2400" dirty="0"/>
              <a:t> W3C)</a:t>
            </a:r>
          </a:p>
          <a:p>
            <a:pPr lvl="1"/>
            <a:r>
              <a:rPr lang="en-GB" sz="2400" dirty="0">
                <a:hlinkClick r:id="rId4"/>
              </a:rPr>
              <a:t>https://whatwg.org</a:t>
            </a:r>
            <a:r>
              <a:rPr lang="en-GB" sz="2400" dirty="0"/>
              <a:t> (HTML 5, il W3C ha </a:t>
            </a:r>
            <a:r>
              <a:rPr lang="en-GB" sz="2400" dirty="0" err="1"/>
              <a:t>delegato</a:t>
            </a:r>
            <a:r>
              <a:rPr lang="en-GB" sz="2400" dirty="0"/>
              <a:t> al </a:t>
            </a:r>
            <a:r>
              <a:rPr lang="en-GB" sz="2400" dirty="0" err="1"/>
              <a:t>WhatWG</a:t>
            </a:r>
            <a:r>
              <a:rPr lang="en-GB" sz="2400" dirty="0"/>
              <a:t> </a:t>
            </a:r>
            <a:r>
              <a:rPr lang="en-GB" sz="2400" dirty="0" err="1"/>
              <a:t>l’evoluzione</a:t>
            </a:r>
            <a:r>
              <a:rPr lang="en-GB" sz="2400" dirty="0"/>
              <a:t> </a:t>
            </a:r>
            <a:r>
              <a:rPr lang="en-GB" sz="2400" dirty="0" err="1"/>
              <a:t>della</a:t>
            </a:r>
            <a:r>
              <a:rPr lang="en-GB" sz="2400" dirty="0"/>
              <a:t> </a:t>
            </a:r>
            <a:r>
              <a:rPr lang="en-GB" sz="2400" dirty="0" err="1"/>
              <a:t>specifica</a:t>
            </a:r>
            <a:r>
              <a:rPr lang="en-GB" sz="2400" dirty="0"/>
              <a:t> di HTML 5 come “living standard”)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E565-5E24-F2EE-E31B-F3977481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56AD-F203-ECA2-E770-DBB91F6F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37C5-9E19-D980-6BEE-83990FF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7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0E32-3C43-AB47-8F71-1CD8E23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PHP: il tutorial w3schools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540D4-D973-334C-A4C0-F9E33C1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33" y="1031374"/>
            <a:ext cx="8653210" cy="5436743"/>
          </a:xfrm>
        </p:spPr>
        <p:txBody>
          <a:bodyPr>
            <a:normAutofit fontScale="92500"/>
          </a:bodyPr>
          <a:lstStyle/>
          <a:p>
            <a:r>
              <a:rPr lang="it-IT" dirty="0"/>
              <a:t>Ottimo il tutorial </a:t>
            </a:r>
            <a:r>
              <a:rPr lang="it-IT" dirty="0">
                <a:hlinkClick r:id="rId2"/>
              </a:rPr>
              <a:t>https://www.w3schools.com/php</a:t>
            </a:r>
            <a:endParaRPr lang="it-IT" dirty="0"/>
          </a:p>
          <a:p>
            <a:r>
              <a:rPr lang="it-IT" dirty="0"/>
              <a:t>Non più in italiano (</a:t>
            </a:r>
            <a:r>
              <a:rPr lang="it-IT" dirty="0" err="1"/>
              <a:t>ma era solo Google Translate</a:t>
            </a:r>
            <a:r>
              <a:rPr lang="it-IT" dirty="0"/>
              <a:t>)</a:t>
            </a:r>
          </a:p>
          <a:p>
            <a:r>
              <a:rPr lang="it-IT" dirty="0"/>
              <a:t>Lo utilizzeremo nel corso delle lezioni</a:t>
            </a:r>
          </a:p>
          <a:p>
            <a:r>
              <a:rPr lang="it-IT" dirty="0"/>
              <a:t>Si consiglia di studiare il linguaggio leggendo il tutorial</a:t>
            </a:r>
          </a:p>
          <a:p>
            <a:r>
              <a:rPr lang="it-IT" dirty="0"/>
              <a:t>Mette a disposizione box interattivi per eseguire codice PHP e visualizzarne il risultato</a:t>
            </a:r>
          </a:p>
          <a:p>
            <a:r>
              <a:rPr lang="it-IT" dirty="0"/>
              <a:t>Queste slide intendono </a:t>
            </a:r>
            <a:r>
              <a:rPr lang="it-IT" b="1" dirty="0"/>
              <a:t>soltanto</a:t>
            </a:r>
            <a:r>
              <a:rPr lang="it-IT" dirty="0"/>
              <a:t> illustrare alcuni punti integrativi rispetto al tutorial, o meritevoli di essere evidenziati, o approfonditi</a:t>
            </a:r>
          </a:p>
          <a:p>
            <a:r>
              <a:rPr lang="it-IT" dirty="0"/>
              <a:t>Si raccomanda di studiare, col relativo codice, gli esempi del tutorial per gli argomenti evidenziati nella mappa </a:t>
            </a:r>
            <a:r>
              <a:rPr lang="it-IT" dirty="0">
                <a:hlinkClick r:id="rId3" action="ppaction://hlinksldjump"/>
              </a:rPr>
              <a:t>qui</a:t>
            </a:r>
            <a:r>
              <a:rPr lang="it-IT" dirty="0"/>
              <a:t> avanti</a:t>
            </a:r>
          </a:p>
          <a:p>
            <a:r>
              <a:rPr lang="it-IT" dirty="0"/>
              <a:t>Verranno proposti degli esempi aggiuntivi (v. Teams)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F9284-247E-814E-9EF5-29DEB93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86876-B239-8940-8A60-D061400F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4F572-4C72-264A-AFA2-6A4D071C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0E32-3C43-AB47-8F71-1CD8E236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4" y="73049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 dirty="0"/>
              <a:t>Il tutorial w3schools: materiale svolto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540D4-D973-334C-A4C0-F9E33C1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" y="789410"/>
            <a:ext cx="8892791" cy="85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spc="-20" dirty="0"/>
              <a:t>Dagli indici di </a:t>
            </a:r>
            <a:r>
              <a:rPr lang="it-IT" sz="2200" spc="-20" dirty="0">
                <a:hlinkClick r:id="rId2"/>
              </a:rPr>
              <a:t>https://www.w3schools.com/php</a:t>
            </a:r>
            <a:r>
              <a:rPr lang="it-IT" sz="2200" spc="-20" dirty="0"/>
              <a:t> riportiamo gli argomenti trattati, evidenziando quelli </a:t>
            </a:r>
            <a:r>
              <a:rPr lang="it-IT" sz="2200" spc="-20" dirty="0">
                <a:highlight>
                  <a:srgbClr val="FCFFB5"/>
                </a:highlight>
              </a:rPr>
              <a:t>discussi per cenni</a:t>
            </a:r>
            <a:r>
              <a:rPr lang="it-IT" sz="2200" spc="-20" dirty="0"/>
              <a:t> o </a:t>
            </a:r>
            <a:r>
              <a:rPr lang="it-IT" sz="2200" spc="-20" dirty="0">
                <a:highlight>
                  <a:srgbClr val="D5E1C4"/>
                </a:highlight>
              </a:rPr>
              <a:t>in seminario</a:t>
            </a:r>
            <a:r>
              <a:rPr lang="it-IT" sz="2200" spc="-20" dirty="0"/>
              <a:t> (extra </a:t>
            </a:r>
            <a:r>
              <a:rPr lang="it-IT" sz="2200" spc="-20" dirty="0" err="1"/>
              <a:t>syllabus</a:t>
            </a:r>
            <a:r>
              <a:rPr lang="it-IT" sz="2200" spc="-2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F9284-247E-814E-9EF5-29DEB93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86876-B239-8940-8A60-D061400F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4F572-4C72-264A-AFA2-6A4D071C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EEA225-2FEA-4548-B459-BED88505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4" y="1658781"/>
            <a:ext cx="1915307" cy="479525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7352D16-B10A-2242-A5E8-5D8923A9726C}"/>
              </a:ext>
            </a:extLst>
          </p:cNvPr>
          <p:cNvSpPr/>
          <p:nvPr/>
        </p:nvSpPr>
        <p:spPr>
          <a:xfrm>
            <a:off x="467916" y="6219928"/>
            <a:ext cx="866899" cy="189873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20224DA-73F8-6540-929F-2CE7D712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172" y="1642596"/>
            <a:ext cx="1909800" cy="479525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6DAFD5F-ED38-834A-AC98-AA8B7EEAE1C4}"/>
              </a:ext>
            </a:extLst>
          </p:cNvPr>
          <p:cNvSpPr/>
          <p:nvPr/>
        </p:nvSpPr>
        <p:spPr>
          <a:xfrm>
            <a:off x="2592000" y="5544000"/>
            <a:ext cx="141953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68F65F-6D96-D34C-AFB5-CDF53DD1F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883" y="1642596"/>
            <a:ext cx="1922745" cy="35168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1AD726A-9BD8-EA40-8487-9226579C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539" y="1655121"/>
            <a:ext cx="1922745" cy="3488908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0CC0926-E3FE-F841-87B8-DB785D964E57}"/>
              </a:ext>
            </a:extLst>
          </p:cNvPr>
          <p:cNvSpPr txBox="1">
            <a:spLocks/>
          </p:cNvSpPr>
          <p:nvPr/>
        </p:nvSpPr>
        <p:spPr>
          <a:xfrm>
            <a:off x="4551904" y="5334000"/>
            <a:ext cx="4451419" cy="122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Arial"/>
              <a:buNone/>
            </a:pPr>
            <a:r>
              <a:rPr lang="it-IT" sz="2200" spc="-10" dirty="0"/>
              <a:t>Ci si concentri su </a:t>
            </a:r>
            <a:r>
              <a:rPr lang="it-IT" sz="2200" spc="-10" dirty="0">
                <a:highlight>
                  <a:srgbClr val="E8D2D3"/>
                </a:highlight>
              </a:rPr>
              <a:t>questi argomenti</a:t>
            </a:r>
            <a:r>
              <a:rPr lang="it-IT" sz="2200" spc="-10" dirty="0"/>
              <a:t>, nonché sugli spunti nelle slide a </a:t>
            </a:r>
            <a:r>
              <a:rPr lang="it-IT" sz="2200" b="1" spc="-10" dirty="0"/>
              <a:t>sfondo bianco </a:t>
            </a:r>
            <a:r>
              <a:rPr lang="it-IT" sz="2200" spc="-10" dirty="0"/>
              <a:t>(non grigioazzurro)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FD01FBB-FF39-2749-B4E9-3F5E85ECE775}"/>
              </a:ext>
            </a:extLst>
          </p:cNvPr>
          <p:cNvSpPr/>
          <p:nvPr/>
        </p:nvSpPr>
        <p:spPr>
          <a:xfrm>
            <a:off x="468000" y="5978769"/>
            <a:ext cx="12096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59553B7-5282-8048-B411-81386FE052C0}"/>
              </a:ext>
            </a:extLst>
          </p:cNvPr>
          <p:cNvSpPr/>
          <p:nvPr/>
        </p:nvSpPr>
        <p:spPr>
          <a:xfrm>
            <a:off x="468000" y="5759380"/>
            <a:ext cx="792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BA6BCED-3157-3840-91BD-96010C342BE8}"/>
              </a:ext>
            </a:extLst>
          </p:cNvPr>
          <p:cNvSpPr/>
          <p:nvPr/>
        </p:nvSpPr>
        <p:spPr>
          <a:xfrm>
            <a:off x="467916" y="3769678"/>
            <a:ext cx="828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953559B-B0F1-634D-82EE-1DCD0625ADE6}"/>
              </a:ext>
            </a:extLst>
          </p:cNvPr>
          <p:cNvSpPr/>
          <p:nvPr/>
        </p:nvSpPr>
        <p:spPr>
          <a:xfrm>
            <a:off x="2592000" y="5281245"/>
            <a:ext cx="792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1741C0E-0328-C54B-8E90-6319378B9F33}"/>
              </a:ext>
            </a:extLst>
          </p:cNvPr>
          <p:cNvSpPr/>
          <p:nvPr/>
        </p:nvSpPr>
        <p:spPr>
          <a:xfrm>
            <a:off x="2592000" y="3753273"/>
            <a:ext cx="828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720AFA6-514B-644C-97A5-F742E1795DAA}"/>
              </a:ext>
            </a:extLst>
          </p:cNvPr>
          <p:cNvSpPr/>
          <p:nvPr/>
        </p:nvSpPr>
        <p:spPr>
          <a:xfrm>
            <a:off x="2592000" y="4849952"/>
            <a:ext cx="864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609B35C-1307-504C-BA4D-7BD0EE74C1F0}"/>
              </a:ext>
            </a:extLst>
          </p:cNvPr>
          <p:cNvSpPr/>
          <p:nvPr/>
        </p:nvSpPr>
        <p:spPr>
          <a:xfrm>
            <a:off x="2592000" y="5063987"/>
            <a:ext cx="90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65214C9-84C0-7440-BB19-5518735B94FE}"/>
              </a:ext>
            </a:extLst>
          </p:cNvPr>
          <p:cNvSpPr/>
          <p:nvPr/>
        </p:nvSpPr>
        <p:spPr>
          <a:xfrm>
            <a:off x="2592000" y="4626000"/>
            <a:ext cx="1044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0EC470C-0659-664A-833C-831C6EE3EA2E}"/>
              </a:ext>
            </a:extLst>
          </p:cNvPr>
          <p:cNvSpPr/>
          <p:nvPr/>
        </p:nvSpPr>
        <p:spPr>
          <a:xfrm>
            <a:off x="2604663" y="1966143"/>
            <a:ext cx="1406876" cy="1138583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7195771-E5E5-EB43-8624-BD13403D56E5}"/>
              </a:ext>
            </a:extLst>
          </p:cNvPr>
          <p:cNvSpPr/>
          <p:nvPr/>
        </p:nvSpPr>
        <p:spPr>
          <a:xfrm>
            <a:off x="467916" y="3334184"/>
            <a:ext cx="108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4069D68-7B6E-DB48-BDF0-82F218C09259}"/>
              </a:ext>
            </a:extLst>
          </p:cNvPr>
          <p:cNvSpPr/>
          <p:nvPr/>
        </p:nvSpPr>
        <p:spPr>
          <a:xfrm>
            <a:off x="2604663" y="5953555"/>
            <a:ext cx="72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F1CD0D5-5472-D741-AA8B-B6B243C6D61E}"/>
              </a:ext>
            </a:extLst>
          </p:cNvPr>
          <p:cNvSpPr/>
          <p:nvPr/>
        </p:nvSpPr>
        <p:spPr>
          <a:xfrm>
            <a:off x="2591999" y="5760000"/>
            <a:ext cx="147599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650CA98D-80C2-3343-86C3-E1437C4AFDA5}"/>
              </a:ext>
            </a:extLst>
          </p:cNvPr>
          <p:cNvSpPr/>
          <p:nvPr/>
        </p:nvSpPr>
        <p:spPr>
          <a:xfrm>
            <a:off x="4645272" y="3541327"/>
            <a:ext cx="1447800" cy="1531803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EB5665F-EA49-154A-B1B4-E3BF073DEFA6}"/>
              </a:ext>
            </a:extLst>
          </p:cNvPr>
          <p:cNvSpPr/>
          <p:nvPr/>
        </p:nvSpPr>
        <p:spPr>
          <a:xfrm>
            <a:off x="2591999" y="6198590"/>
            <a:ext cx="141953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22">
            <a:extLst>
              <a:ext uri="{FF2B5EF4-FFF2-40B4-BE49-F238E27FC236}">
                <a16:creationId xmlns:a16="http://schemas.microsoft.com/office/drawing/2014/main" id="{A98FE31C-6B81-291A-9AB2-56C4973C4A87}"/>
              </a:ext>
            </a:extLst>
          </p:cNvPr>
          <p:cNvSpPr/>
          <p:nvPr/>
        </p:nvSpPr>
        <p:spPr>
          <a:xfrm>
            <a:off x="6767612" y="1993424"/>
            <a:ext cx="1614388" cy="3079706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004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ADA2-3EC2-CA45-A027-82EC45F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funzione </a:t>
            </a:r>
            <a:r>
              <a:rPr lang="it-IT" i="1" dirty="0" err="1"/>
              <a:t>var_dump</a:t>
            </a:r>
            <a:r>
              <a:rPr lang="it-IT" i="1" dirty="0"/>
              <a:t>()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01A9B-53AC-C24B-9D3B-4A19C5C3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7" y="872979"/>
            <a:ext cx="8677635" cy="346285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Aft>
                <a:spcPts val="600"/>
              </a:spcAft>
              <a:buNone/>
            </a:pPr>
            <a:r>
              <a:rPr lang="it-IT" sz="2400" dirty="0"/>
              <a:t>Mostra in output (</a:t>
            </a:r>
            <a:r>
              <a:rPr lang="it-IT" sz="2400" i="1" dirty="0" err="1"/>
              <a:t>dump</a:t>
            </a:r>
            <a:r>
              <a:rPr lang="it-IT" sz="2400" dirty="0"/>
              <a:t>) struttura e contenuto di uno o più dati, in particolare </a:t>
            </a:r>
            <a:r>
              <a:rPr lang="it-IT" sz="2400" i="1" dirty="0"/>
              <a:t>tipo</a:t>
            </a:r>
            <a:r>
              <a:rPr lang="it-IT" sz="2400" dirty="0"/>
              <a:t> e </a:t>
            </a:r>
            <a:r>
              <a:rPr lang="it-IT" sz="2400" i="1" dirty="0"/>
              <a:t>valore</a:t>
            </a:r>
            <a:r>
              <a:rPr lang="it-IT" sz="2400" dirty="0"/>
              <a:t>; il prototipo (da </a:t>
            </a:r>
            <a:r>
              <a:rPr lang="it-IT" sz="20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https://www.php.net/manual/</a:t>
            </a:r>
            <a:r>
              <a:rPr lang="it-IT" sz="2400" dirty="0"/>
              <a:t>):</a:t>
            </a:r>
            <a:endParaRPr lang="it-IT" sz="2400" i="1" dirty="0"/>
          </a:p>
          <a:p>
            <a:pPr marL="0" indent="0">
              <a:buNone/>
            </a:pPr>
            <a:r>
              <a:rPr lang="it-IT" sz="2000" dirty="0">
                <a:solidFill>
                  <a:srgbClr val="336699"/>
                </a:solidFill>
                <a:latin typeface="Ubuntu Mono" panose="020B0509030602030204" pitchFamily="49" charset="0"/>
              </a:rPr>
              <a:t>	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var_dump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( 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$</a:t>
            </a:r>
            <a:r>
              <a:rPr lang="it-IT" sz="2000" dirty="0" err="1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value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, 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... $</a:t>
            </a:r>
            <a:r>
              <a:rPr lang="it-IT" sz="2000" dirty="0" err="1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values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) : </a:t>
            </a:r>
            <a:r>
              <a:rPr lang="it-IT" sz="2000" dirty="0" err="1">
                <a:solidFill>
                  <a:srgbClr val="66993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void</a:t>
            </a:r>
            <a:endParaRPr lang="it-IT" sz="2000" i="1" dirty="0">
              <a:highlight>
                <a:srgbClr val="F1E9E4"/>
              </a:highlight>
              <a:latin typeface="Ubuntu Mono" panose="020B0509030602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400" dirty="0"/>
              <a:t>L’argomento </a:t>
            </a:r>
            <a:r>
              <a:rPr lang="it-IT" sz="2400" i="1" dirty="0"/>
              <a:t>$</a:t>
            </a:r>
            <a:r>
              <a:rPr lang="it-IT" sz="2400" i="1" dirty="0" err="1"/>
              <a:t>value</a:t>
            </a:r>
            <a:r>
              <a:rPr lang="it-IT" sz="2400" dirty="0"/>
              <a:t> è (il valore di) una qualsiasi espressione PHP, specie (ma non solo) una </a:t>
            </a:r>
            <a:r>
              <a:rPr lang="it-IT" sz="2400" i="1" dirty="0"/>
              <a:t>variabile</a:t>
            </a:r>
            <a:r>
              <a:rPr lang="it-IT" sz="2400" dirty="0"/>
              <a:t> (</a:t>
            </a:r>
            <a:r>
              <a:rPr lang="it-IT" sz="2400" dirty="0" err="1"/>
              <a:t>ingannevole </a:t>
            </a:r>
            <a:r>
              <a:rPr lang="it-IT" sz="2400" dirty="0"/>
              <a:t>il nome </a:t>
            </a:r>
            <a:r>
              <a:rPr lang="it-IT" sz="2400" i="1" dirty="0" err="1"/>
              <a:t>var_dump</a:t>
            </a:r>
            <a:r>
              <a:rPr lang="it-IT" sz="2400" dirty="0"/>
              <a:t>)</a:t>
            </a:r>
            <a:endParaRPr lang="it-IT" sz="2400" i="1" dirty="0"/>
          </a:p>
          <a:p>
            <a:pPr marL="0" indent="0">
              <a:lnSpc>
                <a:spcPct val="95000"/>
              </a:lnSpc>
              <a:buNone/>
            </a:pPr>
            <a:r>
              <a:rPr lang="it-IT" sz="2400" dirty="0"/>
              <a:t>Se </a:t>
            </a:r>
            <a:r>
              <a:rPr lang="it-IT" sz="2400" i="1" dirty="0"/>
              <a:t>$</a:t>
            </a:r>
            <a:r>
              <a:rPr lang="it-IT" sz="2400" i="1" dirty="0" err="1"/>
              <a:t>value</a:t>
            </a:r>
            <a:r>
              <a:rPr lang="it-IT" sz="2400" dirty="0"/>
              <a:t> è di tipo strutturato (array o oggetto), verrà mostrato ricorsivamente, esplorandone la struttura (box a destra)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400" b="1" dirty="0"/>
              <a:t>Esempi</a:t>
            </a:r>
            <a:r>
              <a:rPr lang="it-IT" sz="2400" dirty="0"/>
              <a:t> (con la REPL </a:t>
            </a:r>
            <a:r>
              <a:rPr lang="it-IT" sz="2400" i="1" dirty="0"/>
              <a:t>php -a</a:t>
            </a:r>
            <a:r>
              <a:rPr lang="it-IT" sz="2400" dirty="0"/>
              <a:t>):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9CDF1B-049A-9A41-89EF-8E0B0382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7ED68-8DD7-1746-922E-DF6383E2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A955B-D54A-334D-9FB3-6C8A4F10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990743-D6CF-014D-943C-EB3F89EEB13A}"/>
              </a:ext>
            </a:extLst>
          </p:cNvPr>
          <p:cNvSpPr/>
          <p:nvPr/>
        </p:nvSpPr>
        <p:spPr>
          <a:xfrm>
            <a:off x="989685" y="4221700"/>
            <a:ext cx="331249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var_dump(3+2);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int(5)</a:t>
            </a:r>
          </a:p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var_dump(true);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bool(true)</a:t>
            </a:r>
          </a:p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var_dump(3.14);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float(3.14)</a:t>
            </a:r>
          </a:p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$n = 10;</a:t>
            </a:r>
          </a:p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var_dump($n);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int(10)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E2A30B3-8175-D846-A3F6-1AEC3C3CDAEC}"/>
              </a:ext>
            </a:extLst>
          </p:cNvPr>
          <p:cNvSpPr/>
          <p:nvPr/>
        </p:nvSpPr>
        <p:spPr>
          <a:xfrm>
            <a:off x="4964563" y="4221700"/>
            <a:ext cx="331249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var_dump([1, 3.14, 'ab']);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array(3) {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[0]=&gt;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int(1)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[1]=&gt;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float(3.14)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[2]=&gt;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string(2) "ab"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4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5156"/>
          </a:xfrm>
        </p:spPr>
        <p:txBody>
          <a:bodyPr>
            <a:noAutofit/>
          </a:bodyPr>
          <a:lstStyle/>
          <a:p>
            <a:r>
              <a:rPr lang="it-IT" sz="4000" b="0" dirty="0"/>
              <a:t>Il tipo </a:t>
            </a:r>
            <a:r>
              <a:rPr lang="it-IT" sz="4000" b="0" i="1" dirty="0" err="1"/>
              <a:t>int</a:t>
            </a:r>
            <a:endParaRPr lang="it-IT" sz="4000" b="0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B4A567-7880-DA4D-8AD7-58D21C75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9" y="894658"/>
            <a:ext cx="8677634" cy="240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Il tipo </a:t>
            </a:r>
            <a:r>
              <a:rPr lang="it-IT" sz="2400" i="1" dirty="0" err="1"/>
              <a:t>int</a:t>
            </a:r>
            <a:r>
              <a:rPr lang="it-IT" sz="2400" dirty="0"/>
              <a:t> è rappresentato in complemento a 2, con i bit previsti dalla piattaforma su cui si esegue l’engine PHP</a:t>
            </a:r>
          </a:p>
          <a:p>
            <a:pPr marL="0" indent="0">
              <a:buNone/>
            </a:pPr>
            <a:r>
              <a:rPr lang="it-IT" sz="2400" dirty="0"/>
              <a:t>Malgrado ciò che dice il tutorial </a:t>
            </a:r>
            <a:r>
              <a:rPr lang="it-IT" sz="2400" i="1" dirty="0"/>
              <a:t>w3schools</a:t>
            </a:r>
            <a:r>
              <a:rPr lang="it-IT" sz="2400" dirty="0"/>
              <a:t>, tipicamente, oggi, </a:t>
            </a:r>
            <a:r>
              <a:rPr lang="it-IT" sz="2400" i="1" dirty="0"/>
              <a:t>int</a:t>
            </a:r>
            <a:r>
              <a:rPr lang="it-IT" sz="2400" dirty="0"/>
              <a:t> ha dimensione 64 bit (8 byte), per cui il </a:t>
            </a:r>
            <a:r>
              <a:rPr lang="it-IT" sz="2400" dirty="0" err="1"/>
              <a:t>range di </a:t>
            </a:r>
            <a:r>
              <a:rPr lang="it-IT" sz="2400" i="1" dirty="0" err="1"/>
              <a:t>int</a:t>
            </a:r>
            <a:r>
              <a:rPr lang="it-IT" sz="2400" dirty="0"/>
              <a:t> sarà -2</a:t>
            </a:r>
            <a:r>
              <a:rPr lang="it-IT" sz="2400" baseline="30000" dirty="0"/>
              <a:t>63</a:t>
            </a:r>
            <a:r>
              <a:rPr lang="it-IT" sz="2400" dirty="0"/>
              <a:t>...2</a:t>
            </a:r>
            <a:r>
              <a:rPr lang="it-IT" sz="2400" baseline="30000" dirty="0"/>
              <a:t>63</a:t>
            </a:r>
            <a:r>
              <a:rPr lang="it-IT" sz="2400" dirty="0"/>
              <a:t>-1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dirty="0"/>
              <a:t>Verifichiamolo, grazie alle </a:t>
            </a:r>
            <a:r>
              <a:rPr lang="it-IT" sz="2400" i="1" dirty="0"/>
              <a:t>costanti predefinite</a:t>
            </a:r>
            <a:r>
              <a:rPr lang="it-IT" sz="2400" dirty="0"/>
              <a:t> previste dallo standard PHP: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A0E952-3443-2549-9672-8916C87FC41F}"/>
              </a:ext>
            </a:extLst>
          </p:cNvPr>
          <p:cNvSpPr/>
          <p:nvPr/>
        </p:nvSpPr>
        <p:spPr>
          <a:xfrm>
            <a:off x="359500" y="3436335"/>
            <a:ext cx="8355095" cy="14525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echo PHP_INT_SIZE;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8</a:t>
            </a:r>
          </a:p>
          <a:p>
            <a:pPr>
              <a:lnSpc>
                <a:spcPct val="95000"/>
              </a:lnSpc>
              <a:spcBef>
                <a:spcPts val="2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echo PHP_INT_MIN . ".." . PHP_INT_MAX;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sotto si vede che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PHP_INT_MAX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t-IT" sz="15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-1, mentre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-9223372036854775808..9223372036854775807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PHP_INT_MIN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it-IT" sz="15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printf("%x\n", PHP_INT_MAX);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i="1" noProof="1">
                <a:solidFill>
                  <a:srgbClr val="00B050"/>
                </a:solidFill>
                <a:latin typeface="Ubuntu Mono" panose="020B0509030602030204" pitchFamily="49" charset="0"/>
              </a:rPr>
              <a:t>printf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()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come in C, può mostrare il formato hex (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"%x"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7fffffffffffffff              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16 cifre hex, quindi 64 bit</a:t>
            </a:r>
            <a:endParaRPr lang="it-IT" sz="1500" noProof="1">
              <a:latin typeface="Ubuntu Mono" panose="020B0509030602030204" pitchFamily="49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0D72630-1CD1-B8D9-6ECA-F1577287DD09}"/>
              </a:ext>
            </a:extLst>
          </p:cNvPr>
          <p:cNvSpPr txBox="1">
            <a:spLocks/>
          </p:cNvSpPr>
          <p:nvPr/>
        </p:nvSpPr>
        <p:spPr>
          <a:xfrm>
            <a:off x="261809" y="5025261"/>
            <a:ext cx="8677634" cy="78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 dirty="0"/>
              <a:t>NB: </a:t>
            </a:r>
            <a:r>
              <a:rPr lang="it-IT" sz="2200" noProof="1">
                <a:latin typeface="Ubuntu Mono" panose="020B0509030602030204" pitchFamily="49" charset="0"/>
              </a:rPr>
              <a:t>PHP_INT_MAX=0x7fffffffffffffff</a:t>
            </a:r>
            <a:r>
              <a:rPr lang="it-IT" sz="2400" dirty="0"/>
              <a:t> è </a:t>
            </a:r>
            <a:r>
              <a:rPr lang="it-IT" sz="2400" dirty="0">
                <a:latin typeface="Ubuntu Mono" panose="020B0509030602030204" pitchFamily="49" charset="0"/>
              </a:rPr>
              <a:t>0x</a:t>
            </a:r>
            <a:r>
              <a:rPr lang="it-IT" sz="2200" noProof="1">
                <a:latin typeface="Ubuntu Mono" panose="020B0509030602030204" pitchFamily="49" charset="0"/>
              </a:rPr>
              <a:t>8000000000000000-1</a:t>
            </a:r>
            <a:r>
              <a:rPr lang="it-IT" sz="2400" dirty="0"/>
              <a:t>, </a:t>
            </a:r>
            <a:br>
              <a:rPr lang="it-IT" sz="2400" dirty="0"/>
            </a:br>
            <a:r>
              <a:rPr lang="it-IT" sz="2400" dirty="0"/>
              <a:t>e </a:t>
            </a:r>
            <a:r>
              <a:rPr lang="it-IT" sz="2200" dirty="0">
                <a:latin typeface="Ubuntu Mono" panose="020B0509030602030204" pitchFamily="49" charset="0"/>
              </a:rPr>
              <a:t>0x</a:t>
            </a:r>
            <a:r>
              <a:rPr lang="it-IT" sz="2200" noProof="1">
                <a:latin typeface="Ubuntu Mono" panose="020B0509030602030204" pitchFamily="49" charset="0"/>
              </a:rPr>
              <a:t>8000000000000000</a:t>
            </a:r>
            <a:r>
              <a:rPr lang="it-IT" sz="2400" dirty="0"/>
              <a:t>, cioè </a:t>
            </a:r>
            <a:r>
              <a:rPr lang="it-IT" sz="2200" dirty="0">
                <a:latin typeface="Ubuntu Mono" panose="020B0509030602030204" pitchFamily="49" charset="0"/>
              </a:rPr>
              <a:t>0x8</a:t>
            </a:r>
            <a:r>
              <a:rPr lang="it-IT" sz="2400" dirty="0"/>
              <a:t> seguito da 15 zeri, è appunto 2</a:t>
            </a:r>
            <a:r>
              <a:rPr lang="it-IT" sz="2400" baseline="30000" dirty="0"/>
              <a:t>63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32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1E1DB-B591-FCDC-18A1-64EAFD00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60107-D046-1F5E-E9D8-40208CD2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5156"/>
          </a:xfrm>
        </p:spPr>
        <p:txBody>
          <a:bodyPr>
            <a:noAutofit/>
          </a:bodyPr>
          <a:lstStyle/>
          <a:p>
            <a:r>
              <a:rPr lang="it-IT" sz="4000" b="0" dirty="0"/>
              <a:t>Precisione numerica: </a:t>
            </a:r>
            <a:r>
              <a:rPr lang="it-IT" sz="4000" b="0" i="1" dirty="0" err="1"/>
              <a:t>int</a:t>
            </a:r>
            <a:endParaRPr lang="it-IT" sz="4000" b="0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6BE47-0607-3183-754E-9D52D74C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4B5470-F8C1-5158-2571-B552FDCB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18622E-82B5-01EE-3489-9AA3118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33094B9-992B-7514-4E0C-5C85117A11E0}"/>
              </a:ext>
            </a:extLst>
          </p:cNvPr>
          <p:cNvSpPr/>
          <p:nvPr/>
        </p:nvSpPr>
        <p:spPr>
          <a:xfrm>
            <a:off x="418790" y="1539673"/>
            <a:ext cx="8355095" cy="5112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5000"/>
              </a:lnSpc>
              <a:spcBef>
                <a:spcPts val="2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it-IT" sz="1500" noProof="1">
                <a:latin typeface="Ubuntu Mono" panose="020B0509030602030204" pitchFamily="49" charset="0"/>
              </a:rPr>
              <a:t>echo 2**62 - 1 + 2**62;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l'espressione vale 2</a:t>
            </a:r>
            <a:r>
              <a:rPr lang="it-IT" sz="15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cioè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PHP_INT_MAX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che sta in 64 bit, e vale…</a:t>
            </a:r>
            <a:endParaRPr lang="it-IT" sz="15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it-IT" sz="1500" noProof="1">
                <a:latin typeface="Ubuntu Mono" panose="020B0509030602030204" pitchFamily="49" charset="0"/>
              </a:rPr>
              <a:t>9223372036854775807          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5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risultato è corretto, sta in 64 bit, come  il risultato intermedio 2</a:t>
            </a:r>
            <a:r>
              <a:rPr lang="it-IT" sz="15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it-IT" sz="15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it-IT" sz="1500" noProof="1"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011901F-CEF0-4144-0981-38845BCCC05D}"/>
              </a:ext>
            </a:extLst>
          </p:cNvPr>
          <p:cNvSpPr txBox="1">
            <a:spLocks/>
          </p:cNvSpPr>
          <p:nvPr/>
        </p:nvSpPr>
        <p:spPr>
          <a:xfrm>
            <a:off x="354157" y="2051496"/>
            <a:ext cx="8676106" cy="48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200" dirty="0"/>
              <a:t>Ora, in matematica 2</a:t>
            </a:r>
            <a:r>
              <a:rPr lang="it-IT" sz="2200" baseline="30000" dirty="0"/>
              <a:t>62</a:t>
            </a:r>
            <a:r>
              <a:rPr lang="it-IT" sz="2200" dirty="0"/>
              <a:t>-1+2</a:t>
            </a:r>
            <a:r>
              <a:rPr lang="it-IT" sz="2200" baseline="30000" dirty="0"/>
              <a:t>62</a:t>
            </a:r>
            <a:r>
              <a:rPr lang="it-IT" sz="2200" dirty="0"/>
              <a:t> = 2</a:t>
            </a:r>
            <a:r>
              <a:rPr lang="it-IT" sz="2200" baseline="30000" dirty="0"/>
              <a:t>62</a:t>
            </a:r>
            <a:r>
              <a:rPr lang="it-IT" sz="2200" dirty="0"/>
              <a:t>+2</a:t>
            </a:r>
            <a:r>
              <a:rPr lang="it-IT" sz="2200" baseline="30000" dirty="0"/>
              <a:t>62</a:t>
            </a:r>
            <a:r>
              <a:rPr lang="it-IT" sz="2200" dirty="0"/>
              <a:t>-1 = 2</a:t>
            </a:r>
            <a:r>
              <a:rPr lang="it-IT" sz="2200" baseline="30000" dirty="0"/>
              <a:t>63</a:t>
            </a:r>
            <a:r>
              <a:rPr lang="it-IT" sz="2200" dirty="0"/>
              <a:t>-1, ma nel calcolatore...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CD9964-C7EF-0271-6581-B12149CF2660}"/>
              </a:ext>
            </a:extLst>
          </p:cNvPr>
          <p:cNvSpPr/>
          <p:nvPr/>
        </p:nvSpPr>
        <p:spPr>
          <a:xfrm>
            <a:off x="418790" y="3688288"/>
            <a:ext cx="2982136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latin typeface="Ubuntu Mono" panose="020B0509030602030204" pitchFamily="49" charset="0"/>
              </a:rPr>
              <a:t> var_dump(2**62+2**62-1);</a:t>
            </a:r>
          </a:p>
          <a:p>
            <a:r>
              <a:rPr lang="it-IT" sz="1500" noProof="1">
                <a:latin typeface="Ubuntu Mono" panose="020B0509030602030204" pitchFamily="49" charset="0"/>
              </a:rPr>
              <a:t>float(</a:t>
            </a:r>
            <a:r>
              <a:rPr lang="it-IT" sz="1400" noProof="1">
                <a:latin typeface="Ubuntu Mono" panose="020B0509030602030204" pitchFamily="49" charset="0"/>
              </a:rPr>
              <a:t>9.223372036854776E+18</a:t>
            </a:r>
            <a:r>
              <a:rPr lang="it-IT" sz="1500" noProof="1"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30659D2-43CA-44BC-7031-E202A21CABE6}"/>
              </a:ext>
            </a:extLst>
          </p:cNvPr>
          <p:cNvSpPr txBox="1">
            <a:spLocks/>
          </p:cNvSpPr>
          <p:nvPr/>
        </p:nvSpPr>
        <p:spPr>
          <a:xfrm>
            <a:off x="291952" y="4344218"/>
            <a:ext cx="5556189" cy="1538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/>
              <a:t>Inoltre, i valori </a:t>
            </a:r>
            <a:r>
              <a:rPr lang="it-IT" sz="2200" i="1" dirty="0"/>
              <a:t>float</a:t>
            </a:r>
            <a:r>
              <a:rPr lang="it-IT" sz="2200" dirty="0"/>
              <a:t> delle espressioni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</a:t>
            </a:r>
            <a:r>
              <a:rPr lang="it-IT" sz="2200" dirty="0"/>
              <a:t> e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r>
              <a:rPr lang="it-IT" sz="2200" dirty="0"/>
              <a:t> coincidono (v. qui a destra), per via della (</a:t>
            </a:r>
            <a:r>
              <a:rPr lang="it-IT" sz="2200" dirty="0" err="1"/>
              <a:t>im</a:t>
            </a:r>
            <a:r>
              <a:rPr lang="it-IT" sz="2200" dirty="0"/>
              <a:t>)precisione dei calcoli </a:t>
            </a:r>
            <a:r>
              <a:rPr lang="it-IT" sz="2200" i="1" dirty="0"/>
              <a:t>float</a:t>
            </a:r>
            <a:r>
              <a:rPr lang="it-IT" sz="2200" dirty="0"/>
              <a:t> a 64 bit, </a:t>
            </a:r>
            <a:r>
              <a:rPr lang="it-IT" sz="2200" dirty="0" err="1"/>
              <a:t>cf</a:t>
            </a:r>
            <a:r>
              <a:rPr lang="it-IT" sz="2200" dirty="0"/>
              <a:t>. </a:t>
            </a:r>
            <a:r>
              <a:rPr lang="it-IT" sz="20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https://www.php.net/manual/en/language.types.float.php</a:t>
            </a:r>
            <a:r>
              <a:rPr lang="it-IT" sz="2000" dirty="0"/>
              <a:t> 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AC7FA8D-A527-03D8-1E6C-598636F0CC46}"/>
              </a:ext>
            </a:extLst>
          </p:cNvPr>
          <p:cNvSpPr txBox="1">
            <a:spLocks/>
          </p:cNvSpPr>
          <p:nvPr/>
        </p:nvSpPr>
        <p:spPr>
          <a:xfrm>
            <a:off x="3494867" y="2498244"/>
            <a:ext cx="5444575" cy="1845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r>
              <a:rPr lang="it-IT" sz="2200" dirty="0"/>
              <a:t> è calcolato valutando prima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</a:t>
            </a:r>
            <a:r>
              <a:rPr lang="it-IT" sz="2200" dirty="0"/>
              <a:t>, il cui valore, non rappresentabile come </a:t>
            </a:r>
            <a:r>
              <a:rPr lang="it-IT" sz="2200" i="1" dirty="0" err="1"/>
              <a:t>int</a:t>
            </a:r>
            <a:r>
              <a:rPr lang="it-IT" sz="2200" dirty="0"/>
              <a:t> a 64 bit, viene "promosso" a </a:t>
            </a:r>
            <a:r>
              <a:rPr lang="it-IT" sz="2200" i="1" dirty="0"/>
              <a:t>float</a:t>
            </a:r>
            <a:r>
              <a:rPr lang="it-IT" sz="2200" dirty="0"/>
              <a:t>, il che rende </a:t>
            </a:r>
            <a:r>
              <a:rPr lang="it-IT" sz="2200" i="1" dirty="0"/>
              <a:t>float</a:t>
            </a:r>
            <a:r>
              <a:rPr lang="it-IT" sz="2200" dirty="0"/>
              <a:t> anche il valore finale di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r>
              <a:rPr lang="it-IT" sz="2200" dirty="0"/>
              <a:t> !</a:t>
            </a:r>
          </a:p>
          <a:p>
            <a:pPr marL="0" indent="0">
              <a:lnSpc>
                <a:spcPct val="90000"/>
              </a:lnSpc>
              <a:spcBef>
                <a:spcPts val="900"/>
              </a:spcBef>
              <a:buNone/>
            </a:pPr>
            <a:r>
              <a:rPr lang="it-IT" sz="2200" dirty="0"/>
              <a:t>Lo stesso accade nel calcolo di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2**62+2**62-1</a:t>
            </a:r>
            <a:endParaRPr lang="it-IT" sz="20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1505F5B-DB9F-3716-5210-EB03593061D7}"/>
              </a:ext>
            </a:extLst>
          </p:cNvPr>
          <p:cNvSpPr/>
          <p:nvPr/>
        </p:nvSpPr>
        <p:spPr>
          <a:xfrm>
            <a:off x="5889195" y="4483022"/>
            <a:ext cx="2895600" cy="10054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var_dump(2**63);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float(9.223372036854776E+18)</a:t>
            </a:r>
          </a:p>
          <a:p>
            <a:pPr>
              <a:spcBef>
                <a:spcPts val="400"/>
              </a:spcBef>
            </a:pP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400" noProof="1">
                <a:latin typeface="Ubuntu Mono" panose="020B0509030602030204" pitchFamily="49" charset="0"/>
              </a:rPr>
              <a:t> var_dump(2**63-1);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float(9.223372036854776E+18)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B48C446-A763-C42F-A847-4CDE387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52219"/>
            <a:ext cx="8585285" cy="751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spc="-20"/>
              <a:t>La disponibilità di un numero finito di bit per il tipo </a:t>
            </a:r>
            <a:r>
              <a:rPr lang="it-IT" sz="2200" i="1" spc="-20"/>
              <a:t>int</a:t>
            </a:r>
            <a:r>
              <a:rPr lang="it-IT" sz="2200" spc="-20"/>
              <a:t> inficia la precisione dei calcoli, se questi richiedono più di 64b per il risultato finale o intermedio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59E44A4-0BCC-2D00-A989-886BDE17A5FC}"/>
              </a:ext>
            </a:extLst>
          </p:cNvPr>
          <p:cNvSpPr txBox="1">
            <a:spLocks/>
          </p:cNvSpPr>
          <p:nvPr/>
        </p:nvSpPr>
        <p:spPr>
          <a:xfrm>
            <a:off x="261808" y="5770290"/>
            <a:ext cx="8647489" cy="696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/>
              <a:t>In sostanza, cioè, la rappresentazione </a:t>
            </a:r>
            <a:r>
              <a:rPr lang="it-IT" sz="2200" i="1" dirty="0"/>
              <a:t>float</a:t>
            </a:r>
            <a:r>
              <a:rPr lang="it-IT" sz="2200" dirty="0"/>
              <a:t> di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2**63</a:t>
            </a:r>
            <a:r>
              <a:rPr lang="it-IT" sz="2200" dirty="0"/>
              <a:t> ha una </a:t>
            </a:r>
            <a:r>
              <a:rPr lang="it-IT" sz="2200" i="1" dirty="0"/>
              <a:t>precisione</a:t>
            </a:r>
            <a:r>
              <a:rPr lang="it-IT" sz="2200" dirty="0"/>
              <a:t> (ridotta, di 15 cifre decimali), non sensibile al </a:t>
            </a:r>
            <a:r>
              <a:rPr lang="it-IT" sz="2000" dirty="0">
                <a:highlight>
                  <a:srgbClr val="C0C0C0"/>
                </a:highlight>
                <a:latin typeface="Ubuntu Mono" panose="020B0509030602030204" pitchFamily="49" charset="0"/>
              </a:rPr>
              <a:t>-1</a:t>
            </a:r>
            <a:r>
              <a:rPr lang="it-IT" sz="2200" dirty="0"/>
              <a:t> (servirebbero 19 cifre) </a:t>
            </a:r>
            <a:endParaRPr lang="it-IT" sz="2200" i="1" dirty="0"/>
          </a:p>
        </p:txBody>
      </p:sp>
      <p:sp>
        <p:nvSpPr>
          <p:cNvPr id="3" name="Rettangolo 8">
            <a:extLst>
              <a:ext uri="{FF2B5EF4-FFF2-40B4-BE49-F238E27FC236}">
                <a16:creationId xmlns:a16="http://schemas.microsoft.com/office/drawing/2014/main" id="{9D8914E4-5862-E9E5-AD1C-D27C8AD2B342}"/>
              </a:ext>
            </a:extLst>
          </p:cNvPr>
          <p:cNvSpPr/>
          <p:nvPr/>
        </p:nvSpPr>
        <p:spPr>
          <a:xfrm>
            <a:off x="418790" y="2510909"/>
            <a:ext cx="2982136" cy="10387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it-IT" sz="1500" noProof="1">
                <a:latin typeface="Ubuntu Mono" panose="020B0509030602030204" pitchFamily="49" charset="0"/>
              </a:rPr>
              <a:t>echo 2**63-1;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9.223372036854776E+18</a:t>
            </a:r>
            <a:endParaRPr lang="it-IT" sz="1500" noProof="1"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5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500" noProof="1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  <a:r>
              <a:rPr lang="it-IT" sz="1500" noProof="1">
                <a:latin typeface="Ubuntu Mono" panose="020B0509030602030204" pitchFamily="49" charset="0"/>
              </a:rPr>
              <a:t>var_dump(2**63-1);</a:t>
            </a:r>
          </a:p>
          <a:p>
            <a:r>
              <a:rPr lang="it-IT" sz="1500" noProof="1">
                <a:latin typeface="Ubuntu Mono" panose="020B0509030602030204" pitchFamily="49" charset="0"/>
              </a:rPr>
              <a:t>float(</a:t>
            </a:r>
            <a:r>
              <a:rPr lang="it-IT" sz="1400" noProof="1">
                <a:latin typeface="Ubuntu Mono" panose="020B0509030602030204" pitchFamily="49" charset="0"/>
              </a:rPr>
              <a:t>9.223372036854776E+18</a:t>
            </a:r>
            <a:r>
              <a:rPr lang="it-IT" sz="1500" noProof="1">
                <a:latin typeface="Ubuntu Mono" panose="020B0509030602030204" pitchFamily="49" charset="0"/>
              </a:rPr>
              <a:t>)</a:t>
            </a:r>
            <a:endParaRPr lang="it-IT" sz="1500" noProof="1">
              <a:solidFill>
                <a:srgbClr val="00B05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Precisione numerica: </a:t>
            </a:r>
            <a:r>
              <a:rPr lang="it-IT" i="1" dirty="0"/>
              <a:t>float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26/10/24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1E90A4B-8124-154B-8BA1-CC8DF4268C17}"/>
              </a:ext>
            </a:extLst>
          </p:cNvPr>
          <p:cNvSpPr txBox="1">
            <a:spLocks/>
          </p:cNvSpPr>
          <p:nvPr/>
        </p:nvSpPr>
        <p:spPr>
          <a:xfrm>
            <a:off x="164594" y="2685574"/>
            <a:ext cx="3209542" cy="383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00" dirty="0"/>
              <a:t>Ne segue che la precisione nei calcoli, espressa dalla costante </a:t>
            </a:r>
            <a:r>
              <a:rPr lang="it-IT" sz="2100" dirty="0">
                <a:latin typeface="Ubuntu Mono" panose="020B0509030602030204" pitchFamily="49" charset="0"/>
              </a:rPr>
              <a:t>PHP_FLOAT_DIG</a:t>
            </a:r>
            <a:r>
              <a:rPr lang="it-IT" sz="2200" dirty="0"/>
              <a:t>, è "solo" di 15 cifre decimali significative.</a:t>
            </a:r>
          </a:p>
          <a:p>
            <a:pPr marL="9525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dirty="0"/>
              <a:t>La precisione numerica è comunque argomento assai complesso</a:t>
            </a:r>
          </a:p>
          <a:p>
            <a:pPr marL="9525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dirty="0"/>
              <a:t>Qui (a destra) del codice esemplificativo  dei </a:t>
            </a:r>
            <a:r>
              <a:rPr lang="it-IT" sz="2200" dirty="0">
                <a:highlight>
                  <a:srgbClr val="FFFF00"/>
                </a:highlight>
              </a:rPr>
              <a:t>problemi</a:t>
            </a:r>
            <a:r>
              <a:rPr lang="it-IT" sz="2200" dirty="0"/>
              <a:t> accennati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6316B2-F1C1-6041-89F0-48272439FFD4}"/>
              </a:ext>
            </a:extLst>
          </p:cNvPr>
          <p:cNvSpPr/>
          <p:nvPr/>
        </p:nvSpPr>
        <p:spPr>
          <a:xfrm>
            <a:off x="3330122" y="3115255"/>
            <a:ext cx="5649284" cy="3265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echo PHP_FLOAT_DIG;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15</a:t>
            </a:r>
          </a:p>
          <a:p>
            <a:pPr>
              <a:spcBef>
                <a:spcPts val="600"/>
              </a:spcBef>
            </a:pP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$x = 12345678901234567E-17;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mantissa di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cifre, ma precisione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questo, sommare ripetutamente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1E-17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cioè (in teoria)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alla mantissa, non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l'effetto "teorico", che ci si aspetterebbe, come illustrato dal codice qui sotto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php&gt;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for ($n=0;$n&lt;94;$n++) {echo "$n: "; var_dump($x); $x+=1E-17;}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0: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566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567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1: float(0.12345678901234568)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0.12345678901234568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2: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0.12345678901234569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3: float(0.1234567890123457)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4: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571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5: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573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6: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575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573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...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93: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695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660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7BD6A6C-1B43-B030-30B9-DA279E0D99F2}"/>
              </a:ext>
            </a:extLst>
          </p:cNvPr>
          <p:cNvSpPr txBox="1">
            <a:spLocks/>
          </p:cNvSpPr>
          <p:nvPr/>
        </p:nvSpPr>
        <p:spPr>
          <a:xfrm>
            <a:off x="165385" y="1926441"/>
            <a:ext cx="4451968" cy="72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52425">
              <a:lnSpc>
                <a:spcPct val="92000"/>
              </a:lnSpc>
              <a:spcBef>
                <a:spcPts val="0"/>
              </a:spcBef>
              <a:buNone/>
            </a:pPr>
            <a:r>
              <a:rPr lang="it-IT" sz="2200" spc="-10" dirty="0"/>
              <a:t>(b)	tale rappresentazione, qui in fig., ha numero di bit finito (64)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A1A4ED-B094-503F-149C-2C2521F5FB45}"/>
              </a:ext>
            </a:extLst>
          </p:cNvPr>
          <p:cNvGrpSpPr/>
          <p:nvPr/>
        </p:nvGrpSpPr>
        <p:grpSpPr>
          <a:xfrm>
            <a:off x="4286461" y="1950593"/>
            <a:ext cx="4736959" cy="805715"/>
            <a:chOff x="4220771" y="1969588"/>
            <a:chExt cx="4736959" cy="8057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801E0E-CC76-2133-BE89-5E996686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082" y="2179667"/>
              <a:ext cx="4526648" cy="4002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10A02B-BCDA-B955-757F-F521749CD0C7}"/>
                </a:ext>
              </a:extLst>
            </p:cNvPr>
            <p:cNvSpPr txBox="1"/>
            <p:nvPr/>
          </p:nvSpPr>
          <p:spPr>
            <a:xfrm>
              <a:off x="4220771" y="1969588"/>
              <a:ext cx="521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0AE65-8244-6A36-EAC9-DC9BD836F185}"/>
                </a:ext>
              </a:extLst>
            </p:cNvPr>
            <p:cNvSpPr txBox="1"/>
            <p:nvPr/>
          </p:nvSpPr>
          <p:spPr>
            <a:xfrm>
              <a:off x="4559930" y="1969588"/>
              <a:ext cx="759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 bit)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00D543-A309-B245-3BB4-9097366DFA28}"/>
                </a:ext>
              </a:extLst>
            </p:cNvPr>
            <p:cNvSpPr txBox="1"/>
            <p:nvPr/>
          </p:nvSpPr>
          <p:spPr>
            <a:xfrm>
              <a:off x="6528874" y="1969588"/>
              <a:ext cx="759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(52 bit)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1AAAA5-0D01-EDA1-A267-0F0FBE77C580}"/>
                </a:ext>
              </a:extLst>
            </p:cNvPr>
            <p:cNvSpPr txBox="1"/>
            <p:nvPr/>
          </p:nvSpPr>
          <p:spPr>
            <a:xfrm>
              <a:off x="6528874" y="2529081"/>
              <a:ext cx="759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mantissa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081335-85D5-93AF-8D1B-0DC0DC77ED07}"/>
                </a:ext>
              </a:extLst>
            </p:cNvPr>
            <p:cNvSpPr txBox="1"/>
            <p:nvPr/>
          </p:nvSpPr>
          <p:spPr>
            <a:xfrm>
              <a:off x="4495922" y="2529082"/>
              <a:ext cx="759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esponente</a:t>
              </a:r>
            </a:p>
          </p:txBody>
        </p:sp>
      </p:grp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176DC7C5-2869-B148-1F70-CA488465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4" y="789659"/>
            <a:ext cx="8858826" cy="1148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 err="1"/>
              <a:t>Cf</a:t>
            </a:r>
            <a:r>
              <a:rPr lang="it-IT" sz="2200" dirty="0"/>
              <a:t>. </a:t>
            </a:r>
            <a:r>
              <a:rPr lang="it-IT" sz="200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https://www.php.net/manual/en/language.types.float.php</a:t>
            </a:r>
            <a:r>
              <a:rPr lang="it-IT" sz="2200" dirty="0">
                <a:cs typeface="Arial Narrow" panose="020B0604020202020204" pitchFamily="34" charset="0"/>
              </a:rPr>
              <a:t> e lo standard IEEE 754</a:t>
            </a:r>
          </a:p>
          <a:p>
            <a:pPr marL="0" indent="0">
              <a:buNone/>
            </a:pPr>
            <a:r>
              <a:rPr lang="it-IT" sz="2200" dirty="0">
                <a:cs typeface="Arial Narrow" panose="020B0604020202020204" pitchFamily="34" charset="0"/>
              </a:rPr>
              <a:t>L'imprecisione nei calcoli, rispetto alla matematica "ideale" e in base 10, ha due cause: (a) </a:t>
            </a:r>
            <a:r>
              <a:rPr lang="it-IT" sz="2200" dirty="0"/>
              <a:t>rappresentazione interna binaria e calcoli in base 2 (non 10) e</a:t>
            </a:r>
          </a:p>
          <a:p>
            <a:pPr marL="406400" indent="-406400">
              <a:buNone/>
            </a:pPr>
            <a:endParaRPr lang="it-IT" sz="2200" dirty="0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5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B05F7F9714B44598AF14998BA24504" ma:contentTypeVersion="4" ma:contentTypeDescription="Creare un nuovo documento." ma:contentTypeScope="" ma:versionID="37aad140495898c151c6e33a752b957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ebbfb57de9c3fed34af45716a162aa65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CFEB0B-BF0A-489A-A91E-BA78042BDFCA}"/>
</file>

<file path=customXml/itemProps2.xml><?xml version="1.0" encoding="utf-8"?>
<ds:datastoreItem xmlns:ds="http://schemas.openxmlformats.org/officeDocument/2006/customXml" ds:itemID="{30148D95-0846-44C9-B89C-430A097A60B4}"/>
</file>

<file path=customXml/itemProps3.xml><?xml version="1.0" encoding="utf-8"?>
<ds:datastoreItem xmlns:ds="http://schemas.openxmlformats.org/officeDocument/2006/customXml" ds:itemID="{CBE4F6EA-43B4-49BF-8016-5659FCDE3698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94646</TotalTime>
  <Words>6562</Words>
  <Application>Microsoft Macintosh PowerPoint</Application>
  <PresentationFormat>On-screen Show (4:3)</PresentationFormat>
  <Paragraphs>666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Times</vt:lpstr>
      <vt:lpstr>Times New Roman</vt:lpstr>
      <vt:lpstr>Ubuntu Mono</vt:lpstr>
      <vt:lpstr>Tema di Office</vt:lpstr>
      <vt:lpstr>PHP - il linguaggio</vt:lpstr>
      <vt:lpstr>Alcune risorse online</vt:lpstr>
      <vt:lpstr>PHP, HTML, HTTP</vt:lpstr>
      <vt:lpstr>PHP: il tutorial w3schools</vt:lpstr>
      <vt:lpstr>Il tutorial w3schools: materiale svolto</vt:lpstr>
      <vt:lpstr>La funzione var_dump()</vt:lpstr>
      <vt:lpstr>Il tipo int</vt:lpstr>
      <vt:lpstr>Precisione numerica: int</vt:lpstr>
      <vt:lpstr>Precisione numerica: float</vt:lpstr>
      <vt:lpstr>Precisione numerica: float / 2</vt:lpstr>
      <vt:lpstr>NaN e INF</vt:lpstr>
      <vt:lpstr>Tipo e valore null</vt:lpstr>
      <vt:lpstr>Un Web server per PHP (e HTML)</vt:lpstr>
      <vt:lpstr>"Escape" da HTML a PHP</vt:lpstr>
      <vt:lpstr>Lo stato dell’esecuzione PHP</vt:lpstr>
      <vt:lpstr>Scope delle variabili: la richiesta</vt:lpstr>
      <vt:lpstr>Script con istruzione PHP incompleta  </vt:lpstr>
      <vt:lpstr>Istruzione condizionale: formato alternativo</vt:lpstr>
      <vt:lpstr>Istruzione condizionale “mista” (con HTML)</vt:lpstr>
      <vt:lpstr>Escape PHP⟷HTML nell’if … endif “misto”</vt:lpstr>
      <vt:lpstr>PowerPoint Presentation</vt:lpstr>
      <vt:lpstr>Istruzione for “mista” (con HTML)</vt:lpstr>
      <vt:lpstr>Costrutti HTML/PHP misti e blocchi {...} </vt:lpstr>
      <vt:lpstr>Il tag &lt;?=</vt:lpstr>
      <vt:lpstr>Tag &lt;?= vs. &lt;?php  </vt:lpstr>
      <vt:lpstr>Un chiarimento chiesto a lezione </vt:lpstr>
      <vt:lpstr>Riferimenti o alias (&amp;)</vt:lpstr>
      <vt:lpstr>Funzioni e parametri alias (&amp;)</vt:lpstr>
      <vt:lpstr>foreach e alias (&amp;)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dalla riga di comando</dc:title>
  <dc:creator>Giuseppe P</dc:creator>
  <cp:lastModifiedBy>Giuseppe Pappalardo</cp:lastModifiedBy>
  <cp:revision>899</cp:revision>
  <cp:lastPrinted>2020-05-14T20:07:06Z</cp:lastPrinted>
  <dcterms:created xsi:type="dcterms:W3CDTF">2019-05-14T00:12:56Z</dcterms:created>
  <dcterms:modified xsi:type="dcterms:W3CDTF">2024-11-03T10:06:01Z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